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0"/>
  </p:notesMasterIdLst>
  <p:sldIdLst>
    <p:sldId id="260" r:id="rId3"/>
    <p:sldId id="261" r:id="rId4"/>
    <p:sldId id="270" r:id="rId5"/>
    <p:sldId id="271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AAC970-253A-4631-8B0F-18206FA8A912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2AEA40-48FF-425D-A3C6-2B583BE4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323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04317C-1983-4203-9516-5627890C632B}" type="slidenum">
              <a:rPr lang="en-US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45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151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04317C-1983-4203-9516-5627890C632B}" type="slidenum">
              <a:rPr lang="en-U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45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9257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151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EBDDC3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CC1DF81-2671-4625-AC42-2F420EB2D25C}" type="slidenum">
              <a:rPr lang="en-US" smtClean="0">
                <a:solidFill>
                  <a:srgbClr val="EBDDC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BDD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7956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92DE43B-E021-46C7-BB4D-C1BF04ABBB1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17063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E53CA68-A3BB-4A49-8EA4-A338D552E28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828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FE6630A7-5CA4-434D-8EE5-1F6924E5AE0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682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39103F82-705F-4524-A14F-CE319656C1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9613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7CD1913-CB96-4103-8508-1AE755D3B2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629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B8B75F3-F14F-4DFA-AF89-686EE26B3980}" type="slidenum">
              <a:rPr lang="en-US" smtClean="0">
                <a:solidFill>
                  <a:srgbClr val="775F5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63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C03A5D9-0256-4608-A66F-4DF863982B2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88295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5FC73E57-6491-4930-9636-D109F0372C5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3701897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FBDB21-9921-4DCD-9589-C10111782C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10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pPr>
              <a:defRPr/>
            </a:pPr>
            <a:fld id="{CADE49CB-3B6F-425D-B134-6AADB64EE1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3967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2AF7-EA5E-4569-BD36-D4483BD11B5B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/>
              <a:t>3/16/2016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425F-A4A8-4A95-BB62-55B1A6CB6C09}" type="slidenum">
              <a:rPr lang="en-US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2357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2AF7-EA5E-4569-BD36-D4483BD11B5B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/>
              <a:t>3/16/2016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425F-A4A8-4A95-BB62-55B1A6CB6C09}" type="slidenum">
              <a:rPr lang="en-US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870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2AF7-EA5E-4569-BD36-D4483BD11B5B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/>
              <a:t>3/16/2016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425F-A4A8-4A95-BB62-55B1A6CB6C09}" type="slidenum">
              <a:rPr lang="en-US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300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2AF7-EA5E-4569-BD36-D4483BD11B5B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/>
              <a:t>3/16/2016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425F-A4A8-4A95-BB62-55B1A6CB6C09}" type="slidenum">
              <a:rPr lang="en-US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9347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2AF7-EA5E-4569-BD36-D4483BD11B5B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/>
              <a:t>3/16/2016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425F-A4A8-4A95-BB62-55B1A6CB6C09}" type="slidenum">
              <a:rPr lang="en-US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9988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2AF7-EA5E-4569-BD36-D4483BD11B5B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/>
              <a:t>3/16/2016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425F-A4A8-4A95-BB62-55B1A6CB6C09}" type="slidenum">
              <a:rPr lang="en-US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7485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2AF7-EA5E-4569-BD36-D4483BD11B5B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/>
              <a:t>3/16/2016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425F-A4A8-4A95-BB62-55B1A6CB6C09}" type="slidenum">
              <a:rPr lang="en-US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223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2AF7-EA5E-4569-BD36-D4483BD11B5B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/>
              <a:t>3/16/2016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425F-A4A8-4A95-BB62-55B1A6CB6C09}" type="slidenum">
              <a:rPr lang="en-US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712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2AF7-EA5E-4569-BD36-D4483BD11B5B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/>
              <a:t>3/16/2016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425F-A4A8-4A95-BB62-55B1A6CB6C09}" type="slidenum">
              <a:rPr lang="en-US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7448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2AF7-EA5E-4569-BD36-D4483BD11B5B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/>
              <a:t>3/16/2016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425F-A4A8-4A95-BB62-55B1A6CB6C09}" type="slidenum">
              <a:rPr lang="en-US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6619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2AF7-EA5E-4569-BD36-D4483BD11B5B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/>
              <a:t>3/16/2016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4425F-A4A8-4A95-BB62-55B1A6CB6C09}" type="slidenum">
              <a:rPr lang="en-US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936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775F55"/>
              </a:solidFill>
              <a:latin typeface="Calibri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775F55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43549-966D-4752-A703-79A3798F1004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829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32AF7-EA5E-4569-BD36-D4483BD11B5B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3/16/2016</a:t>
            </a:fld>
            <a:endParaRPr lang="en-US" smtClean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4425F-A4A8-4A95-BB62-55B1A6CB6C09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8246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tmp"/><Relationship Id="rId4" Type="http://schemas.openxmlformats.org/officeDocument/2006/relationships/image" Target="../media/image8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044045"/>
            <a:ext cx="2286000" cy="716973"/>
          </a:xfrm>
          <a:prstGeom prst="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5330966"/>
            <a:ext cx="2143125" cy="2143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51113"/>
            <a:ext cx="2305050" cy="724623"/>
          </a:xfrm>
          <a:prstGeom prst="rect">
            <a:avLst/>
          </a:prstGeom>
          <a:solidFill>
            <a:srgbClr val="003300"/>
          </a:solidFill>
          <a:ln w="57150"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3276600" y="6079362"/>
            <a:ext cx="2391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n-US" sz="3600" b="1" dirty="0">
                <a:solidFill>
                  <a:srgbClr val="006600"/>
                </a:solidFill>
              </a:rPr>
              <a:t>nplcc.org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66823" y="1143000"/>
            <a:ext cx="7238264" cy="53860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</a:rPr>
              <a:t>S-TEK Subcommittee Meeting</a:t>
            </a:r>
          </a:p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March </a:t>
            </a:r>
            <a:r>
              <a:rPr lang="en-US" sz="4000" b="1" dirty="0" smtClean="0">
                <a:solidFill>
                  <a:srgbClr val="C00000"/>
                </a:solidFill>
              </a:rPr>
              <a:t>16, </a:t>
            </a:r>
            <a:r>
              <a:rPr lang="en-US" sz="4000" b="1" dirty="0" smtClean="0">
                <a:solidFill>
                  <a:srgbClr val="C00000"/>
                </a:solidFill>
              </a:rPr>
              <a:t>2016</a:t>
            </a:r>
          </a:p>
          <a:p>
            <a:pPr algn="ctr"/>
            <a:endParaRPr lang="en-US" sz="4000" b="1" dirty="0" smtClean="0">
              <a:solidFill>
                <a:srgbClr val="003300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We will start at 10:00 Pacific/9:00 Alaska Time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Scheduled for approx. 1.5 hrs. </a:t>
            </a:r>
          </a:p>
          <a:p>
            <a:pPr algn="ctr"/>
            <a:endParaRPr lang="en-US" sz="28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Phone #: 866-628-1318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Passcode:  6959549      </a:t>
            </a:r>
            <a:endParaRPr lang="en-US" sz="2800" b="1" dirty="0">
              <a:solidFill>
                <a:schemeClr val="bg1"/>
              </a:solidFill>
            </a:endParaRPr>
          </a:p>
          <a:p>
            <a:pPr algn="ctr"/>
            <a:endParaRPr lang="en-US" sz="3600" b="1" dirty="0" smtClean="0">
              <a:solidFill>
                <a:srgbClr val="003300"/>
              </a:solidFill>
            </a:endParaRPr>
          </a:p>
          <a:p>
            <a:r>
              <a:rPr lang="en-US" sz="4400" b="1" dirty="0" smtClean="0">
                <a:solidFill>
                  <a:schemeClr val="bg1"/>
                </a:solidFill>
              </a:rPr>
              <a:t> 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97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88"/>
          <a:stretch/>
        </p:blipFill>
        <p:spPr>
          <a:xfrm>
            <a:off x="5729124" y="381000"/>
            <a:ext cx="3433926" cy="5178566"/>
          </a:xfrm>
          <a:prstGeom prst="rect">
            <a:avLst/>
          </a:prstGeom>
          <a:ln>
            <a:solidFill>
              <a:srgbClr val="003300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3200400" y="6090260"/>
            <a:ext cx="2391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n-US" sz="3600" b="1" dirty="0">
                <a:solidFill>
                  <a:srgbClr val="006600"/>
                </a:solidFill>
              </a:rPr>
              <a:t>nplcc.org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044045"/>
            <a:ext cx="2286000" cy="716973"/>
          </a:xfrm>
          <a:prstGeom prst="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51113"/>
            <a:ext cx="2305050" cy="724623"/>
          </a:xfrm>
          <a:prstGeom prst="rect">
            <a:avLst/>
          </a:prstGeom>
          <a:solidFill>
            <a:srgbClr val="003300"/>
          </a:solidFill>
          <a:ln w="5715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5330966"/>
            <a:ext cx="2143125" cy="21431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399" y="152400"/>
            <a:ext cx="5576725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>
                <a:solidFill>
                  <a:srgbClr val="003300"/>
                </a:solidFill>
                <a:cs typeface="Arial" panose="020B0604020202020204" pitchFamily="34" charset="0"/>
              </a:rPr>
              <a:t>Draft Agenda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cs typeface="Arial" panose="020B0604020202020204" pitchFamily="34" charset="0"/>
              </a:rPr>
              <a:t>General Updates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cs typeface="Arial" panose="020B0604020202020204" pitchFamily="34" charset="0"/>
              </a:rPr>
              <a:t>CPA V.2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cs typeface="Arial" panose="020B0604020202020204" pitchFamily="34" charset="0"/>
              </a:rPr>
              <a:t>Fire Regime/Climate Change/Tribes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cs typeface="Arial" panose="020B0604020202020204" pitchFamily="34" charset="0"/>
              </a:rPr>
              <a:t>RFP/Other potential projects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cs typeface="Arial" panose="020B0604020202020204" pitchFamily="34" charset="0"/>
              </a:rPr>
              <a:t>2017-2021 S/TK Strategy - Initial Framing Questions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cs typeface="Arial" panose="020B0604020202020204" pitchFamily="34" charset="0"/>
              </a:rPr>
              <a:t>Group Sharing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rgbClr val="003300"/>
              </a:solidFill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3600" b="1" dirty="0">
              <a:solidFill>
                <a:srgbClr val="FFC000"/>
              </a:solidFill>
              <a:cs typeface="Arial" panose="020B0604020202020204" pitchFamily="34" charset="0"/>
            </a:endParaRPr>
          </a:p>
          <a:p>
            <a:pPr algn="ctr"/>
            <a:endParaRPr lang="en-US" sz="3200" b="1" dirty="0">
              <a:solidFill>
                <a:srgbClr val="FFC000"/>
              </a:solidFill>
              <a:cs typeface="Arial" panose="020B0604020202020204" pitchFamily="34" charset="0"/>
            </a:endParaRPr>
          </a:p>
          <a:p>
            <a:pPr algn="ctr"/>
            <a:endParaRPr lang="en-US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55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 descr="NPLCC - NPLCC Sponsored Projects - Windows Internet Explorer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r="18388" b="33625"/>
          <a:stretch/>
        </p:blipFill>
        <p:spPr>
          <a:xfrm>
            <a:off x="924167" y="1179323"/>
            <a:ext cx="7846140" cy="43832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" name="Picture 2" descr="NPLCC - Projects/Resources Home - Windows Internet Explorer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9" t="57352" r="39703"/>
          <a:stretch/>
        </p:blipFill>
        <p:spPr>
          <a:xfrm>
            <a:off x="1095652" y="3224640"/>
            <a:ext cx="6608897" cy="370956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28600" y="228600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CPA: Proposed Version 2  -  Tom </a:t>
            </a:r>
            <a:r>
              <a:rPr lang="en-US" sz="3600" b="1" dirty="0" err="1" smtClean="0">
                <a:solidFill>
                  <a:srgbClr val="C00000"/>
                </a:solidFill>
              </a:rPr>
              <a:t>Miewald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19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88"/>
          <a:stretch/>
        </p:blipFill>
        <p:spPr>
          <a:xfrm>
            <a:off x="5729124" y="381000"/>
            <a:ext cx="3433926" cy="5178566"/>
          </a:xfrm>
          <a:prstGeom prst="rect">
            <a:avLst/>
          </a:prstGeom>
          <a:ln>
            <a:solidFill>
              <a:srgbClr val="003300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3200400" y="6090260"/>
            <a:ext cx="2391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n-US" sz="3600" b="1" dirty="0">
                <a:solidFill>
                  <a:srgbClr val="006600"/>
                </a:solidFill>
              </a:rPr>
              <a:t>nplcc.org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044045"/>
            <a:ext cx="2286000" cy="716973"/>
          </a:xfrm>
          <a:prstGeom prst="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51113"/>
            <a:ext cx="2305050" cy="724623"/>
          </a:xfrm>
          <a:prstGeom prst="rect">
            <a:avLst/>
          </a:prstGeom>
          <a:solidFill>
            <a:srgbClr val="003300"/>
          </a:solidFill>
          <a:ln w="5715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5330966"/>
            <a:ext cx="2143125" cy="21431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399" y="152400"/>
            <a:ext cx="5576725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>
                <a:solidFill>
                  <a:srgbClr val="003300"/>
                </a:solidFill>
                <a:cs typeface="Arial" panose="020B0604020202020204" pitchFamily="34" charset="0"/>
              </a:rPr>
              <a:t>Draft Agenda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cs typeface="Arial" panose="020B0604020202020204" pitchFamily="34" charset="0"/>
              </a:rPr>
              <a:t>General Updates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cs typeface="Arial" panose="020B0604020202020204" pitchFamily="34" charset="0"/>
              </a:rPr>
              <a:t>CPA V.2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cs typeface="Arial" panose="020B0604020202020204" pitchFamily="34" charset="0"/>
              </a:rPr>
              <a:t>Fire Regime/Climate Change/Tribes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cs typeface="Arial" panose="020B0604020202020204" pitchFamily="34" charset="0"/>
              </a:rPr>
              <a:t>RFP/Other potential projects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cs typeface="Arial" panose="020B0604020202020204" pitchFamily="34" charset="0"/>
              </a:rPr>
              <a:t>2017-2021 S/TK Strategy - Initial Framing Questions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cs typeface="Arial" panose="020B0604020202020204" pitchFamily="34" charset="0"/>
              </a:rPr>
              <a:t>Group Sharing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rgbClr val="003300"/>
              </a:solidFill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3600" b="1" dirty="0">
              <a:solidFill>
                <a:srgbClr val="FFC000"/>
              </a:solidFill>
              <a:cs typeface="Arial" panose="020B0604020202020204" pitchFamily="34" charset="0"/>
            </a:endParaRPr>
          </a:p>
          <a:p>
            <a:pPr algn="ctr"/>
            <a:endParaRPr lang="en-US" sz="3200" b="1" dirty="0">
              <a:solidFill>
                <a:srgbClr val="FFC000"/>
              </a:solidFill>
              <a:cs typeface="Arial" panose="020B0604020202020204" pitchFamily="34" charset="0"/>
            </a:endParaRPr>
          </a:p>
          <a:p>
            <a:pPr algn="ctr"/>
            <a:endParaRPr lang="en-US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90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9213" y="369405"/>
            <a:ext cx="42480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2">
                    <a:lumMod val="75000"/>
                  </a:schemeClr>
                </a:solidFill>
              </a:rPr>
              <a:t>Original NPLCC Mission: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" y="914400"/>
            <a:ext cx="8458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The North Pacific Landscape Conservation Cooperative promotes development, coordination and dissemination of science to inform landscape level conservation and sustainable resource management in the face of a changing climate </a:t>
            </a:r>
            <a:r>
              <a:rPr lang="en-US" sz="2400" b="1" dirty="0">
                <a:solidFill>
                  <a:srgbClr val="C00000"/>
                </a:solidFill>
              </a:rPr>
              <a:t>and related stressors.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213" y="3276600"/>
            <a:ext cx="52782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</a:rPr>
              <a:t>Proposed New NPLCC Mission</a:t>
            </a:r>
            <a:endParaRPr lang="en-US" sz="3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8206" y="3886200"/>
            <a:ext cx="827138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In the face of a changing climate </a:t>
            </a:r>
            <a:r>
              <a:rPr lang="en-US" sz="2400" b="1" dirty="0">
                <a:solidFill>
                  <a:srgbClr val="C00000"/>
                </a:solidFill>
              </a:rPr>
              <a:t>and other landscape-scale stressors</a:t>
            </a:r>
            <a:r>
              <a:rPr lang="en-US" sz="2400" dirty="0">
                <a:solidFill>
                  <a:schemeClr val="bg1"/>
                </a:solidFill>
              </a:rPr>
              <a:t>, the North Pacific Landscape Conservation Cooperative supports development and application of useful science; we coordinate and disseminate that science; and </a:t>
            </a:r>
            <a:r>
              <a:rPr lang="en-US" sz="2400" b="1" dirty="0">
                <a:solidFill>
                  <a:srgbClr val="C00000"/>
                </a:solidFill>
              </a:rPr>
              <a:t>we serve as a convener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to further collaborative efforts to inform and advance landscape-scale conservation and sustainable resource management</a:t>
            </a:r>
            <a:r>
              <a:rPr lang="en-US" sz="2400" dirty="0">
                <a:solidFill>
                  <a:prstClr val="white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425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1562" y="1066800"/>
            <a:ext cx="848523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bg1"/>
                </a:solidFill>
              </a:rPr>
              <a:t>Maximize </a:t>
            </a:r>
            <a:r>
              <a:rPr lang="en-US" sz="2000" dirty="0">
                <a:solidFill>
                  <a:schemeClr val="bg1"/>
                </a:solidFill>
              </a:rPr>
              <a:t>the ability of natural and cultural resource managers to make informed landscape-level conservation/sustainable resource management decisions by understanding their conservation challenges and  providing practical and useable information and solutions  </a:t>
            </a:r>
            <a:r>
              <a:rPr lang="en-US" sz="2000" i="1" dirty="0">
                <a:solidFill>
                  <a:schemeClr val="bg1"/>
                </a:solidFill>
              </a:rPr>
              <a:t>(Informing Management Decisions)</a:t>
            </a:r>
          </a:p>
          <a:p>
            <a:pPr marL="285750" indent="-285750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en-US" sz="2000" dirty="0" smtClean="0">
              <a:solidFill>
                <a:prstClr val="white"/>
              </a:solidFill>
            </a:endParaRPr>
          </a:p>
          <a:p>
            <a:pPr marL="285750" indent="-285750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bg1"/>
                </a:solidFill>
              </a:rPr>
              <a:t>Identify trans-boundary landscape-level natural and cultural resource  opportunities for (and barriers to) landscape-level conservation/sustainable resource management that the LCC is uniquely qualified to address. </a:t>
            </a:r>
            <a:r>
              <a:rPr lang="en-US" sz="2000" i="1" dirty="0" smtClean="0">
                <a:solidFill>
                  <a:schemeClr val="bg1"/>
                </a:solidFill>
              </a:rPr>
              <a:t>(Unique role of LCC)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342900" indent="-342900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en-US" sz="2000" dirty="0" smtClean="0">
              <a:solidFill>
                <a:prstClr val="white"/>
              </a:solidFill>
            </a:endParaRPr>
          </a:p>
          <a:p>
            <a:pPr marL="342900" indent="-342900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bg1"/>
                </a:solidFill>
              </a:rPr>
              <a:t>Promote </a:t>
            </a:r>
            <a:r>
              <a:rPr lang="en-US" sz="2000" dirty="0">
                <a:solidFill>
                  <a:schemeClr val="bg1"/>
                </a:solidFill>
              </a:rPr>
              <a:t>identification, open-access, use, and sharing of science, traditional knowledge  and other relevant information to determine priorities for applied </a:t>
            </a:r>
            <a:r>
              <a:rPr lang="en-US" sz="2000" dirty="0" smtClean="0">
                <a:solidFill>
                  <a:schemeClr val="bg1"/>
                </a:solidFill>
              </a:rPr>
              <a:t>science. </a:t>
            </a:r>
            <a:r>
              <a:rPr lang="en-US" sz="2000" i="1" dirty="0">
                <a:solidFill>
                  <a:schemeClr val="bg1"/>
                </a:solidFill>
              </a:rPr>
              <a:t>(Use/Access of information)</a:t>
            </a:r>
          </a:p>
          <a:p>
            <a:pPr marL="342900" indent="-342900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</a:rPr>
              <a:t>Promote awareness and understanding of the work of the NPLCC (partnerships and products); and the effects of climate change on ecosystems, resources, cultures, and economies. </a:t>
            </a:r>
            <a:r>
              <a:rPr lang="en-US" sz="2000" i="1" dirty="0">
                <a:solidFill>
                  <a:schemeClr val="bg1"/>
                </a:solidFill>
              </a:rPr>
              <a:t>(Outreach)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9213" y="369405"/>
            <a:ext cx="48894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chemeClr val="bg2">
                    <a:lumMod val="75000"/>
                  </a:schemeClr>
                </a:solidFill>
              </a:rPr>
              <a:t>Proposed New NPLCC Goals:</a:t>
            </a:r>
            <a:endParaRPr lang="en-US" sz="30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44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044045"/>
            <a:ext cx="2286000" cy="716973"/>
          </a:xfrm>
          <a:prstGeom prst="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5330966"/>
            <a:ext cx="2143125" cy="2143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051113"/>
            <a:ext cx="2305050" cy="724623"/>
          </a:xfrm>
          <a:prstGeom prst="rect">
            <a:avLst/>
          </a:prstGeom>
          <a:solidFill>
            <a:srgbClr val="003300"/>
          </a:solidFill>
          <a:ln w="57150"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3276600" y="6079362"/>
            <a:ext cx="2391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n-US" sz="3600" b="1" dirty="0">
                <a:solidFill>
                  <a:srgbClr val="006600"/>
                </a:solidFill>
              </a:rPr>
              <a:t>nplcc.org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01214" y="914400"/>
            <a:ext cx="5266442" cy="5139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Next S-TEK Meeting</a:t>
            </a:r>
          </a:p>
          <a:p>
            <a:pPr algn="ctr"/>
            <a:r>
              <a:rPr lang="en-US" sz="4400" b="1" dirty="0" smtClean="0">
                <a:solidFill>
                  <a:srgbClr val="C00000"/>
                </a:solidFill>
              </a:rPr>
              <a:t>April 28, 2016</a:t>
            </a:r>
          </a:p>
          <a:p>
            <a:pPr algn="ctr"/>
            <a:r>
              <a:rPr lang="en-US" sz="4400" b="1" dirty="0" smtClean="0">
                <a:solidFill>
                  <a:srgbClr val="C00000"/>
                </a:solidFill>
              </a:rPr>
              <a:t>Seattle (at EPA)</a:t>
            </a:r>
          </a:p>
          <a:p>
            <a:pPr algn="ctr"/>
            <a:endParaRPr lang="en-US" sz="4400" b="1" dirty="0" smtClean="0">
              <a:solidFill>
                <a:srgbClr val="C00000"/>
              </a:solidFill>
            </a:endParaRPr>
          </a:p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9:00 a.m. – 3:30 p.m.</a:t>
            </a:r>
          </a:p>
          <a:p>
            <a:pPr algn="ctr"/>
            <a:endParaRPr lang="en-US" sz="2800" b="1" dirty="0" smtClean="0">
              <a:solidFill>
                <a:schemeClr val="bg1"/>
              </a:solidFill>
            </a:endParaRPr>
          </a:p>
          <a:p>
            <a:pPr algn="ctr"/>
            <a:endParaRPr lang="en-US" sz="3600" b="1" dirty="0" smtClean="0">
              <a:solidFill>
                <a:srgbClr val="003300"/>
              </a:solidFill>
            </a:endParaRPr>
          </a:p>
          <a:p>
            <a:r>
              <a:rPr lang="en-US" sz="4400" b="1" dirty="0" smtClean="0">
                <a:solidFill>
                  <a:schemeClr val="bg1"/>
                </a:solidFill>
              </a:rPr>
              <a:t> 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49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341</Words>
  <Application>Microsoft Office PowerPoint</Application>
  <PresentationFormat>On-screen Show (4:3)</PresentationFormat>
  <Paragraphs>58</Paragraphs>
  <Slides>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Median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U.S. Fish &amp; Wildlife Service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Mahaffy, Mary</dc:creator>
  <cp:lastModifiedBy>Mahaffy, Mary</cp:lastModifiedBy>
  <cp:revision>25</cp:revision>
  <dcterms:created xsi:type="dcterms:W3CDTF">2016-03-15T21:04:12Z</dcterms:created>
  <dcterms:modified xsi:type="dcterms:W3CDTF">2016-03-16T21:03:28Z</dcterms:modified>
</cp:coreProperties>
</file>