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handoutMasterIdLst>
    <p:handoutMasterId r:id="rId25"/>
  </p:handoutMasterIdLst>
  <p:sldIdLst>
    <p:sldId id="453" r:id="rId3"/>
    <p:sldId id="465" r:id="rId4"/>
    <p:sldId id="557" r:id="rId5"/>
    <p:sldId id="559" r:id="rId6"/>
    <p:sldId id="560" r:id="rId7"/>
    <p:sldId id="539" r:id="rId8"/>
    <p:sldId id="551" r:id="rId9"/>
    <p:sldId id="552" r:id="rId10"/>
    <p:sldId id="553" r:id="rId11"/>
    <p:sldId id="554" r:id="rId12"/>
    <p:sldId id="566" r:id="rId13"/>
    <p:sldId id="567" r:id="rId14"/>
    <p:sldId id="556" r:id="rId15"/>
    <p:sldId id="562" r:id="rId16"/>
    <p:sldId id="563" r:id="rId17"/>
    <p:sldId id="564" r:id="rId18"/>
    <p:sldId id="565" r:id="rId19"/>
    <p:sldId id="568" r:id="rId20"/>
    <p:sldId id="548" r:id="rId21"/>
    <p:sldId id="573" r:id="rId22"/>
    <p:sldId id="569"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4BD"/>
    <a:srgbClr val="FFFFCC"/>
    <a:srgbClr val="FFFF99"/>
    <a:srgbClr val="990000"/>
    <a:srgbClr val="006600"/>
    <a:srgbClr val="CC00CC"/>
    <a:srgbClr val="C4D3E6"/>
    <a:srgbClr val="003300"/>
    <a:srgbClr val="267E9A"/>
    <a:srgbClr val="6A36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248" autoAdjust="0"/>
    <p:restoredTop sz="86400" autoAdjust="0"/>
  </p:normalViewPr>
  <p:slideViewPr>
    <p:cSldViewPr>
      <p:cViewPr varScale="1">
        <p:scale>
          <a:sx n="73" d="100"/>
          <a:sy n="73" d="100"/>
        </p:scale>
        <p:origin x="-1493"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notesViewPr>
    <p:cSldViewPr>
      <p:cViewPr>
        <p:scale>
          <a:sx n="66" d="100"/>
          <a:sy n="66" d="100"/>
        </p:scale>
        <p:origin x="-4182" y="-63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5138"/>
          </a:xfrm>
          <a:prstGeom prst="rect">
            <a:avLst/>
          </a:prstGeom>
        </p:spPr>
        <p:txBody>
          <a:bodyPr vert="horz" lIns="91419" tIns="45710" rIns="91419" bIns="45710" rtlCol="0"/>
          <a:lstStyle>
            <a:lvl1pPr algn="l">
              <a:defRPr sz="1200"/>
            </a:lvl1pPr>
          </a:lstStyle>
          <a:p>
            <a:endParaRPr lang="en-US" dirty="0"/>
          </a:p>
        </p:txBody>
      </p:sp>
      <p:sp>
        <p:nvSpPr>
          <p:cNvPr id="3" name="Date Placeholder 2"/>
          <p:cNvSpPr>
            <a:spLocks noGrp="1"/>
          </p:cNvSpPr>
          <p:nvPr>
            <p:ph type="dt" sz="quarter" idx="1"/>
          </p:nvPr>
        </p:nvSpPr>
        <p:spPr>
          <a:xfrm>
            <a:off x="3970339" y="1"/>
            <a:ext cx="3038475" cy="465138"/>
          </a:xfrm>
          <a:prstGeom prst="rect">
            <a:avLst/>
          </a:prstGeom>
        </p:spPr>
        <p:txBody>
          <a:bodyPr vert="horz" lIns="91419" tIns="45710" rIns="91419" bIns="45710" rtlCol="0"/>
          <a:lstStyle>
            <a:lvl1pPr algn="r">
              <a:defRPr sz="1200"/>
            </a:lvl1pPr>
          </a:lstStyle>
          <a:p>
            <a:fld id="{612BA783-2769-4BF4-8E96-7EFF5685D8A1}" type="datetimeFigureOut">
              <a:rPr lang="en-US" smtClean="0"/>
              <a:pPr/>
              <a:t>2/2/2016</a:t>
            </a:fld>
            <a:endParaRPr lang="en-US" dirty="0"/>
          </a:p>
        </p:txBody>
      </p:sp>
      <p:sp>
        <p:nvSpPr>
          <p:cNvPr id="4" name="Footer Placeholder 3"/>
          <p:cNvSpPr>
            <a:spLocks noGrp="1"/>
          </p:cNvSpPr>
          <p:nvPr>
            <p:ph type="ftr" sz="quarter" idx="2"/>
          </p:nvPr>
        </p:nvSpPr>
        <p:spPr>
          <a:xfrm>
            <a:off x="2" y="8829676"/>
            <a:ext cx="3038475" cy="465138"/>
          </a:xfrm>
          <a:prstGeom prst="rect">
            <a:avLst/>
          </a:prstGeom>
        </p:spPr>
        <p:txBody>
          <a:bodyPr vert="horz" lIns="91419" tIns="45710" rIns="91419" bIns="4571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6"/>
            <a:ext cx="3038475" cy="465138"/>
          </a:xfrm>
          <a:prstGeom prst="rect">
            <a:avLst/>
          </a:prstGeom>
        </p:spPr>
        <p:txBody>
          <a:bodyPr vert="horz" lIns="91419" tIns="45710" rIns="91419" bIns="45710" rtlCol="0" anchor="b"/>
          <a:lstStyle>
            <a:lvl1pPr algn="r">
              <a:defRPr sz="12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7" tIns="46579" rIns="93157" bIns="46579" rtlCol="0"/>
          <a:lstStyle>
            <a:lvl1pPr algn="l">
              <a:defRPr sz="1200"/>
            </a:lvl1pPr>
          </a:lstStyle>
          <a:p>
            <a:endParaRPr lang="en-US" dirty="0"/>
          </a:p>
        </p:txBody>
      </p:sp>
      <p:sp>
        <p:nvSpPr>
          <p:cNvPr id="3" name="Date Placeholder 2"/>
          <p:cNvSpPr>
            <a:spLocks noGrp="1"/>
          </p:cNvSpPr>
          <p:nvPr>
            <p:ph type="dt" idx="1"/>
          </p:nvPr>
        </p:nvSpPr>
        <p:spPr>
          <a:xfrm>
            <a:off x="3970937" y="0"/>
            <a:ext cx="3037840" cy="464820"/>
          </a:xfrm>
          <a:prstGeom prst="rect">
            <a:avLst/>
          </a:prstGeom>
        </p:spPr>
        <p:txBody>
          <a:bodyPr vert="horz" lIns="93157" tIns="46579" rIns="93157" bIns="46579" rtlCol="0"/>
          <a:lstStyle>
            <a:lvl1pPr algn="r">
              <a:defRPr sz="1200"/>
            </a:lvl1pPr>
          </a:lstStyle>
          <a:p>
            <a:fld id="{19F2C9E6-4136-480E-8920-4B783EAF5A66}" type="datetimeFigureOut">
              <a:rPr lang="en-US" smtClean="0"/>
              <a:pPr/>
              <a:t>2/2/2016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7" tIns="46579" rIns="93157" bIns="4657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7" tIns="46579" rIns="93157" bIns="465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7" tIns="46579" rIns="93157" bIns="465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7" y="8829967"/>
            <a:ext cx="3037840" cy="464820"/>
          </a:xfrm>
          <a:prstGeom prst="rect">
            <a:avLst/>
          </a:prstGeom>
        </p:spPr>
        <p:txBody>
          <a:bodyPr vert="horz" lIns="93157" tIns="46579" rIns="93157" bIns="46579"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Unique</a:t>
            </a:r>
            <a:r>
              <a:rPr lang="en-US" baseline="0" dirty="0" smtClean="0"/>
              <a:t> – no other program designed to address landscape conservation needs at a national scale for all natural and cultural resources; a way that bridges research and management efforts</a:t>
            </a:r>
          </a:p>
          <a:p>
            <a:endParaRPr lang="en-US" baseline="0" dirty="0" smtClean="0"/>
          </a:p>
          <a:p>
            <a:r>
              <a:rPr lang="en-US" baseline="0" dirty="0" smtClean="0"/>
              <a:t>Joint Ventures &amp; LCCs – limited state capacity</a:t>
            </a:r>
          </a:p>
          <a:p>
            <a:endParaRPr lang="en-US" baseline="0" dirty="0" smtClean="0"/>
          </a:p>
          <a:p>
            <a:r>
              <a:rPr lang="en-US" baseline="0" dirty="0" smtClean="0"/>
              <a:t>LCCs and CSCs – explicitly stat how their research efforts differ and how they complement each other.  ID and build on existing examples of coordination across the network</a:t>
            </a:r>
          </a:p>
          <a:p>
            <a:endParaRPr lang="en-US" baseline="0" dirty="0" smtClean="0"/>
          </a:p>
          <a:p>
            <a:r>
              <a:rPr lang="en-US" baseline="0" dirty="0" smtClean="0"/>
              <a:t>Improve evaluation process to better capture the contributions made by all partner agencies or groups toward common objectives.  In particular to demonstrate the effectiveness of individual LCCs and the LCC Network.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BC and Canada are paying more attention to LCCs now so NPLCC is in a good position to gain momentum; incorporate more Canadian agencies</a:t>
            </a:r>
          </a:p>
          <a:p>
            <a:endParaRPr lang="en-US" baseline="0" dirty="0" smtClean="0"/>
          </a:p>
          <a:p>
            <a:r>
              <a:rPr lang="en-US" baseline="0" dirty="0" smtClean="0"/>
              <a:t>Tribal – convening parties and getting them to agree on their goals can be difficult.  Strength is the NPLCC’s broad approach.  Voluntary aspect can make it difficult to meet goals and interferes with LCC’s ability to capitalize on their strength</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Recommendation</a:t>
            </a:r>
            <a:r>
              <a:rPr lang="en-US" baseline="0" dirty="0" smtClean="0"/>
              <a:t> to work with Alaska Coastal Rainforest Center on creating a forum session for yellow cedar (possibly other cedar species as well)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Changing fire patterns mean that traditional burning patterns are impacted.  Question about what N{PLCC could do regarding social science ,</a:t>
            </a:r>
            <a:r>
              <a:rPr lang="en-US" baseline="0" dirty="0" err="1" smtClean="0"/>
              <a:t>particularily</a:t>
            </a:r>
            <a:r>
              <a:rPr lang="en-US" baseline="0" dirty="0" smtClean="0"/>
              <a:t> in terms of connecting NPLCC products with public and understand where general public stands on these issues.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8604317C-1983-4203-9516-5627890C632B}" type="slidenum">
              <a:rPr lang="en-US">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211145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147752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69107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1091082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3947884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912305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Core Team Meeting was Jan. 20</a:t>
            </a:r>
            <a:r>
              <a:rPr lang="en-US" baseline="30000" dirty="0" smtClean="0"/>
              <a:t>th</a:t>
            </a:r>
            <a:r>
              <a:rPr lang="en-US" dirty="0" smtClean="0"/>
              <a:t> </a:t>
            </a:r>
          </a:p>
          <a:p>
            <a:r>
              <a:rPr lang="en-US" dirty="0" smtClean="0"/>
              <a:t>FY</a:t>
            </a:r>
            <a:r>
              <a:rPr lang="en-US" baseline="0" dirty="0" smtClean="0"/>
              <a:t> 15 extra funds to Pacific Birds Joint Venture start assessment work</a:t>
            </a:r>
          </a:p>
          <a:p>
            <a:pPr marL="666608" indent="-461498">
              <a:buClr>
                <a:schemeClr val="dk1"/>
              </a:buClr>
              <a:buSzPct val="100000"/>
              <a:buFont typeface="Arial" panose="020B0604020202020204" pitchFamily="34" charset="0"/>
              <a:buChar char="•"/>
            </a:pPr>
            <a:r>
              <a:rPr lang="en-US" dirty="0">
                <a:latin typeface="Calibri" panose="020F0502020204030204" pitchFamily="34" charset="0"/>
              </a:rPr>
              <a:t>Non-regulatory</a:t>
            </a:r>
            <a:r>
              <a:rPr lang="en-US" dirty="0">
                <a:solidFill>
                  <a:srgbClr val="000000"/>
                </a:solidFill>
                <a:latin typeface="Calibri" panose="020F0502020204030204" pitchFamily="34" charset="0"/>
                <a:sym typeface="Arial"/>
                <a:rtl val="0"/>
              </a:rPr>
              <a:t> </a:t>
            </a:r>
          </a:p>
          <a:p>
            <a:pPr marL="666608" indent="-461498">
              <a:buClr>
                <a:schemeClr val="dk1"/>
              </a:buClr>
              <a:buSzPct val="100000"/>
              <a:buFont typeface="Arial" panose="020B0604020202020204" pitchFamily="34" charset="0"/>
              <a:buChar char="•"/>
            </a:pPr>
            <a:r>
              <a:rPr lang="en-US" dirty="0">
                <a:latin typeface="Calibri" panose="020F0502020204030204" pitchFamily="34" charset="0"/>
              </a:rPr>
              <a:t>Holistic look at landscape</a:t>
            </a:r>
            <a:endParaRPr lang="en-US" dirty="0">
              <a:solidFill>
                <a:srgbClr val="000000"/>
              </a:solidFill>
              <a:latin typeface="Calibri" panose="020F0502020204030204" pitchFamily="34" charset="0"/>
              <a:sym typeface="Arial"/>
              <a:rtl val="0"/>
            </a:endParaRPr>
          </a:p>
          <a:p>
            <a:pPr marL="666608" indent="-461498">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Collaborative, Partner-Driven</a:t>
            </a:r>
          </a:p>
          <a:p>
            <a:pPr marL="666608" indent="-461498">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Build from Existing Planning and Science</a:t>
            </a:r>
          </a:p>
          <a:p>
            <a:pPr marL="666608" indent="-461498">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Focus on needs for collaborative conservation</a:t>
            </a:r>
          </a:p>
          <a:p>
            <a:pPr marL="551233" indent="-346123">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Synthesis of </a:t>
            </a:r>
            <a:r>
              <a:rPr lang="en-US" dirty="0">
                <a:latin typeface="Calibri" panose="020F0502020204030204" pitchFamily="34" charset="0"/>
                <a:rtl val="0"/>
              </a:rPr>
              <a:t>landscape science and planning</a:t>
            </a:r>
            <a:r>
              <a:rPr lang="en-US" dirty="0">
                <a:solidFill>
                  <a:srgbClr val="000000"/>
                </a:solidFill>
                <a:latin typeface="Calibri" panose="020F0502020204030204" pitchFamily="34" charset="0"/>
                <a:sym typeface="Arial"/>
                <a:rtl val="0"/>
              </a:rPr>
              <a:t> efforts.</a:t>
            </a:r>
          </a:p>
          <a:p>
            <a:pPr marL="551233" indent="-346123">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Assessment landscape scale stressors, including climate change</a:t>
            </a:r>
            <a:r>
              <a:rPr lang="en-US" dirty="0">
                <a:latin typeface="Calibri" panose="020F0502020204030204" pitchFamily="34" charset="0"/>
                <a:rtl val="0"/>
              </a:rPr>
              <a:t> </a:t>
            </a:r>
          </a:p>
          <a:p>
            <a:pPr marL="551233" indent="-346123">
              <a:spcBef>
                <a:spcPts val="646"/>
              </a:spcBef>
              <a:buClr>
                <a:schemeClr val="dk1"/>
              </a:buClr>
              <a:buSzPct val="100000"/>
              <a:buFont typeface="Arial" panose="020B0604020202020204" pitchFamily="34" charset="0"/>
              <a:buChar char="•"/>
            </a:pPr>
            <a:r>
              <a:rPr lang="en-US" dirty="0">
                <a:latin typeface="Calibri" panose="020F0502020204030204" pitchFamily="34" charset="0"/>
                <a:rtl val="0"/>
              </a:rPr>
              <a:t>Shared Data and Information</a:t>
            </a:r>
          </a:p>
          <a:p>
            <a:pPr marL="551233" indent="-346123">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Spatial Prioritization</a:t>
            </a:r>
          </a:p>
          <a:p>
            <a:pPr marL="551233" indent="-346123">
              <a:spcBef>
                <a:spcPts val="646"/>
              </a:spcBef>
              <a:buClr>
                <a:schemeClr val="dk1"/>
              </a:buClr>
              <a:buSzPct val="100000"/>
              <a:buFont typeface="Arial" panose="020B0604020202020204" pitchFamily="34" charset="0"/>
              <a:buChar char="•"/>
            </a:pPr>
            <a:r>
              <a:rPr lang="en-US" dirty="0">
                <a:solidFill>
                  <a:srgbClr val="000000"/>
                </a:solidFill>
                <a:latin typeface="Calibri" panose="020F0502020204030204" pitchFamily="34" charset="0"/>
                <a:sym typeface="Arial"/>
                <a:rtl val="0"/>
              </a:rPr>
              <a:t>Shared Strategies</a:t>
            </a:r>
          </a:p>
          <a:p>
            <a:pPr marL="666608" indent="-461498">
              <a:spcBef>
                <a:spcPts val="646"/>
              </a:spcBef>
              <a:buClr>
                <a:schemeClr val="dk1"/>
              </a:buClr>
              <a:buSzPct val="100000"/>
              <a:buFont typeface="Arial" panose="020B0604020202020204" pitchFamily="34" charset="0"/>
              <a:buChar char="•"/>
            </a:pPr>
            <a:endParaRPr lang="en-US" dirty="0">
              <a:solidFill>
                <a:srgbClr val="000000"/>
              </a:solidFill>
              <a:latin typeface="Calibri" panose="020F0502020204030204" pitchFamily="34" charset="0"/>
              <a:sym typeface="Arial"/>
              <a:rtl val="0"/>
            </a:endParaRPr>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1283485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12834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13</a:t>
            </a:fld>
            <a:endParaRPr lang="en-US" dirty="0"/>
          </a:p>
        </p:txBody>
      </p:sp>
    </p:spTree>
    <p:extLst>
      <p:ext uri="{BB962C8B-B14F-4D97-AF65-F5344CB8AC3E}">
        <p14:creationId xmlns:p14="http://schemas.microsoft.com/office/powerpoint/2010/main" val="425437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14</a:t>
            </a:fld>
            <a:endParaRPr lang="en-US" dirty="0"/>
          </a:p>
        </p:txBody>
      </p:sp>
    </p:spTree>
    <p:extLst>
      <p:ext uri="{BB962C8B-B14F-4D97-AF65-F5344CB8AC3E}">
        <p14:creationId xmlns:p14="http://schemas.microsoft.com/office/powerpoint/2010/main" val="1767925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15</a:t>
            </a:fld>
            <a:endParaRPr lang="en-US" dirty="0"/>
          </a:p>
        </p:txBody>
      </p:sp>
    </p:spTree>
    <p:extLst>
      <p:ext uri="{BB962C8B-B14F-4D97-AF65-F5344CB8AC3E}">
        <p14:creationId xmlns:p14="http://schemas.microsoft.com/office/powerpoint/2010/main" val="2422352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16</a:t>
            </a:fld>
            <a:endParaRPr lang="en-US" dirty="0"/>
          </a:p>
        </p:txBody>
      </p:sp>
    </p:spTree>
    <p:extLst>
      <p:ext uri="{BB962C8B-B14F-4D97-AF65-F5344CB8AC3E}">
        <p14:creationId xmlns:p14="http://schemas.microsoft.com/office/powerpoint/2010/main" val="2219240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17</a:t>
            </a:fld>
            <a:endParaRPr lang="en-US" dirty="0"/>
          </a:p>
        </p:txBody>
      </p:sp>
    </p:spTree>
    <p:extLst>
      <p:ext uri="{BB962C8B-B14F-4D97-AF65-F5344CB8AC3E}">
        <p14:creationId xmlns:p14="http://schemas.microsoft.com/office/powerpoint/2010/main" val="3172151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970342" y="8828089"/>
            <a:ext cx="3038475" cy="466726"/>
          </a:xfrm>
          <a:prstGeom prst="rect">
            <a:avLst/>
          </a:prstGeom>
          <a:noFill/>
          <a:ln w="9525">
            <a:noFill/>
            <a:miter lim="800000"/>
            <a:headEnd/>
            <a:tailEnd/>
          </a:ln>
        </p:spPr>
        <p:txBody>
          <a:bodyPr lIns="94041" tIns="47022" rIns="94041" bIns="47022" anchor="b"/>
          <a:lstStyle/>
          <a:p>
            <a:pPr algn="r" defTabSz="924178" fontAlgn="base">
              <a:spcBef>
                <a:spcPct val="0"/>
              </a:spcBef>
              <a:spcAft>
                <a:spcPct val="0"/>
              </a:spcAft>
            </a:pPr>
            <a:fld id="{2913DBAA-F86F-4063-9307-F27C00AF4A40}" type="slidenum">
              <a:rPr lang="en-US" sz="1200">
                <a:solidFill>
                  <a:prstClr val="black"/>
                </a:solidFill>
                <a:latin typeface="Arial" charset="0"/>
              </a:rPr>
              <a:pPr algn="r" defTabSz="924178" fontAlgn="base">
                <a:spcBef>
                  <a:spcPct val="0"/>
                </a:spcBef>
                <a:spcAft>
                  <a:spcPct val="0"/>
                </a:spcAft>
              </a:pPr>
              <a:t>18</a:t>
            </a:fld>
            <a:endParaRPr lang="en-US" sz="1200">
              <a:solidFill>
                <a:prstClr val="black"/>
              </a:solidFill>
              <a:latin typeface="Arial" charset="0"/>
            </a:endParaRPr>
          </a:p>
        </p:txBody>
      </p:sp>
      <p:sp>
        <p:nvSpPr>
          <p:cNvPr id="128003" name="Rectangle 2"/>
          <p:cNvSpPr>
            <a:spLocks noGrp="1" noRot="1" noChangeAspect="1" noChangeArrowheads="1" noTextEdit="1"/>
          </p:cNvSpPr>
          <p:nvPr>
            <p:ph type="sldImg"/>
          </p:nvPr>
        </p:nvSpPr>
        <p:spPr>
          <a:xfrm>
            <a:off x="1220788" y="685800"/>
            <a:ext cx="4651375" cy="3487738"/>
          </a:xfrm>
          <a:ln/>
        </p:spPr>
      </p:sp>
      <p:sp>
        <p:nvSpPr>
          <p:cNvPr id="128004" name="Rectangle 3"/>
          <p:cNvSpPr>
            <a:spLocks noGrp="1" noChangeArrowheads="1"/>
          </p:cNvSpPr>
          <p:nvPr>
            <p:ph type="body" idx="1"/>
          </p:nvPr>
        </p:nvSpPr>
        <p:spPr>
          <a:noFill/>
          <a:ln/>
        </p:spPr>
        <p:txBody>
          <a:bodyPr/>
          <a:lstStyle/>
          <a:p>
            <a:pPr eaLnBrk="1" hangingPunct="1"/>
            <a:endParaRPr lang="en-US" sz="1400" dirty="0">
              <a:latin typeface="Times New Roman" pitchFamily="18" charset="0"/>
            </a:endParaRPr>
          </a:p>
        </p:txBody>
      </p:sp>
    </p:spTree>
    <p:extLst>
      <p:ext uri="{BB962C8B-B14F-4D97-AF65-F5344CB8AC3E}">
        <p14:creationId xmlns:p14="http://schemas.microsoft.com/office/powerpoint/2010/main" val="953632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19</a:t>
            </a:fld>
            <a:endParaRPr lang="en-US" dirty="0"/>
          </a:p>
        </p:txBody>
      </p:sp>
    </p:spTree>
    <p:extLst>
      <p:ext uri="{BB962C8B-B14F-4D97-AF65-F5344CB8AC3E}">
        <p14:creationId xmlns:p14="http://schemas.microsoft.com/office/powerpoint/2010/main" val="2427953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20</a:t>
            </a:fld>
            <a:endParaRPr lang="en-US" dirty="0"/>
          </a:p>
        </p:txBody>
      </p:sp>
    </p:spTree>
    <p:extLst>
      <p:ext uri="{BB962C8B-B14F-4D97-AF65-F5344CB8AC3E}">
        <p14:creationId xmlns:p14="http://schemas.microsoft.com/office/powerpoint/2010/main" val="3829684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21</a:t>
            </a:fld>
            <a:endParaRPr lang="en-US" dirty="0"/>
          </a:p>
        </p:txBody>
      </p:sp>
    </p:spTree>
    <p:extLst>
      <p:ext uri="{BB962C8B-B14F-4D97-AF65-F5344CB8AC3E}">
        <p14:creationId xmlns:p14="http://schemas.microsoft.com/office/powerpoint/2010/main" val="3003750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solidFill>
                <a:srgbClr val="EBDDC3"/>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2CC1DF81-2671-4625-AC42-2F420EB2D25C}"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385116067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F92DE43B-E021-46C7-BB4D-C1BF04ABBB15}" type="slidenum">
              <a:rPr lang="en-US" smtClean="0"/>
              <a:pPr>
                <a:defRPr/>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0227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CE53CA68-A3BB-4A49-8EA4-A338D552E28E}"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endParaRPr lang="en-US">
              <a:solidFill>
                <a:srgbClr val="775F55"/>
              </a:solidFill>
            </a:endParaRPr>
          </a:p>
        </p:txBody>
      </p:sp>
    </p:spTree>
    <p:extLst>
      <p:ext uri="{BB962C8B-B14F-4D97-AF65-F5344CB8AC3E}">
        <p14:creationId xmlns:p14="http://schemas.microsoft.com/office/powerpoint/2010/main" val="42265143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FE6630A7-5CA4-434D-8EE5-1F6924E5AE09}"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endParaRPr lang="en-US">
              <a:solidFill>
                <a:srgbClr val="775F55"/>
              </a:solidFill>
            </a:endParaRPr>
          </a:p>
        </p:txBody>
      </p:sp>
    </p:spTree>
    <p:extLst>
      <p:ext uri="{BB962C8B-B14F-4D97-AF65-F5344CB8AC3E}">
        <p14:creationId xmlns:p14="http://schemas.microsoft.com/office/powerpoint/2010/main" val="4887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39103F82-705F-4524-A14F-CE319656C10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endParaRPr lang="en-US">
              <a:solidFill>
                <a:srgbClr val="775F55"/>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024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solidFill>
                <a:srgbClr val="775F55"/>
              </a:solidFill>
            </a:endParaRPr>
          </a:p>
        </p:txBody>
      </p:sp>
      <p:sp>
        <p:nvSpPr>
          <p:cNvPr id="4" name="Footer Placeholder 3"/>
          <p:cNvSpPr>
            <a:spLocks noGrp="1"/>
          </p:cNvSpPr>
          <p:nvPr>
            <p:ph type="ftr" sz="quarter" idx="11"/>
          </p:nvPr>
        </p:nvSpPr>
        <p:spPr/>
        <p:txBody>
          <a:bodyPr/>
          <a:lstStyle/>
          <a:p>
            <a:pPr>
              <a:defRPr/>
            </a:pP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C7CD1913-CB96-4103-8508-1AE755D3B22B}" type="slidenum">
              <a:rPr lang="en-US" smtClean="0"/>
              <a:pPr>
                <a:defRPr/>
              </a:pPr>
              <a:t>‹#›</a:t>
            </a:fld>
            <a:endParaRPr lang="en-US"/>
          </a:p>
        </p:txBody>
      </p:sp>
    </p:spTree>
    <p:extLst>
      <p:ext uri="{BB962C8B-B14F-4D97-AF65-F5344CB8AC3E}">
        <p14:creationId xmlns:p14="http://schemas.microsoft.com/office/powerpoint/2010/main" val="385338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775F55"/>
              </a:solidFill>
            </a:endParaRPr>
          </a:p>
        </p:txBody>
      </p:sp>
      <p:sp>
        <p:nvSpPr>
          <p:cNvPr id="3" name="Footer Placeholder 2"/>
          <p:cNvSpPr>
            <a:spLocks noGrp="1"/>
          </p:cNvSpPr>
          <p:nvPr>
            <p:ph type="ftr" sz="quarter" idx="11"/>
          </p:nvPr>
        </p:nvSpPr>
        <p:spPr/>
        <p:txBody>
          <a:bodyPr/>
          <a:lstStyle/>
          <a:p>
            <a:pPr>
              <a:defRPr/>
            </a:pPr>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5B8B75F3-F14F-4DFA-AF89-686EE26B3980}"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314186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solidFill>
                <a:srgbClr val="775F55"/>
              </a:solidFill>
            </a:endParaRPr>
          </a:p>
        </p:txBody>
      </p:sp>
      <p:sp>
        <p:nvSpPr>
          <p:cNvPr id="6" name="Footer Placeholder 5"/>
          <p:cNvSpPr>
            <a:spLocks noGrp="1"/>
          </p:cNvSpPr>
          <p:nvPr>
            <p:ph type="ftr" sz="quarter" idx="11"/>
          </p:nvPr>
        </p:nvSpPr>
        <p:spPr/>
        <p:txBody>
          <a:bodyPr/>
          <a:lstStyle/>
          <a:p>
            <a:pPr>
              <a:defRPr/>
            </a:pP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8C03A5D9-0256-4608-A66F-4DF863982B20}" type="slidenum">
              <a:rPr lang="en-US" smtClean="0"/>
              <a:pPr>
                <a:defRPr/>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72047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5FC73E57-6491-4930-9636-D109F0372C5E}" type="slidenum">
              <a:rPr lang="en-US" smtClean="0"/>
              <a:pPr>
                <a:defRPr/>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solidFill>
                <a:srgbClr val="775F55"/>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69235375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7EFBDB21-9921-4DCD-9589-C10111782CDF}" type="slidenum">
              <a:rPr lang="en-US" smtClean="0"/>
              <a:pPr>
                <a:defRPr/>
              </a:pPr>
              <a:t>‹#›</a:t>
            </a:fld>
            <a:endParaRPr lang="en-US"/>
          </a:p>
        </p:txBody>
      </p:sp>
    </p:spTree>
    <p:extLst>
      <p:ext uri="{BB962C8B-B14F-4D97-AF65-F5344CB8AC3E}">
        <p14:creationId xmlns:p14="http://schemas.microsoft.com/office/powerpoint/2010/main" val="2910883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endParaRPr lang="en-US">
              <a:solidFill>
                <a:srgbClr val="775F55"/>
              </a:solidFill>
            </a:endParaRPr>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solidFill>
                <a:srgbClr val="775F55"/>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000" b="1">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CADE49CB-3B6F-425D-B134-6AADB64EE185}" type="slidenum">
              <a:rPr lang="en-US" smtClean="0"/>
              <a:pPr>
                <a:defRPr/>
              </a:pPr>
              <a:t>‹#›</a:t>
            </a:fld>
            <a:endParaRPr lang="en-US"/>
          </a:p>
        </p:txBody>
      </p:sp>
    </p:spTree>
    <p:extLst>
      <p:ext uri="{BB962C8B-B14F-4D97-AF65-F5344CB8AC3E}">
        <p14:creationId xmlns:p14="http://schemas.microsoft.com/office/powerpoint/2010/main" val="373522538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39862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7830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61701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54878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06139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574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47532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38670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20627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51105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232AF7-EA5E-4569-BD36-D4483BD11B5B}" type="datetimeFigureOut">
              <a:rPr lang="en-US">
                <a:solidFill>
                  <a:prstClr val="white">
                    <a:tint val="75000"/>
                  </a:prstClr>
                </a:solidFill>
              </a:rPr>
              <a:pPr/>
              <a:t>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9F4425F-A4A8-4A95-BB62-55B1A6CB6C09}"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3034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endParaRPr lang="en-US" b="1">
              <a:solidFill>
                <a:srgbClr val="775F55"/>
              </a:solidFill>
              <a:latin typeface="Calibri" pitchFamily="34" charset="0"/>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endParaRPr lang="en-US" b="1">
              <a:solidFill>
                <a:srgbClr val="775F55"/>
              </a:solidFill>
              <a:latin typeface="Calibri" pitchFamily="34" charset="0"/>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4000" b="1">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98143549-966D-4752-A703-79A3798F1004}" type="slidenum">
              <a:rPr lang="en-US" smtClean="0">
                <a:latin typeface="Calibri" pitchFamily="34" charset="0"/>
              </a:rPr>
              <a:pPr fontAlgn="base">
                <a:spcBef>
                  <a:spcPct val="0"/>
                </a:spcBef>
                <a:spcAft>
                  <a:spcPct val="0"/>
                </a:spcAft>
                <a:defRPr/>
              </a:pPr>
              <a:t>‹#›</a:t>
            </a:fld>
            <a:endParaRPr lang="en-US">
              <a:latin typeface="Calibri" pitchFamily="34" charset="0"/>
            </a:endParaRPr>
          </a:p>
        </p:txBody>
      </p:sp>
    </p:spTree>
    <p:extLst>
      <p:ext uri="{BB962C8B-B14F-4D97-AF65-F5344CB8AC3E}">
        <p14:creationId xmlns:p14="http://schemas.microsoft.com/office/powerpoint/2010/main" val="1329624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232AF7-EA5E-4569-BD36-D4483BD11B5B}" type="datetimeFigureOut">
              <a:rPr lang="en-US" smtClean="0">
                <a:solidFill>
                  <a:prstClr val="white">
                    <a:tint val="75000"/>
                  </a:prstClr>
                </a:solidFill>
              </a:rPr>
              <a:pPr/>
              <a:t>2/2/2016</a:t>
            </a:fld>
            <a:endParaRPr lang="en-US" smtClean="0">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mtClean="0">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4425F-A4A8-4A95-BB62-55B1A6CB6C09}" type="slidenum">
              <a:rPr lang="en-US" smtClean="0">
                <a:solidFill>
                  <a:prstClr val="white">
                    <a:tint val="75000"/>
                  </a:prstClr>
                </a:solidFill>
              </a:rPr>
              <a:pPr/>
              <a:t>‹#›</a:t>
            </a:fld>
            <a:endParaRPr lang="en-US" smtClean="0">
              <a:solidFill>
                <a:prstClr val="white">
                  <a:tint val="75000"/>
                </a:prstClr>
              </a:solidFill>
            </a:endParaRPr>
          </a:p>
        </p:txBody>
      </p:sp>
    </p:spTree>
    <p:extLst>
      <p:ext uri="{BB962C8B-B14F-4D97-AF65-F5344CB8AC3E}">
        <p14:creationId xmlns:p14="http://schemas.microsoft.com/office/powerpoint/2010/main" val="264336746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sites.google.com/site/lowercolumbiariverlcd/home"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7E9A"/>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4288"/>
          <a:stretch/>
        </p:blipFill>
        <p:spPr>
          <a:xfrm>
            <a:off x="4952885" y="-381000"/>
            <a:ext cx="4210165" cy="6349181"/>
          </a:xfrm>
          <a:prstGeom prst="rect">
            <a:avLst/>
          </a:prstGeom>
        </p:spPr>
      </p:pic>
      <p:sp>
        <p:nvSpPr>
          <p:cNvPr id="4" name="Rectangle 3"/>
          <p:cNvSpPr/>
          <p:nvPr/>
        </p:nvSpPr>
        <p:spPr>
          <a:xfrm>
            <a:off x="3200400" y="6090260"/>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sp>
        <p:nvSpPr>
          <p:cNvPr id="3" name="TextBox 2"/>
          <p:cNvSpPr txBox="1"/>
          <p:nvPr/>
        </p:nvSpPr>
        <p:spPr>
          <a:xfrm>
            <a:off x="356202" y="1200368"/>
            <a:ext cx="4206601" cy="2554545"/>
          </a:xfrm>
          <a:prstGeom prst="rect">
            <a:avLst/>
          </a:prstGeom>
          <a:noFill/>
        </p:spPr>
        <p:txBody>
          <a:bodyPr wrap="none" rtlCol="0">
            <a:spAutoFit/>
          </a:bodyPr>
          <a:lstStyle/>
          <a:p>
            <a:pPr algn="ctr"/>
            <a:r>
              <a:rPr lang="en-US" sz="3600" b="1" dirty="0" smtClean="0">
                <a:solidFill>
                  <a:srgbClr val="FFC000"/>
                </a:solidFill>
                <a:latin typeface="+mj-lt"/>
                <a:cs typeface="Arial" panose="020B0604020202020204" pitchFamily="34" charset="0"/>
              </a:rPr>
              <a:t>S-TEK Subcommittee </a:t>
            </a:r>
          </a:p>
          <a:p>
            <a:pPr algn="ctr"/>
            <a:r>
              <a:rPr lang="en-US" sz="3600" b="1" dirty="0" smtClean="0">
                <a:solidFill>
                  <a:srgbClr val="FFC000"/>
                </a:solidFill>
                <a:latin typeface="+mj-lt"/>
                <a:cs typeface="Arial" panose="020B0604020202020204" pitchFamily="34" charset="0"/>
              </a:rPr>
              <a:t>Meeting</a:t>
            </a:r>
          </a:p>
          <a:p>
            <a:pPr algn="ctr"/>
            <a:endParaRPr lang="en-US" sz="3200" b="1" dirty="0">
              <a:solidFill>
                <a:srgbClr val="FFC000"/>
              </a:solidFill>
              <a:latin typeface="+mj-lt"/>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r>
              <a:rPr lang="en-US" sz="2800" b="1" dirty="0" smtClean="0">
                <a:latin typeface="+mj-lt"/>
                <a:cs typeface="Arial" panose="020B0604020202020204" pitchFamily="34" charset="0"/>
              </a:rPr>
              <a:t>January 26, 2016</a:t>
            </a:r>
            <a:endParaRPr lang="en-US" sz="2800" b="1" dirty="0">
              <a:latin typeface="+mj-lt"/>
              <a:cs typeface="Arial" panose="020B0604020202020204" pitchFamily="34" charset="0"/>
            </a:endParaRPr>
          </a:p>
        </p:txBody>
      </p:sp>
      <p:sp>
        <p:nvSpPr>
          <p:cNvPr id="9" name="TextBox 8"/>
          <p:cNvSpPr txBox="1"/>
          <p:nvPr/>
        </p:nvSpPr>
        <p:spPr>
          <a:xfrm>
            <a:off x="435173" y="4868333"/>
            <a:ext cx="4087979" cy="400110"/>
          </a:xfrm>
          <a:prstGeom prst="rect">
            <a:avLst/>
          </a:prstGeom>
          <a:noFill/>
        </p:spPr>
        <p:txBody>
          <a:bodyPr wrap="none" rtlCol="0">
            <a:spAutoFit/>
          </a:bodyPr>
          <a:lstStyle/>
          <a:p>
            <a:r>
              <a:rPr lang="en-US" sz="2000" dirty="0" smtClean="0"/>
              <a:t>Mary Mahaffy – Science Coordinator </a:t>
            </a:r>
            <a:endParaRPr lang="en-US" sz="2000" dirty="0"/>
          </a:p>
        </p:txBody>
      </p:sp>
    </p:spTree>
    <p:extLst>
      <p:ext uri="{BB962C8B-B14F-4D97-AF65-F5344CB8AC3E}">
        <p14:creationId xmlns:p14="http://schemas.microsoft.com/office/powerpoint/2010/main" val="39909178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4000"/>
            <a:lum/>
          </a:blip>
          <a:srcRect/>
          <a:stretch>
            <a:fillRect l="-6000" r="-6000"/>
          </a:stretch>
        </a:blipFill>
        <a:effectLst/>
      </p:bgPr>
    </p:bg>
    <p:spTree>
      <p:nvGrpSpPr>
        <p:cNvPr id="1" name=""/>
        <p:cNvGrpSpPr/>
        <p:nvPr/>
      </p:nvGrpSpPr>
      <p:grpSpPr>
        <a:xfrm>
          <a:off x="0" y="0"/>
          <a:ext cx="0" cy="0"/>
          <a:chOff x="0" y="0"/>
          <a:chExt cx="0" cy="0"/>
        </a:xfrm>
      </p:grpSpPr>
      <p:sp>
        <p:nvSpPr>
          <p:cNvPr id="4" name="Rectangle 3"/>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28600" y="2222480"/>
            <a:ext cx="4419600" cy="461665"/>
          </a:xfrm>
          <a:prstGeom prst="rect">
            <a:avLst/>
          </a:prstGeom>
          <a:noFill/>
        </p:spPr>
        <p:txBody>
          <a:bodyPr wrap="square" rtlCol="0">
            <a:spAutoFit/>
          </a:bodyPr>
          <a:lstStyle/>
          <a:p>
            <a:endParaRPr lang="en-US" sz="24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sp>
        <p:nvSpPr>
          <p:cNvPr id="9" name="TextBox 8"/>
          <p:cNvSpPr txBox="1"/>
          <p:nvPr/>
        </p:nvSpPr>
        <p:spPr>
          <a:xfrm>
            <a:off x="383458" y="375763"/>
            <a:ext cx="8760542" cy="646331"/>
          </a:xfrm>
          <a:prstGeom prst="rect">
            <a:avLst/>
          </a:prstGeom>
          <a:noFill/>
        </p:spPr>
        <p:txBody>
          <a:bodyPr wrap="square" rtlCol="0">
            <a:spAutoFit/>
          </a:bodyPr>
          <a:lstStyle/>
          <a:p>
            <a:pPr algn="ctr"/>
            <a:r>
              <a:rPr lang="en-US" sz="3600" b="1" dirty="0" smtClean="0">
                <a:solidFill>
                  <a:srgbClr val="0334BD"/>
                </a:solidFill>
                <a:cs typeface="Arial" panose="020B0604020202020204" pitchFamily="34" charset="0"/>
              </a:rPr>
              <a:t>Draft Agenda</a:t>
            </a:r>
            <a:endParaRPr lang="en-US" sz="1400" b="1" dirty="0" smtClean="0">
              <a:solidFill>
                <a:srgbClr val="0334BD"/>
              </a:solidFill>
              <a:cs typeface="Arial" panose="020B0604020202020204" pitchFamily="34" charset="0"/>
            </a:endParaRPr>
          </a:p>
        </p:txBody>
      </p:sp>
      <p:sp>
        <p:nvSpPr>
          <p:cNvPr id="3" name="Rectangle 2"/>
          <p:cNvSpPr/>
          <p:nvPr/>
        </p:nvSpPr>
        <p:spPr>
          <a:xfrm>
            <a:off x="383458" y="1022092"/>
            <a:ext cx="8379542" cy="4216539"/>
          </a:xfrm>
          <a:prstGeom prst="rect">
            <a:avLst/>
          </a:prstGeom>
        </p:spPr>
        <p:txBody>
          <a:bodyPr wrap="square">
            <a:spAutoFit/>
          </a:bodyPr>
          <a:lstStyle/>
          <a:p>
            <a:pPr marL="342900" indent="-342900">
              <a:spcAft>
                <a:spcPts val="1200"/>
              </a:spcAft>
              <a:buClr>
                <a:srgbClr val="0334BD"/>
              </a:buClr>
              <a:buFont typeface="Wingdings" panose="05000000000000000000" pitchFamily="2" charset="2"/>
              <a:buChar char="Ø"/>
            </a:pPr>
            <a:r>
              <a:rPr lang="en-US" sz="2600" b="1" dirty="0" smtClean="0">
                <a:solidFill>
                  <a:schemeClr val="bg1"/>
                </a:solidFill>
                <a:latin typeface="Calibri" panose="020F0502020204030204" pitchFamily="34" charset="0"/>
              </a:rPr>
              <a:t>National </a:t>
            </a:r>
            <a:r>
              <a:rPr lang="en-US" sz="2600" b="1" dirty="0">
                <a:solidFill>
                  <a:schemeClr val="bg1"/>
                </a:solidFill>
                <a:latin typeface="Calibri" panose="020F0502020204030204" pitchFamily="34" charset="0"/>
              </a:rPr>
              <a:t>Updates - National Academy of Science </a:t>
            </a:r>
            <a:r>
              <a:rPr lang="en-US" sz="2600" b="1" dirty="0" smtClean="0">
                <a:solidFill>
                  <a:schemeClr val="bg1"/>
                </a:solidFill>
                <a:latin typeface="Calibri" panose="020F0502020204030204" pitchFamily="34" charset="0"/>
              </a:rPr>
              <a:t>review</a:t>
            </a:r>
          </a:p>
          <a:p>
            <a:pPr marL="342900" indent="-342900">
              <a:spcAft>
                <a:spcPts val="1200"/>
              </a:spcAft>
              <a:buClr>
                <a:srgbClr val="0334BD"/>
              </a:buClr>
              <a:buFont typeface="Wingdings" panose="05000000000000000000" pitchFamily="2" charset="2"/>
              <a:buChar char="Ø"/>
            </a:pPr>
            <a:r>
              <a:rPr lang="en-US" sz="2600" b="1" dirty="0" smtClean="0">
                <a:solidFill>
                  <a:schemeClr val="bg1"/>
                </a:solidFill>
                <a:latin typeface="Calibri" panose="020F0502020204030204" pitchFamily="34" charset="0"/>
              </a:rPr>
              <a:t>Request </a:t>
            </a:r>
            <a:r>
              <a:rPr lang="en-US" sz="2600" b="1" dirty="0">
                <a:solidFill>
                  <a:schemeClr val="bg1"/>
                </a:solidFill>
                <a:latin typeface="Calibri" panose="020F0502020204030204" pitchFamily="34" charset="0"/>
              </a:rPr>
              <a:t>for Pre-proposals </a:t>
            </a:r>
            <a:endParaRPr lang="en-US" sz="2600" b="1" dirty="0" smtClean="0">
              <a:solidFill>
                <a:schemeClr val="bg1"/>
              </a:solidFill>
              <a:latin typeface="Calibri" panose="020F0502020204030204" pitchFamily="34" charset="0"/>
            </a:endParaRPr>
          </a:p>
          <a:p>
            <a:pPr marL="342900" indent="-342900">
              <a:spcAft>
                <a:spcPts val="1200"/>
              </a:spcAft>
              <a:buClr>
                <a:srgbClr val="0334BD"/>
              </a:buClr>
              <a:buFont typeface="Wingdings" panose="05000000000000000000" pitchFamily="2" charset="2"/>
              <a:buChar char="Ø"/>
            </a:pPr>
            <a:r>
              <a:rPr lang="en-US" sz="2600" b="1" dirty="0" smtClean="0">
                <a:solidFill>
                  <a:schemeClr val="bg1"/>
                </a:solidFill>
                <a:latin typeface="Calibri" panose="020F0502020204030204" pitchFamily="34" charset="0"/>
              </a:rPr>
              <a:t>Steering </a:t>
            </a:r>
            <a:r>
              <a:rPr lang="en-US" sz="2600" b="1" dirty="0">
                <a:solidFill>
                  <a:schemeClr val="bg1"/>
                </a:solidFill>
                <a:latin typeface="Calibri" panose="020F0502020204030204" pitchFamily="34" charset="0"/>
              </a:rPr>
              <a:t>Committee </a:t>
            </a:r>
            <a:r>
              <a:rPr lang="en-US" sz="2600" b="1" dirty="0" smtClean="0">
                <a:solidFill>
                  <a:schemeClr val="bg1"/>
                </a:solidFill>
                <a:latin typeface="Calibri" panose="020F0502020204030204" pitchFamily="34" charset="0"/>
              </a:rPr>
              <a:t>updates (Juneau, Dec. 3-5)</a:t>
            </a:r>
            <a:endParaRPr lang="en-US" sz="2600" b="1" dirty="0">
              <a:solidFill>
                <a:schemeClr val="bg1"/>
              </a:solidFill>
              <a:latin typeface="Calibri" panose="020F0502020204030204" pitchFamily="34" charset="0"/>
            </a:endParaRPr>
          </a:p>
          <a:p>
            <a:pPr marL="342900" indent="-342900">
              <a:spcAft>
                <a:spcPts val="1200"/>
              </a:spcAft>
              <a:buClr>
                <a:srgbClr val="0334BD"/>
              </a:buClr>
              <a:buFont typeface="Wingdings" panose="05000000000000000000" pitchFamily="2" charset="2"/>
              <a:buChar char="Ø"/>
            </a:pPr>
            <a:r>
              <a:rPr lang="en-US" sz="2600" b="1" dirty="0">
                <a:solidFill>
                  <a:schemeClr val="bg1"/>
                </a:solidFill>
                <a:latin typeface="Calibri" panose="020F0502020204030204" pitchFamily="34" charset="0"/>
              </a:rPr>
              <a:t>Update other NPLCC activities</a:t>
            </a:r>
          </a:p>
          <a:p>
            <a:pPr marL="342900" indent="-342900">
              <a:spcAft>
                <a:spcPts val="1200"/>
              </a:spcAft>
              <a:buClr>
                <a:srgbClr val="0334BD"/>
              </a:buClr>
              <a:buFont typeface="Wingdings" panose="05000000000000000000" pitchFamily="2" charset="2"/>
              <a:buChar char="Ø"/>
            </a:pPr>
            <a:r>
              <a:rPr lang="en-US" sz="2600" b="1" dirty="0">
                <a:solidFill>
                  <a:schemeClr val="bg1"/>
                </a:solidFill>
                <a:latin typeface="Calibri" panose="020F0502020204030204" pitchFamily="34" charset="0"/>
              </a:rPr>
              <a:t>Discussion 2017-2022 Science/Traditional </a:t>
            </a:r>
            <a:r>
              <a:rPr lang="en-US" sz="2600" b="1" dirty="0" err="1">
                <a:solidFill>
                  <a:schemeClr val="bg1"/>
                </a:solidFill>
                <a:latin typeface="Calibri" panose="020F0502020204030204" pitchFamily="34" charset="0"/>
              </a:rPr>
              <a:t>Knowledges</a:t>
            </a:r>
            <a:r>
              <a:rPr lang="en-US" sz="2600" b="1" dirty="0">
                <a:solidFill>
                  <a:schemeClr val="bg1"/>
                </a:solidFill>
                <a:latin typeface="Calibri" panose="020F0502020204030204" pitchFamily="34" charset="0"/>
              </a:rPr>
              <a:t> Strategy </a:t>
            </a:r>
          </a:p>
          <a:p>
            <a:pPr marL="342900" indent="-342900">
              <a:spcAft>
                <a:spcPts val="1200"/>
              </a:spcAft>
              <a:buClr>
                <a:srgbClr val="0334BD"/>
              </a:buClr>
              <a:buFont typeface="Wingdings" panose="05000000000000000000" pitchFamily="2" charset="2"/>
              <a:buChar char="Ø"/>
            </a:pPr>
            <a:r>
              <a:rPr lang="en-US" sz="2600" b="1" dirty="0">
                <a:solidFill>
                  <a:schemeClr val="bg1"/>
                </a:solidFill>
                <a:latin typeface="Calibri" panose="020F0502020204030204" pitchFamily="34" charset="0"/>
              </a:rPr>
              <a:t>Round </a:t>
            </a:r>
            <a:r>
              <a:rPr lang="en-US" sz="2600" b="1" dirty="0" smtClean="0">
                <a:solidFill>
                  <a:schemeClr val="bg1"/>
                </a:solidFill>
                <a:latin typeface="Calibri" panose="020F0502020204030204" pitchFamily="34" charset="0"/>
              </a:rPr>
              <a:t>Robin</a:t>
            </a:r>
            <a:endParaRPr lang="en-US" sz="2600" b="1" dirty="0">
              <a:solidFill>
                <a:schemeClr val="bg1"/>
              </a:solidFill>
              <a:latin typeface="Calibri" panose="020F0502020204030204" pitchFamily="34" charset="0"/>
            </a:endParaRPr>
          </a:p>
          <a:p>
            <a:pPr marL="342900" indent="-342900">
              <a:spcAft>
                <a:spcPts val="1200"/>
              </a:spcAft>
              <a:buClr>
                <a:srgbClr val="0334BD"/>
              </a:buClr>
              <a:buFont typeface="Wingdings" panose="05000000000000000000" pitchFamily="2" charset="2"/>
              <a:buChar char="Ø"/>
            </a:pPr>
            <a:r>
              <a:rPr lang="en-US" sz="2600" b="1" dirty="0">
                <a:solidFill>
                  <a:schemeClr val="bg1"/>
                </a:solidFill>
                <a:latin typeface="Calibri" panose="020F0502020204030204" pitchFamily="34" charset="0"/>
              </a:rPr>
              <a:t>Schedule next 2 meetings</a:t>
            </a:r>
          </a:p>
        </p:txBody>
      </p:sp>
    </p:spTree>
    <p:extLst>
      <p:ext uri="{BB962C8B-B14F-4D97-AF65-F5344CB8AC3E}">
        <p14:creationId xmlns:p14="http://schemas.microsoft.com/office/powerpoint/2010/main" val="34053329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4000"/>
            <a:lum/>
          </a:blip>
          <a:srcRect/>
          <a:stretch>
            <a:fillRect l="-6000" r="-6000"/>
          </a:stretch>
        </a:blipFill>
        <a:effectLst/>
      </p:bgPr>
    </p:bg>
    <p:spTree>
      <p:nvGrpSpPr>
        <p:cNvPr id="1" name=""/>
        <p:cNvGrpSpPr/>
        <p:nvPr/>
      </p:nvGrpSpPr>
      <p:grpSpPr>
        <a:xfrm>
          <a:off x="0" y="0"/>
          <a:ext cx="0" cy="0"/>
          <a:chOff x="0" y="0"/>
          <a:chExt cx="0" cy="0"/>
        </a:xfrm>
      </p:grpSpPr>
      <p:sp>
        <p:nvSpPr>
          <p:cNvPr id="4" name="Rectangle 3"/>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28600" y="2222480"/>
            <a:ext cx="4419600" cy="461665"/>
          </a:xfrm>
          <a:prstGeom prst="rect">
            <a:avLst/>
          </a:prstGeom>
          <a:noFill/>
        </p:spPr>
        <p:txBody>
          <a:bodyPr wrap="square" rtlCol="0">
            <a:spAutoFit/>
          </a:bodyPr>
          <a:lstStyle/>
          <a:p>
            <a:endParaRPr lang="en-US" sz="24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sp>
        <p:nvSpPr>
          <p:cNvPr id="9" name="TextBox 8"/>
          <p:cNvSpPr txBox="1"/>
          <p:nvPr/>
        </p:nvSpPr>
        <p:spPr>
          <a:xfrm>
            <a:off x="402508" y="228600"/>
            <a:ext cx="8760542" cy="646331"/>
          </a:xfrm>
          <a:prstGeom prst="rect">
            <a:avLst/>
          </a:prstGeom>
          <a:noFill/>
        </p:spPr>
        <p:txBody>
          <a:bodyPr wrap="square" rtlCol="0">
            <a:spAutoFit/>
          </a:bodyPr>
          <a:lstStyle/>
          <a:p>
            <a:pPr algn="ctr"/>
            <a:r>
              <a:rPr lang="en-US" sz="3600" b="1" dirty="0" smtClean="0">
                <a:solidFill>
                  <a:srgbClr val="0334BD"/>
                </a:solidFill>
                <a:cs typeface="Arial" panose="020B0604020202020204" pitchFamily="34" charset="0"/>
              </a:rPr>
              <a:t>National Academy of Science Review</a:t>
            </a:r>
            <a:endParaRPr lang="en-US" sz="1400" b="1" dirty="0" smtClean="0">
              <a:solidFill>
                <a:srgbClr val="0334BD"/>
              </a:solidFill>
              <a:cs typeface="Arial" panose="020B0604020202020204" pitchFamily="34" charset="0"/>
            </a:endParaRPr>
          </a:p>
        </p:txBody>
      </p:sp>
      <p:sp>
        <p:nvSpPr>
          <p:cNvPr id="10" name="Rectangle 9"/>
          <p:cNvSpPr/>
          <p:nvPr/>
        </p:nvSpPr>
        <p:spPr>
          <a:xfrm>
            <a:off x="410496" y="874931"/>
            <a:ext cx="8581103" cy="5416868"/>
          </a:xfrm>
          <a:prstGeom prst="rect">
            <a:avLst/>
          </a:prstGeom>
        </p:spPr>
        <p:txBody>
          <a:bodyPr wrap="square">
            <a:spAutoFit/>
          </a:bodyPr>
          <a:lstStyle/>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Overall positive review – Nation needs to take a landscape approach to conservation and addressing this need with LCCs is justified. </a:t>
            </a:r>
          </a:p>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Unique</a:t>
            </a:r>
          </a:p>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Improved coordination with Joint Ventures and LCCs</a:t>
            </a:r>
          </a:p>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LCC and CSC programs need to be more clearly delineated</a:t>
            </a:r>
          </a:p>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LCCs should improve its evaluation process; establishment of metrics should be a high priority </a:t>
            </a:r>
          </a:p>
          <a:p>
            <a:pPr marL="342900" indent="-342900">
              <a:spcAft>
                <a:spcPts val="1200"/>
              </a:spcAft>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Important to recognize accomplishments made in last 5 yrs.</a:t>
            </a:r>
          </a:p>
          <a:p>
            <a:pPr marL="342900" indent="-342900">
              <a:buClr>
                <a:srgbClr val="0334BD"/>
              </a:buClr>
              <a:buFont typeface="Wingdings" panose="05000000000000000000" pitchFamily="2" charset="2"/>
              <a:buChar char="Ø"/>
            </a:pPr>
            <a:endParaRPr lang="en-US" sz="2600" dirty="0" smtClean="0">
              <a:solidFill>
                <a:schemeClr val="bg1"/>
              </a:solidFill>
              <a:latin typeface="Calibri" panose="020F0502020204030204" pitchFamily="34" charset="0"/>
            </a:endParaRPr>
          </a:p>
          <a:p>
            <a:pPr marL="342900" indent="-342900">
              <a:buClr>
                <a:srgbClr val="0334BD"/>
              </a:buClr>
              <a:buFont typeface="Wingdings" panose="05000000000000000000" pitchFamily="2" charset="2"/>
              <a:buChar char="Ø"/>
            </a:pPr>
            <a:endParaRPr lang="en-US" sz="2600" dirty="0" smtClean="0">
              <a:solidFill>
                <a:schemeClr val="bg1"/>
              </a:solidFill>
              <a:latin typeface="Calibri" panose="020F0502020204030204" pitchFamily="34" charset="0"/>
            </a:endParaRPr>
          </a:p>
        </p:txBody>
      </p:sp>
    </p:spTree>
    <p:extLst>
      <p:ext uri="{BB962C8B-B14F-4D97-AF65-F5344CB8AC3E}">
        <p14:creationId xmlns:p14="http://schemas.microsoft.com/office/powerpoint/2010/main" val="1312395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4000"/>
            <a:lum/>
          </a:blip>
          <a:srcRect/>
          <a:stretch>
            <a:fillRect l="-6000" r="-6000"/>
          </a:stretch>
        </a:blipFill>
        <a:effectLst/>
      </p:bgPr>
    </p:bg>
    <p:spTree>
      <p:nvGrpSpPr>
        <p:cNvPr id="1" name=""/>
        <p:cNvGrpSpPr/>
        <p:nvPr/>
      </p:nvGrpSpPr>
      <p:grpSpPr>
        <a:xfrm>
          <a:off x="0" y="0"/>
          <a:ext cx="0" cy="0"/>
          <a:chOff x="0" y="0"/>
          <a:chExt cx="0" cy="0"/>
        </a:xfrm>
      </p:grpSpPr>
      <p:sp>
        <p:nvSpPr>
          <p:cNvPr id="4" name="Rectangle 3"/>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28600" y="2222480"/>
            <a:ext cx="4419600" cy="461665"/>
          </a:xfrm>
          <a:prstGeom prst="rect">
            <a:avLst/>
          </a:prstGeom>
          <a:noFill/>
        </p:spPr>
        <p:txBody>
          <a:bodyPr wrap="square" rtlCol="0">
            <a:spAutoFit/>
          </a:bodyPr>
          <a:lstStyle/>
          <a:p>
            <a:endParaRPr lang="en-US" sz="24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sp>
        <p:nvSpPr>
          <p:cNvPr id="9" name="TextBox 8"/>
          <p:cNvSpPr txBox="1"/>
          <p:nvPr/>
        </p:nvSpPr>
        <p:spPr>
          <a:xfrm>
            <a:off x="383458" y="375763"/>
            <a:ext cx="8760542" cy="646331"/>
          </a:xfrm>
          <a:prstGeom prst="rect">
            <a:avLst/>
          </a:prstGeom>
          <a:noFill/>
        </p:spPr>
        <p:txBody>
          <a:bodyPr wrap="square" rtlCol="0">
            <a:spAutoFit/>
          </a:bodyPr>
          <a:lstStyle/>
          <a:p>
            <a:pPr algn="ctr"/>
            <a:r>
              <a:rPr lang="en-US" sz="3600" b="1" dirty="0" smtClean="0">
                <a:solidFill>
                  <a:srgbClr val="0334BD"/>
                </a:solidFill>
                <a:cs typeface="Arial" panose="020B0604020202020204" pitchFamily="34" charset="0"/>
              </a:rPr>
              <a:t>Request for Pre-Proposals</a:t>
            </a:r>
            <a:endParaRPr lang="en-US" sz="1400" b="1" dirty="0" smtClean="0">
              <a:solidFill>
                <a:srgbClr val="0334BD"/>
              </a:solidFill>
              <a:cs typeface="Arial" panose="020B0604020202020204" pitchFamily="34" charset="0"/>
            </a:endParaRPr>
          </a:p>
        </p:txBody>
      </p:sp>
      <p:sp>
        <p:nvSpPr>
          <p:cNvPr id="10" name="Rectangle 9"/>
          <p:cNvSpPr/>
          <p:nvPr/>
        </p:nvSpPr>
        <p:spPr>
          <a:xfrm>
            <a:off x="383458" y="1022093"/>
            <a:ext cx="8379542" cy="4724370"/>
          </a:xfrm>
          <a:prstGeom prst="rect">
            <a:avLst/>
          </a:prstGeom>
        </p:spPr>
        <p:txBody>
          <a:bodyPr wrap="square">
            <a:spAutoFit/>
          </a:bodyPr>
          <a:lstStyle/>
          <a:p>
            <a:pPr marL="342900" indent="-342900">
              <a:spcAft>
                <a:spcPts val="1200"/>
              </a:spcAft>
              <a:buClr>
                <a:srgbClr val="0334BD"/>
              </a:buClr>
              <a:buFont typeface="Wingdings" panose="05000000000000000000" pitchFamily="2" charset="2"/>
              <a:buChar char="Ø"/>
            </a:pPr>
            <a:r>
              <a:rPr lang="en-US" sz="2500" b="1" dirty="0" smtClean="0">
                <a:solidFill>
                  <a:schemeClr val="bg1"/>
                </a:solidFill>
                <a:latin typeface="Calibri" panose="020F0502020204030204" pitchFamily="34" charset="0"/>
              </a:rPr>
              <a:t>Pre-Proposals due March 18</a:t>
            </a:r>
          </a:p>
          <a:p>
            <a:pPr marL="342900" indent="-342900">
              <a:spcAft>
                <a:spcPts val="1200"/>
              </a:spcAft>
              <a:buClr>
                <a:srgbClr val="0334BD"/>
              </a:buClr>
              <a:buFont typeface="Wingdings" panose="05000000000000000000" pitchFamily="2" charset="2"/>
              <a:buChar char="Ø"/>
            </a:pPr>
            <a:r>
              <a:rPr lang="en-US" sz="2500" dirty="0" smtClean="0">
                <a:solidFill>
                  <a:schemeClr val="bg1"/>
                </a:solidFill>
                <a:latin typeface="Calibri" panose="020F0502020204030204" pitchFamily="34" charset="0"/>
              </a:rPr>
              <a:t>Posted on </a:t>
            </a:r>
            <a:r>
              <a:rPr lang="en-US" sz="2500" dirty="0">
                <a:solidFill>
                  <a:schemeClr val="bg1"/>
                </a:solidFill>
                <a:latin typeface="Calibri" panose="020F0502020204030204" pitchFamily="34" charset="0"/>
              </a:rPr>
              <a:t>NPLCC Website (</a:t>
            </a:r>
            <a:r>
              <a:rPr lang="en-US" sz="2500" dirty="0">
                <a:solidFill>
                  <a:srgbClr val="0334BD"/>
                </a:solidFill>
                <a:latin typeface="Calibri" panose="020F0502020204030204" pitchFamily="34" charset="0"/>
              </a:rPr>
              <a:t>http://</a:t>
            </a:r>
            <a:r>
              <a:rPr lang="en-US" sz="2500" dirty="0" smtClean="0">
                <a:solidFill>
                  <a:srgbClr val="0334BD"/>
                </a:solidFill>
                <a:latin typeface="Calibri" panose="020F0502020204030204" pitchFamily="34" charset="0"/>
              </a:rPr>
              <a:t>northpacificlcc.org/Resources/Funding</a:t>
            </a:r>
            <a:r>
              <a:rPr lang="en-US" sz="2500" dirty="0">
                <a:solidFill>
                  <a:schemeClr val="bg1"/>
                </a:solidFill>
                <a:latin typeface="Calibri" panose="020F0502020204030204" pitchFamily="34" charset="0"/>
              </a:rPr>
              <a:t>)</a:t>
            </a:r>
            <a:endParaRPr lang="en-US" sz="2500" dirty="0" smtClean="0">
              <a:solidFill>
                <a:schemeClr val="bg1"/>
              </a:solidFill>
              <a:latin typeface="Calibri" panose="020F0502020204030204" pitchFamily="34" charset="0"/>
            </a:endParaRPr>
          </a:p>
          <a:p>
            <a:pPr marL="342900" indent="-342900">
              <a:spcAft>
                <a:spcPts val="1200"/>
              </a:spcAft>
              <a:buClr>
                <a:srgbClr val="0334BD"/>
              </a:buClr>
              <a:buFont typeface="Wingdings" panose="05000000000000000000" pitchFamily="2" charset="2"/>
              <a:buChar char="Ø"/>
            </a:pPr>
            <a:r>
              <a:rPr lang="en-US" sz="2500" b="1" i="1" dirty="0" smtClean="0">
                <a:solidFill>
                  <a:srgbClr val="C00000"/>
                </a:solidFill>
              </a:rPr>
              <a:t>“Develop/improve </a:t>
            </a:r>
            <a:r>
              <a:rPr lang="en-US" sz="2500" b="1" i="1" dirty="0">
                <a:solidFill>
                  <a:srgbClr val="C00000"/>
                </a:solidFill>
              </a:rPr>
              <a:t>information on how climate change and associated adaptation actions will affect linkages between ecological and human resources (including tribal and First Nations subsistence activities and cultural </a:t>
            </a:r>
            <a:r>
              <a:rPr lang="en-US" sz="2500" b="1" i="1" dirty="0" smtClean="0">
                <a:solidFill>
                  <a:srgbClr val="C00000"/>
                </a:solidFill>
              </a:rPr>
              <a:t>resources)”</a:t>
            </a:r>
          </a:p>
          <a:p>
            <a:pPr marL="342900" indent="-342900">
              <a:spcAft>
                <a:spcPts val="1200"/>
              </a:spcAft>
              <a:buClr>
                <a:srgbClr val="0334BD"/>
              </a:buClr>
              <a:buFont typeface="Wingdings" panose="05000000000000000000" pitchFamily="2" charset="2"/>
              <a:buChar char="Ø"/>
            </a:pPr>
            <a:r>
              <a:rPr lang="en-US" sz="2500" dirty="0" smtClean="0">
                <a:solidFill>
                  <a:schemeClr val="bg1"/>
                </a:solidFill>
              </a:rPr>
              <a:t>Full proposals due May 18</a:t>
            </a:r>
            <a:r>
              <a:rPr lang="en-US" sz="2500" baseline="30000" dirty="0" smtClean="0">
                <a:solidFill>
                  <a:schemeClr val="bg1"/>
                </a:solidFill>
              </a:rPr>
              <a:t>th</a:t>
            </a:r>
            <a:endParaRPr lang="en-US" sz="2500" dirty="0" smtClean="0">
              <a:solidFill>
                <a:schemeClr val="bg1"/>
              </a:solidFill>
            </a:endParaRPr>
          </a:p>
          <a:p>
            <a:pPr marL="342900" indent="-342900">
              <a:spcAft>
                <a:spcPts val="1200"/>
              </a:spcAft>
              <a:buClr>
                <a:srgbClr val="0334BD"/>
              </a:buClr>
              <a:buFont typeface="Wingdings" panose="05000000000000000000" pitchFamily="2" charset="2"/>
              <a:buChar char="Ø"/>
            </a:pPr>
            <a:r>
              <a:rPr lang="en-US" sz="2500" b="1" dirty="0" smtClean="0">
                <a:solidFill>
                  <a:srgbClr val="0334BD"/>
                </a:solidFill>
              </a:rPr>
              <a:t>Reviewers needed for Pre-proposals (please email me)</a:t>
            </a:r>
          </a:p>
          <a:p>
            <a:pPr>
              <a:spcAft>
                <a:spcPts val="1200"/>
              </a:spcAft>
              <a:buClr>
                <a:srgbClr val="0334BD"/>
              </a:buClr>
            </a:pPr>
            <a:endParaRPr lang="en-US" sz="2600" b="1" i="1" dirty="0" smtClean="0">
              <a:solidFill>
                <a:schemeClr val="bg1"/>
              </a:solidFill>
              <a:latin typeface="Calibri" panose="020F0502020204030204" pitchFamily="34" charset="0"/>
            </a:endParaRPr>
          </a:p>
        </p:txBody>
      </p:sp>
    </p:spTree>
    <p:extLst>
      <p:ext uri="{BB962C8B-B14F-4D97-AF65-F5344CB8AC3E}">
        <p14:creationId xmlns:p14="http://schemas.microsoft.com/office/powerpoint/2010/main" val="35280220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4000"/>
            <a:lum/>
          </a:blip>
          <a:srcRect/>
          <a:stretch>
            <a:fillRect l="-6000" r="-6000"/>
          </a:stretch>
        </a:blipFill>
        <a:effectLst/>
      </p:bgPr>
    </p:bg>
    <p:spTree>
      <p:nvGrpSpPr>
        <p:cNvPr id="1" name=""/>
        <p:cNvGrpSpPr/>
        <p:nvPr/>
      </p:nvGrpSpPr>
      <p:grpSpPr>
        <a:xfrm>
          <a:off x="0" y="0"/>
          <a:ext cx="0" cy="0"/>
          <a:chOff x="0" y="0"/>
          <a:chExt cx="0" cy="0"/>
        </a:xfrm>
      </p:grpSpPr>
      <p:sp>
        <p:nvSpPr>
          <p:cNvPr id="4" name="Rectangle 3"/>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5" name="Rectangle 4"/>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28600" y="2222480"/>
            <a:ext cx="4419600" cy="461665"/>
          </a:xfrm>
          <a:prstGeom prst="rect">
            <a:avLst/>
          </a:prstGeom>
          <a:noFill/>
        </p:spPr>
        <p:txBody>
          <a:bodyPr wrap="square" rtlCol="0">
            <a:spAutoFit/>
          </a:bodyPr>
          <a:lstStyle/>
          <a:p>
            <a:endParaRPr lang="en-US" sz="24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sp>
        <p:nvSpPr>
          <p:cNvPr id="9" name="TextBox 8"/>
          <p:cNvSpPr txBox="1"/>
          <p:nvPr/>
        </p:nvSpPr>
        <p:spPr>
          <a:xfrm>
            <a:off x="402508" y="457200"/>
            <a:ext cx="8760542" cy="646331"/>
          </a:xfrm>
          <a:prstGeom prst="rect">
            <a:avLst/>
          </a:prstGeom>
          <a:noFill/>
        </p:spPr>
        <p:txBody>
          <a:bodyPr wrap="square" rtlCol="0">
            <a:spAutoFit/>
          </a:bodyPr>
          <a:lstStyle/>
          <a:p>
            <a:pPr algn="ctr"/>
            <a:r>
              <a:rPr lang="en-US" sz="3600" b="1" dirty="0" smtClean="0">
                <a:solidFill>
                  <a:srgbClr val="0334BD"/>
                </a:solidFill>
                <a:cs typeface="Arial" panose="020B0604020202020204" pitchFamily="34" charset="0"/>
              </a:rPr>
              <a:t>December Steering Committee Meeting</a:t>
            </a:r>
            <a:endParaRPr lang="en-US" sz="1400" b="1" dirty="0" smtClean="0">
              <a:solidFill>
                <a:srgbClr val="0334BD"/>
              </a:solidFill>
              <a:cs typeface="Arial" panose="020B0604020202020204" pitchFamily="34" charset="0"/>
            </a:endParaRPr>
          </a:p>
        </p:txBody>
      </p:sp>
      <p:sp>
        <p:nvSpPr>
          <p:cNvPr id="10" name="Rectangle 9"/>
          <p:cNvSpPr/>
          <p:nvPr/>
        </p:nvSpPr>
        <p:spPr>
          <a:xfrm>
            <a:off x="383458" y="1022093"/>
            <a:ext cx="8379542" cy="5293757"/>
          </a:xfrm>
          <a:prstGeom prst="rect">
            <a:avLst/>
          </a:prstGeom>
        </p:spPr>
        <p:txBody>
          <a:bodyPr wrap="square">
            <a:spAutoFit/>
          </a:bodyPr>
          <a:lstStyle/>
          <a:p>
            <a:pPr marL="342900" indent="-342900">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5-year Strategy – broader mission, fewer goals</a:t>
            </a:r>
          </a:p>
          <a:p>
            <a:pPr marL="342900" indent="-342900">
              <a:buClr>
                <a:srgbClr val="0334BD"/>
              </a:buClr>
              <a:buFont typeface="Wingdings" panose="05000000000000000000" pitchFamily="2" charset="2"/>
              <a:buChar char="Ø"/>
            </a:pPr>
            <a:r>
              <a:rPr lang="en-US" sz="2600" dirty="0" smtClean="0">
                <a:solidFill>
                  <a:schemeClr val="bg1"/>
                </a:solidFill>
                <a:latin typeface="Calibri" panose="020F0502020204030204" pitchFamily="34" charset="0"/>
              </a:rPr>
              <a:t>Partner Needs – Small group highlights</a:t>
            </a:r>
          </a:p>
          <a:p>
            <a:pPr marL="914400" lvl="1" indent="-457200">
              <a:buClr>
                <a:srgbClr val="0334BD"/>
              </a:buClr>
              <a:buFont typeface="Wingdings" panose="05000000000000000000" pitchFamily="2" charset="2"/>
              <a:buChar char="§"/>
            </a:pPr>
            <a:r>
              <a:rPr lang="en-US" sz="2600" dirty="0" smtClean="0">
                <a:solidFill>
                  <a:schemeClr val="bg1"/>
                </a:solidFill>
                <a:latin typeface="Calibri" panose="020F0502020204030204" pitchFamily="34" charset="0"/>
              </a:rPr>
              <a:t>Increase profile of NPLCC in B.C. </a:t>
            </a:r>
          </a:p>
          <a:p>
            <a:pPr marL="914400" lvl="1" indent="-457200">
              <a:buClr>
                <a:srgbClr val="0334BD"/>
              </a:buClr>
              <a:buFont typeface="Wingdings" panose="05000000000000000000" pitchFamily="2" charset="2"/>
              <a:buChar char="§"/>
            </a:pPr>
            <a:r>
              <a:rPr lang="en-US" sz="2600" dirty="0" smtClean="0">
                <a:solidFill>
                  <a:schemeClr val="bg1"/>
                </a:solidFill>
                <a:latin typeface="Calibri" panose="020F0502020204030204" pitchFamily="34" charset="0"/>
              </a:rPr>
              <a:t>Tribal participants noted that structural issues still important to address </a:t>
            </a:r>
          </a:p>
          <a:p>
            <a:pPr marL="914400" lvl="1" indent="-457200">
              <a:buClr>
                <a:srgbClr val="0334BD"/>
              </a:buClr>
              <a:buFont typeface="Wingdings" panose="05000000000000000000" pitchFamily="2" charset="2"/>
              <a:buChar char="§"/>
            </a:pPr>
            <a:r>
              <a:rPr lang="en-US" sz="2600" dirty="0">
                <a:solidFill>
                  <a:schemeClr val="bg1"/>
                </a:solidFill>
                <a:latin typeface="Calibri" panose="020F0502020204030204" pitchFamily="34" charset="0"/>
              </a:rPr>
              <a:t>Range-wide analysis of yellow cedar; Multi-dimensional look; Convene diverse group across NPLCC to discuss </a:t>
            </a:r>
            <a:r>
              <a:rPr lang="en-US" sz="2600" dirty="0" smtClean="0">
                <a:solidFill>
                  <a:schemeClr val="bg1"/>
                </a:solidFill>
                <a:latin typeface="Calibri" panose="020F0502020204030204" pitchFamily="34" charset="0"/>
              </a:rPr>
              <a:t>yellow cedar </a:t>
            </a:r>
            <a:r>
              <a:rPr lang="en-US" sz="2600" dirty="0">
                <a:solidFill>
                  <a:schemeClr val="bg1"/>
                </a:solidFill>
                <a:latin typeface="Calibri" panose="020F0502020204030204" pitchFamily="34" charset="0"/>
              </a:rPr>
              <a:t>decline</a:t>
            </a:r>
          </a:p>
          <a:p>
            <a:pPr marL="914400" lvl="1" indent="-457200">
              <a:buClr>
                <a:srgbClr val="0334BD"/>
              </a:buClr>
              <a:buFont typeface="Wingdings" panose="05000000000000000000" pitchFamily="2" charset="2"/>
              <a:buChar char="§"/>
            </a:pPr>
            <a:r>
              <a:rPr lang="en-US" sz="2600" dirty="0" smtClean="0">
                <a:solidFill>
                  <a:schemeClr val="bg1"/>
                </a:solidFill>
                <a:latin typeface="Calibri" panose="020F0502020204030204" pitchFamily="34" charset="0"/>
              </a:rPr>
              <a:t>Potentially have a focus on fire for S-TEK ecological consideration; Social science</a:t>
            </a:r>
          </a:p>
          <a:p>
            <a:pPr marL="914400" lvl="1" indent="-457200">
              <a:buClr>
                <a:srgbClr val="0334BD"/>
              </a:buClr>
              <a:buFont typeface="Wingdings" panose="05000000000000000000" pitchFamily="2" charset="2"/>
              <a:buChar char="§"/>
            </a:pPr>
            <a:endParaRPr lang="en-US" sz="2600" dirty="0" smtClean="0">
              <a:solidFill>
                <a:schemeClr val="bg1"/>
              </a:solidFill>
              <a:latin typeface="Calibri" panose="020F0502020204030204" pitchFamily="34" charset="0"/>
            </a:endParaRPr>
          </a:p>
          <a:p>
            <a:pPr marL="342900" indent="-342900">
              <a:buClr>
                <a:srgbClr val="0334BD"/>
              </a:buClr>
              <a:buFont typeface="Wingdings" panose="05000000000000000000" pitchFamily="2" charset="2"/>
              <a:buChar char="Ø"/>
            </a:pPr>
            <a:endParaRPr lang="en-US" sz="2600" dirty="0" smtClean="0">
              <a:solidFill>
                <a:schemeClr val="bg1"/>
              </a:solidFill>
              <a:latin typeface="Calibri" panose="020F0502020204030204" pitchFamily="34" charset="0"/>
            </a:endParaRPr>
          </a:p>
          <a:p>
            <a:pPr>
              <a:buClr>
                <a:srgbClr val="0334BD"/>
              </a:buClr>
            </a:pPr>
            <a:endParaRPr lang="en-US" sz="2600" dirty="0" smtClean="0">
              <a:solidFill>
                <a:schemeClr val="bg1"/>
              </a:solidFill>
              <a:latin typeface="Calibri" panose="020F0502020204030204" pitchFamily="34" charset="0"/>
            </a:endParaRPr>
          </a:p>
        </p:txBody>
      </p:sp>
    </p:spTree>
    <p:extLst>
      <p:ext uri="{BB962C8B-B14F-4D97-AF65-F5344CB8AC3E}">
        <p14:creationId xmlns:p14="http://schemas.microsoft.com/office/powerpoint/2010/main" val="2613474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95534027"/>
              </p:ext>
            </p:extLst>
          </p:nvPr>
        </p:nvGraphicFramePr>
        <p:xfrm>
          <a:off x="228600" y="762000"/>
          <a:ext cx="8839200" cy="5838885"/>
        </p:xfrm>
        <a:graphic>
          <a:graphicData uri="http://schemas.openxmlformats.org/drawingml/2006/table">
            <a:tbl>
              <a:tblPr firstRow="1" firstCol="1" bandRow="1">
                <a:tableStyleId>{5C22544A-7EE6-4342-B048-85BDC9FD1C3A}</a:tableStyleId>
              </a:tblPr>
              <a:tblGrid>
                <a:gridCol w="6705600"/>
                <a:gridCol w="2133600"/>
              </a:tblGrid>
              <a:tr h="640514">
                <a:tc>
                  <a:txBody>
                    <a:bodyPr/>
                    <a:lstStyle/>
                    <a:p>
                      <a:pPr marL="0" marR="0">
                        <a:lnSpc>
                          <a:spcPct val="115000"/>
                        </a:lnSpc>
                        <a:spcBef>
                          <a:spcPts val="0"/>
                        </a:spcBef>
                        <a:spcAft>
                          <a:spcPts val="0"/>
                        </a:spcAft>
                      </a:pPr>
                      <a:r>
                        <a:rPr lang="en-US" sz="2400" dirty="0" smtClean="0">
                          <a:effectLst/>
                        </a:rPr>
                        <a:t>New Activities/</a:t>
                      </a:r>
                      <a:r>
                        <a:rPr lang="en-US" sz="2400" baseline="0" dirty="0" smtClean="0">
                          <a:effectLst/>
                        </a:rPr>
                        <a:t> Projects</a:t>
                      </a:r>
                      <a:endParaRPr lang="en-US" sz="2400" dirty="0">
                        <a:effectLst/>
                        <a:latin typeface="Calibri"/>
                        <a:ea typeface="Calibri"/>
                        <a:cs typeface="Times New Roman"/>
                      </a:endParaRPr>
                    </a:p>
                  </a:txBody>
                  <a:tcPr marL="53995" marR="53995" marT="0" marB="0">
                    <a:solidFill>
                      <a:schemeClr val="accent1">
                        <a:lumMod val="75000"/>
                      </a:schemeClr>
                    </a:solidFill>
                  </a:tcPr>
                </a:tc>
                <a:tc>
                  <a:txBody>
                    <a:bodyPr/>
                    <a:lstStyle/>
                    <a:p>
                      <a:pPr marL="0" marR="0">
                        <a:lnSpc>
                          <a:spcPct val="115000"/>
                        </a:lnSpc>
                        <a:spcBef>
                          <a:spcPts val="0"/>
                        </a:spcBef>
                        <a:spcAft>
                          <a:spcPts val="0"/>
                        </a:spcAft>
                      </a:pPr>
                      <a:r>
                        <a:rPr lang="en-US" sz="1600" dirty="0">
                          <a:effectLst/>
                        </a:rPr>
                        <a:t>Timing </a:t>
                      </a:r>
                      <a:r>
                        <a:rPr lang="en-US" sz="1600" dirty="0" smtClean="0">
                          <a:effectLst/>
                        </a:rPr>
                        <a:t>&amp;</a:t>
                      </a:r>
                      <a:r>
                        <a:rPr lang="en-US" sz="1600" baseline="0" dirty="0" smtClean="0">
                          <a:effectLst/>
                        </a:rPr>
                        <a:t> </a:t>
                      </a:r>
                      <a:r>
                        <a:rPr lang="en-US" sz="1600" dirty="0" smtClean="0">
                          <a:effectLst/>
                        </a:rPr>
                        <a:t>Funding </a:t>
                      </a:r>
                      <a:r>
                        <a:rPr lang="en-US" sz="1600" dirty="0">
                          <a:effectLst/>
                        </a:rPr>
                        <a:t>Mechanism</a:t>
                      </a:r>
                      <a:endParaRPr lang="en-US" sz="900" dirty="0">
                        <a:effectLst/>
                        <a:latin typeface="Calibri"/>
                        <a:ea typeface="Calibri"/>
                        <a:cs typeface="Times New Roman"/>
                      </a:endParaRPr>
                    </a:p>
                  </a:txBody>
                  <a:tcPr marL="53995" marR="53995" marT="0" marB="0">
                    <a:solidFill>
                      <a:schemeClr val="accent1">
                        <a:lumMod val="75000"/>
                      </a:schemeClr>
                    </a:solidFill>
                  </a:tcPr>
                </a:tc>
              </a:tr>
              <a:tr h="1441711">
                <a:tc>
                  <a:txBody>
                    <a:bodyPr/>
                    <a:lstStyle/>
                    <a:p>
                      <a:pPr marL="0" marR="0">
                        <a:lnSpc>
                          <a:spcPct val="115000"/>
                        </a:lnSpc>
                        <a:spcBef>
                          <a:spcPts val="0"/>
                        </a:spcBef>
                        <a:spcAft>
                          <a:spcPts val="0"/>
                        </a:spcAft>
                      </a:pPr>
                      <a:r>
                        <a:rPr lang="en-US" sz="2000" b="0" dirty="0">
                          <a:solidFill>
                            <a:schemeClr val="bg1"/>
                          </a:solidFill>
                          <a:effectLst/>
                        </a:rPr>
                        <a:t>1. Data and information synthesis and sharing.  Identify, compile, collate, and integrate existing data and information concerning climate impact data and modeling, monitoring networks, TEK etc.</a:t>
                      </a:r>
                      <a:endParaRPr lang="en-US" sz="2000" b="0" dirty="0">
                        <a:solidFill>
                          <a:schemeClr val="bg1"/>
                        </a:solidFill>
                        <a:effectLst/>
                        <a:latin typeface="Calibri"/>
                        <a:ea typeface="Calibri"/>
                        <a:cs typeface="Times New Roman"/>
                      </a:endParaRPr>
                    </a:p>
                  </a:txBody>
                  <a:tcPr marL="53995" marR="53995" marT="0" marB="0">
                    <a:solidFill>
                      <a:schemeClr val="accent1">
                        <a:lumMod val="60000"/>
                        <a:lumOff val="40000"/>
                      </a:schemeClr>
                    </a:solidFill>
                  </a:tcPr>
                </a:tc>
                <a:tc>
                  <a:txBody>
                    <a:bodyPr/>
                    <a:lstStyle/>
                    <a:p>
                      <a:pPr marL="0" marR="0" algn="ctr">
                        <a:lnSpc>
                          <a:spcPct val="115000"/>
                        </a:lnSpc>
                        <a:spcBef>
                          <a:spcPts val="0"/>
                        </a:spcBef>
                        <a:spcAft>
                          <a:spcPts val="0"/>
                        </a:spcAft>
                      </a:pPr>
                      <a:r>
                        <a:rPr lang="en-US" sz="1600" dirty="0" smtClean="0">
                          <a:effectLst/>
                        </a:rPr>
                        <a:t>2015 </a:t>
                      </a:r>
                      <a:r>
                        <a:rPr lang="en-US" sz="1600" dirty="0">
                          <a:effectLst/>
                        </a:rPr>
                        <a:t>and 2016</a:t>
                      </a:r>
                    </a:p>
                    <a:p>
                      <a:pPr marL="0" marR="0" algn="ctr">
                        <a:lnSpc>
                          <a:spcPct val="115000"/>
                        </a:lnSpc>
                        <a:spcBef>
                          <a:spcPts val="0"/>
                        </a:spcBef>
                        <a:spcAft>
                          <a:spcPts val="0"/>
                        </a:spcAft>
                      </a:pPr>
                      <a:r>
                        <a:rPr lang="en-US" sz="1600" dirty="0">
                          <a:effectLst/>
                        </a:rPr>
                        <a:t>Contracts/ Agreements/ Salary</a:t>
                      </a:r>
                      <a:endParaRPr lang="en-US" sz="1600" dirty="0">
                        <a:effectLst/>
                        <a:latin typeface="Calibri"/>
                        <a:ea typeface="Calibri"/>
                        <a:cs typeface="Times New Roman"/>
                      </a:endParaRPr>
                    </a:p>
                  </a:txBody>
                  <a:tcPr marL="53995" marR="53995" marT="0" marB="0">
                    <a:solidFill>
                      <a:schemeClr val="accent1">
                        <a:lumMod val="20000"/>
                        <a:lumOff val="80000"/>
                      </a:schemeClr>
                    </a:solidFill>
                  </a:tcPr>
                </a:tc>
              </a:tr>
              <a:tr h="914400">
                <a:tc>
                  <a:txBody>
                    <a:bodyPr/>
                    <a:lstStyle/>
                    <a:p>
                      <a:pPr marL="0" marR="0">
                        <a:lnSpc>
                          <a:spcPct val="115000"/>
                        </a:lnSpc>
                        <a:spcBef>
                          <a:spcPts val="0"/>
                        </a:spcBef>
                        <a:spcAft>
                          <a:spcPts val="0"/>
                        </a:spcAft>
                      </a:pPr>
                      <a:r>
                        <a:rPr lang="en-US" sz="2000" b="0" dirty="0">
                          <a:solidFill>
                            <a:schemeClr val="bg1"/>
                          </a:solidFill>
                          <a:effectLst/>
                        </a:rPr>
                        <a:t>2. Support the use of vulnerability assessments and resilience studies in adaptation planning and implementation</a:t>
                      </a:r>
                      <a:endParaRPr lang="en-US" sz="2000" b="0" dirty="0">
                        <a:solidFill>
                          <a:schemeClr val="bg1"/>
                        </a:solidFill>
                        <a:effectLst/>
                        <a:latin typeface="Calibri"/>
                        <a:ea typeface="Calibri"/>
                        <a:cs typeface="Times New Roman"/>
                      </a:endParaRPr>
                    </a:p>
                  </a:txBody>
                  <a:tcPr marL="53995" marR="53995" marT="0" marB="0">
                    <a:solidFill>
                      <a:schemeClr val="accent1">
                        <a:lumMod val="40000"/>
                        <a:lumOff val="60000"/>
                      </a:schemeClr>
                    </a:solidFill>
                  </a:tcPr>
                </a:tc>
                <a:tc>
                  <a:txBody>
                    <a:bodyPr/>
                    <a:lstStyle/>
                    <a:p>
                      <a:pPr marL="0" marR="0" algn="ctr">
                        <a:lnSpc>
                          <a:spcPct val="115000"/>
                        </a:lnSpc>
                        <a:spcBef>
                          <a:spcPts val="0"/>
                        </a:spcBef>
                        <a:spcAft>
                          <a:spcPts val="0"/>
                        </a:spcAft>
                      </a:pPr>
                      <a:r>
                        <a:rPr lang="en-US" sz="1600" dirty="0">
                          <a:effectLst/>
                        </a:rPr>
                        <a:t>2015 and 2016</a:t>
                      </a:r>
                    </a:p>
                    <a:p>
                      <a:pPr marL="0" marR="0" algn="ctr">
                        <a:lnSpc>
                          <a:spcPct val="115000"/>
                        </a:lnSpc>
                        <a:spcBef>
                          <a:spcPts val="0"/>
                        </a:spcBef>
                        <a:spcAft>
                          <a:spcPts val="0"/>
                        </a:spcAft>
                      </a:pPr>
                      <a:r>
                        <a:rPr lang="en-US" sz="1600" dirty="0">
                          <a:effectLst/>
                        </a:rPr>
                        <a:t>Contracts/ Agreements</a:t>
                      </a:r>
                      <a:endParaRPr lang="en-US" sz="1600" dirty="0">
                        <a:effectLst/>
                        <a:latin typeface="Calibri"/>
                        <a:ea typeface="Calibri"/>
                        <a:cs typeface="Times New Roman"/>
                      </a:endParaRPr>
                    </a:p>
                  </a:txBody>
                  <a:tcPr marL="53995" marR="53995" marT="0" marB="0">
                    <a:solidFill>
                      <a:schemeClr val="tx1"/>
                    </a:solidFill>
                  </a:tcPr>
                </a:tc>
              </a:tr>
              <a:tr h="914400">
                <a:tc>
                  <a:txBody>
                    <a:bodyPr/>
                    <a:lstStyle/>
                    <a:p>
                      <a:pPr marL="0" marR="0">
                        <a:lnSpc>
                          <a:spcPct val="115000"/>
                        </a:lnSpc>
                        <a:spcBef>
                          <a:spcPts val="0"/>
                        </a:spcBef>
                        <a:spcAft>
                          <a:spcPts val="0"/>
                        </a:spcAft>
                      </a:pPr>
                      <a:r>
                        <a:rPr lang="en-US" sz="2000" b="0" dirty="0">
                          <a:solidFill>
                            <a:schemeClr val="bg1"/>
                          </a:solidFill>
                          <a:effectLst/>
                        </a:rPr>
                        <a:t>3. Conduct, support, or facilitate landscape-scale conservation exercise(s) in a particular geography or region</a:t>
                      </a:r>
                      <a:endParaRPr lang="en-US" sz="2000" b="0" dirty="0">
                        <a:solidFill>
                          <a:schemeClr val="bg1"/>
                        </a:solidFill>
                        <a:effectLst/>
                        <a:latin typeface="Calibri"/>
                        <a:ea typeface="Calibri"/>
                        <a:cs typeface="Times New Roman"/>
                      </a:endParaRPr>
                    </a:p>
                  </a:txBody>
                  <a:tcPr marL="53995" marR="53995" marT="0" marB="0">
                    <a:solidFill>
                      <a:schemeClr val="accent1">
                        <a:lumMod val="60000"/>
                        <a:lumOff val="40000"/>
                      </a:schemeClr>
                    </a:solidFill>
                  </a:tcPr>
                </a:tc>
                <a:tc>
                  <a:txBody>
                    <a:bodyPr/>
                    <a:lstStyle/>
                    <a:p>
                      <a:pPr marL="0" marR="0" algn="ctr">
                        <a:lnSpc>
                          <a:spcPct val="115000"/>
                        </a:lnSpc>
                        <a:spcBef>
                          <a:spcPts val="0"/>
                        </a:spcBef>
                        <a:spcAft>
                          <a:spcPts val="0"/>
                        </a:spcAft>
                      </a:pPr>
                      <a:r>
                        <a:rPr lang="en-US" sz="1600" dirty="0">
                          <a:effectLst/>
                        </a:rPr>
                        <a:t>2015 and 2016</a:t>
                      </a:r>
                    </a:p>
                    <a:p>
                      <a:pPr marL="0" marR="0" algn="ctr">
                        <a:lnSpc>
                          <a:spcPct val="115000"/>
                        </a:lnSpc>
                        <a:spcBef>
                          <a:spcPts val="0"/>
                        </a:spcBef>
                        <a:spcAft>
                          <a:spcPts val="0"/>
                        </a:spcAft>
                      </a:pPr>
                      <a:r>
                        <a:rPr lang="en-US" sz="1600" dirty="0">
                          <a:effectLst/>
                        </a:rPr>
                        <a:t>Contracts/ Agreements/ Salary</a:t>
                      </a:r>
                      <a:endParaRPr lang="en-US" sz="1600" dirty="0">
                        <a:effectLst/>
                        <a:latin typeface="Calibri"/>
                        <a:ea typeface="Calibri"/>
                        <a:cs typeface="Times New Roman"/>
                      </a:endParaRPr>
                    </a:p>
                  </a:txBody>
                  <a:tcPr marL="53995" marR="53995" marT="0" marB="0">
                    <a:solidFill>
                      <a:schemeClr val="accent1">
                        <a:lumMod val="20000"/>
                        <a:lumOff val="80000"/>
                      </a:schemeClr>
                    </a:solidFill>
                  </a:tcPr>
                </a:tc>
              </a:tr>
              <a:tr h="1515950">
                <a:tc>
                  <a:txBody>
                    <a:bodyPr/>
                    <a:lstStyle/>
                    <a:p>
                      <a:pPr marL="0" marR="0">
                        <a:lnSpc>
                          <a:spcPct val="115000"/>
                        </a:lnSpc>
                        <a:spcBef>
                          <a:spcPts val="0"/>
                        </a:spcBef>
                        <a:spcAft>
                          <a:spcPts val="0"/>
                        </a:spcAft>
                      </a:pPr>
                      <a:r>
                        <a:rPr lang="en-US" sz="2200" b="0" dirty="0">
                          <a:solidFill>
                            <a:srgbClr val="C00000"/>
                          </a:solidFill>
                          <a:effectLst/>
                        </a:rPr>
                        <a:t>4</a:t>
                      </a:r>
                      <a:r>
                        <a:rPr lang="en-US" sz="2200" b="1" dirty="0">
                          <a:solidFill>
                            <a:srgbClr val="C00000"/>
                          </a:solidFill>
                          <a:effectLst/>
                        </a:rPr>
                        <a:t>. Develop / improve information on how climate change and associated adaptation actions will affect linkages between ecological and human resources (including tribal and First Nations subsistence </a:t>
                      </a:r>
                      <a:r>
                        <a:rPr lang="en-US" sz="2200" b="1" dirty="0" smtClean="0">
                          <a:solidFill>
                            <a:srgbClr val="C00000"/>
                          </a:solidFill>
                          <a:effectLst/>
                        </a:rPr>
                        <a:t>activities </a:t>
                      </a:r>
                      <a:r>
                        <a:rPr lang="en-US" sz="2200" b="1" dirty="0" smtClean="0">
                          <a:solidFill>
                            <a:srgbClr val="0334BD"/>
                          </a:solidFill>
                          <a:effectLst/>
                        </a:rPr>
                        <a:t>and cultural resources</a:t>
                      </a:r>
                      <a:r>
                        <a:rPr lang="en-US" sz="2200" b="1" dirty="0" smtClean="0">
                          <a:solidFill>
                            <a:srgbClr val="C00000"/>
                          </a:solidFill>
                          <a:effectLst/>
                        </a:rPr>
                        <a:t>)</a:t>
                      </a:r>
                      <a:endParaRPr lang="en-US" sz="2200" b="1" dirty="0">
                        <a:solidFill>
                          <a:srgbClr val="C00000"/>
                        </a:solidFill>
                        <a:effectLst/>
                        <a:latin typeface="Calibri"/>
                        <a:ea typeface="Calibri"/>
                        <a:cs typeface="Times New Roman"/>
                      </a:endParaRPr>
                    </a:p>
                  </a:txBody>
                  <a:tcPr marL="53995" marR="53995" marT="0" marB="0">
                    <a:solidFill>
                      <a:schemeClr val="accent1">
                        <a:lumMod val="40000"/>
                        <a:lumOff val="60000"/>
                      </a:schemeClr>
                    </a:solidFill>
                  </a:tcPr>
                </a:tc>
                <a:tc>
                  <a:txBody>
                    <a:bodyPr/>
                    <a:lstStyle/>
                    <a:p>
                      <a:pPr marL="0" marR="0" algn="ctr">
                        <a:lnSpc>
                          <a:spcPct val="115000"/>
                        </a:lnSpc>
                        <a:spcBef>
                          <a:spcPts val="0"/>
                        </a:spcBef>
                        <a:spcAft>
                          <a:spcPts val="0"/>
                        </a:spcAft>
                      </a:pPr>
                      <a:r>
                        <a:rPr lang="en-US" sz="1600" dirty="0">
                          <a:effectLst/>
                        </a:rPr>
                        <a:t> </a:t>
                      </a:r>
                    </a:p>
                    <a:p>
                      <a:pPr marL="0" marR="0" algn="ctr">
                        <a:lnSpc>
                          <a:spcPct val="115000"/>
                        </a:lnSpc>
                        <a:spcBef>
                          <a:spcPts val="0"/>
                        </a:spcBef>
                        <a:spcAft>
                          <a:spcPts val="0"/>
                        </a:spcAft>
                      </a:pPr>
                      <a:r>
                        <a:rPr lang="en-US" sz="1600" b="1" dirty="0">
                          <a:solidFill>
                            <a:srgbClr val="C00000"/>
                          </a:solidFill>
                          <a:effectLst/>
                        </a:rPr>
                        <a:t>2016 Agreements</a:t>
                      </a:r>
                    </a:p>
                    <a:p>
                      <a:pPr marL="0" marR="0" algn="ctr">
                        <a:lnSpc>
                          <a:spcPct val="115000"/>
                        </a:lnSpc>
                        <a:spcBef>
                          <a:spcPts val="0"/>
                        </a:spcBef>
                        <a:spcAft>
                          <a:spcPts val="0"/>
                        </a:spcAft>
                      </a:pPr>
                      <a:r>
                        <a:rPr lang="en-US" sz="2000" b="1" dirty="0">
                          <a:solidFill>
                            <a:srgbClr val="C00000"/>
                          </a:solidFill>
                          <a:effectLst/>
                        </a:rPr>
                        <a:t>RFP Pre-proposals </a:t>
                      </a:r>
                      <a:endParaRPr lang="en-US" sz="2000" b="1" dirty="0">
                        <a:solidFill>
                          <a:srgbClr val="C00000"/>
                        </a:solidFill>
                        <a:effectLst/>
                        <a:latin typeface="Calibri"/>
                        <a:ea typeface="Calibri"/>
                        <a:cs typeface="Times New Roman"/>
                      </a:endParaRPr>
                    </a:p>
                  </a:txBody>
                  <a:tcPr marL="53995" marR="53995" marT="0" marB="0">
                    <a:solidFill>
                      <a:schemeClr val="tx1"/>
                    </a:solidFill>
                  </a:tcPr>
                </a:tc>
              </a:tr>
            </a:tbl>
          </a:graphicData>
        </a:graphic>
      </p:graphicFrame>
      <p:sp>
        <p:nvSpPr>
          <p:cNvPr id="3" name="TextBox 2"/>
          <p:cNvSpPr txBox="1"/>
          <p:nvPr/>
        </p:nvSpPr>
        <p:spPr>
          <a:xfrm>
            <a:off x="375709" y="76200"/>
            <a:ext cx="5801781" cy="584775"/>
          </a:xfrm>
          <a:prstGeom prst="rect">
            <a:avLst/>
          </a:prstGeom>
          <a:noFill/>
        </p:spPr>
        <p:txBody>
          <a:bodyPr wrap="none" rtlCol="0">
            <a:spAutoFit/>
          </a:bodyPr>
          <a:lstStyle/>
          <a:p>
            <a:r>
              <a:rPr lang="en-US" sz="3200" b="1" dirty="0" smtClean="0">
                <a:solidFill>
                  <a:srgbClr val="FFFF00"/>
                </a:solidFill>
              </a:rPr>
              <a:t>2016 S-TEK Implementation Plan</a:t>
            </a:r>
            <a:endParaRPr lang="en-US" sz="3200" b="1" dirty="0">
              <a:solidFill>
                <a:srgbClr val="FFFF00"/>
              </a:solidFill>
            </a:endParaRPr>
          </a:p>
        </p:txBody>
      </p:sp>
    </p:spTree>
    <p:extLst>
      <p:ext uri="{BB962C8B-B14F-4D97-AF65-F5344CB8AC3E}">
        <p14:creationId xmlns:p14="http://schemas.microsoft.com/office/powerpoint/2010/main" val="2250692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blip>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31311" y="228600"/>
            <a:ext cx="8222828" cy="646331"/>
          </a:xfrm>
          <a:prstGeom prst="rect">
            <a:avLst/>
          </a:prstGeom>
          <a:noFill/>
        </p:spPr>
        <p:txBody>
          <a:bodyPr wrap="none" rtlCol="0">
            <a:spAutoFit/>
          </a:bodyPr>
          <a:lstStyle/>
          <a:p>
            <a:r>
              <a:rPr lang="en-US" sz="3600" b="1" u="sng" dirty="0" smtClean="0">
                <a:solidFill>
                  <a:srgbClr val="C00000"/>
                </a:solidFill>
              </a:rPr>
              <a:t>Metrics Adopted by Steering Committee:</a:t>
            </a:r>
            <a:r>
              <a:rPr lang="en-US" sz="3600" b="1" dirty="0" smtClean="0">
                <a:solidFill>
                  <a:srgbClr val="C00000"/>
                </a:solidFill>
              </a:rPr>
              <a:t> </a:t>
            </a:r>
            <a:endParaRPr lang="en-US" sz="3600" b="1" dirty="0">
              <a:solidFill>
                <a:srgbClr val="C00000"/>
              </a:solidFill>
            </a:endParaRPr>
          </a:p>
        </p:txBody>
      </p:sp>
      <p:sp>
        <p:nvSpPr>
          <p:cNvPr id="3" name="Rectangle 2"/>
          <p:cNvSpPr/>
          <p:nvPr/>
        </p:nvSpPr>
        <p:spPr>
          <a:xfrm>
            <a:off x="195261" y="990600"/>
            <a:ext cx="8706271" cy="1892826"/>
          </a:xfrm>
          <a:prstGeom prst="rect">
            <a:avLst/>
          </a:prstGeom>
        </p:spPr>
        <p:txBody>
          <a:bodyPr wrap="square">
            <a:spAutoFit/>
          </a:bodyPr>
          <a:lstStyle/>
          <a:p>
            <a:pPr>
              <a:spcAft>
                <a:spcPts val="600"/>
              </a:spcAft>
            </a:pPr>
            <a:r>
              <a:rPr lang="en-US" sz="2800" b="1" dirty="0">
                <a:solidFill>
                  <a:srgbClr val="0334BD"/>
                </a:solidFill>
              </a:rPr>
              <a:t>Objective A: Identify decision-relevant information needs associated with understanding how changes in [stressor] will affect [resource</a:t>
            </a:r>
            <a:r>
              <a:rPr lang="en-US" sz="2800" b="1" dirty="0" smtClean="0">
                <a:solidFill>
                  <a:srgbClr val="0334BD"/>
                </a:solidFill>
              </a:rPr>
              <a:t>]</a:t>
            </a:r>
          </a:p>
          <a:p>
            <a:pPr>
              <a:spcAft>
                <a:spcPts val="600"/>
              </a:spcAft>
            </a:pPr>
            <a:endParaRPr lang="en-US" sz="2800" b="1" dirty="0">
              <a:solidFill>
                <a:schemeClr val="bg1"/>
              </a:solidFill>
            </a:endParaRPr>
          </a:p>
        </p:txBody>
      </p:sp>
      <p:sp>
        <p:nvSpPr>
          <p:cNvPr id="4" name="Rectangle 3"/>
          <p:cNvSpPr/>
          <p:nvPr/>
        </p:nvSpPr>
        <p:spPr>
          <a:xfrm>
            <a:off x="119483" y="2590800"/>
            <a:ext cx="8858250" cy="4124206"/>
          </a:xfrm>
          <a:prstGeom prst="rect">
            <a:avLst/>
          </a:prstGeom>
        </p:spPr>
        <p:txBody>
          <a:bodyPr wrap="square">
            <a:spAutoFit/>
          </a:bodyPr>
          <a:lstStyle/>
          <a:p>
            <a:pPr marL="514350" indent="-514350">
              <a:spcAft>
                <a:spcPts val="600"/>
              </a:spcAft>
              <a:buFont typeface="+mj-lt"/>
              <a:buAutoNum type="arabicPeriod"/>
            </a:pPr>
            <a:r>
              <a:rPr lang="en-US" sz="2800" dirty="0" smtClean="0">
                <a:solidFill>
                  <a:schemeClr val="bg1"/>
                </a:solidFill>
              </a:rPr>
              <a:t>Do we have a list of information needs (and when was the list last received or updated?</a:t>
            </a:r>
          </a:p>
          <a:p>
            <a:pPr marL="514350" indent="-514350">
              <a:spcAft>
                <a:spcPts val="600"/>
              </a:spcAft>
              <a:buFont typeface="+mj-lt"/>
              <a:buAutoNum type="arabicPeriod"/>
            </a:pPr>
            <a:r>
              <a:rPr lang="en-US" sz="2800" dirty="0" smtClean="0">
                <a:solidFill>
                  <a:schemeClr val="bg1"/>
                </a:solidFill>
              </a:rPr>
              <a:t>Number of unique stakeholders participating in list development (and percent of NPLCC geography covered by those participants)</a:t>
            </a:r>
          </a:p>
          <a:p>
            <a:pPr marL="514350" indent="-514350">
              <a:spcAft>
                <a:spcPts val="600"/>
              </a:spcAft>
              <a:buFont typeface="+mj-lt"/>
              <a:buAutoNum type="arabicPeriod"/>
            </a:pPr>
            <a:r>
              <a:rPr lang="en-US" sz="2800" dirty="0" smtClean="0">
                <a:solidFill>
                  <a:schemeClr val="bg1"/>
                </a:solidFill>
              </a:rPr>
              <a:t>Percent of identified needs on the list that are “well characterized” in terms of what the info will be used for (and the detailed characteristics of each information need)</a:t>
            </a:r>
            <a:endParaRPr lang="en-US" sz="2800" dirty="0">
              <a:solidFill>
                <a:schemeClr val="bg1"/>
              </a:solidFill>
            </a:endParaRPr>
          </a:p>
        </p:txBody>
      </p:sp>
    </p:spTree>
    <p:extLst>
      <p:ext uri="{BB962C8B-B14F-4D97-AF65-F5344CB8AC3E}">
        <p14:creationId xmlns:p14="http://schemas.microsoft.com/office/powerpoint/2010/main" val="2926941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blip>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31311" y="228600"/>
            <a:ext cx="8327023" cy="646331"/>
          </a:xfrm>
          <a:prstGeom prst="rect">
            <a:avLst/>
          </a:prstGeom>
          <a:noFill/>
        </p:spPr>
        <p:txBody>
          <a:bodyPr wrap="none" rtlCol="0">
            <a:spAutoFit/>
          </a:bodyPr>
          <a:lstStyle/>
          <a:p>
            <a:r>
              <a:rPr lang="en-US" sz="3600" b="1" u="sng" dirty="0">
                <a:solidFill>
                  <a:srgbClr val="C00000"/>
                </a:solidFill>
              </a:rPr>
              <a:t>Metrics </a:t>
            </a:r>
            <a:r>
              <a:rPr lang="en-US" sz="3600" b="1" u="sng" dirty="0" smtClean="0">
                <a:solidFill>
                  <a:srgbClr val="C00000"/>
                </a:solidFill>
              </a:rPr>
              <a:t>Adopted </a:t>
            </a:r>
            <a:r>
              <a:rPr lang="en-US" sz="3600" b="1" u="sng" dirty="0">
                <a:solidFill>
                  <a:srgbClr val="C00000"/>
                </a:solidFill>
              </a:rPr>
              <a:t>by Steering Committee:</a:t>
            </a:r>
            <a:r>
              <a:rPr lang="en-US" sz="3600" b="1" dirty="0">
                <a:solidFill>
                  <a:srgbClr val="C00000"/>
                </a:solidFill>
              </a:rPr>
              <a:t> </a:t>
            </a:r>
            <a:r>
              <a:rPr lang="en-US" sz="3600" b="1" dirty="0" smtClean="0">
                <a:solidFill>
                  <a:srgbClr val="C00000"/>
                </a:solidFill>
              </a:rPr>
              <a:t> </a:t>
            </a:r>
            <a:endParaRPr lang="en-US" sz="3600" b="1" dirty="0">
              <a:solidFill>
                <a:srgbClr val="C00000"/>
              </a:solidFill>
            </a:endParaRPr>
          </a:p>
        </p:txBody>
      </p:sp>
      <p:sp>
        <p:nvSpPr>
          <p:cNvPr id="5" name="Rectangle 4"/>
          <p:cNvSpPr/>
          <p:nvPr/>
        </p:nvSpPr>
        <p:spPr>
          <a:xfrm>
            <a:off x="195261" y="914400"/>
            <a:ext cx="8706271" cy="1815882"/>
          </a:xfrm>
          <a:prstGeom prst="rect">
            <a:avLst/>
          </a:prstGeom>
        </p:spPr>
        <p:txBody>
          <a:bodyPr wrap="square">
            <a:spAutoFit/>
          </a:bodyPr>
          <a:lstStyle/>
          <a:p>
            <a:pPr>
              <a:spcAft>
                <a:spcPts val="600"/>
              </a:spcAft>
            </a:pPr>
            <a:r>
              <a:rPr lang="en-US" sz="2800" b="1" dirty="0">
                <a:solidFill>
                  <a:srgbClr val="0334BD"/>
                </a:solidFill>
              </a:rPr>
              <a:t>Objective </a:t>
            </a:r>
            <a:r>
              <a:rPr lang="en-US" sz="2800" b="1" dirty="0" smtClean="0">
                <a:solidFill>
                  <a:srgbClr val="0334BD"/>
                </a:solidFill>
              </a:rPr>
              <a:t>B: </a:t>
            </a:r>
            <a:r>
              <a:rPr lang="en-US" sz="2800" b="1" dirty="0">
                <a:solidFill>
                  <a:srgbClr val="0334BD"/>
                </a:solidFill>
              </a:rPr>
              <a:t>Where appropriate</a:t>
            </a:r>
            <a:r>
              <a:rPr lang="en-US" sz="2800" b="1" dirty="0">
                <a:solidFill>
                  <a:schemeClr val="bg1"/>
                </a:solidFill>
              </a:rPr>
              <a:t>, </a:t>
            </a:r>
            <a:r>
              <a:rPr lang="en-US" sz="2800" b="1" dirty="0">
                <a:solidFill>
                  <a:srgbClr val="C00000"/>
                </a:solidFill>
              </a:rPr>
              <a:t>develop, support, and/or provide that information </a:t>
            </a:r>
            <a:r>
              <a:rPr lang="en-US" sz="2800" b="1" dirty="0" smtClean="0">
                <a:solidFill>
                  <a:srgbClr val="C00000"/>
                </a:solidFill>
              </a:rPr>
              <a:t>(metrics 4-7</a:t>
            </a:r>
            <a:r>
              <a:rPr lang="en-US" sz="2800" b="1" dirty="0" smtClean="0">
                <a:solidFill>
                  <a:srgbClr val="006600"/>
                </a:solidFill>
              </a:rPr>
              <a:t>) </a:t>
            </a:r>
            <a:r>
              <a:rPr lang="en-US" sz="2800" b="1" dirty="0" smtClean="0">
                <a:solidFill>
                  <a:srgbClr val="0334BD"/>
                </a:solidFill>
              </a:rPr>
              <a:t>to </a:t>
            </a:r>
            <a:r>
              <a:rPr lang="en-US" sz="2800" b="1" dirty="0">
                <a:solidFill>
                  <a:srgbClr val="0334BD"/>
                </a:solidFill>
              </a:rPr>
              <a:t>decision makers in a manner that can be used for promoting and informing </a:t>
            </a:r>
            <a:r>
              <a:rPr lang="en-US" sz="2800" b="1" dirty="0" smtClean="0">
                <a:solidFill>
                  <a:srgbClr val="0334BD"/>
                </a:solidFill>
              </a:rPr>
              <a:t>decisions (metrics 8-9)</a:t>
            </a:r>
            <a:endParaRPr lang="en-US" sz="2800" b="1" dirty="0">
              <a:solidFill>
                <a:srgbClr val="0334BD"/>
              </a:solidFill>
            </a:endParaRPr>
          </a:p>
        </p:txBody>
      </p:sp>
      <p:sp>
        <p:nvSpPr>
          <p:cNvPr id="6" name="Rectangle 5"/>
          <p:cNvSpPr/>
          <p:nvPr/>
        </p:nvSpPr>
        <p:spPr>
          <a:xfrm>
            <a:off x="195262" y="2819400"/>
            <a:ext cx="8858250" cy="3770263"/>
          </a:xfrm>
          <a:prstGeom prst="rect">
            <a:avLst/>
          </a:prstGeom>
        </p:spPr>
        <p:txBody>
          <a:bodyPr wrap="square">
            <a:spAutoFit/>
          </a:bodyPr>
          <a:lstStyle/>
          <a:p>
            <a:pPr marL="514350" indent="-514350">
              <a:spcAft>
                <a:spcPts val="600"/>
              </a:spcAft>
              <a:buFont typeface="+mj-lt"/>
              <a:buAutoNum type="arabicPeriod" startAt="4"/>
            </a:pPr>
            <a:r>
              <a:rPr lang="en-US" sz="2800" dirty="0" smtClean="0">
                <a:solidFill>
                  <a:schemeClr val="bg1"/>
                </a:solidFill>
              </a:rPr>
              <a:t>Number of items on the list that have been addressed with projects?</a:t>
            </a:r>
          </a:p>
          <a:p>
            <a:pPr marL="514350" indent="-514350">
              <a:spcAft>
                <a:spcPts val="600"/>
              </a:spcAft>
              <a:buFont typeface="+mj-lt"/>
              <a:buAutoNum type="arabicPeriod" startAt="4"/>
            </a:pPr>
            <a:r>
              <a:rPr lang="en-US" sz="2800" dirty="0" smtClean="0">
                <a:solidFill>
                  <a:schemeClr val="bg1"/>
                </a:solidFill>
              </a:rPr>
              <a:t>Diversity of projects funded (counts by entity type, project, type, geography, etc.) </a:t>
            </a:r>
          </a:p>
          <a:p>
            <a:pPr marL="514350" indent="-514350">
              <a:spcAft>
                <a:spcPts val="600"/>
              </a:spcAft>
              <a:buFont typeface="+mj-lt"/>
              <a:buAutoNum type="arabicPeriod" startAt="4"/>
            </a:pPr>
            <a:r>
              <a:rPr lang="en-US" sz="2800" dirty="0" smtClean="0">
                <a:solidFill>
                  <a:schemeClr val="bg1"/>
                </a:solidFill>
              </a:rPr>
              <a:t>Number/percent of projects that met their deliverable requirements (if not, why not) </a:t>
            </a:r>
          </a:p>
          <a:p>
            <a:pPr marL="514350" indent="-514350">
              <a:spcAft>
                <a:spcPts val="600"/>
              </a:spcAft>
              <a:buFont typeface="+mj-lt"/>
              <a:buAutoNum type="arabicPeriod" startAt="4"/>
            </a:pPr>
            <a:r>
              <a:rPr lang="en-US" sz="2800" dirty="0" smtClean="0">
                <a:solidFill>
                  <a:schemeClr val="bg1"/>
                </a:solidFill>
              </a:rPr>
              <a:t>Counts of project deliverables by type (publications, webinars, participants, etc.)</a:t>
            </a:r>
          </a:p>
        </p:txBody>
      </p:sp>
    </p:spTree>
    <p:extLst>
      <p:ext uri="{BB962C8B-B14F-4D97-AF65-F5344CB8AC3E}">
        <p14:creationId xmlns:p14="http://schemas.microsoft.com/office/powerpoint/2010/main" val="653281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blip>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31311" y="228600"/>
            <a:ext cx="8222828" cy="1200329"/>
          </a:xfrm>
          <a:prstGeom prst="rect">
            <a:avLst/>
          </a:prstGeom>
          <a:noFill/>
        </p:spPr>
        <p:txBody>
          <a:bodyPr wrap="none" rtlCol="0">
            <a:spAutoFit/>
          </a:bodyPr>
          <a:lstStyle/>
          <a:p>
            <a:r>
              <a:rPr lang="en-US" sz="3600" b="1" u="sng" dirty="0" smtClean="0">
                <a:solidFill>
                  <a:srgbClr val="C00000"/>
                </a:solidFill>
              </a:rPr>
              <a:t>Metrics </a:t>
            </a:r>
            <a:r>
              <a:rPr lang="en-US" sz="3600" b="1" u="sng" dirty="0">
                <a:solidFill>
                  <a:srgbClr val="C00000"/>
                </a:solidFill>
              </a:rPr>
              <a:t>Adopted by Steering Committee:</a:t>
            </a:r>
            <a:r>
              <a:rPr lang="en-US" sz="3600" b="1" dirty="0">
                <a:solidFill>
                  <a:srgbClr val="C00000"/>
                </a:solidFill>
              </a:rPr>
              <a:t>  </a:t>
            </a:r>
          </a:p>
          <a:p>
            <a:r>
              <a:rPr lang="en-US" sz="3600" b="1" dirty="0" smtClean="0">
                <a:solidFill>
                  <a:srgbClr val="C00000"/>
                </a:solidFill>
              </a:rPr>
              <a:t> </a:t>
            </a:r>
            <a:endParaRPr lang="en-US" sz="3600" b="1" dirty="0">
              <a:solidFill>
                <a:srgbClr val="C00000"/>
              </a:solidFill>
            </a:endParaRPr>
          </a:p>
        </p:txBody>
      </p:sp>
      <p:sp>
        <p:nvSpPr>
          <p:cNvPr id="5" name="Rectangle 4"/>
          <p:cNvSpPr/>
          <p:nvPr/>
        </p:nvSpPr>
        <p:spPr>
          <a:xfrm>
            <a:off x="195261" y="914400"/>
            <a:ext cx="8706271" cy="1815882"/>
          </a:xfrm>
          <a:prstGeom prst="rect">
            <a:avLst/>
          </a:prstGeom>
        </p:spPr>
        <p:txBody>
          <a:bodyPr wrap="square">
            <a:spAutoFit/>
          </a:bodyPr>
          <a:lstStyle/>
          <a:p>
            <a:pPr>
              <a:spcAft>
                <a:spcPts val="600"/>
              </a:spcAft>
            </a:pPr>
            <a:r>
              <a:rPr lang="en-US" sz="2800" b="1" dirty="0">
                <a:solidFill>
                  <a:srgbClr val="0334BD"/>
                </a:solidFill>
              </a:rPr>
              <a:t>Objective </a:t>
            </a:r>
            <a:r>
              <a:rPr lang="en-US" sz="2800" b="1" dirty="0" smtClean="0">
                <a:solidFill>
                  <a:srgbClr val="0334BD"/>
                </a:solidFill>
              </a:rPr>
              <a:t>B: </a:t>
            </a:r>
            <a:r>
              <a:rPr lang="en-US" sz="2800" b="1" dirty="0">
                <a:solidFill>
                  <a:srgbClr val="0334BD"/>
                </a:solidFill>
              </a:rPr>
              <a:t>Where appropriate, develop, support, and/or provide that information </a:t>
            </a:r>
            <a:r>
              <a:rPr lang="en-US" sz="2800" b="1" dirty="0" smtClean="0">
                <a:solidFill>
                  <a:srgbClr val="0334BD"/>
                </a:solidFill>
              </a:rPr>
              <a:t>(metrics 4-7) to </a:t>
            </a:r>
            <a:r>
              <a:rPr lang="en-US" sz="2800" b="1" dirty="0">
                <a:solidFill>
                  <a:srgbClr val="0334BD"/>
                </a:solidFill>
              </a:rPr>
              <a:t>decision makers in a manner that can be </a:t>
            </a:r>
            <a:r>
              <a:rPr lang="en-US" sz="2800" b="1" dirty="0">
                <a:solidFill>
                  <a:srgbClr val="C00000"/>
                </a:solidFill>
              </a:rPr>
              <a:t>used for promoting and informing </a:t>
            </a:r>
            <a:r>
              <a:rPr lang="en-US" sz="2800" b="1" dirty="0" smtClean="0">
                <a:solidFill>
                  <a:srgbClr val="C00000"/>
                </a:solidFill>
              </a:rPr>
              <a:t>decisions (metrics 8-9).</a:t>
            </a:r>
            <a:endParaRPr lang="en-US" sz="2800" b="1" dirty="0">
              <a:solidFill>
                <a:srgbClr val="C00000"/>
              </a:solidFill>
            </a:endParaRPr>
          </a:p>
        </p:txBody>
      </p:sp>
      <p:sp>
        <p:nvSpPr>
          <p:cNvPr id="7" name="Rectangle 6"/>
          <p:cNvSpPr/>
          <p:nvPr/>
        </p:nvSpPr>
        <p:spPr>
          <a:xfrm>
            <a:off x="195262" y="2819400"/>
            <a:ext cx="8858250" cy="3693319"/>
          </a:xfrm>
          <a:prstGeom prst="rect">
            <a:avLst/>
          </a:prstGeom>
        </p:spPr>
        <p:txBody>
          <a:bodyPr wrap="square">
            <a:spAutoFit/>
          </a:bodyPr>
          <a:lstStyle/>
          <a:p>
            <a:pPr marL="514350" indent="-514350">
              <a:spcAft>
                <a:spcPts val="600"/>
              </a:spcAft>
              <a:buFont typeface="+mj-lt"/>
              <a:buAutoNum type="arabicPeriod" startAt="8"/>
            </a:pPr>
            <a:r>
              <a:rPr lang="en-US" sz="2800" dirty="0" smtClean="0">
                <a:solidFill>
                  <a:schemeClr val="bg1"/>
                </a:solidFill>
              </a:rPr>
              <a:t>Number of projects that included direct interaction with intended end-users of information prior to project finalization (and details and results of those interactions)</a:t>
            </a:r>
          </a:p>
          <a:p>
            <a:pPr marL="514350" indent="-514350">
              <a:spcAft>
                <a:spcPts val="600"/>
              </a:spcAft>
              <a:buFont typeface="+mj-lt"/>
              <a:buAutoNum type="arabicPeriod" startAt="8"/>
            </a:pPr>
            <a:r>
              <a:rPr lang="en-US" sz="2800" dirty="0" smtClean="0">
                <a:solidFill>
                  <a:schemeClr val="bg1"/>
                </a:solidFill>
              </a:rPr>
              <a:t>For each project, success or impact stories (or perspective on why results were not used) 6 months to 1 year after project completion</a:t>
            </a:r>
          </a:p>
          <a:p>
            <a:pPr marL="514350" indent="-514350">
              <a:spcAft>
                <a:spcPts val="600"/>
              </a:spcAft>
              <a:buFont typeface="+mj-lt"/>
              <a:buAutoNum type="arabicPeriod" startAt="8"/>
            </a:pPr>
            <a:endParaRPr lang="en-US" sz="2800" dirty="0" smtClean="0">
              <a:solidFill>
                <a:schemeClr val="bg1"/>
              </a:solidFill>
            </a:endParaRPr>
          </a:p>
        </p:txBody>
      </p:sp>
    </p:spTree>
    <p:extLst>
      <p:ext uri="{BB962C8B-B14F-4D97-AF65-F5344CB8AC3E}">
        <p14:creationId xmlns:p14="http://schemas.microsoft.com/office/powerpoint/2010/main" val="1318682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blip>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31311" y="228600"/>
            <a:ext cx="8222828" cy="1200329"/>
          </a:xfrm>
          <a:prstGeom prst="rect">
            <a:avLst/>
          </a:prstGeom>
          <a:noFill/>
        </p:spPr>
        <p:txBody>
          <a:bodyPr wrap="none" rtlCol="0">
            <a:spAutoFit/>
          </a:bodyPr>
          <a:lstStyle/>
          <a:p>
            <a:r>
              <a:rPr lang="en-US" sz="3600" b="1" u="sng" dirty="0" smtClean="0">
                <a:solidFill>
                  <a:srgbClr val="C00000"/>
                </a:solidFill>
              </a:rPr>
              <a:t>Metrics </a:t>
            </a:r>
            <a:r>
              <a:rPr lang="en-US" sz="3600" b="1" u="sng" dirty="0">
                <a:solidFill>
                  <a:srgbClr val="C00000"/>
                </a:solidFill>
              </a:rPr>
              <a:t>Adopted by Steering Committee:</a:t>
            </a:r>
            <a:r>
              <a:rPr lang="en-US" sz="3600" b="1" dirty="0">
                <a:solidFill>
                  <a:srgbClr val="C00000"/>
                </a:solidFill>
              </a:rPr>
              <a:t>  </a:t>
            </a:r>
          </a:p>
          <a:p>
            <a:r>
              <a:rPr lang="en-US" sz="3600" b="1" dirty="0" smtClean="0">
                <a:solidFill>
                  <a:srgbClr val="C00000"/>
                </a:solidFill>
              </a:rPr>
              <a:t> </a:t>
            </a:r>
            <a:endParaRPr lang="en-US" sz="3600" b="1" dirty="0">
              <a:solidFill>
                <a:srgbClr val="C00000"/>
              </a:solidFill>
            </a:endParaRPr>
          </a:p>
        </p:txBody>
      </p:sp>
      <p:sp>
        <p:nvSpPr>
          <p:cNvPr id="5" name="Rectangle 4"/>
          <p:cNvSpPr/>
          <p:nvPr/>
        </p:nvSpPr>
        <p:spPr>
          <a:xfrm>
            <a:off x="195261" y="1066800"/>
            <a:ext cx="8706271" cy="2246769"/>
          </a:xfrm>
          <a:prstGeom prst="rect">
            <a:avLst/>
          </a:prstGeom>
        </p:spPr>
        <p:txBody>
          <a:bodyPr wrap="square">
            <a:spAutoFit/>
          </a:bodyPr>
          <a:lstStyle/>
          <a:p>
            <a:pPr>
              <a:spcAft>
                <a:spcPts val="600"/>
              </a:spcAft>
            </a:pPr>
            <a:r>
              <a:rPr lang="en-US" sz="2800" b="1" dirty="0" smtClean="0">
                <a:solidFill>
                  <a:srgbClr val="0334BD"/>
                </a:solidFill>
              </a:rPr>
              <a:t>Goal:  Inform policy, management decisions, and actions of resource managers to support ecosystem functions and provide for conservation and sustainable cultural, subsistence, recreational, and commercial use of [priority resource] in light of projected changes [due to stressor].</a:t>
            </a:r>
            <a:endParaRPr lang="en-US" sz="2800" b="1" dirty="0">
              <a:solidFill>
                <a:srgbClr val="0334BD"/>
              </a:solidFill>
            </a:endParaRPr>
          </a:p>
        </p:txBody>
      </p:sp>
      <p:sp>
        <p:nvSpPr>
          <p:cNvPr id="7" name="Rectangle 6"/>
          <p:cNvSpPr/>
          <p:nvPr/>
        </p:nvSpPr>
        <p:spPr>
          <a:xfrm>
            <a:off x="119271" y="3637830"/>
            <a:ext cx="8858250" cy="1461939"/>
          </a:xfrm>
          <a:prstGeom prst="rect">
            <a:avLst/>
          </a:prstGeom>
        </p:spPr>
        <p:txBody>
          <a:bodyPr wrap="square">
            <a:spAutoFit/>
          </a:bodyPr>
          <a:lstStyle/>
          <a:p>
            <a:pPr marL="514350" indent="-514350">
              <a:spcAft>
                <a:spcPts val="600"/>
              </a:spcAft>
              <a:buFont typeface="+mj-lt"/>
              <a:buAutoNum type="arabicPeriod" startAt="10"/>
            </a:pPr>
            <a:r>
              <a:rPr lang="en-US" sz="2800" dirty="0" smtClean="0">
                <a:solidFill>
                  <a:schemeClr val="bg1"/>
                </a:solidFill>
              </a:rPr>
              <a:t>Citation counts for references to NPLCC-produced work in key partner planning documents</a:t>
            </a:r>
          </a:p>
          <a:p>
            <a:pPr>
              <a:spcAft>
                <a:spcPts val="600"/>
              </a:spcAft>
            </a:pPr>
            <a:endParaRPr lang="en-US" sz="2800" dirty="0" smtClean="0">
              <a:solidFill>
                <a:schemeClr val="bg1"/>
              </a:solidFill>
            </a:endParaRPr>
          </a:p>
        </p:txBody>
      </p:sp>
    </p:spTree>
    <p:extLst>
      <p:ext uri="{BB962C8B-B14F-4D97-AF65-F5344CB8AC3E}">
        <p14:creationId xmlns:p14="http://schemas.microsoft.com/office/powerpoint/2010/main" val="3712009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Shape 70"/>
          <p:cNvPicPr preferRelativeResize="0"/>
          <p:nvPr/>
        </p:nvPicPr>
        <p:blipFill rotWithShape="1">
          <a:blip r:embed="rId4">
            <a:alphaModFix/>
          </a:blip>
          <a:srcRect/>
          <a:stretch/>
        </p:blipFill>
        <p:spPr>
          <a:xfrm>
            <a:off x="203293" y="0"/>
            <a:ext cx="2692307" cy="4648200"/>
          </a:xfrm>
          <a:prstGeom prst="rect">
            <a:avLst/>
          </a:prstGeom>
          <a:noFill/>
          <a:ln w="9525">
            <a:solidFill>
              <a:schemeClr val="tx1"/>
            </a:solidFill>
          </a:ln>
        </p:spPr>
      </p:pic>
      <p:pic>
        <p:nvPicPr>
          <p:cNvPr id="4" name="Shape 77"/>
          <p:cNvPicPr preferRelativeResize="0"/>
          <p:nvPr/>
        </p:nvPicPr>
        <p:blipFill rotWithShape="1">
          <a:blip r:embed="rId5">
            <a:alphaModFix/>
          </a:blip>
          <a:srcRect/>
          <a:stretch/>
        </p:blipFill>
        <p:spPr>
          <a:xfrm>
            <a:off x="1066801" y="4933683"/>
            <a:ext cx="7467598" cy="1162317"/>
          </a:xfrm>
          <a:prstGeom prst="rect">
            <a:avLst/>
          </a:prstGeom>
          <a:noFill/>
          <a:ln>
            <a:noFill/>
          </a:ln>
        </p:spPr>
      </p:pic>
      <p:sp>
        <p:nvSpPr>
          <p:cNvPr id="5" name="TextBox 4"/>
          <p:cNvSpPr txBox="1"/>
          <p:nvPr/>
        </p:nvSpPr>
        <p:spPr>
          <a:xfrm>
            <a:off x="3206750" y="304800"/>
            <a:ext cx="5778500" cy="1015663"/>
          </a:xfrm>
          <a:prstGeom prst="rect">
            <a:avLst/>
          </a:prstGeom>
          <a:noFill/>
        </p:spPr>
        <p:txBody>
          <a:bodyPr wrap="square" rtlCol="0">
            <a:spAutoFit/>
          </a:bodyPr>
          <a:lstStyle/>
          <a:p>
            <a:pPr algn="ctr"/>
            <a:r>
              <a:rPr lang="en-US" sz="3000" b="1" kern="1200" dirty="0" smtClean="0">
                <a:solidFill>
                  <a:srgbClr val="0334BD"/>
                </a:solidFill>
                <a:latin typeface="Calibri"/>
                <a:ea typeface="+mn-ea"/>
                <a:cs typeface="+mn-cs"/>
              </a:rPr>
              <a:t>Lower Columbia/Coastal WA/OR Landscape Conservation Blueprint</a:t>
            </a:r>
            <a:endParaRPr lang="en-US" sz="3000" b="1" kern="1200" dirty="0">
              <a:solidFill>
                <a:srgbClr val="0334BD"/>
              </a:solidFill>
              <a:latin typeface="Calibri"/>
              <a:ea typeface="+mn-ea"/>
              <a:cs typeface="+mn-cs"/>
            </a:endParaRPr>
          </a:p>
        </p:txBody>
      </p:sp>
      <p:sp>
        <p:nvSpPr>
          <p:cNvPr id="2" name="TextBox 1"/>
          <p:cNvSpPr txBox="1"/>
          <p:nvPr/>
        </p:nvSpPr>
        <p:spPr>
          <a:xfrm>
            <a:off x="1219200" y="4812268"/>
            <a:ext cx="2031325" cy="369332"/>
          </a:xfrm>
          <a:prstGeom prst="rect">
            <a:avLst/>
          </a:prstGeom>
          <a:solidFill>
            <a:schemeClr val="bg1"/>
          </a:solidFill>
          <a:ln w="9525">
            <a:solidFill>
              <a:schemeClr val="tx1"/>
            </a:solidFill>
          </a:ln>
        </p:spPr>
        <p:txBody>
          <a:bodyPr wrap="none" rtlCol="0">
            <a:spAutoFit/>
          </a:bodyPr>
          <a:lstStyle/>
          <a:p>
            <a:r>
              <a:rPr lang="en-US" sz="1800" b="1" dirty="0" smtClean="0"/>
              <a:t>Isolated Actions </a:t>
            </a:r>
            <a:endParaRPr lang="en-US" sz="1800" b="1" dirty="0"/>
          </a:p>
        </p:txBody>
      </p:sp>
      <p:sp>
        <p:nvSpPr>
          <p:cNvPr id="7" name="TextBox 6"/>
          <p:cNvSpPr txBox="1"/>
          <p:nvPr/>
        </p:nvSpPr>
        <p:spPr>
          <a:xfrm>
            <a:off x="5223933" y="4964668"/>
            <a:ext cx="2185214" cy="369332"/>
          </a:xfrm>
          <a:prstGeom prst="rect">
            <a:avLst/>
          </a:prstGeom>
          <a:solidFill>
            <a:schemeClr val="bg1"/>
          </a:solidFill>
          <a:ln w="9525">
            <a:solidFill>
              <a:schemeClr val="tx1"/>
            </a:solidFill>
          </a:ln>
        </p:spPr>
        <p:txBody>
          <a:bodyPr wrap="none" rtlCol="0">
            <a:spAutoFit/>
          </a:bodyPr>
          <a:lstStyle/>
          <a:p>
            <a:r>
              <a:rPr lang="en-US" sz="1800" b="1" dirty="0" smtClean="0"/>
              <a:t>Collective Actions</a:t>
            </a:r>
          </a:p>
        </p:txBody>
      </p:sp>
      <p:sp>
        <p:nvSpPr>
          <p:cNvPr id="8" name="Shape 76"/>
          <p:cNvSpPr txBox="1">
            <a:spLocks/>
          </p:cNvSpPr>
          <p:nvPr/>
        </p:nvSpPr>
        <p:spPr>
          <a:xfrm>
            <a:off x="3048000" y="1407770"/>
            <a:ext cx="6096000" cy="2209798"/>
          </a:xfrm>
          <a:prstGeom prst="rect">
            <a:avLst/>
          </a:prstGeom>
          <a:noFill/>
          <a:ln>
            <a:noFill/>
          </a:ln>
        </p:spPr>
        <p:txBody>
          <a:bodyPr vert="horz" lIns="91425" tIns="91425" rIns="91425" bIns="91425" rtlCol="0" anchor="t" anchorCtr="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03200" algn="l">
              <a:spcBef>
                <a:spcPts val="0"/>
              </a:spcBef>
              <a:buClr>
                <a:prstClr val="black"/>
              </a:buClr>
              <a:buSzPct val="100000"/>
            </a:pPr>
            <a:r>
              <a:rPr lang="en-US" sz="2800" b="1" dirty="0" smtClean="0">
                <a:solidFill>
                  <a:srgbClr val="002060"/>
                </a:solidFill>
                <a:ea typeface="Arial"/>
                <a:cs typeface="Arial"/>
              </a:rPr>
              <a:t>Phase I</a:t>
            </a:r>
          </a:p>
          <a:p>
            <a:pPr marL="800100" lvl="1" indent="-139700" algn="l">
              <a:spcBef>
                <a:spcPts val="0"/>
              </a:spcBef>
              <a:buClr>
                <a:prstClr val="black"/>
              </a:buClr>
              <a:buSzPct val="100000"/>
              <a:buFont typeface="Calibri"/>
              <a:buChar char="•"/>
            </a:pPr>
            <a:r>
              <a:rPr lang="en-US" sz="2400" dirty="0" smtClean="0">
                <a:solidFill>
                  <a:srgbClr val="000000"/>
                </a:solidFill>
                <a:ea typeface="Arial"/>
                <a:cs typeface="Arial"/>
              </a:rPr>
              <a:t>Convene Partners/Stakeholders</a:t>
            </a:r>
          </a:p>
          <a:p>
            <a:pPr marL="800100" lvl="1" indent="-139700" algn="l">
              <a:spcBef>
                <a:spcPts val="0"/>
              </a:spcBef>
              <a:buClr>
                <a:prstClr val="black"/>
              </a:buClr>
              <a:buSzPct val="100000"/>
              <a:buFont typeface="Calibri"/>
              <a:buChar char="•"/>
            </a:pPr>
            <a:r>
              <a:rPr lang="en-US" sz="2400" dirty="0" smtClean="0">
                <a:solidFill>
                  <a:srgbClr val="000000"/>
                </a:solidFill>
                <a:ea typeface="Arial"/>
                <a:cs typeface="Arial"/>
              </a:rPr>
              <a:t>Identify Core Team &amp; Technical Advisors</a:t>
            </a:r>
          </a:p>
          <a:p>
            <a:pPr marL="800100" lvl="1" indent="-139700" algn="l">
              <a:spcBef>
                <a:spcPts val="0"/>
              </a:spcBef>
              <a:buClr>
                <a:prstClr val="black"/>
              </a:buClr>
              <a:buSzPct val="100000"/>
              <a:buFont typeface="Calibri"/>
              <a:buChar char="•"/>
            </a:pPr>
            <a:r>
              <a:rPr lang="en-US" sz="2400" dirty="0" smtClean="0">
                <a:solidFill>
                  <a:srgbClr val="000000"/>
                </a:solidFill>
                <a:ea typeface="Arial"/>
                <a:cs typeface="Arial"/>
              </a:rPr>
              <a:t>Clarify common interests/goals</a:t>
            </a:r>
          </a:p>
          <a:p>
            <a:pPr marL="203200" algn="l">
              <a:spcBef>
                <a:spcPts val="640"/>
              </a:spcBef>
              <a:buClr>
                <a:prstClr val="black"/>
              </a:buClr>
              <a:buSzPct val="100000"/>
            </a:pPr>
            <a:r>
              <a:rPr lang="en-US" sz="2800" b="1" dirty="0" smtClean="0">
                <a:solidFill>
                  <a:srgbClr val="002060"/>
                </a:solidFill>
                <a:ea typeface="Arial"/>
                <a:cs typeface="Arial"/>
              </a:rPr>
              <a:t>Phase II</a:t>
            </a:r>
          </a:p>
          <a:p>
            <a:pPr marL="800100" lvl="1" indent="-139700" algn="l">
              <a:spcBef>
                <a:spcPts val="640"/>
              </a:spcBef>
              <a:buClr>
                <a:prstClr val="black"/>
              </a:buClr>
              <a:buSzPct val="100000"/>
              <a:buFont typeface="Calibri"/>
              <a:buChar char="•"/>
            </a:pPr>
            <a:r>
              <a:rPr lang="en-US" sz="2400" dirty="0" smtClean="0">
                <a:solidFill>
                  <a:srgbClr val="000000"/>
                </a:solidFill>
                <a:ea typeface="Arial"/>
                <a:cs typeface="Arial"/>
              </a:rPr>
              <a:t>Assess the Landscape</a:t>
            </a:r>
          </a:p>
          <a:p>
            <a:pPr marL="800100" lvl="1" indent="-139700" algn="l">
              <a:spcBef>
                <a:spcPts val="640"/>
              </a:spcBef>
              <a:buClr>
                <a:prstClr val="black"/>
              </a:buClr>
              <a:buSzPct val="100000"/>
              <a:buFont typeface="Calibri"/>
              <a:buChar char="•"/>
            </a:pPr>
            <a:r>
              <a:rPr lang="en-US" sz="2400" dirty="0" smtClean="0">
                <a:solidFill>
                  <a:srgbClr val="000000"/>
                </a:solidFill>
                <a:ea typeface="Arial"/>
                <a:cs typeface="Arial"/>
              </a:rPr>
              <a:t>Prioritize Places and Actions</a:t>
            </a:r>
          </a:p>
          <a:p>
            <a:pPr marL="203200" algn="l">
              <a:spcBef>
                <a:spcPts val="640"/>
              </a:spcBef>
              <a:buClr>
                <a:prstClr val="black"/>
              </a:buClr>
              <a:buFont typeface="Calibri"/>
              <a:buNone/>
            </a:pPr>
            <a:endParaRPr lang="en-US" dirty="0">
              <a:solidFill>
                <a:srgbClr val="000000"/>
              </a:solidFill>
              <a:latin typeface="Arial"/>
              <a:ea typeface="Arial"/>
              <a:cs typeface="Arial"/>
            </a:endParaRPr>
          </a:p>
        </p:txBody>
      </p:sp>
      <p:sp>
        <p:nvSpPr>
          <p:cNvPr id="9" name="TextBox 8"/>
          <p:cNvSpPr txBox="1"/>
          <p:nvPr/>
        </p:nvSpPr>
        <p:spPr>
          <a:xfrm>
            <a:off x="474133" y="6172200"/>
            <a:ext cx="8686800" cy="461665"/>
          </a:xfrm>
          <a:prstGeom prst="rect">
            <a:avLst/>
          </a:prstGeom>
          <a:noFill/>
        </p:spPr>
        <p:txBody>
          <a:bodyPr wrap="square" rtlCol="0">
            <a:spAutoFit/>
          </a:bodyPr>
          <a:lstStyle/>
          <a:p>
            <a:r>
              <a:rPr lang="en-US" sz="2400" dirty="0">
                <a:hlinkClick r:id="rId6"/>
              </a:rPr>
              <a:t>https://sites.google.com/site/lowercolumbiariverlcd/home</a:t>
            </a:r>
            <a:endParaRPr lang="en-US" sz="2400" dirty="0"/>
          </a:p>
        </p:txBody>
      </p:sp>
    </p:spTree>
    <p:extLst>
      <p:ext uri="{BB962C8B-B14F-4D97-AF65-F5344CB8AC3E}">
        <p14:creationId xmlns:p14="http://schemas.microsoft.com/office/powerpoint/2010/main" val="1488594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TextBox 4"/>
          <p:cNvSpPr txBox="1"/>
          <p:nvPr/>
        </p:nvSpPr>
        <p:spPr>
          <a:xfrm>
            <a:off x="380999" y="1199535"/>
            <a:ext cx="8055077" cy="1661993"/>
          </a:xfrm>
          <a:prstGeom prst="rect">
            <a:avLst/>
          </a:prstGeom>
          <a:noFill/>
        </p:spPr>
        <p:txBody>
          <a:bodyPr wrap="square" rtlCol="0">
            <a:spAutoFit/>
          </a:bodyPr>
          <a:lstStyle/>
          <a:p>
            <a:pPr marL="457200" indent="-457200">
              <a:buFont typeface="Wingdings" panose="05000000000000000000" pitchFamily="2" charset="2"/>
              <a:buChar char="Ø"/>
            </a:pPr>
            <a:r>
              <a:rPr lang="en-US" sz="3000" b="1" kern="1200" dirty="0" smtClean="0">
                <a:solidFill>
                  <a:schemeClr val="bg1"/>
                </a:solidFill>
                <a:latin typeface="Calibri"/>
                <a:ea typeface="+mn-ea"/>
                <a:cs typeface="+mn-cs"/>
              </a:rPr>
              <a:t>Kenai Conservation Blueprint</a:t>
            </a:r>
          </a:p>
          <a:p>
            <a:pPr marL="914400" lvl="1" indent="-457200">
              <a:buFont typeface="Wingdings" panose="05000000000000000000" pitchFamily="2" charset="2"/>
              <a:buChar char="§"/>
            </a:pPr>
            <a:r>
              <a:rPr lang="en-US" sz="2400" dirty="0" smtClean="0">
                <a:solidFill>
                  <a:schemeClr val="bg1"/>
                </a:solidFill>
                <a:latin typeface="Calibri"/>
              </a:rPr>
              <a:t>Working with Kenai NWR and Kenai Watershed Forum</a:t>
            </a:r>
          </a:p>
          <a:p>
            <a:pPr marL="914400" lvl="1" indent="-457200">
              <a:buFont typeface="Wingdings" panose="05000000000000000000" pitchFamily="2" charset="2"/>
              <a:buChar char="§"/>
            </a:pPr>
            <a:r>
              <a:rPr lang="en-US" sz="2400" kern="1200" dirty="0" smtClean="0">
                <a:solidFill>
                  <a:schemeClr val="bg1"/>
                </a:solidFill>
                <a:latin typeface="Calibri"/>
              </a:rPr>
              <a:t>Initiate meetings in Winter/Spring</a:t>
            </a:r>
          </a:p>
          <a:p>
            <a:pPr lvl="1"/>
            <a:endParaRPr lang="en-US" sz="2400" kern="1200" dirty="0">
              <a:solidFill>
                <a:schemeClr val="bg1"/>
              </a:solidFill>
              <a:latin typeface="Calibri"/>
            </a:endParaRPr>
          </a:p>
        </p:txBody>
      </p:sp>
      <p:sp>
        <p:nvSpPr>
          <p:cNvPr id="10" name="TextBox 9"/>
          <p:cNvSpPr txBox="1"/>
          <p:nvPr/>
        </p:nvSpPr>
        <p:spPr>
          <a:xfrm>
            <a:off x="555523" y="436602"/>
            <a:ext cx="5778500" cy="646331"/>
          </a:xfrm>
          <a:prstGeom prst="rect">
            <a:avLst/>
          </a:prstGeom>
          <a:noFill/>
        </p:spPr>
        <p:txBody>
          <a:bodyPr wrap="square" rtlCol="0">
            <a:spAutoFit/>
          </a:bodyPr>
          <a:lstStyle/>
          <a:p>
            <a:r>
              <a:rPr lang="en-US" sz="3600" b="1" kern="1200" dirty="0" smtClean="0">
                <a:solidFill>
                  <a:srgbClr val="0334BD"/>
                </a:solidFill>
                <a:latin typeface="Calibri"/>
              </a:rPr>
              <a:t>Other NPLCC </a:t>
            </a:r>
            <a:r>
              <a:rPr lang="en-US" sz="3600" b="1" dirty="0" smtClean="0">
                <a:solidFill>
                  <a:srgbClr val="0334BD"/>
                </a:solidFill>
                <a:latin typeface="Calibri"/>
              </a:rPr>
              <a:t>Projects: </a:t>
            </a:r>
            <a:endParaRPr lang="en-US" sz="3600" b="1" kern="1200" dirty="0">
              <a:solidFill>
                <a:srgbClr val="0334BD"/>
              </a:solidFill>
              <a:latin typeface="Calibri"/>
            </a:endParaRPr>
          </a:p>
        </p:txBody>
      </p:sp>
      <p:sp>
        <p:nvSpPr>
          <p:cNvPr id="11" name="TextBox 10"/>
          <p:cNvSpPr txBox="1"/>
          <p:nvPr/>
        </p:nvSpPr>
        <p:spPr>
          <a:xfrm>
            <a:off x="326923" y="2861528"/>
            <a:ext cx="8055077" cy="3139321"/>
          </a:xfrm>
          <a:prstGeom prst="rect">
            <a:avLst/>
          </a:prstGeom>
          <a:noFill/>
        </p:spPr>
        <p:txBody>
          <a:bodyPr wrap="square" rtlCol="0">
            <a:spAutoFit/>
          </a:bodyPr>
          <a:lstStyle/>
          <a:p>
            <a:pPr marL="457200" indent="-457200">
              <a:buFont typeface="Wingdings" panose="05000000000000000000" pitchFamily="2" charset="2"/>
              <a:buChar char="Ø"/>
            </a:pPr>
            <a:r>
              <a:rPr lang="en-US" sz="3000" b="1" kern="1200" dirty="0" smtClean="0">
                <a:solidFill>
                  <a:schemeClr val="bg1"/>
                </a:solidFill>
                <a:latin typeface="Calibri"/>
                <a:ea typeface="+mn-ea"/>
                <a:cs typeface="+mn-cs"/>
              </a:rPr>
              <a:t>Southeast Alaska Workshop </a:t>
            </a:r>
          </a:p>
          <a:p>
            <a:pPr marL="914400" lvl="1" indent="-457200">
              <a:buFont typeface="Wingdings" panose="05000000000000000000" pitchFamily="2" charset="2"/>
              <a:buChar char="§"/>
            </a:pPr>
            <a:r>
              <a:rPr lang="en-US" sz="2400" dirty="0" smtClean="0">
                <a:solidFill>
                  <a:schemeClr val="bg1"/>
                </a:solidFill>
                <a:latin typeface="Calibri"/>
              </a:rPr>
              <a:t>Climate Change in SE Alaska – Informing Sustainable Management of Water Resources and Anadromous Fisheries </a:t>
            </a:r>
          </a:p>
          <a:p>
            <a:pPr marL="914400" lvl="1" indent="-457200">
              <a:buFont typeface="Wingdings" panose="05000000000000000000" pitchFamily="2" charset="2"/>
              <a:buChar char="§"/>
            </a:pPr>
            <a:r>
              <a:rPr lang="en-US" sz="2400" dirty="0" smtClean="0">
                <a:solidFill>
                  <a:schemeClr val="bg1"/>
                </a:solidFill>
                <a:latin typeface="Calibri"/>
              </a:rPr>
              <a:t>April 12 – 15; Juneau</a:t>
            </a:r>
          </a:p>
          <a:p>
            <a:pPr marL="914400" lvl="1" indent="-457200">
              <a:buFont typeface="Wingdings" panose="05000000000000000000" pitchFamily="2" charset="2"/>
              <a:buChar char="§"/>
            </a:pPr>
            <a:endParaRPr lang="en-US" sz="2400" kern="1200" dirty="0" smtClean="0">
              <a:solidFill>
                <a:schemeClr val="bg1"/>
              </a:solidFill>
              <a:latin typeface="Calibri"/>
            </a:endParaRPr>
          </a:p>
          <a:p>
            <a:pPr marL="914400" lvl="1" indent="-457200">
              <a:buFont typeface="Wingdings" panose="05000000000000000000" pitchFamily="2" charset="2"/>
              <a:buChar char="§"/>
            </a:pPr>
            <a:endParaRPr lang="en-US" sz="2400" kern="1200" dirty="0" smtClean="0">
              <a:solidFill>
                <a:schemeClr val="bg1"/>
              </a:solidFill>
              <a:latin typeface="Calibri"/>
            </a:endParaRPr>
          </a:p>
          <a:p>
            <a:pPr lvl="1"/>
            <a:endParaRPr lang="en-US" sz="2400" kern="1200" dirty="0">
              <a:solidFill>
                <a:schemeClr val="bg1"/>
              </a:solidFill>
              <a:latin typeface="Calibri"/>
            </a:endParaRPr>
          </a:p>
        </p:txBody>
      </p:sp>
    </p:spTree>
    <p:extLst>
      <p:ext uri="{BB962C8B-B14F-4D97-AF65-F5344CB8AC3E}">
        <p14:creationId xmlns:p14="http://schemas.microsoft.com/office/powerpoint/2010/main" val="1902720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Rectangle 3"/>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sp>
        <p:nvSpPr>
          <p:cNvPr id="7" name="Rectangle 6"/>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8" name="Rectangle 7"/>
          <p:cNvSpPr/>
          <p:nvPr/>
        </p:nvSpPr>
        <p:spPr>
          <a:xfrm>
            <a:off x="990600" y="2514600"/>
            <a:ext cx="7176668" cy="830997"/>
          </a:xfrm>
          <a:prstGeom prst="rect">
            <a:avLst/>
          </a:prstGeom>
        </p:spPr>
        <p:txBody>
          <a:bodyPr wrap="square">
            <a:spAutoFit/>
          </a:bodyPr>
          <a:lstStyle/>
          <a:p>
            <a:pPr lvl="0" algn="ctr"/>
            <a:r>
              <a:rPr lang="en-US" sz="4800" b="1" dirty="0" smtClean="0">
                <a:solidFill>
                  <a:srgbClr val="C00000"/>
                </a:solidFill>
              </a:rPr>
              <a:t>S-TK Strategy 2017 - 2021</a:t>
            </a:r>
            <a:endParaRPr lang="en-US" sz="4800" b="1" dirty="0">
              <a:solidFill>
                <a:srgbClr val="C00000"/>
              </a:solidFill>
            </a:endParaRPr>
          </a:p>
        </p:txBody>
      </p:sp>
    </p:spTree>
    <p:extLst>
      <p:ext uri="{BB962C8B-B14F-4D97-AF65-F5344CB8AC3E}">
        <p14:creationId xmlns:p14="http://schemas.microsoft.com/office/powerpoint/2010/main" val="37376463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339213" y="369405"/>
            <a:ext cx="3991927" cy="553998"/>
          </a:xfrm>
          <a:prstGeom prst="rect">
            <a:avLst/>
          </a:prstGeom>
          <a:noFill/>
        </p:spPr>
        <p:txBody>
          <a:bodyPr wrap="none" rtlCol="0">
            <a:spAutoFit/>
          </a:bodyPr>
          <a:lstStyle/>
          <a:p>
            <a:r>
              <a:rPr lang="en-US" sz="3000" b="1" dirty="0" smtClean="0">
                <a:solidFill>
                  <a:srgbClr val="FFC000"/>
                </a:solidFill>
              </a:rPr>
              <a:t>Original NPLCC Mission:</a:t>
            </a:r>
            <a:endParaRPr lang="en-US" sz="3000" b="1" dirty="0">
              <a:solidFill>
                <a:srgbClr val="FFC000"/>
              </a:solidFill>
            </a:endParaRPr>
          </a:p>
        </p:txBody>
      </p:sp>
      <p:sp>
        <p:nvSpPr>
          <p:cNvPr id="4" name="Rectangle 3"/>
          <p:cNvSpPr/>
          <p:nvPr/>
        </p:nvSpPr>
        <p:spPr>
          <a:xfrm>
            <a:off x="304800" y="914400"/>
            <a:ext cx="8458200" cy="1938992"/>
          </a:xfrm>
          <a:prstGeom prst="rect">
            <a:avLst/>
          </a:prstGeom>
        </p:spPr>
        <p:txBody>
          <a:bodyPr wrap="square">
            <a:spAutoFit/>
          </a:bodyPr>
          <a:lstStyle/>
          <a:p>
            <a:r>
              <a:rPr lang="en-US" sz="2400" dirty="0"/>
              <a:t>The North Pacific Landscape Conservation Cooperative promotes development, coordination and dissemination of science to inform landscape level conservation and sustainable resource management in the face of a changing </a:t>
            </a:r>
            <a:r>
              <a:rPr lang="en-US" sz="2400" dirty="0">
                <a:solidFill>
                  <a:srgbClr val="FFFF00"/>
                </a:solidFill>
              </a:rPr>
              <a:t>climate and related stressors</a:t>
            </a:r>
            <a:r>
              <a:rPr lang="en-US" sz="2400" dirty="0"/>
              <a:t>. </a:t>
            </a:r>
          </a:p>
        </p:txBody>
      </p:sp>
      <p:sp>
        <p:nvSpPr>
          <p:cNvPr id="5" name="TextBox 4"/>
          <p:cNvSpPr txBox="1"/>
          <p:nvPr/>
        </p:nvSpPr>
        <p:spPr>
          <a:xfrm>
            <a:off x="339213" y="3276600"/>
            <a:ext cx="6512424" cy="553998"/>
          </a:xfrm>
          <a:prstGeom prst="rect">
            <a:avLst/>
          </a:prstGeom>
          <a:noFill/>
        </p:spPr>
        <p:txBody>
          <a:bodyPr wrap="none" rtlCol="0">
            <a:spAutoFit/>
          </a:bodyPr>
          <a:lstStyle/>
          <a:p>
            <a:r>
              <a:rPr lang="en-US" sz="3000" b="1" dirty="0" smtClean="0">
                <a:solidFill>
                  <a:srgbClr val="FFC000"/>
                </a:solidFill>
              </a:rPr>
              <a:t>NPLCC 5-Year Strategic Plan:  2016-2021</a:t>
            </a:r>
            <a:endParaRPr lang="en-US" sz="3000" b="1" dirty="0">
              <a:solidFill>
                <a:srgbClr val="FFC000"/>
              </a:solidFill>
            </a:endParaRPr>
          </a:p>
        </p:txBody>
      </p:sp>
      <p:sp>
        <p:nvSpPr>
          <p:cNvPr id="6" name="TextBox 5"/>
          <p:cNvSpPr txBox="1"/>
          <p:nvPr/>
        </p:nvSpPr>
        <p:spPr>
          <a:xfrm>
            <a:off x="398206" y="3886200"/>
            <a:ext cx="8271387" cy="2677656"/>
          </a:xfrm>
          <a:prstGeom prst="rect">
            <a:avLst/>
          </a:prstGeom>
          <a:noFill/>
        </p:spPr>
        <p:txBody>
          <a:bodyPr wrap="square" rtlCol="0">
            <a:spAutoFit/>
          </a:bodyPr>
          <a:lstStyle/>
          <a:p>
            <a:r>
              <a:rPr lang="en-US" sz="2400" dirty="0"/>
              <a:t>In the face of a changing climate </a:t>
            </a:r>
            <a:r>
              <a:rPr lang="en-US" sz="2400" dirty="0">
                <a:solidFill>
                  <a:srgbClr val="FFFF00"/>
                </a:solidFill>
              </a:rPr>
              <a:t>and other landscape-scale stressors</a:t>
            </a:r>
            <a:r>
              <a:rPr lang="en-US" sz="2400" dirty="0"/>
              <a:t>, the North Pacific Landscape Conservation Cooperative supports development and application of useful science; we coordinate and disseminate that science; and </a:t>
            </a:r>
            <a:r>
              <a:rPr lang="en-US" sz="2400" dirty="0">
                <a:solidFill>
                  <a:srgbClr val="FFFF00"/>
                </a:solidFill>
              </a:rPr>
              <a:t>we serve as a convener </a:t>
            </a:r>
            <a:r>
              <a:rPr lang="en-US" sz="2400" dirty="0"/>
              <a:t>to further collaborative efforts to inform and advance landscape-scale conservation and sustainable resource management.</a:t>
            </a:r>
          </a:p>
        </p:txBody>
      </p:sp>
    </p:spTree>
    <p:extLst>
      <p:ext uri="{BB962C8B-B14F-4D97-AF65-F5344CB8AC3E}">
        <p14:creationId xmlns:p14="http://schemas.microsoft.com/office/powerpoint/2010/main" val="1133369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339213" y="369405"/>
            <a:ext cx="5020862" cy="553998"/>
          </a:xfrm>
          <a:prstGeom prst="rect">
            <a:avLst/>
          </a:prstGeom>
          <a:noFill/>
        </p:spPr>
        <p:txBody>
          <a:bodyPr wrap="none" rtlCol="0">
            <a:spAutoFit/>
          </a:bodyPr>
          <a:lstStyle/>
          <a:p>
            <a:r>
              <a:rPr lang="en-US" sz="3000" b="1" dirty="0" smtClean="0">
                <a:solidFill>
                  <a:srgbClr val="FFC000"/>
                </a:solidFill>
              </a:rPr>
              <a:t>Original NPLCC Goals (Total 7):</a:t>
            </a:r>
            <a:endParaRPr lang="en-US" sz="3000" b="1" dirty="0">
              <a:solidFill>
                <a:srgbClr val="FFC000"/>
              </a:solidFill>
            </a:endParaRPr>
          </a:p>
        </p:txBody>
      </p:sp>
      <p:sp>
        <p:nvSpPr>
          <p:cNvPr id="2" name="Rectangle 1"/>
          <p:cNvSpPr/>
          <p:nvPr/>
        </p:nvSpPr>
        <p:spPr>
          <a:xfrm>
            <a:off x="344129" y="990600"/>
            <a:ext cx="8610600" cy="5940088"/>
          </a:xfrm>
          <a:prstGeom prst="rect">
            <a:avLst/>
          </a:prstGeom>
        </p:spPr>
        <p:txBody>
          <a:bodyPr wrap="square">
            <a:spAutoFit/>
          </a:bodyPr>
          <a:lstStyle/>
          <a:p>
            <a:pPr marL="342900" lvl="0" indent="-342900">
              <a:buClr>
                <a:srgbClr val="FFC000"/>
              </a:buClr>
              <a:buFont typeface="Wingdings" panose="05000000000000000000" pitchFamily="2" charset="2"/>
              <a:buChar char="Ø"/>
            </a:pPr>
            <a:r>
              <a:rPr lang="en-US" sz="2000" dirty="0" smtClean="0"/>
              <a:t>Maximize </a:t>
            </a:r>
            <a:r>
              <a:rPr lang="en-US" sz="2000" dirty="0"/>
              <a:t>the ability of partners to make informed decisions with respect to conservation and sustainable resource management of priority natural and cultural resources subject to climate change and related large-scale stressors in the NPLCC region. </a:t>
            </a:r>
            <a:r>
              <a:rPr lang="en-US" sz="2000" i="1" dirty="0"/>
              <a:t>(Conservation and restoration</a:t>
            </a:r>
            <a:r>
              <a:rPr lang="en-US" sz="2000" i="1" dirty="0" smtClean="0"/>
              <a:t>)</a:t>
            </a:r>
          </a:p>
          <a:p>
            <a:pPr lvl="0">
              <a:buClr>
                <a:srgbClr val="FFC000"/>
              </a:buClr>
            </a:pPr>
            <a:endParaRPr lang="en-US" sz="2000" dirty="0"/>
          </a:p>
          <a:p>
            <a:pPr marL="342900" indent="-342900">
              <a:buClr>
                <a:srgbClr val="FFC000"/>
              </a:buClr>
              <a:buFont typeface="Wingdings" panose="05000000000000000000" pitchFamily="2" charset="2"/>
              <a:buChar char="Ø"/>
            </a:pPr>
            <a:r>
              <a:rPr lang="en-US" sz="2000" dirty="0"/>
              <a:t> </a:t>
            </a:r>
            <a:r>
              <a:rPr lang="en-US" sz="2000" dirty="0" smtClean="0"/>
              <a:t>Identify </a:t>
            </a:r>
            <a:r>
              <a:rPr lang="en-US" sz="2000" dirty="0"/>
              <a:t>and address trans-boundary landscape-level natural and cultural resource information needs that the LCC is uniquely qualified to address -- including the identification of opportunities for (and barriers to) landscape-level conservation/sustainable resource management. </a:t>
            </a:r>
            <a:r>
              <a:rPr lang="en-US" sz="2000" i="1" dirty="0"/>
              <a:t> (Unique role of LCC)</a:t>
            </a:r>
            <a:endParaRPr lang="en-US" sz="2000" dirty="0"/>
          </a:p>
          <a:p>
            <a:pPr>
              <a:buClr>
                <a:srgbClr val="FFC000"/>
              </a:buClr>
            </a:pPr>
            <a:r>
              <a:rPr lang="en-US" sz="2000" dirty="0"/>
              <a:t> </a:t>
            </a:r>
          </a:p>
          <a:p>
            <a:pPr marL="342900" lvl="0" indent="-342900">
              <a:buClr>
                <a:srgbClr val="FFC000"/>
              </a:buClr>
              <a:buFont typeface="Wingdings" panose="05000000000000000000" pitchFamily="2" charset="2"/>
              <a:buChar char="Ø"/>
            </a:pPr>
            <a:r>
              <a:rPr lang="en-US" sz="2000" dirty="0"/>
              <a:t>Identify priorities for applied science and other information for conservation/sustainable resource management.  Coordinate efforts with the relevant Climate Science Centers and other research entities to help inform research priorities. </a:t>
            </a:r>
            <a:r>
              <a:rPr lang="en-US" sz="2000" i="1" dirty="0"/>
              <a:t>(Information priorities)</a:t>
            </a:r>
            <a:endParaRPr lang="en-US" sz="2000" dirty="0"/>
          </a:p>
          <a:p>
            <a:pPr>
              <a:buClr>
                <a:srgbClr val="FFC000"/>
              </a:buClr>
            </a:pPr>
            <a:r>
              <a:rPr lang="en-US" sz="2000" dirty="0"/>
              <a:t> </a:t>
            </a:r>
          </a:p>
          <a:p>
            <a:pPr marL="342900" lvl="0" indent="-342900">
              <a:buClr>
                <a:srgbClr val="FFC000"/>
              </a:buClr>
              <a:buFont typeface="Wingdings" panose="05000000000000000000" pitchFamily="2" charset="2"/>
              <a:buChar char="Ø"/>
            </a:pPr>
            <a:r>
              <a:rPr lang="en-US" sz="2000" dirty="0"/>
              <a:t>Promote identification, use, and sharing of science, traditional knowledge and other relevant information to support conservation/sustainable resource management, and adaptive management decisions. </a:t>
            </a:r>
            <a:r>
              <a:rPr lang="en-US" sz="2000" i="1" dirty="0"/>
              <a:t>(Use of information)</a:t>
            </a:r>
            <a:endParaRPr lang="en-US" sz="2000" dirty="0"/>
          </a:p>
          <a:p>
            <a:pPr>
              <a:buClr>
                <a:srgbClr val="FFC000"/>
              </a:buClr>
            </a:pPr>
            <a:r>
              <a:rPr lang="en-US" sz="2000" dirty="0"/>
              <a:t> </a:t>
            </a:r>
          </a:p>
        </p:txBody>
      </p:sp>
    </p:spTree>
    <p:extLst>
      <p:ext uri="{BB962C8B-B14F-4D97-AF65-F5344CB8AC3E}">
        <p14:creationId xmlns:p14="http://schemas.microsoft.com/office/powerpoint/2010/main" val="22510495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01562" y="1066800"/>
            <a:ext cx="8485238" cy="4093428"/>
          </a:xfrm>
          <a:prstGeom prst="rect">
            <a:avLst/>
          </a:prstGeom>
        </p:spPr>
        <p:txBody>
          <a:bodyPr wrap="square">
            <a:spAutoFit/>
          </a:bodyPr>
          <a:lstStyle/>
          <a:p>
            <a:pPr marL="285750" indent="-285750">
              <a:buClr>
                <a:srgbClr val="FFC000"/>
              </a:buClr>
              <a:buFont typeface="Wingdings" panose="05000000000000000000" pitchFamily="2" charset="2"/>
              <a:buChar char="Ø"/>
            </a:pPr>
            <a:r>
              <a:rPr lang="en-US" dirty="0"/>
              <a:t> </a:t>
            </a:r>
            <a:r>
              <a:rPr lang="en-US" sz="2000" dirty="0" smtClean="0"/>
              <a:t>Maximize </a:t>
            </a:r>
            <a:r>
              <a:rPr lang="en-US" sz="2000" dirty="0"/>
              <a:t>the availability and accessibility of data and information about large-scale stressors and their impacts on natural and cultural resources, and about conservation/sustainable resource management approaches and effectiveness. </a:t>
            </a:r>
            <a:r>
              <a:rPr lang="en-US" sz="2000" i="1" dirty="0"/>
              <a:t>(Availability of information)</a:t>
            </a:r>
            <a:endParaRPr lang="en-US" sz="2000" dirty="0"/>
          </a:p>
          <a:p>
            <a:pPr marL="342900" indent="-342900">
              <a:buClr>
                <a:srgbClr val="FFC000"/>
              </a:buClr>
              <a:buFont typeface="Wingdings" panose="05000000000000000000" pitchFamily="2" charset="2"/>
              <a:buChar char="Ø"/>
            </a:pPr>
            <a:endParaRPr lang="en-US" sz="2000" dirty="0"/>
          </a:p>
          <a:p>
            <a:pPr marL="342900" lvl="0" indent="-342900">
              <a:buClr>
                <a:srgbClr val="FFC000"/>
              </a:buClr>
              <a:buFont typeface="Wingdings" panose="05000000000000000000" pitchFamily="2" charset="2"/>
              <a:buChar char="Ø"/>
            </a:pPr>
            <a:r>
              <a:rPr lang="en-US" sz="2000" dirty="0"/>
              <a:t>Promote coordination and efficiency of efforts among resource managers and science entities that are addressing science, traditional knowledge and other relevant information to achieve landscape level conservation/sustainable resource management. </a:t>
            </a:r>
            <a:r>
              <a:rPr lang="en-US" sz="2000" i="1" dirty="0"/>
              <a:t>(Coordination)</a:t>
            </a:r>
            <a:r>
              <a:rPr lang="en-US" sz="2000" dirty="0"/>
              <a:t> </a:t>
            </a:r>
          </a:p>
          <a:p>
            <a:pPr marL="342900" indent="-342900">
              <a:buClr>
                <a:srgbClr val="FFC000"/>
              </a:buClr>
              <a:buFont typeface="Wingdings" panose="05000000000000000000" pitchFamily="2" charset="2"/>
              <a:buChar char="Ø"/>
            </a:pPr>
            <a:endParaRPr lang="en-US" sz="2000" dirty="0"/>
          </a:p>
          <a:p>
            <a:pPr marL="342900" lvl="0" indent="-342900">
              <a:buClr>
                <a:srgbClr val="FFC000"/>
              </a:buClr>
              <a:buFont typeface="Wingdings" panose="05000000000000000000" pitchFamily="2" charset="2"/>
              <a:buChar char="Ø"/>
            </a:pPr>
            <a:r>
              <a:rPr lang="en-US" sz="2000" dirty="0"/>
              <a:t>Promote awareness and understanding of NPLCC and its products for landscape-level conservation and the effects of climate change on ecosystems, resources, cultures, and economies. </a:t>
            </a:r>
            <a:r>
              <a:rPr lang="en-US" sz="2000" i="1" dirty="0"/>
              <a:t>(Outreach)</a:t>
            </a:r>
            <a:endParaRPr lang="en-US" sz="2000" dirty="0"/>
          </a:p>
        </p:txBody>
      </p:sp>
      <p:sp>
        <p:nvSpPr>
          <p:cNvPr id="4" name="TextBox 3"/>
          <p:cNvSpPr txBox="1"/>
          <p:nvPr/>
        </p:nvSpPr>
        <p:spPr>
          <a:xfrm>
            <a:off x="339213" y="369405"/>
            <a:ext cx="5107424" cy="553998"/>
          </a:xfrm>
          <a:prstGeom prst="rect">
            <a:avLst/>
          </a:prstGeom>
          <a:noFill/>
        </p:spPr>
        <p:txBody>
          <a:bodyPr wrap="none" rtlCol="0">
            <a:spAutoFit/>
          </a:bodyPr>
          <a:lstStyle/>
          <a:p>
            <a:r>
              <a:rPr lang="en-US" sz="3000" b="1" dirty="0" smtClean="0">
                <a:solidFill>
                  <a:srgbClr val="FFC000"/>
                </a:solidFill>
              </a:rPr>
              <a:t>Original NPLCC Goals ( Total 7):</a:t>
            </a:r>
            <a:endParaRPr lang="en-US" sz="3000" b="1" dirty="0">
              <a:solidFill>
                <a:srgbClr val="FFC000"/>
              </a:solidFill>
            </a:endParaRPr>
          </a:p>
        </p:txBody>
      </p:sp>
    </p:spTree>
    <p:extLst>
      <p:ext uri="{BB962C8B-B14F-4D97-AF65-F5344CB8AC3E}">
        <p14:creationId xmlns:p14="http://schemas.microsoft.com/office/powerpoint/2010/main" val="2532098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01562" y="1066800"/>
            <a:ext cx="8485238" cy="5632311"/>
          </a:xfrm>
          <a:prstGeom prst="rect">
            <a:avLst/>
          </a:prstGeom>
        </p:spPr>
        <p:txBody>
          <a:bodyPr wrap="square">
            <a:spAutoFit/>
          </a:bodyPr>
          <a:lstStyle/>
          <a:p>
            <a:pPr marL="285750" lvl="0" indent="-285750">
              <a:buClr>
                <a:srgbClr val="FFC000"/>
              </a:buClr>
              <a:buFont typeface="Wingdings" panose="05000000000000000000" pitchFamily="2" charset="2"/>
              <a:buChar char="Ø"/>
            </a:pPr>
            <a:r>
              <a:rPr lang="en-US" dirty="0"/>
              <a:t> </a:t>
            </a:r>
            <a:r>
              <a:rPr lang="en-US" sz="2000" dirty="0"/>
              <a:t>Maximize the ability of natural and cultural resource managers to make informed landscape-level conservation/sustainable resource management decisions by understanding their conservation challenges and  providing practical and useable information and solutions  </a:t>
            </a:r>
            <a:r>
              <a:rPr lang="en-US" sz="2000" i="1" dirty="0"/>
              <a:t>(Informing Management Decisions</a:t>
            </a:r>
            <a:r>
              <a:rPr lang="en-US" sz="2000" i="1" dirty="0" smtClean="0"/>
              <a:t>)</a:t>
            </a:r>
          </a:p>
          <a:p>
            <a:pPr marL="285750" lvl="0" indent="-285750">
              <a:buClr>
                <a:srgbClr val="FFC000"/>
              </a:buClr>
              <a:buFont typeface="Wingdings" panose="05000000000000000000" pitchFamily="2" charset="2"/>
              <a:buChar char="Ø"/>
            </a:pPr>
            <a:endParaRPr lang="en-US" sz="2000" dirty="0"/>
          </a:p>
          <a:p>
            <a:pPr marL="285750" lvl="0" indent="-285750">
              <a:buClr>
                <a:srgbClr val="FFC000"/>
              </a:buClr>
              <a:buFont typeface="Wingdings" panose="05000000000000000000" pitchFamily="2" charset="2"/>
              <a:buChar char="Ø"/>
            </a:pPr>
            <a:r>
              <a:rPr lang="en-US" sz="2000" i="1" dirty="0"/>
              <a:t> </a:t>
            </a:r>
            <a:r>
              <a:rPr lang="en-US" sz="2000" dirty="0"/>
              <a:t>Identify trans-boundary landscape-level natural and cultural resource </a:t>
            </a:r>
            <a:r>
              <a:rPr lang="en-US" sz="2000" dirty="0" smtClean="0"/>
              <a:t> </a:t>
            </a:r>
            <a:r>
              <a:rPr lang="en-US" sz="2000" dirty="0"/>
              <a:t>opportunities for (and barriers to) landscape-level conservation/sustainable resource management that the LCC is uniquely qualified to address. </a:t>
            </a:r>
            <a:r>
              <a:rPr lang="en-US" sz="2000" i="1" dirty="0"/>
              <a:t>(Unique role of LCC)</a:t>
            </a:r>
            <a:endParaRPr lang="en-US" sz="2000" dirty="0"/>
          </a:p>
          <a:p>
            <a:pPr marL="342900" indent="-342900">
              <a:buClr>
                <a:srgbClr val="FFC000"/>
              </a:buClr>
              <a:buFont typeface="Wingdings" panose="05000000000000000000" pitchFamily="2" charset="2"/>
              <a:buChar char="Ø"/>
            </a:pPr>
            <a:endParaRPr lang="en-US" sz="2000" dirty="0"/>
          </a:p>
          <a:p>
            <a:pPr marL="342900" indent="-342900">
              <a:buClr>
                <a:srgbClr val="FFC000"/>
              </a:buClr>
              <a:buFont typeface="Wingdings" panose="05000000000000000000" pitchFamily="2" charset="2"/>
              <a:buChar char="Ø"/>
            </a:pPr>
            <a:r>
              <a:rPr lang="en-US" sz="2000" dirty="0"/>
              <a:t>Promote identification, open-access, use, and sharing of science, traditional knowledge  and other relevant information to determine priorities for applied science.. </a:t>
            </a:r>
            <a:r>
              <a:rPr lang="en-US" sz="2000" i="1" dirty="0"/>
              <a:t>(Use/Access of information</a:t>
            </a:r>
            <a:r>
              <a:rPr lang="en-US" sz="2000" i="1" dirty="0" smtClean="0"/>
              <a:t>)</a:t>
            </a:r>
          </a:p>
          <a:p>
            <a:pPr marL="342900" indent="-342900">
              <a:buClr>
                <a:srgbClr val="FFC000"/>
              </a:buClr>
              <a:buFont typeface="Wingdings" panose="05000000000000000000" pitchFamily="2" charset="2"/>
              <a:buChar char="Ø"/>
            </a:pPr>
            <a:endParaRPr lang="en-US" sz="2000" dirty="0"/>
          </a:p>
          <a:p>
            <a:pPr marL="342900" lvl="0" indent="-342900">
              <a:buClr>
                <a:srgbClr val="FFC000"/>
              </a:buClr>
              <a:buFont typeface="Wingdings" panose="05000000000000000000" pitchFamily="2" charset="2"/>
              <a:buChar char="Ø"/>
            </a:pPr>
            <a:r>
              <a:rPr lang="en-US" sz="2000" dirty="0" smtClean="0"/>
              <a:t>Promote </a:t>
            </a:r>
            <a:r>
              <a:rPr lang="en-US" sz="2000" dirty="0"/>
              <a:t>awareness and understanding of the work of the NPLCC (partnerships and products); and the effects of climate change on ecosystems, resources, cultures, and economies. </a:t>
            </a:r>
            <a:r>
              <a:rPr lang="en-US" sz="2000" i="1" dirty="0"/>
              <a:t>(Outreach)</a:t>
            </a:r>
            <a:endParaRPr lang="en-US" sz="2000" dirty="0"/>
          </a:p>
        </p:txBody>
      </p:sp>
      <p:sp>
        <p:nvSpPr>
          <p:cNvPr id="4" name="TextBox 3"/>
          <p:cNvSpPr txBox="1"/>
          <p:nvPr/>
        </p:nvSpPr>
        <p:spPr>
          <a:xfrm>
            <a:off x="339213" y="369405"/>
            <a:ext cx="5884303" cy="553998"/>
          </a:xfrm>
          <a:prstGeom prst="rect">
            <a:avLst/>
          </a:prstGeom>
          <a:noFill/>
        </p:spPr>
        <p:txBody>
          <a:bodyPr wrap="none" rtlCol="0">
            <a:spAutoFit/>
          </a:bodyPr>
          <a:lstStyle/>
          <a:p>
            <a:r>
              <a:rPr lang="en-US" sz="3000" b="1" dirty="0" smtClean="0">
                <a:solidFill>
                  <a:srgbClr val="FFC000"/>
                </a:solidFill>
              </a:rPr>
              <a:t>New 5-year Strategy Goals (Total 4):</a:t>
            </a:r>
            <a:endParaRPr lang="en-US" sz="3000" b="1" dirty="0">
              <a:solidFill>
                <a:srgbClr val="FFC000"/>
              </a:solidFill>
            </a:endParaRPr>
          </a:p>
        </p:txBody>
      </p:sp>
    </p:spTree>
    <p:extLst>
      <p:ext uri="{BB962C8B-B14F-4D97-AF65-F5344CB8AC3E}">
        <p14:creationId xmlns:p14="http://schemas.microsoft.com/office/powerpoint/2010/main" val="14870501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5235" name="Text Box 5"/>
          <p:cNvSpPr txBox="1">
            <a:spLocks noChangeArrowheads="1"/>
          </p:cNvSpPr>
          <p:nvPr/>
        </p:nvSpPr>
        <p:spPr bwMode="auto">
          <a:xfrm>
            <a:off x="1371600" y="2703513"/>
            <a:ext cx="3063875" cy="366712"/>
          </a:xfrm>
          <a:prstGeom prst="rect">
            <a:avLst/>
          </a:prstGeom>
          <a:noFill/>
          <a:ln w="9525">
            <a:noFill/>
            <a:miter lim="800000"/>
            <a:headEnd/>
            <a:tailEnd/>
          </a:ln>
        </p:spPr>
        <p:txBody>
          <a:bodyPr>
            <a:spAutoFit/>
          </a:bodyPr>
          <a:lstStyle/>
          <a:p>
            <a:pPr fontAlgn="base">
              <a:spcBef>
                <a:spcPct val="0"/>
              </a:spcBef>
              <a:spcAft>
                <a:spcPct val="0"/>
              </a:spcAft>
            </a:pPr>
            <a:endParaRPr lang="en-US" sz="1800" kern="1200" dirty="0">
              <a:solidFill>
                <a:srgbClr val="FFFFFF"/>
              </a:solidFill>
              <a:latin typeface="Arial" charset="0"/>
              <a:ea typeface="+mn-ea"/>
              <a:cs typeface="+mn-cs"/>
            </a:endParaRPr>
          </a:p>
        </p:txBody>
      </p:sp>
      <p:sp>
        <p:nvSpPr>
          <p:cNvPr id="2" name="Title 1"/>
          <p:cNvSpPr>
            <a:spLocks noGrp="1"/>
          </p:cNvSpPr>
          <p:nvPr>
            <p:ph type="title"/>
          </p:nvPr>
        </p:nvSpPr>
        <p:spPr>
          <a:xfrm>
            <a:off x="0" y="126272"/>
            <a:ext cx="8153400" cy="990600"/>
          </a:xfrm>
        </p:spPr>
        <p:txBody>
          <a:bodyPr>
            <a:normAutofit/>
          </a:bodyPr>
          <a:lstStyle/>
          <a:p>
            <a:pPr algn="ctr"/>
            <a:r>
              <a:rPr lang="en-US" sz="3600" b="1" dirty="0" smtClean="0">
                <a:solidFill>
                  <a:srgbClr val="EBDDC3">
                    <a:lumMod val="10000"/>
                  </a:srgbClr>
                </a:solidFill>
                <a:latin typeface="Calibri" panose="020F0502020204030204" pitchFamily="34" charset="0"/>
              </a:rPr>
              <a:t>Social-Ecological Systems</a:t>
            </a:r>
            <a:endParaRPr lang="en-US" sz="3600" b="1" dirty="0">
              <a:solidFill>
                <a:schemeClr val="bg2">
                  <a:lumMod val="10000"/>
                </a:schemeClr>
              </a:solidFill>
              <a:latin typeface="Calibri" panose="020F0502020204030204" pitchFamily="34" charset="0"/>
            </a:endParaRPr>
          </a:p>
        </p:txBody>
      </p:sp>
      <p:sp>
        <p:nvSpPr>
          <p:cNvPr id="6" name="Shape 123"/>
          <p:cNvSpPr/>
          <p:nvPr/>
        </p:nvSpPr>
        <p:spPr>
          <a:xfrm>
            <a:off x="0" y="1219200"/>
            <a:ext cx="369710" cy="373260"/>
          </a:xfrm>
          <a:prstGeom prst="rtTriangle">
            <a:avLst/>
          </a:prstGeom>
          <a:solidFill>
            <a:srgbClr val="F8F8F8">
              <a:alpha val="4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4000" b="1" i="0" u="none" strike="noStrike" cap="none" baseline="0">
              <a:solidFill>
                <a:schemeClr val="lt1"/>
              </a:solidFill>
              <a:latin typeface="Calibri"/>
              <a:ea typeface="Calibri"/>
              <a:cs typeface="Calibri"/>
              <a:sym typeface="Calibri"/>
            </a:endParaRPr>
          </a:p>
        </p:txBody>
      </p:sp>
      <p:sp>
        <p:nvSpPr>
          <p:cNvPr id="7" name="Shape 124"/>
          <p:cNvSpPr/>
          <p:nvPr/>
        </p:nvSpPr>
        <p:spPr>
          <a:xfrm rot="10800000" flipH="1">
            <a:off x="533400" y="1184969"/>
            <a:ext cx="369710" cy="373260"/>
          </a:xfrm>
          <a:prstGeom prst="rtTriangle">
            <a:avLst/>
          </a:prstGeom>
          <a:solidFill>
            <a:srgbClr val="F8F8F8">
              <a:alpha val="4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4000" b="1" i="0" u="none" strike="noStrike" cap="none" baseline="0">
              <a:solidFill>
                <a:schemeClr val="lt1"/>
              </a:solidFill>
              <a:latin typeface="Calibri"/>
              <a:ea typeface="Calibri"/>
              <a:cs typeface="Calibri"/>
              <a:sym typeface="Calibri"/>
            </a:endParaRPr>
          </a:p>
        </p:txBody>
      </p:sp>
      <p:pic>
        <p:nvPicPr>
          <p:cNvPr id="8" name="Shape 122"/>
          <p:cNvPicPr preferRelativeResize="0"/>
          <p:nvPr/>
        </p:nvPicPr>
        <p:blipFill rotWithShape="1">
          <a:blip r:embed="rId4">
            <a:alphaModFix/>
          </a:blip>
          <a:srcRect/>
          <a:stretch/>
        </p:blipFill>
        <p:spPr>
          <a:xfrm>
            <a:off x="7391400" y="381000"/>
            <a:ext cx="1524000" cy="769739"/>
          </a:xfrm>
          <a:prstGeom prst="rect">
            <a:avLst/>
          </a:prstGeom>
          <a:noFill/>
          <a:ln>
            <a:noFill/>
          </a:ln>
        </p:spPr>
      </p:pic>
      <p:sp>
        <p:nvSpPr>
          <p:cNvPr id="4" name="Content Placeholder 3"/>
          <p:cNvSpPr>
            <a:spLocks noGrp="1"/>
          </p:cNvSpPr>
          <p:nvPr>
            <p:ph sz="quarter" idx="1"/>
          </p:nvPr>
        </p:nvSpPr>
        <p:spPr/>
        <p:txBody>
          <a:bodyPr/>
          <a:lstStyle/>
          <a:p>
            <a:endParaRPr lang="en-US"/>
          </a:p>
        </p:txBody>
      </p:sp>
      <p:pic>
        <p:nvPicPr>
          <p:cNvPr id="11" name="Picture 2" descr="http://www.google.ca/url?sa=i&amp;source=images&amp;cd=&amp;docid=8T2MZtlYjh4rHM&amp;tbnid=C-EkS4BjC5GlWM:&amp;ved=0CAUQjBwwAA&amp;url=http%3A%2F%2Flivingassessment.wikispaces.com%2Ffile%2Fview%2FFigure%2520I-1%2520from%2520the%2520National%2520Report%2520on%2520Sustainable%2520Forests.png%2F415891340%2FFigure%2520I-1%2520from%2520the%2520National%2520Report%2520on%2520Sustainable%2520Forests.png&amp;ei=TNKDUuyALeGejAKFs4GwAw&amp;psig=AFQjCNFfu72d8oxWvxXGr1PdEZ2aA6TqRA&amp;ust=138445716478487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686" y="1583629"/>
            <a:ext cx="8621714" cy="467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9393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34684653"/>
              </p:ext>
            </p:extLst>
          </p:nvPr>
        </p:nvGraphicFramePr>
        <p:xfrm>
          <a:off x="25400" y="533400"/>
          <a:ext cx="8839200" cy="6263640"/>
        </p:xfrm>
        <a:graphic>
          <a:graphicData uri="http://schemas.openxmlformats.org/drawingml/2006/table">
            <a:tbl>
              <a:tblPr firstRow="1" firstCol="1" bandRow="1"/>
              <a:tblGrid>
                <a:gridCol w="4833938"/>
                <a:gridCol w="4005262"/>
              </a:tblGrid>
              <a:tr h="323850">
                <a:tc>
                  <a:txBody>
                    <a:bodyPr/>
                    <a:lstStyle/>
                    <a:p>
                      <a:pPr marL="0" marR="0">
                        <a:lnSpc>
                          <a:spcPct val="115000"/>
                        </a:lnSpc>
                        <a:spcBef>
                          <a:spcPts val="0"/>
                        </a:spcBef>
                        <a:spcAft>
                          <a:spcPts val="0"/>
                        </a:spcAft>
                      </a:pPr>
                      <a:r>
                        <a:rPr lang="en-US" sz="2000" b="1" i="1" dirty="0">
                          <a:solidFill>
                            <a:srgbClr val="FFFFFF"/>
                          </a:solidFill>
                          <a:effectLst/>
                          <a:latin typeface="Arial" panose="020B0604020202020204" pitchFamily="34" charset="0"/>
                          <a:ea typeface="Calibri"/>
                          <a:cs typeface="Arial" panose="020B0604020202020204" pitchFamily="34" charset="0"/>
                        </a:rPr>
                        <a:t>Guiding Principles</a:t>
                      </a:r>
                      <a:endParaRPr lang="en-US" sz="2000" dirty="0">
                        <a:effectLst/>
                        <a:latin typeface="Arial" panose="020B0604020202020204" pitchFamily="34" charset="0"/>
                        <a:ea typeface="Times New Roman"/>
                        <a:cs typeface="Arial" panose="020B0604020202020204" pitchFamily="34"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006600"/>
                    </a:solidFill>
                  </a:tcPr>
                </a:tc>
                <a:tc>
                  <a:txBody>
                    <a:bodyPr/>
                    <a:lstStyle/>
                    <a:p>
                      <a:pPr marL="0" marR="0">
                        <a:lnSpc>
                          <a:spcPct val="115000"/>
                        </a:lnSpc>
                        <a:spcBef>
                          <a:spcPts val="0"/>
                        </a:spcBef>
                        <a:spcAft>
                          <a:spcPts val="0"/>
                        </a:spcAft>
                      </a:pPr>
                      <a:r>
                        <a:rPr lang="en-US" sz="2000" b="1" i="1" dirty="0">
                          <a:solidFill>
                            <a:srgbClr val="FFFFFF"/>
                          </a:solidFill>
                          <a:effectLst/>
                          <a:latin typeface="Arial" panose="020B0604020202020204" pitchFamily="34" charset="0"/>
                          <a:ea typeface="Calibri"/>
                          <a:cs typeface="Arial" panose="020B0604020202020204" pitchFamily="34" charset="0"/>
                        </a:rPr>
                        <a:t>Priority Topics</a:t>
                      </a:r>
                      <a:endParaRPr lang="en-US" sz="2000" dirty="0">
                        <a:effectLst/>
                        <a:latin typeface="Arial" panose="020B0604020202020204" pitchFamily="34" charset="0"/>
                        <a:ea typeface="Times New Roman"/>
                        <a:cs typeface="Arial" panose="020B0604020202020204" pitchFamily="34"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0334BD"/>
                    </a:solidFill>
                  </a:tcPr>
                </a:tc>
              </a:tr>
              <a:tr h="4602480">
                <a:tc>
                  <a:txBody>
                    <a:bodyPr/>
                    <a:lstStyle/>
                    <a:p>
                      <a:pPr marL="0" marR="0">
                        <a:lnSpc>
                          <a:spcPct val="115000"/>
                        </a:lnSpc>
                        <a:spcBef>
                          <a:spcPts val="0"/>
                        </a:spcBef>
                        <a:spcAft>
                          <a:spcPts val="600"/>
                        </a:spcAft>
                      </a:pPr>
                      <a:r>
                        <a:rPr lang="en-US" sz="2000" b="1" dirty="0">
                          <a:solidFill>
                            <a:schemeClr val="bg1"/>
                          </a:solidFill>
                          <a:effectLst/>
                          <a:latin typeface="+mn-lt"/>
                          <a:ea typeface="Calibri"/>
                          <a:cs typeface="Arial" panose="020B0604020202020204" pitchFamily="34" charset="0"/>
                        </a:rPr>
                        <a:t>In annual implementation planning, and in the activities it supports, the NPLCC will:</a:t>
                      </a:r>
                      <a:endParaRPr lang="en-US" sz="2000"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Focus on helping managers understand the availability and effectiveness of adaptation and mitigation response actions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Focus on facilitating coordination, collaboration, and capacity building, and on developing or assisting with tools to assist decision-makers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Identify and promote opportunities to use TEK to  inform partner and stakeholder decisions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Promote and facilitate consideration of the connections and interactions between ecosystems</a:t>
                      </a:r>
                      <a:endParaRPr lang="en-US" sz="2000" b="1" dirty="0">
                        <a:solidFill>
                          <a:schemeClr val="bg1"/>
                        </a:solidFill>
                        <a:effectLst/>
                        <a:latin typeface="+mn-lt"/>
                        <a:ea typeface="Times New Roman"/>
                        <a:cs typeface="Arial" panose="020B0604020202020204" pitchFamily="34"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99"/>
                    </a:solidFill>
                  </a:tcPr>
                </a:tc>
                <a:tc>
                  <a:txBody>
                    <a:bodyPr/>
                    <a:lstStyle/>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Effects of hydrologic regime shifts on rivers, streams, and riparian corridors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Effects of change in air temperature and precipitation on Forests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Effects of changes in sea levels and storms on marine shorelines, the </a:t>
                      </a:r>
                      <a:r>
                        <a:rPr lang="en-US" sz="2000" b="1" dirty="0" err="1">
                          <a:solidFill>
                            <a:schemeClr val="bg1"/>
                          </a:solidFill>
                          <a:effectLst/>
                          <a:latin typeface="+mn-lt"/>
                          <a:ea typeface="Calibri"/>
                          <a:cs typeface="Arial" panose="020B0604020202020204" pitchFamily="34" charset="0"/>
                        </a:rPr>
                        <a:t>nearshore</a:t>
                      </a:r>
                      <a:r>
                        <a:rPr lang="en-US" sz="2000" b="1" dirty="0">
                          <a:solidFill>
                            <a:schemeClr val="bg1"/>
                          </a:solidFill>
                          <a:effectLst/>
                          <a:latin typeface="+mn-lt"/>
                          <a:ea typeface="Calibri"/>
                          <a:cs typeface="Arial" panose="020B0604020202020204" pitchFamily="34" charset="0"/>
                        </a:rPr>
                        <a:t> and estuaries</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Effects of the changes in the hydrologic regime on </a:t>
                      </a:r>
                      <a:r>
                        <a:rPr lang="en-US" sz="2000" b="1" dirty="0" err="1">
                          <a:solidFill>
                            <a:schemeClr val="bg1"/>
                          </a:solidFill>
                          <a:effectLst/>
                          <a:latin typeface="+mn-lt"/>
                          <a:ea typeface="Calibri"/>
                          <a:cs typeface="Arial" panose="020B0604020202020204" pitchFamily="34" charset="0"/>
                        </a:rPr>
                        <a:t>anadromous</a:t>
                      </a:r>
                      <a:r>
                        <a:rPr lang="en-US" sz="2000" b="1" dirty="0">
                          <a:solidFill>
                            <a:schemeClr val="bg1"/>
                          </a:solidFill>
                          <a:effectLst/>
                          <a:latin typeface="+mn-lt"/>
                          <a:ea typeface="Calibri"/>
                          <a:cs typeface="Arial" panose="020B0604020202020204" pitchFamily="34" charset="0"/>
                        </a:rPr>
                        <a:t> fish</a:t>
                      </a:r>
                      <a:endParaRPr lang="en-US" sz="2000" b="1" dirty="0">
                        <a:solidFill>
                          <a:schemeClr val="bg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2000" b="1" dirty="0">
                          <a:solidFill>
                            <a:schemeClr val="bg1"/>
                          </a:solidFill>
                          <a:effectLst/>
                          <a:latin typeface="+mn-lt"/>
                          <a:ea typeface="Calibri"/>
                          <a:cs typeface="Arial" panose="020B0604020202020204" pitchFamily="34" charset="0"/>
                        </a:rPr>
                        <a:t>Invasive species, diseases,  pests and their effects on biological communities</a:t>
                      </a:r>
                      <a:endParaRPr lang="en-US" sz="2000" b="1" dirty="0">
                        <a:solidFill>
                          <a:schemeClr val="bg1"/>
                        </a:solidFill>
                        <a:effectLst/>
                        <a:latin typeface="+mn-lt"/>
                        <a:ea typeface="Times New Roman"/>
                        <a:cs typeface="Arial" panose="020B0604020202020204" pitchFamily="34"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1">
                        <a:lumMod val="40000"/>
                        <a:lumOff val="60000"/>
                      </a:schemeClr>
                    </a:solidFill>
                  </a:tcPr>
                </a:tc>
              </a:tr>
            </a:tbl>
          </a:graphicData>
        </a:graphic>
      </p:graphicFrame>
      <p:sp>
        <p:nvSpPr>
          <p:cNvPr id="3" name="TextBox 2"/>
          <p:cNvSpPr txBox="1"/>
          <p:nvPr/>
        </p:nvSpPr>
        <p:spPr>
          <a:xfrm>
            <a:off x="152400" y="11668"/>
            <a:ext cx="4970079" cy="523220"/>
          </a:xfrm>
          <a:prstGeom prst="rect">
            <a:avLst/>
          </a:prstGeom>
          <a:noFill/>
        </p:spPr>
        <p:txBody>
          <a:bodyPr wrap="none" rtlCol="0">
            <a:spAutoFit/>
          </a:bodyPr>
          <a:lstStyle/>
          <a:p>
            <a:r>
              <a:rPr lang="en-US" sz="2800" b="1" dirty="0" smtClean="0"/>
              <a:t>2013-2016 Science/TEK Strategy</a:t>
            </a:r>
            <a:endParaRPr lang="en-US" sz="2800" b="1" dirty="0"/>
          </a:p>
        </p:txBody>
      </p:sp>
    </p:spTree>
    <p:extLst>
      <p:ext uri="{BB962C8B-B14F-4D97-AF65-F5344CB8AC3E}">
        <p14:creationId xmlns:p14="http://schemas.microsoft.com/office/powerpoint/2010/main" val="34669859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Rectangle 3"/>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sp>
        <p:nvSpPr>
          <p:cNvPr id="7" name="Rectangle 6"/>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8" name="Rectangle 7"/>
          <p:cNvSpPr/>
          <p:nvPr/>
        </p:nvSpPr>
        <p:spPr>
          <a:xfrm>
            <a:off x="884074" y="2286000"/>
            <a:ext cx="7176668" cy="1754326"/>
          </a:xfrm>
          <a:prstGeom prst="rect">
            <a:avLst/>
          </a:prstGeom>
        </p:spPr>
        <p:txBody>
          <a:bodyPr wrap="square">
            <a:spAutoFit/>
          </a:bodyPr>
          <a:lstStyle/>
          <a:p>
            <a:pPr lvl="0" algn="ctr"/>
            <a:r>
              <a:rPr lang="en-US" sz="5400" b="1" dirty="0" smtClean="0">
                <a:solidFill>
                  <a:srgbClr val="C00000"/>
                </a:solidFill>
              </a:rPr>
              <a:t>Round Robin</a:t>
            </a:r>
          </a:p>
          <a:p>
            <a:pPr lvl="0"/>
            <a:endParaRPr lang="en-US" sz="5400" b="1" dirty="0">
              <a:solidFill>
                <a:srgbClr val="C00000"/>
              </a:solidFill>
            </a:endParaRPr>
          </a:p>
        </p:txBody>
      </p:sp>
    </p:spTree>
    <p:extLst>
      <p:ext uri="{BB962C8B-B14F-4D97-AF65-F5344CB8AC3E}">
        <p14:creationId xmlns:p14="http://schemas.microsoft.com/office/powerpoint/2010/main" val="970503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4" name="Rectangle 3"/>
          <p:cNvSpPr/>
          <p:nvPr/>
        </p:nvSpPr>
        <p:spPr>
          <a:xfrm>
            <a:off x="0" y="6044045"/>
            <a:ext cx="2286000" cy="716973"/>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262" y="5330966"/>
            <a:ext cx="2143125" cy="21431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51113"/>
            <a:ext cx="2305050" cy="724623"/>
          </a:xfrm>
          <a:prstGeom prst="rect">
            <a:avLst/>
          </a:prstGeom>
          <a:solidFill>
            <a:srgbClr val="003300"/>
          </a:solidFill>
          <a:ln w="57150">
            <a:solidFill>
              <a:schemeClr val="tx1"/>
            </a:solidFill>
          </a:ln>
        </p:spPr>
      </p:pic>
      <p:sp>
        <p:nvSpPr>
          <p:cNvPr id="7" name="Rectangle 6"/>
          <p:cNvSpPr/>
          <p:nvPr/>
        </p:nvSpPr>
        <p:spPr>
          <a:xfrm>
            <a:off x="3276600" y="6079362"/>
            <a:ext cx="2391617" cy="646331"/>
          </a:xfrm>
          <a:prstGeom prst="rect">
            <a:avLst/>
          </a:prstGeom>
        </p:spPr>
        <p:txBody>
          <a:bodyPr wrap="none">
            <a:spAutoFit/>
          </a:bodyPr>
          <a:lstStyle/>
          <a:p>
            <a:pPr lvl="1" algn="ctr"/>
            <a:r>
              <a:rPr lang="en-US" sz="3600" b="1" dirty="0" smtClean="0">
                <a:solidFill>
                  <a:srgbClr val="006600"/>
                </a:solidFill>
              </a:rPr>
              <a:t>nplcc.org</a:t>
            </a:r>
            <a:endParaRPr lang="en-US" sz="3600" b="1" dirty="0">
              <a:solidFill>
                <a:srgbClr val="006600"/>
              </a:solidFill>
            </a:endParaRPr>
          </a:p>
        </p:txBody>
      </p:sp>
      <p:sp>
        <p:nvSpPr>
          <p:cNvPr id="8" name="Rectangle 7"/>
          <p:cNvSpPr/>
          <p:nvPr/>
        </p:nvSpPr>
        <p:spPr>
          <a:xfrm>
            <a:off x="338085" y="2444896"/>
            <a:ext cx="7176668" cy="1200329"/>
          </a:xfrm>
          <a:prstGeom prst="rect">
            <a:avLst/>
          </a:prstGeom>
        </p:spPr>
        <p:txBody>
          <a:bodyPr wrap="square">
            <a:spAutoFit/>
          </a:bodyPr>
          <a:lstStyle/>
          <a:p>
            <a:pPr lvl="0"/>
            <a:r>
              <a:rPr lang="en-US" sz="3600" b="1" dirty="0" smtClean="0">
                <a:solidFill>
                  <a:srgbClr val="C00000"/>
                </a:solidFill>
              </a:rPr>
              <a:t>S-TEK Meetings</a:t>
            </a:r>
          </a:p>
          <a:p>
            <a:pPr lvl="0"/>
            <a:endParaRPr lang="en-US" sz="3600" b="1" dirty="0">
              <a:solidFill>
                <a:srgbClr val="C00000"/>
              </a:solidFill>
            </a:endParaRPr>
          </a:p>
        </p:txBody>
      </p:sp>
      <p:sp>
        <p:nvSpPr>
          <p:cNvPr id="9" name="Rectangle 8"/>
          <p:cNvSpPr/>
          <p:nvPr/>
        </p:nvSpPr>
        <p:spPr>
          <a:xfrm>
            <a:off x="381000" y="381000"/>
            <a:ext cx="7176668" cy="646331"/>
          </a:xfrm>
          <a:prstGeom prst="rect">
            <a:avLst/>
          </a:prstGeom>
        </p:spPr>
        <p:txBody>
          <a:bodyPr wrap="square">
            <a:spAutoFit/>
          </a:bodyPr>
          <a:lstStyle/>
          <a:p>
            <a:pPr lvl="0"/>
            <a:r>
              <a:rPr lang="en-US" sz="3600" b="1" dirty="0" smtClean="0">
                <a:solidFill>
                  <a:srgbClr val="C00000"/>
                </a:solidFill>
              </a:rPr>
              <a:t>Likely Steering Committee Meetings</a:t>
            </a:r>
            <a:endParaRPr lang="en-US" sz="3600" b="1" dirty="0">
              <a:solidFill>
                <a:srgbClr val="C00000"/>
              </a:solidFill>
            </a:endParaRPr>
          </a:p>
        </p:txBody>
      </p:sp>
      <p:sp>
        <p:nvSpPr>
          <p:cNvPr id="3" name="TextBox 2"/>
          <p:cNvSpPr txBox="1"/>
          <p:nvPr/>
        </p:nvSpPr>
        <p:spPr>
          <a:xfrm>
            <a:off x="533400" y="1027331"/>
            <a:ext cx="7234737" cy="1477328"/>
          </a:xfrm>
          <a:prstGeom prst="rect">
            <a:avLst/>
          </a:prstGeom>
          <a:noFill/>
        </p:spPr>
        <p:txBody>
          <a:bodyPr wrap="none" rtlCol="0">
            <a:spAutoFit/>
          </a:bodyPr>
          <a:lstStyle/>
          <a:p>
            <a:pPr marL="342900" indent="-342900">
              <a:buFont typeface="Wingdings" panose="05000000000000000000" pitchFamily="2" charset="2"/>
              <a:buChar char="v"/>
            </a:pPr>
            <a:r>
              <a:rPr lang="en-US" sz="2400" b="1" dirty="0" smtClean="0">
                <a:solidFill>
                  <a:schemeClr val="bg1"/>
                </a:solidFill>
              </a:rPr>
              <a:t>April:  Call</a:t>
            </a:r>
          </a:p>
          <a:p>
            <a:pPr marL="342900" indent="-342900">
              <a:buFont typeface="Wingdings" panose="05000000000000000000" pitchFamily="2" charset="2"/>
              <a:buChar char="v"/>
            </a:pPr>
            <a:r>
              <a:rPr lang="en-US" sz="2400" b="1" dirty="0" smtClean="0">
                <a:solidFill>
                  <a:schemeClr val="bg1"/>
                </a:solidFill>
              </a:rPr>
              <a:t>June:  In-person (Portland area; possible w/ GNLCC)</a:t>
            </a:r>
          </a:p>
          <a:p>
            <a:pPr marL="342900" indent="-342900">
              <a:buFont typeface="Wingdings" panose="05000000000000000000" pitchFamily="2" charset="2"/>
              <a:buChar char="v"/>
            </a:pPr>
            <a:r>
              <a:rPr lang="en-US" sz="2400" b="1" dirty="0" smtClean="0">
                <a:solidFill>
                  <a:schemeClr val="bg1"/>
                </a:solidFill>
              </a:rPr>
              <a:t>Fall (Oct./Nov.):  In-person (B.C.)  </a:t>
            </a:r>
          </a:p>
          <a:p>
            <a:endParaRPr lang="en-US" dirty="0">
              <a:solidFill>
                <a:schemeClr val="bg1"/>
              </a:solidFill>
            </a:endParaRPr>
          </a:p>
        </p:txBody>
      </p:sp>
      <p:sp>
        <p:nvSpPr>
          <p:cNvPr id="10" name="TextBox 9"/>
          <p:cNvSpPr txBox="1"/>
          <p:nvPr/>
        </p:nvSpPr>
        <p:spPr>
          <a:xfrm>
            <a:off x="457200" y="3045061"/>
            <a:ext cx="8815170" cy="3046988"/>
          </a:xfrm>
          <a:prstGeom prst="rect">
            <a:avLst/>
          </a:prstGeom>
          <a:noFill/>
        </p:spPr>
        <p:txBody>
          <a:bodyPr wrap="none" rtlCol="0">
            <a:spAutoFit/>
          </a:bodyPr>
          <a:lstStyle/>
          <a:p>
            <a:pPr marL="342900" indent="-342900">
              <a:buFont typeface="Wingdings" panose="05000000000000000000" pitchFamily="2" charset="2"/>
              <a:buChar char="v"/>
            </a:pPr>
            <a:r>
              <a:rPr lang="en-US" sz="2400" b="1" dirty="0" smtClean="0">
                <a:solidFill>
                  <a:schemeClr val="bg1"/>
                </a:solidFill>
              </a:rPr>
              <a:t>March (15 &amp; 16 best days; in-person or hubs?)</a:t>
            </a:r>
          </a:p>
          <a:p>
            <a:pPr marL="800100" lvl="1" indent="-342900">
              <a:buFont typeface="Arial" panose="020B0604020202020204" pitchFamily="34" charset="0"/>
              <a:buChar char="•"/>
            </a:pPr>
            <a:r>
              <a:rPr lang="en-US" sz="2400" b="1" dirty="0" smtClean="0">
                <a:solidFill>
                  <a:schemeClr val="bg1"/>
                </a:solidFill>
              </a:rPr>
              <a:t>FY 16 spending priorities; new 5-year S-TK Strategy</a:t>
            </a:r>
          </a:p>
          <a:p>
            <a:pPr marL="342900" indent="-342900">
              <a:buFont typeface="Wingdings" panose="05000000000000000000" pitchFamily="2" charset="2"/>
              <a:buChar char="v"/>
            </a:pPr>
            <a:r>
              <a:rPr lang="en-US" sz="2400" b="1" dirty="0" smtClean="0">
                <a:solidFill>
                  <a:schemeClr val="bg1"/>
                </a:solidFill>
              </a:rPr>
              <a:t>April (in-person or hubs?;  Haven’t checked dates yet)</a:t>
            </a:r>
            <a:endParaRPr lang="en-US" sz="2400" b="1" dirty="0">
              <a:solidFill>
                <a:schemeClr val="bg1"/>
              </a:solidFill>
            </a:endParaRPr>
          </a:p>
          <a:p>
            <a:pPr marL="800100" lvl="1" indent="-342900">
              <a:buFont typeface="Arial" panose="020B0604020202020204" pitchFamily="34" charset="0"/>
              <a:buChar char="•"/>
            </a:pPr>
            <a:r>
              <a:rPr lang="en-US" sz="2400" b="1" dirty="0">
                <a:solidFill>
                  <a:schemeClr val="bg1"/>
                </a:solidFill>
              </a:rPr>
              <a:t>FY 16 spending priorities; new 5-year S-TK </a:t>
            </a:r>
            <a:r>
              <a:rPr lang="en-US" sz="2400" b="1" dirty="0" smtClean="0">
                <a:solidFill>
                  <a:schemeClr val="bg1"/>
                </a:solidFill>
              </a:rPr>
              <a:t>Strategy</a:t>
            </a:r>
          </a:p>
          <a:p>
            <a:pPr marL="342900" indent="-342900">
              <a:buFont typeface="Wingdings" panose="05000000000000000000" pitchFamily="2" charset="2"/>
              <a:buChar char="v"/>
            </a:pPr>
            <a:r>
              <a:rPr lang="en-US" sz="2400" b="1" dirty="0" smtClean="0">
                <a:solidFill>
                  <a:schemeClr val="bg1"/>
                </a:solidFill>
              </a:rPr>
              <a:t>May (4, 5, 19 best days, check later dates?; </a:t>
            </a:r>
            <a:r>
              <a:rPr lang="en-US" sz="2400" b="1" dirty="0">
                <a:solidFill>
                  <a:schemeClr val="bg1"/>
                </a:solidFill>
              </a:rPr>
              <a:t>in-person or hubs</a:t>
            </a:r>
            <a:r>
              <a:rPr lang="en-US" sz="2400" b="1" dirty="0" smtClean="0">
                <a:solidFill>
                  <a:schemeClr val="bg1"/>
                </a:solidFill>
              </a:rPr>
              <a:t>?)</a:t>
            </a:r>
            <a:endParaRPr lang="en-US" sz="2400" b="1" dirty="0">
              <a:solidFill>
                <a:schemeClr val="bg1"/>
              </a:solidFill>
            </a:endParaRPr>
          </a:p>
          <a:p>
            <a:pPr marL="800100" lvl="1" indent="-342900">
              <a:buFont typeface="Arial" panose="020B0604020202020204" pitchFamily="34" charset="0"/>
              <a:buChar char="•"/>
            </a:pPr>
            <a:r>
              <a:rPr lang="en-US" sz="2400" b="1" dirty="0" smtClean="0">
                <a:solidFill>
                  <a:schemeClr val="bg1"/>
                </a:solidFill>
              </a:rPr>
              <a:t>Draft </a:t>
            </a:r>
            <a:r>
              <a:rPr lang="en-US" sz="2400" b="1" dirty="0">
                <a:solidFill>
                  <a:schemeClr val="bg1"/>
                </a:solidFill>
              </a:rPr>
              <a:t>5-year S-TK Strategy</a:t>
            </a:r>
          </a:p>
          <a:p>
            <a:pPr marL="342900" indent="-342900">
              <a:buFont typeface="Wingdings" panose="05000000000000000000" pitchFamily="2" charset="2"/>
              <a:buChar char="v"/>
            </a:pPr>
            <a:endParaRPr lang="en-US" sz="2400" b="1" dirty="0" smtClean="0">
              <a:solidFill>
                <a:schemeClr val="bg1"/>
              </a:solidFill>
            </a:endParaRPr>
          </a:p>
          <a:p>
            <a:endParaRPr lang="en-US" sz="2400" b="1" dirty="0" smtClean="0">
              <a:solidFill>
                <a:schemeClr val="bg1"/>
              </a:solidFill>
            </a:endParaRPr>
          </a:p>
        </p:txBody>
      </p:sp>
    </p:spTree>
    <p:extLst>
      <p:ext uri="{BB962C8B-B14F-4D97-AF65-F5344CB8AC3E}">
        <p14:creationId xmlns:p14="http://schemas.microsoft.com/office/powerpoint/2010/main" val="13552480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22639</TotalTime>
  <Words>1552</Words>
  <Application>Microsoft Office PowerPoint</Application>
  <PresentationFormat>On-screen Show (4:3)</PresentationFormat>
  <Paragraphs>200</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Median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Social-Ecological Systems</vt:lpstr>
      <vt:lpstr>PowerPoint Presentation</vt:lpstr>
      <vt:lpstr>PowerPoint Presentation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Mahaffy, Mary</cp:lastModifiedBy>
  <cp:revision>919</cp:revision>
  <cp:lastPrinted>2016-01-26T18:38:01Z</cp:lastPrinted>
  <dcterms:created xsi:type="dcterms:W3CDTF">2012-06-06T16:26:27Z</dcterms:created>
  <dcterms:modified xsi:type="dcterms:W3CDTF">2016-02-02T20:54:52Z</dcterms:modified>
</cp:coreProperties>
</file>