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82" r:id="rId2"/>
    <p:sldId id="424" r:id="rId3"/>
    <p:sldId id="394" r:id="rId4"/>
    <p:sldId id="397" r:id="rId5"/>
    <p:sldId id="430" r:id="rId6"/>
    <p:sldId id="428" r:id="rId7"/>
    <p:sldId id="431" r:id="rId8"/>
    <p:sldId id="422" r:id="rId9"/>
    <p:sldId id="437" r:id="rId10"/>
    <p:sldId id="433" r:id="rId11"/>
    <p:sldId id="434" r:id="rId12"/>
    <p:sldId id="435" r:id="rId13"/>
    <p:sldId id="436" r:id="rId14"/>
    <p:sldId id="438" r:id="rId15"/>
    <p:sldId id="439" r:id="rId16"/>
  </p:sldIdLst>
  <p:sldSz cx="9144000" cy="6858000" type="screen4x3"/>
  <p:notesSz cx="69342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04">
          <p15:clr>
            <a:srgbClr val="A4A3A4"/>
          </p15:clr>
        </p15:guide>
        <p15:guide id="2" pos="218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ertson, Amanda L" initials="ALR" lastIdx="7" clrIdx="0"/>
  <p:cmAuthor id="1" name="Martin, Philip" initials="PDM" lastIdx="2" clrIdx="1"/>
  <p:cmAuthor id="2" name="Mahaffy, Mary" initials="M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00FF99"/>
    <a:srgbClr val="006600"/>
    <a:srgbClr val="6A3602"/>
    <a:srgbClr val="003300"/>
    <a:srgbClr val="DEEDF0"/>
    <a:srgbClr val="CC99FF"/>
    <a:srgbClr val="00FF00"/>
    <a:srgbClr val="A30598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150" autoAdjust="0"/>
    <p:restoredTop sz="82495" autoAdjust="0"/>
  </p:normalViewPr>
  <p:slideViewPr>
    <p:cSldViewPr>
      <p:cViewPr>
        <p:scale>
          <a:sx n="100" d="100"/>
          <a:sy n="100" d="100"/>
        </p:scale>
        <p:origin x="-1291" y="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-3125" y="-86"/>
      </p:cViewPr>
      <p:guideLst>
        <p:guide orient="horz" pos="2904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EB0978-52BE-4928-AAEF-606E8E2D0EFA}" type="doc">
      <dgm:prSet loTypeId="urn:microsoft.com/office/officeart/2005/8/layout/vList5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82F72D0A-3769-4DE2-8715-FC26E792DE1F}">
      <dgm:prSet phldrT="[Text]" custT="1"/>
      <dgm:spPr/>
      <dgm:t>
        <a:bodyPr/>
        <a:lstStyle/>
        <a:p>
          <a:r>
            <a:rPr lang="en-US" sz="1200" dirty="0" smtClean="0"/>
            <a:t>Determine project area priorities </a:t>
          </a:r>
          <a:r>
            <a:rPr lang="en-US" sz="1100" dirty="0" smtClean="0"/>
            <a:t>(Section 1)</a:t>
          </a:r>
          <a:endParaRPr lang="en-US" sz="1200" dirty="0"/>
        </a:p>
      </dgm:t>
    </dgm:pt>
    <dgm:pt modelId="{292C2C53-82F0-4C8F-8AD8-A9B45BD59FB2}" type="parTrans" cxnId="{37D24973-D667-4F8D-B883-BECB4F5683A8}">
      <dgm:prSet/>
      <dgm:spPr/>
      <dgm:t>
        <a:bodyPr/>
        <a:lstStyle/>
        <a:p>
          <a:endParaRPr lang="en-US"/>
        </a:p>
      </dgm:t>
    </dgm:pt>
    <dgm:pt modelId="{3B095CE8-AD65-48A6-AAAE-6FBA87CB47B8}" type="sibTrans" cxnId="{37D24973-D667-4F8D-B883-BECB4F5683A8}">
      <dgm:prSet/>
      <dgm:spPr/>
      <dgm:t>
        <a:bodyPr/>
        <a:lstStyle/>
        <a:p>
          <a:endParaRPr lang="en-US"/>
        </a:p>
      </dgm:t>
    </dgm:pt>
    <dgm:pt modelId="{BB6F0027-9E3C-4FCA-989B-1C091D69F14B}">
      <dgm:prSet phldrT="[Text]" custT="1"/>
      <dgm:spPr/>
      <dgm:t>
        <a:bodyPr/>
        <a:lstStyle/>
        <a:p>
          <a:r>
            <a:rPr lang="en-US" sz="1050" dirty="0" smtClean="0"/>
            <a:t>NPLCC Strategy and NPLCC S-TEK Strategy set overall Priorities</a:t>
          </a:r>
          <a:endParaRPr lang="en-US" sz="1050" dirty="0"/>
        </a:p>
      </dgm:t>
    </dgm:pt>
    <dgm:pt modelId="{E632038B-0FF8-4411-8FDE-C2A2C80232E7}" type="parTrans" cxnId="{9E2E6875-9FA5-4BEF-BF55-28B295E4B21C}">
      <dgm:prSet/>
      <dgm:spPr/>
      <dgm:t>
        <a:bodyPr/>
        <a:lstStyle/>
        <a:p>
          <a:endParaRPr lang="en-US"/>
        </a:p>
      </dgm:t>
    </dgm:pt>
    <dgm:pt modelId="{8EB7D977-B99A-4FFF-8545-A5676F7AF8AC}" type="sibTrans" cxnId="{9E2E6875-9FA5-4BEF-BF55-28B295E4B21C}">
      <dgm:prSet/>
      <dgm:spPr/>
      <dgm:t>
        <a:bodyPr/>
        <a:lstStyle/>
        <a:p>
          <a:endParaRPr lang="en-US"/>
        </a:p>
      </dgm:t>
    </dgm:pt>
    <dgm:pt modelId="{E9C17D66-4A18-415D-B494-90D86C29F69B}">
      <dgm:prSet phldrT="[Text]" custT="1"/>
      <dgm:spPr/>
      <dgm:t>
        <a:bodyPr/>
        <a:lstStyle/>
        <a:p>
          <a:r>
            <a:rPr lang="en-US" sz="1050" dirty="0" smtClean="0"/>
            <a:t>All activities within this step are conducted by the NPLCC Steering Committee, S-TEK subcommittee or designees, and NPLCC Staff</a:t>
          </a:r>
          <a:endParaRPr lang="en-US" sz="1050" dirty="0"/>
        </a:p>
      </dgm:t>
    </dgm:pt>
    <dgm:pt modelId="{CE4E5957-3093-40B5-9EDC-1D4E6FA02964}" type="parTrans" cxnId="{A4CCEABC-69CD-41D5-A796-4BC05D509300}">
      <dgm:prSet/>
      <dgm:spPr/>
      <dgm:t>
        <a:bodyPr/>
        <a:lstStyle/>
        <a:p>
          <a:endParaRPr lang="en-US"/>
        </a:p>
      </dgm:t>
    </dgm:pt>
    <dgm:pt modelId="{292F36B0-B49D-46E3-9BD1-D2961C7629C9}" type="sibTrans" cxnId="{A4CCEABC-69CD-41D5-A796-4BC05D509300}">
      <dgm:prSet/>
      <dgm:spPr/>
      <dgm:t>
        <a:bodyPr/>
        <a:lstStyle/>
        <a:p>
          <a:endParaRPr lang="en-US"/>
        </a:p>
      </dgm:t>
    </dgm:pt>
    <dgm:pt modelId="{EA05878C-9E80-455E-9580-C280345140B9}">
      <dgm:prSet phldrT="[Text]" custT="1"/>
      <dgm:spPr/>
      <dgm:t>
        <a:bodyPr/>
        <a:lstStyle/>
        <a:p>
          <a:r>
            <a:rPr lang="en-US" sz="1200" dirty="0" smtClean="0"/>
            <a:t>Solicit and select projects </a:t>
          </a:r>
          <a:br>
            <a:rPr lang="en-US" sz="1200" dirty="0" smtClean="0"/>
          </a:br>
          <a:r>
            <a:rPr lang="en-US" sz="1100" dirty="0" smtClean="0"/>
            <a:t>(Section 2)</a:t>
          </a:r>
          <a:endParaRPr lang="en-US" sz="1200" dirty="0"/>
        </a:p>
      </dgm:t>
    </dgm:pt>
    <dgm:pt modelId="{E0DE66DD-3644-49C2-AFE9-E5D2D010DECB}" type="parTrans" cxnId="{5A14F60D-7691-46A3-9394-CC8B0FA40C8F}">
      <dgm:prSet/>
      <dgm:spPr/>
      <dgm:t>
        <a:bodyPr/>
        <a:lstStyle/>
        <a:p>
          <a:endParaRPr lang="en-US"/>
        </a:p>
      </dgm:t>
    </dgm:pt>
    <dgm:pt modelId="{EE6E3512-78A4-4EE1-867F-6A170FC8161A}" type="sibTrans" cxnId="{5A14F60D-7691-46A3-9394-CC8B0FA40C8F}">
      <dgm:prSet/>
      <dgm:spPr/>
      <dgm:t>
        <a:bodyPr/>
        <a:lstStyle/>
        <a:p>
          <a:endParaRPr lang="en-US"/>
        </a:p>
      </dgm:t>
    </dgm:pt>
    <dgm:pt modelId="{7B3804BE-72C0-4C62-BACB-89D93DBB1899}">
      <dgm:prSet phldrT="[Text]" custT="1"/>
      <dgm:spPr/>
      <dgm:t>
        <a:bodyPr/>
        <a:lstStyle/>
        <a:p>
          <a:r>
            <a:rPr lang="en-US" sz="1050" dirty="0" smtClean="0"/>
            <a:t>Prepare and distribute RFP(s) (NPLCC Staff)</a:t>
          </a:r>
          <a:br>
            <a:rPr lang="en-US" sz="1050" dirty="0" smtClean="0"/>
          </a:br>
          <a:r>
            <a:rPr lang="en-US" sz="1050" dirty="0" smtClean="0"/>
            <a:t>-- May include directed funding and may include a pre-proposal step</a:t>
          </a:r>
          <a:endParaRPr lang="en-US" sz="1050" dirty="0"/>
        </a:p>
      </dgm:t>
    </dgm:pt>
    <dgm:pt modelId="{97BBA3B8-7F8C-4FEE-A80E-3D8BBB43DA3A}" type="parTrans" cxnId="{3E61CBDB-27C8-4659-9561-57AD3CFEF973}">
      <dgm:prSet/>
      <dgm:spPr/>
      <dgm:t>
        <a:bodyPr/>
        <a:lstStyle/>
        <a:p>
          <a:endParaRPr lang="en-US"/>
        </a:p>
      </dgm:t>
    </dgm:pt>
    <dgm:pt modelId="{93FD70B1-DD48-4F04-AAE0-B725B3275276}" type="sibTrans" cxnId="{3E61CBDB-27C8-4659-9561-57AD3CFEF973}">
      <dgm:prSet/>
      <dgm:spPr/>
      <dgm:t>
        <a:bodyPr/>
        <a:lstStyle/>
        <a:p>
          <a:endParaRPr lang="en-US"/>
        </a:p>
      </dgm:t>
    </dgm:pt>
    <dgm:pt modelId="{8D3CBB2C-6240-43FA-9670-FF9FDD285B5B}">
      <dgm:prSet phldrT="[Text]" custT="1"/>
      <dgm:spPr/>
      <dgm:t>
        <a:bodyPr/>
        <a:lstStyle/>
        <a:p>
          <a:r>
            <a:rPr lang="en-US" sz="1050" dirty="0" smtClean="0"/>
            <a:t>Review proposals and make recommendations (S-TEK subcommittee) </a:t>
          </a:r>
          <a:endParaRPr lang="en-US" sz="1050" dirty="0"/>
        </a:p>
      </dgm:t>
    </dgm:pt>
    <dgm:pt modelId="{400C2F98-9528-4AA2-B5E3-0EE0FA2C7A46}" type="parTrans" cxnId="{65FC0014-F58E-4783-ADC1-92D7908E63F6}">
      <dgm:prSet/>
      <dgm:spPr/>
      <dgm:t>
        <a:bodyPr/>
        <a:lstStyle/>
        <a:p>
          <a:endParaRPr lang="en-US"/>
        </a:p>
      </dgm:t>
    </dgm:pt>
    <dgm:pt modelId="{7A084D78-F1BB-47A2-89F9-D104811B00FD}" type="sibTrans" cxnId="{65FC0014-F58E-4783-ADC1-92D7908E63F6}">
      <dgm:prSet/>
      <dgm:spPr/>
      <dgm:t>
        <a:bodyPr/>
        <a:lstStyle/>
        <a:p>
          <a:endParaRPr lang="en-US"/>
        </a:p>
      </dgm:t>
    </dgm:pt>
    <dgm:pt modelId="{42E7097C-0B38-4C38-909B-4CDE9DA9AD71}">
      <dgm:prSet phldrT="[Text]" custT="1"/>
      <dgm:spPr/>
      <dgm:t>
        <a:bodyPr/>
        <a:lstStyle/>
        <a:p>
          <a:r>
            <a:rPr lang="en-US" sz="1200" dirty="0" smtClean="0"/>
            <a:t>Conduct projects </a:t>
          </a:r>
          <a:r>
            <a:rPr lang="en-US" sz="1100" dirty="0" smtClean="0"/>
            <a:t>(Sections 3 )</a:t>
          </a:r>
          <a:endParaRPr lang="en-US" sz="1200" dirty="0"/>
        </a:p>
      </dgm:t>
    </dgm:pt>
    <dgm:pt modelId="{B2721D4D-1A00-4F61-A2E7-E96CA37A209F}" type="parTrans" cxnId="{5727D1C8-E759-4117-AD34-8FC53AA034CB}">
      <dgm:prSet/>
      <dgm:spPr/>
      <dgm:t>
        <a:bodyPr/>
        <a:lstStyle/>
        <a:p>
          <a:endParaRPr lang="en-US"/>
        </a:p>
      </dgm:t>
    </dgm:pt>
    <dgm:pt modelId="{731907D3-BDA4-422B-8211-914CDB420615}" type="sibTrans" cxnId="{5727D1C8-E759-4117-AD34-8FC53AA034CB}">
      <dgm:prSet/>
      <dgm:spPr/>
      <dgm:t>
        <a:bodyPr/>
        <a:lstStyle/>
        <a:p>
          <a:endParaRPr lang="en-US"/>
        </a:p>
      </dgm:t>
    </dgm:pt>
    <dgm:pt modelId="{268F4E88-3801-4A77-B217-4F7A99A830E5}">
      <dgm:prSet phldrT="[Text]" custT="1"/>
      <dgm:spPr/>
      <dgm:t>
        <a:bodyPr/>
        <a:lstStyle/>
        <a:p>
          <a:r>
            <a:rPr lang="en-US" sz="1050" dirty="0" smtClean="0"/>
            <a:t>Investigators / contractors carry out projects according to their Proposals</a:t>
          </a:r>
          <a:endParaRPr lang="en-US" sz="1050" dirty="0"/>
        </a:p>
      </dgm:t>
    </dgm:pt>
    <dgm:pt modelId="{0FDCE3EB-5A69-4661-BDF6-80ADB54A31AA}" type="parTrans" cxnId="{BEB484F5-DBFA-4252-9B0A-A871062F78C0}">
      <dgm:prSet/>
      <dgm:spPr/>
      <dgm:t>
        <a:bodyPr/>
        <a:lstStyle/>
        <a:p>
          <a:endParaRPr lang="en-US"/>
        </a:p>
      </dgm:t>
    </dgm:pt>
    <dgm:pt modelId="{68DFB9BB-B18C-4C8C-8104-4E853CA891F4}" type="sibTrans" cxnId="{BEB484F5-DBFA-4252-9B0A-A871062F78C0}">
      <dgm:prSet/>
      <dgm:spPr/>
      <dgm:t>
        <a:bodyPr/>
        <a:lstStyle/>
        <a:p>
          <a:endParaRPr lang="en-US"/>
        </a:p>
      </dgm:t>
    </dgm:pt>
    <dgm:pt modelId="{D3DC65BE-1894-4735-B40A-A2AD9BFB7F93}">
      <dgm:prSet phldrT="[Text]" custT="1"/>
      <dgm:spPr/>
      <dgm:t>
        <a:bodyPr/>
        <a:lstStyle/>
        <a:p>
          <a:r>
            <a:rPr lang="en-US" sz="1050" dirty="0" smtClean="0"/>
            <a:t>Annual Implementation Plan identifies Priority Activities that individual Projects should support</a:t>
          </a:r>
          <a:endParaRPr lang="en-US" sz="1050" dirty="0"/>
        </a:p>
      </dgm:t>
    </dgm:pt>
    <dgm:pt modelId="{C43349D2-D32E-4B62-AA29-89905073D3FD}" type="parTrans" cxnId="{DCB8D773-73DD-4E2F-8587-CCB133583988}">
      <dgm:prSet/>
      <dgm:spPr/>
      <dgm:t>
        <a:bodyPr/>
        <a:lstStyle/>
        <a:p>
          <a:endParaRPr lang="en-US"/>
        </a:p>
      </dgm:t>
    </dgm:pt>
    <dgm:pt modelId="{08300C7A-191B-47C9-A855-AC86D506671B}" type="sibTrans" cxnId="{DCB8D773-73DD-4E2F-8587-CCB133583988}">
      <dgm:prSet/>
      <dgm:spPr/>
      <dgm:t>
        <a:bodyPr/>
        <a:lstStyle/>
        <a:p>
          <a:endParaRPr lang="en-US"/>
        </a:p>
      </dgm:t>
    </dgm:pt>
    <dgm:pt modelId="{8C50A43C-249B-47BE-8EB4-8EC1E3ECE979}">
      <dgm:prSet phldrT="[Text]" custT="1"/>
      <dgm:spPr/>
      <dgm:t>
        <a:bodyPr/>
        <a:lstStyle/>
        <a:p>
          <a:r>
            <a:rPr lang="en-US" sz="1050" dirty="0" smtClean="0"/>
            <a:t>Prepare and submit project proposals (Investigators / contractors)</a:t>
          </a:r>
          <a:endParaRPr lang="en-US" sz="1050" dirty="0"/>
        </a:p>
      </dgm:t>
    </dgm:pt>
    <dgm:pt modelId="{E89EC231-38A9-46BA-B9AA-DDCC65EB3C49}" type="parTrans" cxnId="{A8F08625-1CBC-49DF-A622-78C0E5225FE8}">
      <dgm:prSet/>
      <dgm:spPr/>
      <dgm:t>
        <a:bodyPr/>
        <a:lstStyle/>
        <a:p>
          <a:endParaRPr lang="en-US"/>
        </a:p>
      </dgm:t>
    </dgm:pt>
    <dgm:pt modelId="{DE042ABA-A6AC-414B-AE25-75EA54C2B7D3}" type="sibTrans" cxnId="{A8F08625-1CBC-49DF-A622-78C0E5225FE8}">
      <dgm:prSet/>
      <dgm:spPr/>
      <dgm:t>
        <a:bodyPr/>
        <a:lstStyle/>
        <a:p>
          <a:endParaRPr lang="en-US"/>
        </a:p>
      </dgm:t>
    </dgm:pt>
    <dgm:pt modelId="{EE1219C6-6D35-41F8-9085-4860A165FD77}">
      <dgm:prSet phldrT="[Text]" custT="1"/>
      <dgm:spPr/>
      <dgm:t>
        <a:bodyPr/>
        <a:lstStyle/>
        <a:p>
          <a:r>
            <a:rPr lang="en-US" sz="1050" dirty="0" smtClean="0"/>
            <a:t>Select projects for funding (Steering Committee, considering S-TEK recommendations)</a:t>
          </a:r>
          <a:endParaRPr lang="en-US" sz="1050" dirty="0"/>
        </a:p>
      </dgm:t>
    </dgm:pt>
    <dgm:pt modelId="{BC349BA1-639D-48AF-8EDA-A0A81DF4029E}" type="parTrans" cxnId="{BAC28E50-1E91-4C35-8B02-EF212EFEF7E4}">
      <dgm:prSet/>
      <dgm:spPr/>
      <dgm:t>
        <a:bodyPr/>
        <a:lstStyle/>
        <a:p>
          <a:endParaRPr lang="en-US"/>
        </a:p>
      </dgm:t>
    </dgm:pt>
    <dgm:pt modelId="{7CFD6815-85A4-4B0B-941D-11C70AB61BA3}" type="sibTrans" cxnId="{BAC28E50-1E91-4C35-8B02-EF212EFEF7E4}">
      <dgm:prSet/>
      <dgm:spPr/>
      <dgm:t>
        <a:bodyPr/>
        <a:lstStyle/>
        <a:p>
          <a:endParaRPr lang="en-US"/>
        </a:p>
      </dgm:t>
    </dgm:pt>
    <dgm:pt modelId="{2294379C-92BB-4001-B08C-25075D002F0A}">
      <dgm:prSet phldrT="[Text]" custT="1"/>
      <dgm:spPr/>
      <dgm:t>
        <a:bodyPr/>
        <a:lstStyle/>
        <a:p>
          <a:r>
            <a:rPr lang="en-US" sz="1050" dirty="0" smtClean="0"/>
            <a:t>S-TEK Oversight and review</a:t>
          </a:r>
          <a:br>
            <a:rPr lang="en-US" sz="1050" dirty="0" smtClean="0"/>
          </a:br>
          <a:r>
            <a:rPr lang="en-US" sz="1050" dirty="0" smtClean="0"/>
            <a:t>-- At least one mid-project review</a:t>
          </a:r>
          <a:br>
            <a:rPr lang="en-US" sz="1050" dirty="0" smtClean="0"/>
          </a:br>
          <a:r>
            <a:rPr lang="en-US" sz="1050" dirty="0" smtClean="0"/>
            <a:t>-- Data management plan</a:t>
          </a:r>
          <a:br>
            <a:rPr lang="en-US" sz="1050" dirty="0" smtClean="0"/>
          </a:br>
          <a:r>
            <a:rPr lang="en-US" sz="1050" dirty="0" smtClean="0"/>
            <a:t>-- Peer review of deliverables</a:t>
          </a:r>
          <a:endParaRPr lang="en-US" sz="1050" dirty="0"/>
        </a:p>
      </dgm:t>
    </dgm:pt>
    <dgm:pt modelId="{F8CE165C-7D7E-48DA-A538-A53551D21F12}" type="parTrans" cxnId="{5B52415D-213F-4BFF-B8FD-8900C5345E1E}">
      <dgm:prSet/>
      <dgm:spPr/>
      <dgm:t>
        <a:bodyPr/>
        <a:lstStyle/>
        <a:p>
          <a:endParaRPr lang="en-US"/>
        </a:p>
      </dgm:t>
    </dgm:pt>
    <dgm:pt modelId="{4564EA9F-19F7-4913-BE6E-590F6CE02649}" type="sibTrans" cxnId="{5B52415D-213F-4BFF-B8FD-8900C5345E1E}">
      <dgm:prSet/>
      <dgm:spPr/>
      <dgm:t>
        <a:bodyPr/>
        <a:lstStyle/>
        <a:p>
          <a:endParaRPr lang="en-US"/>
        </a:p>
      </dgm:t>
    </dgm:pt>
    <dgm:pt modelId="{08FB8449-88B2-4652-A5CE-1BA659C1392C}">
      <dgm:prSet phldrT="[Text]" custT="1"/>
      <dgm:spPr/>
      <dgm:t>
        <a:bodyPr/>
        <a:lstStyle/>
        <a:p>
          <a:r>
            <a:rPr lang="en-US" sz="1050" dirty="0" smtClean="0"/>
            <a:t>Contracting (NPLCC staff, Section 3.x)</a:t>
          </a:r>
          <a:endParaRPr lang="en-US" sz="1050" dirty="0"/>
        </a:p>
      </dgm:t>
    </dgm:pt>
    <dgm:pt modelId="{513E53DA-4BA0-412C-9A66-E81D14A13E2E}" type="parTrans" cxnId="{438ADB56-AE9E-4B5B-B69B-97859390C1C0}">
      <dgm:prSet/>
      <dgm:spPr/>
      <dgm:t>
        <a:bodyPr/>
        <a:lstStyle/>
        <a:p>
          <a:endParaRPr lang="en-US"/>
        </a:p>
      </dgm:t>
    </dgm:pt>
    <dgm:pt modelId="{5074696B-110A-4040-94A5-8101686C6BF2}" type="sibTrans" cxnId="{438ADB56-AE9E-4B5B-B69B-97859390C1C0}">
      <dgm:prSet/>
      <dgm:spPr/>
      <dgm:t>
        <a:bodyPr/>
        <a:lstStyle/>
        <a:p>
          <a:endParaRPr lang="en-US"/>
        </a:p>
      </dgm:t>
    </dgm:pt>
    <dgm:pt modelId="{8E0D789A-5F01-454A-808E-32003F52C898}">
      <dgm:prSet phldrT="[Text]" custT="1"/>
      <dgm:spPr/>
      <dgm:t>
        <a:bodyPr/>
        <a:lstStyle/>
        <a:p>
          <a:r>
            <a:rPr lang="en-US" sz="1050" dirty="0"/>
            <a:t>Project Outcome Delivery</a:t>
          </a:r>
        </a:p>
      </dgm:t>
    </dgm:pt>
    <dgm:pt modelId="{4EAD8DDD-22B9-4661-90A3-725E7A9D0425}" type="parTrans" cxnId="{131987D1-1FF0-4370-BA6C-6466648856D4}">
      <dgm:prSet/>
      <dgm:spPr/>
      <dgm:t>
        <a:bodyPr/>
        <a:lstStyle/>
        <a:p>
          <a:endParaRPr lang="en-US"/>
        </a:p>
      </dgm:t>
    </dgm:pt>
    <dgm:pt modelId="{0CF51174-5E04-464B-84BC-6D7786DD4FF8}" type="sibTrans" cxnId="{131987D1-1FF0-4370-BA6C-6466648856D4}">
      <dgm:prSet/>
      <dgm:spPr/>
      <dgm:t>
        <a:bodyPr/>
        <a:lstStyle/>
        <a:p>
          <a:endParaRPr lang="en-US"/>
        </a:p>
      </dgm:t>
    </dgm:pt>
    <dgm:pt modelId="{72844D35-4795-490F-A90D-0A20E5C2A4AD}" type="pres">
      <dgm:prSet presAssocID="{5FEB0978-52BE-4928-AAEF-606E8E2D0EF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0C819B7-5BA0-48B2-9F0D-651928F0DD26}" type="pres">
      <dgm:prSet presAssocID="{82F72D0A-3769-4DE2-8715-FC26E792DE1F}" presName="linNode" presStyleCnt="0"/>
      <dgm:spPr/>
    </dgm:pt>
    <dgm:pt modelId="{EF390511-5DAA-48E0-9D62-355318748092}" type="pres">
      <dgm:prSet presAssocID="{82F72D0A-3769-4DE2-8715-FC26E792DE1F}" presName="parentText" presStyleLbl="node1" presStyleIdx="0" presStyleCnt="3" custScaleX="5531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9D0E6A-8157-4D4D-9334-8E4068B4471D}" type="pres">
      <dgm:prSet presAssocID="{82F72D0A-3769-4DE2-8715-FC26E792DE1F}" presName="descendantText" presStyleLbl="alignAccFollowNode1" presStyleIdx="0" presStyleCnt="3" custScaleX="114120" custScaleY="119271" custLinFactNeighborX="2558" custLinFactNeighborY="25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6E3CE8-9DD5-4EE6-8171-3F1C3A76B77A}" type="pres">
      <dgm:prSet presAssocID="{3B095CE8-AD65-48A6-AAAE-6FBA87CB47B8}" presName="sp" presStyleCnt="0"/>
      <dgm:spPr/>
    </dgm:pt>
    <dgm:pt modelId="{594FA562-DF32-47C9-BC92-EE97554D3E4E}" type="pres">
      <dgm:prSet presAssocID="{EA05878C-9E80-455E-9580-C280345140B9}" presName="linNode" presStyleCnt="0"/>
      <dgm:spPr/>
    </dgm:pt>
    <dgm:pt modelId="{10C4D2BA-0EDC-4246-BE42-264988F206AE}" type="pres">
      <dgm:prSet presAssocID="{EA05878C-9E80-455E-9580-C280345140B9}" presName="parentText" presStyleLbl="node1" presStyleIdx="1" presStyleCnt="3" custScaleX="5531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6B3BC9-E892-485E-9C18-4E22496FCFC5}" type="pres">
      <dgm:prSet presAssocID="{EA05878C-9E80-455E-9580-C280345140B9}" presName="descendantText" presStyleLbl="alignAccFollowNode1" presStyleIdx="1" presStyleCnt="3" custScaleX="114120" custScaleY="1190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9F54E3-C501-48C7-942B-D47C909DA6B4}" type="pres">
      <dgm:prSet presAssocID="{EE6E3512-78A4-4EE1-867F-6A170FC8161A}" presName="sp" presStyleCnt="0"/>
      <dgm:spPr/>
    </dgm:pt>
    <dgm:pt modelId="{6067ADFF-B04A-4C65-8157-4EFC8AF73504}" type="pres">
      <dgm:prSet presAssocID="{42E7097C-0B38-4C38-909B-4CDE9DA9AD71}" presName="linNode" presStyleCnt="0"/>
      <dgm:spPr/>
    </dgm:pt>
    <dgm:pt modelId="{70BA2982-1ED1-445C-8D2D-61B37A1BB485}" type="pres">
      <dgm:prSet presAssocID="{42E7097C-0B38-4C38-909B-4CDE9DA9AD71}" presName="parentText" presStyleLbl="node1" presStyleIdx="2" presStyleCnt="3" custScaleX="5531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EE2E87-4C19-47FA-AF87-A050D7DE84ED}" type="pres">
      <dgm:prSet presAssocID="{42E7097C-0B38-4C38-909B-4CDE9DA9AD71}" presName="descendantText" presStyleLbl="alignAccFollowNode1" presStyleIdx="2" presStyleCnt="3" custScaleX="114120" custScaleY="1402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FC0014-F58E-4783-ADC1-92D7908E63F6}" srcId="{EA05878C-9E80-455E-9580-C280345140B9}" destId="{8D3CBB2C-6240-43FA-9670-FF9FDD285B5B}" srcOrd="2" destOrd="0" parTransId="{400C2F98-9528-4AA2-B5E3-0EE0FA2C7A46}" sibTransId="{7A084D78-F1BB-47A2-89F9-D104811B00FD}"/>
    <dgm:cxn modelId="{3E61CBDB-27C8-4659-9561-57AD3CFEF973}" srcId="{EA05878C-9E80-455E-9580-C280345140B9}" destId="{7B3804BE-72C0-4C62-BACB-89D93DBB1899}" srcOrd="0" destOrd="0" parTransId="{97BBA3B8-7F8C-4FEE-A80E-3D8BBB43DA3A}" sibTransId="{93FD70B1-DD48-4F04-AAE0-B725B3275276}"/>
    <dgm:cxn modelId="{438ADB56-AE9E-4B5B-B69B-97859390C1C0}" srcId="{42E7097C-0B38-4C38-909B-4CDE9DA9AD71}" destId="{08FB8449-88B2-4652-A5CE-1BA659C1392C}" srcOrd="0" destOrd="0" parTransId="{513E53DA-4BA0-412C-9A66-E81D14A13E2E}" sibTransId="{5074696B-110A-4040-94A5-8101686C6BF2}"/>
    <dgm:cxn modelId="{E3991BC0-BAA0-4D3B-B83F-625066BD7CAD}" type="presOf" srcId="{42E7097C-0B38-4C38-909B-4CDE9DA9AD71}" destId="{70BA2982-1ED1-445C-8D2D-61B37A1BB485}" srcOrd="0" destOrd="0" presId="urn:microsoft.com/office/officeart/2005/8/layout/vList5"/>
    <dgm:cxn modelId="{5727D1C8-E759-4117-AD34-8FC53AA034CB}" srcId="{5FEB0978-52BE-4928-AAEF-606E8E2D0EFA}" destId="{42E7097C-0B38-4C38-909B-4CDE9DA9AD71}" srcOrd="2" destOrd="0" parTransId="{B2721D4D-1A00-4F61-A2E7-E96CA37A209F}" sibTransId="{731907D3-BDA4-422B-8211-914CDB420615}"/>
    <dgm:cxn modelId="{131987D1-1FF0-4370-BA6C-6466648856D4}" srcId="{42E7097C-0B38-4C38-909B-4CDE9DA9AD71}" destId="{8E0D789A-5F01-454A-808E-32003F52C898}" srcOrd="3" destOrd="0" parTransId="{4EAD8DDD-22B9-4661-90A3-725E7A9D0425}" sibTransId="{0CF51174-5E04-464B-84BC-6D7786DD4FF8}"/>
    <dgm:cxn modelId="{3E9FC63B-13BE-4813-82D0-0E011145E5B9}" type="presOf" srcId="{8D3CBB2C-6240-43FA-9670-FF9FDD285B5B}" destId="{0F6B3BC9-E892-485E-9C18-4E22496FCFC5}" srcOrd="0" destOrd="2" presId="urn:microsoft.com/office/officeart/2005/8/layout/vList5"/>
    <dgm:cxn modelId="{58DD4FA9-7AF1-4A98-AE7C-ED6A960C43B9}" type="presOf" srcId="{8E0D789A-5F01-454A-808E-32003F52C898}" destId="{22EE2E87-4C19-47FA-AF87-A050D7DE84ED}" srcOrd="0" destOrd="3" presId="urn:microsoft.com/office/officeart/2005/8/layout/vList5"/>
    <dgm:cxn modelId="{02E9DCBC-32EC-4BEF-B692-1C0980C2D2B5}" type="presOf" srcId="{D3DC65BE-1894-4735-B40A-A2AD9BFB7F93}" destId="{959D0E6A-8157-4D4D-9334-8E4068B4471D}" srcOrd="0" destOrd="1" presId="urn:microsoft.com/office/officeart/2005/8/layout/vList5"/>
    <dgm:cxn modelId="{4296D21A-7170-49B5-BF27-88EDF6903115}" type="presOf" srcId="{8C50A43C-249B-47BE-8EB4-8EC1E3ECE979}" destId="{0F6B3BC9-E892-485E-9C18-4E22496FCFC5}" srcOrd="0" destOrd="1" presId="urn:microsoft.com/office/officeart/2005/8/layout/vList5"/>
    <dgm:cxn modelId="{37D24973-D667-4F8D-B883-BECB4F5683A8}" srcId="{5FEB0978-52BE-4928-AAEF-606E8E2D0EFA}" destId="{82F72D0A-3769-4DE2-8715-FC26E792DE1F}" srcOrd="0" destOrd="0" parTransId="{292C2C53-82F0-4C8F-8AD8-A9B45BD59FB2}" sibTransId="{3B095CE8-AD65-48A6-AAAE-6FBA87CB47B8}"/>
    <dgm:cxn modelId="{A5697AB4-1488-4B3E-9A52-791ADDEE9FF2}" type="presOf" srcId="{EE1219C6-6D35-41F8-9085-4860A165FD77}" destId="{0F6B3BC9-E892-485E-9C18-4E22496FCFC5}" srcOrd="0" destOrd="3" presId="urn:microsoft.com/office/officeart/2005/8/layout/vList5"/>
    <dgm:cxn modelId="{167051D9-99BA-49B0-B764-17FD56B28BE0}" type="presOf" srcId="{268F4E88-3801-4A77-B217-4F7A99A830E5}" destId="{22EE2E87-4C19-47FA-AF87-A050D7DE84ED}" srcOrd="0" destOrd="1" presId="urn:microsoft.com/office/officeart/2005/8/layout/vList5"/>
    <dgm:cxn modelId="{D30BCD3C-A883-49FA-A073-E5245E1CFE6E}" type="presOf" srcId="{BB6F0027-9E3C-4FCA-989B-1C091D69F14B}" destId="{959D0E6A-8157-4D4D-9334-8E4068B4471D}" srcOrd="0" destOrd="0" presId="urn:microsoft.com/office/officeart/2005/8/layout/vList5"/>
    <dgm:cxn modelId="{94041F35-9541-4BD7-B524-5CB537348AF1}" type="presOf" srcId="{2294379C-92BB-4001-B08C-25075D002F0A}" destId="{22EE2E87-4C19-47FA-AF87-A050D7DE84ED}" srcOrd="0" destOrd="2" presId="urn:microsoft.com/office/officeart/2005/8/layout/vList5"/>
    <dgm:cxn modelId="{BAC28E50-1E91-4C35-8B02-EF212EFEF7E4}" srcId="{EA05878C-9E80-455E-9580-C280345140B9}" destId="{EE1219C6-6D35-41F8-9085-4860A165FD77}" srcOrd="3" destOrd="0" parTransId="{BC349BA1-639D-48AF-8EDA-A0A81DF4029E}" sibTransId="{7CFD6815-85A4-4B0B-941D-11C70AB61BA3}"/>
    <dgm:cxn modelId="{801516C5-C95E-4B32-A6F1-F1CD3B230D55}" type="presOf" srcId="{08FB8449-88B2-4652-A5CE-1BA659C1392C}" destId="{22EE2E87-4C19-47FA-AF87-A050D7DE84ED}" srcOrd="0" destOrd="0" presId="urn:microsoft.com/office/officeart/2005/8/layout/vList5"/>
    <dgm:cxn modelId="{A8F08625-1CBC-49DF-A622-78C0E5225FE8}" srcId="{EA05878C-9E80-455E-9580-C280345140B9}" destId="{8C50A43C-249B-47BE-8EB4-8EC1E3ECE979}" srcOrd="1" destOrd="0" parTransId="{E89EC231-38A9-46BA-B9AA-DDCC65EB3C49}" sibTransId="{DE042ABA-A6AC-414B-AE25-75EA54C2B7D3}"/>
    <dgm:cxn modelId="{74DB432E-D3F1-4E27-B789-1E1376C6EDAC}" type="presOf" srcId="{E9C17D66-4A18-415D-B494-90D86C29F69B}" destId="{959D0E6A-8157-4D4D-9334-8E4068B4471D}" srcOrd="0" destOrd="2" presId="urn:microsoft.com/office/officeart/2005/8/layout/vList5"/>
    <dgm:cxn modelId="{9E2E6875-9FA5-4BEF-BF55-28B295E4B21C}" srcId="{82F72D0A-3769-4DE2-8715-FC26E792DE1F}" destId="{BB6F0027-9E3C-4FCA-989B-1C091D69F14B}" srcOrd="0" destOrd="0" parTransId="{E632038B-0FF8-4411-8FDE-C2A2C80232E7}" sibTransId="{8EB7D977-B99A-4FFF-8545-A5676F7AF8AC}"/>
    <dgm:cxn modelId="{81263F88-AD74-4B2D-A7EA-40EF0F10A6D5}" type="presOf" srcId="{5FEB0978-52BE-4928-AAEF-606E8E2D0EFA}" destId="{72844D35-4795-490F-A90D-0A20E5C2A4AD}" srcOrd="0" destOrd="0" presId="urn:microsoft.com/office/officeart/2005/8/layout/vList5"/>
    <dgm:cxn modelId="{5B52415D-213F-4BFF-B8FD-8900C5345E1E}" srcId="{42E7097C-0B38-4C38-909B-4CDE9DA9AD71}" destId="{2294379C-92BB-4001-B08C-25075D002F0A}" srcOrd="2" destOrd="0" parTransId="{F8CE165C-7D7E-48DA-A538-A53551D21F12}" sibTransId="{4564EA9F-19F7-4913-BE6E-590F6CE02649}"/>
    <dgm:cxn modelId="{DCB8D773-73DD-4E2F-8587-CCB133583988}" srcId="{82F72D0A-3769-4DE2-8715-FC26E792DE1F}" destId="{D3DC65BE-1894-4735-B40A-A2AD9BFB7F93}" srcOrd="1" destOrd="0" parTransId="{C43349D2-D32E-4B62-AA29-89905073D3FD}" sibTransId="{08300C7A-191B-47C9-A855-AC86D506671B}"/>
    <dgm:cxn modelId="{FA46C659-8BFE-4DB8-90C4-D3EC18EB13E6}" type="presOf" srcId="{7B3804BE-72C0-4C62-BACB-89D93DBB1899}" destId="{0F6B3BC9-E892-485E-9C18-4E22496FCFC5}" srcOrd="0" destOrd="0" presId="urn:microsoft.com/office/officeart/2005/8/layout/vList5"/>
    <dgm:cxn modelId="{E841D072-09AC-4E09-B5F1-D45DB29AA886}" type="presOf" srcId="{82F72D0A-3769-4DE2-8715-FC26E792DE1F}" destId="{EF390511-5DAA-48E0-9D62-355318748092}" srcOrd="0" destOrd="0" presId="urn:microsoft.com/office/officeart/2005/8/layout/vList5"/>
    <dgm:cxn modelId="{109FC308-BEC4-4E01-9504-2406331D505C}" type="presOf" srcId="{EA05878C-9E80-455E-9580-C280345140B9}" destId="{10C4D2BA-0EDC-4246-BE42-264988F206AE}" srcOrd="0" destOrd="0" presId="urn:microsoft.com/office/officeart/2005/8/layout/vList5"/>
    <dgm:cxn modelId="{A4CCEABC-69CD-41D5-A796-4BC05D509300}" srcId="{82F72D0A-3769-4DE2-8715-FC26E792DE1F}" destId="{E9C17D66-4A18-415D-B494-90D86C29F69B}" srcOrd="2" destOrd="0" parTransId="{CE4E5957-3093-40B5-9EDC-1D4E6FA02964}" sibTransId="{292F36B0-B49D-46E3-9BD1-D2961C7629C9}"/>
    <dgm:cxn modelId="{BEB484F5-DBFA-4252-9B0A-A871062F78C0}" srcId="{42E7097C-0B38-4C38-909B-4CDE9DA9AD71}" destId="{268F4E88-3801-4A77-B217-4F7A99A830E5}" srcOrd="1" destOrd="0" parTransId="{0FDCE3EB-5A69-4661-BDF6-80ADB54A31AA}" sibTransId="{68DFB9BB-B18C-4C8C-8104-4E853CA891F4}"/>
    <dgm:cxn modelId="{5A14F60D-7691-46A3-9394-CC8B0FA40C8F}" srcId="{5FEB0978-52BE-4928-AAEF-606E8E2D0EFA}" destId="{EA05878C-9E80-455E-9580-C280345140B9}" srcOrd="1" destOrd="0" parTransId="{E0DE66DD-3644-49C2-AFE9-E5D2D010DECB}" sibTransId="{EE6E3512-78A4-4EE1-867F-6A170FC8161A}"/>
    <dgm:cxn modelId="{42113889-79BB-4E4D-8BAE-1980953E4352}" type="presParOf" srcId="{72844D35-4795-490F-A90D-0A20E5C2A4AD}" destId="{80C819B7-5BA0-48B2-9F0D-651928F0DD26}" srcOrd="0" destOrd="0" presId="urn:microsoft.com/office/officeart/2005/8/layout/vList5"/>
    <dgm:cxn modelId="{B6107C07-C450-4221-B654-962B1E3ED57D}" type="presParOf" srcId="{80C819B7-5BA0-48B2-9F0D-651928F0DD26}" destId="{EF390511-5DAA-48E0-9D62-355318748092}" srcOrd="0" destOrd="0" presId="urn:microsoft.com/office/officeart/2005/8/layout/vList5"/>
    <dgm:cxn modelId="{8B97F5A6-2AA0-4816-AD8D-712DB18B78BE}" type="presParOf" srcId="{80C819B7-5BA0-48B2-9F0D-651928F0DD26}" destId="{959D0E6A-8157-4D4D-9334-8E4068B4471D}" srcOrd="1" destOrd="0" presId="urn:microsoft.com/office/officeart/2005/8/layout/vList5"/>
    <dgm:cxn modelId="{6F4FA112-35A4-4B61-9FCF-9751C1D2615F}" type="presParOf" srcId="{72844D35-4795-490F-A90D-0A20E5C2A4AD}" destId="{426E3CE8-9DD5-4EE6-8171-3F1C3A76B77A}" srcOrd="1" destOrd="0" presId="urn:microsoft.com/office/officeart/2005/8/layout/vList5"/>
    <dgm:cxn modelId="{32BFE2EF-3964-4556-AAF0-5FC2A2031D39}" type="presParOf" srcId="{72844D35-4795-490F-A90D-0A20E5C2A4AD}" destId="{594FA562-DF32-47C9-BC92-EE97554D3E4E}" srcOrd="2" destOrd="0" presId="urn:microsoft.com/office/officeart/2005/8/layout/vList5"/>
    <dgm:cxn modelId="{ED732966-65DC-4227-BE6F-A8006E713C2C}" type="presParOf" srcId="{594FA562-DF32-47C9-BC92-EE97554D3E4E}" destId="{10C4D2BA-0EDC-4246-BE42-264988F206AE}" srcOrd="0" destOrd="0" presId="urn:microsoft.com/office/officeart/2005/8/layout/vList5"/>
    <dgm:cxn modelId="{A78CEE97-61C3-4135-B9DD-EAB7F4759AC6}" type="presParOf" srcId="{594FA562-DF32-47C9-BC92-EE97554D3E4E}" destId="{0F6B3BC9-E892-485E-9C18-4E22496FCFC5}" srcOrd="1" destOrd="0" presId="urn:microsoft.com/office/officeart/2005/8/layout/vList5"/>
    <dgm:cxn modelId="{3B51B60B-9F9F-49A2-BF80-B980596AFDD6}" type="presParOf" srcId="{72844D35-4795-490F-A90D-0A20E5C2A4AD}" destId="{CF9F54E3-C501-48C7-942B-D47C909DA6B4}" srcOrd="3" destOrd="0" presId="urn:microsoft.com/office/officeart/2005/8/layout/vList5"/>
    <dgm:cxn modelId="{45AD4EC0-54A1-4395-B6C9-D16BBA2F2D6C}" type="presParOf" srcId="{72844D35-4795-490F-A90D-0A20E5C2A4AD}" destId="{6067ADFF-B04A-4C65-8157-4EFC8AF73504}" srcOrd="4" destOrd="0" presId="urn:microsoft.com/office/officeart/2005/8/layout/vList5"/>
    <dgm:cxn modelId="{69EFF7C0-C24D-4A4F-9F71-D5651A1C98FD}" type="presParOf" srcId="{6067ADFF-B04A-4C65-8157-4EFC8AF73504}" destId="{70BA2982-1ED1-445C-8D2D-61B37A1BB485}" srcOrd="0" destOrd="0" presId="urn:microsoft.com/office/officeart/2005/8/layout/vList5"/>
    <dgm:cxn modelId="{A7C4A898-6C6B-485F-AE70-1F4AAE4302D2}" type="presParOf" srcId="{6067ADFF-B04A-4C65-8157-4EFC8AF73504}" destId="{22EE2E87-4C19-47FA-AF87-A050D7DE84E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B557CB-4911-461B-B476-232CC76B21EE}" type="doc">
      <dgm:prSet loTypeId="urn:microsoft.com/office/officeart/2005/8/layout/hList3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72E295EE-02BD-4D4C-BB2F-467CD8C27FE1}">
      <dgm:prSet phldrT="[Text]" custT="1"/>
      <dgm:spPr/>
      <dgm:t>
        <a:bodyPr/>
        <a:lstStyle/>
        <a:p>
          <a:r>
            <a:rPr lang="en-US" sz="1800" dirty="0" smtClean="0"/>
            <a:t>Proposal (and pre-proposal) review process</a:t>
          </a:r>
          <a:endParaRPr lang="en-US" sz="1800" dirty="0"/>
        </a:p>
      </dgm:t>
    </dgm:pt>
    <dgm:pt modelId="{CD6DF08E-D95C-4C4A-8B21-4382C240A8FE}" type="parTrans" cxnId="{F067522E-CB77-41AA-9927-41A17C3C7614}">
      <dgm:prSet/>
      <dgm:spPr/>
      <dgm:t>
        <a:bodyPr/>
        <a:lstStyle/>
        <a:p>
          <a:endParaRPr lang="en-US"/>
        </a:p>
      </dgm:t>
    </dgm:pt>
    <dgm:pt modelId="{A11CDAF2-A6E5-4208-BCEA-897278F73025}" type="sibTrans" cxnId="{F067522E-CB77-41AA-9927-41A17C3C7614}">
      <dgm:prSet/>
      <dgm:spPr/>
      <dgm:t>
        <a:bodyPr/>
        <a:lstStyle/>
        <a:p>
          <a:endParaRPr lang="en-US"/>
        </a:p>
      </dgm:t>
    </dgm:pt>
    <dgm:pt modelId="{7501CD86-EC2C-4A96-9334-F672369BE163}">
      <dgm:prSet phldrT="[Text]" custT="1"/>
      <dgm:spPr/>
      <dgm:t>
        <a:bodyPr/>
        <a:lstStyle/>
        <a:p>
          <a:r>
            <a:rPr lang="en-US" sz="1400" dirty="0" smtClean="0"/>
            <a:t>NPLCC Science Coordinator:</a:t>
          </a:r>
          <a:endParaRPr lang="en-US" sz="1400" dirty="0"/>
        </a:p>
      </dgm:t>
    </dgm:pt>
    <dgm:pt modelId="{AD8C25F4-4E94-4EBF-9D2A-9981F8FEA742}" type="parTrans" cxnId="{F4F19ECC-53FB-45E1-A041-C11D893B2955}">
      <dgm:prSet/>
      <dgm:spPr/>
      <dgm:t>
        <a:bodyPr/>
        <a:lstStyle/>
        <a:p>
          <a:endParaRPr lang="en-US"/>
        </a:p>
      </dgm:t>
    </dgm:pt>
    <dgm:pt modelId="{C5F3311D-9C01-45E7-85A2-099AC2714CCF}" type="sibTrans" cxnId="{F4F19ECC-53FB-45E1-A041-C11D893B2955}">
      <dgm:prSet/>
      <dgm:spPr/>
      <dgm:t>
        <a:bodyPr/>
        <a:lstStyle/>
        <a:p>
          <a:endParaRPr lang="en-US"/>
        </a:p>
      </dgm:t>
    </dgm:pt>
    <dgm:pt modelId="{84EA0AD7-6EE7-41AF-B0E9-7D5EA4555CD3}">
      <dgm:prSet phldrT="[Text]" custT="1"/>
      <dgm:spPr/>
      <dgm:t>
        <a:bodyPr/>
        <a:lstStyle/>
        <a:p>
          <a:r>
            <a:rPr lang="en-US" sz="1400" dirty="0" smtClean="0"/>
            <a:t>Proposal Reviewers:</a:t>
          </a:r>
          <a:endParaRPr lang="en-US" sz="1400" dirty="0"/>
        </a:p>
      </dgm:t>
    </dgm:pt>
    <dgm:pt modelId="{9B327B0D-E4B4-429B-B05A-F844F20242D6}" type="parTrans" cxnId="{1CABAE52-3EF0-4CD9-B85F-3CB1A85F6826}">
      <dgm:prSet/>
      <dgm:spPr/>
      <dgm:t>
        <a:bodyPr/>
        <a:lstStyle/>
        <a:p>
          <a:endParaRPr lang="en-US"/>
        </a:p>
      </dgm:t>
    </dgm:pt>
    <dgm:pt modelId="{A9254EE0-CD1F-46E9-B6DA-9CF985207442}" type="sibTrans" cxnId="{1CABAE52-3EF0-4CD9-B85F-3CB1A85F6826}">
      <dgm:prSet/>
      <dgm:spPr/>
      <dgm:t>
        <a:bodyPr/>
        <a:lstStyle/>
        <a:p>
          <a:endParaRPr lang="en-US"/>
        </a:p>
      </dgm:t>
    </dgm:pt>
    <dgm:pt modelId="{F95F9D76-7283-4C36-AC81-230EB2117CD9}">
      <dgm:prSet phldrT="[Text]" custT="1"/>
      <dgm:spPr/>
      <dgm:t>
        <a:bodyPr/>
        <a:lstStyle/>
        <a:p>
          <a:r>
            <a:rPr lang="en-US" sz="1400" dirty="0" smtClean="0"/>
            <a:t>S-TEK subcommittee and NPLCC Steering Committee</a:t>
          </a:r>
          <a:endParaRPr lang="en-US" sz="1400" dirty="0"/>
        </a:p>
      </dgm:t>
    </dgm:pt>
    <dgm:pt modelId="{C03B6DFE-A96D-4F0B-8C32-1A18DBAD64E3}" type="parTrans" cxnId="{30BC5B91-7875-477A-B455-EA8E875283BA}">
      <dgm:prSet/>
      <dgm:spPr/>
      <dgm:t>
        <a:bodyPr/>
        <a:lstStyle/>
        <a:p>
          <a:endParaRPr lang="en-US"/>
        </a:p>
      </dgm:t>
    </dgm:pt>
    <dgm:pt modelId="{92166045-F701-45BA-9EED-349F9002CDB9}" type="sibTrans" cxnId="{30BC5B91-7875-477A-B455-EA8E875283BA}">
      <dgm:prSet/>
      <dgm:spPr/>
      <dgm:t>
        <a:bodyPr/>
        <a:lstStyle/>
        <a:p>
          <a:endParaRPr lang="en-US"/>
        </a:p>
      </dgm:t>
    </dgm:pt>
    <dgm:pt modelId="{ED6833B6-3BE7-411D-B50E-6D7C6848311A}">
      <dgm:prSet custT="1"/>
      <dgm:spPr/>
      <dgm:t>
        <a:bodyPr/>
        <a:lstStyle/>
        <a:p>
          <a:r>
            <a:rPr lang="en-US" sz="1200" dirty="0" smtClean="0"/>
            <a:t>Review proposal for compliance with RFP requirements</a:t>
          </a:r>
          <a:endParaRPr lang="en-US" sz="1200" dirty="0"/>
        </a:p>
      </dgm:t>
    </dgm:pt>
    <dgm:pt modelId="{E99F1C2F-C762-4CC6-A22A-29D66AC07720}" type="parTrans" cxnId="{0C1A000F-34EA-4810-B4ED-8A04DD9202C8}">
      <dgm:prSet/>
      <dgm:spPr/>
      <dgm:t>
        <a:bodyPr/>
        <a:lstStyle/>
        <a:p>
          <a:endParaRPr lang="en-US"/>
        </a:p>
      </dgm:t>
    </dgm:pt>
    <dgm:pt modelId="{5264C920-8813-48DC-A743-7EDA01EE695E}" type="sibTrans" cxnId="{0C1A000F-34EA-4810-B4ED-8A04DD9202C8}">
      <dgm:prSet/>
      <dgm:spPr/>
      <dgm:t>
        <a:bodyPr/>
        <a:lstStyle/>
        <a:p>
          <a:endParaRPr lang="en-US"/>
        </a:p>
      </dgm:t>
    </dgm:pt>
    <dgm:pt modelId="{00F5BAD9-B578-4C64-BAEB-3F21A352652E}">
      <dgm:prSet custT="1"/>
      <dgm:spPr/>
      <dgm:t>
        <a:bodyPr/>
        <a:lstStyle/>
        <a:p>
          <a:r>
            <a:rPr lang="en-US" sz="1200" dirty="0" smtClean="0"/>
            <a:t>Compile, summarize, and distribute meta-data on proposals</a:t>
          </a:r>
          <a:endParaRPr lang="en-US" sz="1200" dirty="0"/>
        </a:p>
      </dgm:t>
    </dgm:pt>
    <dgm:pt modelId="{C9915837-478F-4181-ADF5-EC5E78839A57}" type="parTrans" cxnId="{E2486B0F-F3AF-463C-A31A-219510B7BC48}">
      <dgm:prSet/>
      <dgm:spPr/>
      <dgm:t>
        <a:bodyPr/>
        <a:lstStyle/>
        <a:p>
          <a:endParaRPr lang="en-US"/>
        </a:p>
      </dgm:t>
    </dgm:pt>
    <dgm:pt modelId="{6943332F-64E9-42AD-9099-DFD5D17B3E1D}" type="sibTrans" cxnId="{E2486B0F-F3AF-463C-A31A-219510B7BC48}">
      <dgm:prSet/>
      <dgm:spPr/>
      <dgm:t>
        <a:bodyPr/>
        <a:lstStyle/>
        <a:p>
          <a:endParaRPr lang="en-US"/>
        </a:p>
      </dgm:t>
    </dgm:pt>
    <dgm:pt modelId="{CD5E641C-BB2C-4990-B343-0BB201A4120A}">
      <dgm:prSet custT="1"/>
      <dgm:spPr/>
      <dgm:t>
        <a:bodyPr/>
        <a:lstStyle/>
        <a:p>
          <a:r>
            <a:rPr lang="en-US" sz="1200" dirty="0" smtClean="0"/>
            <a:t>Recruit / invite reviewers</a:t>
          </a:r>
          <a:endParaRPr lang="en-US" sz="1200" dirty="0"/>
        </a:p>
      </dgm:t>
    </dgm:pt>
    <dgm:pt modelId="{8EE921F8-76AB-4F5C-B065-FEA3D571E1F4}" type="parTrans" cxnId="{24B374C5-BB4B-4F29-9BFF-F442D39A6254}">
      <dgm:prSet/>
      <dgm:spPr/>
      <dgm:t>
        <a:bodyPr/>
        <a:lstStyle/>
        <a:p>
          <a:endParaRPr lang="en-US"/>
        </a:p>
      </dgm:t>
    </dgm:pt>
    <dgm:pt modelId="{6EB33095-03B6-47A7-B249-224433EC07DD}" type="sibTrans" cxnId="{24B374C5-BB4B-4F29-9BFF-F442D39A6254}">
      <dgm:prSet/>
      <dgm:spPr/>
      <dgm:t>
        <a:bodyPr/>
        <a:lstStyle/>
        <a:p>
          <a:endParaRPr lang="en-US"/>
        </a:p>
      </dgm:t>
    </dgm:pt>
    <dgm:pt modelId="{E5AF4AC9-9E71-4B6E-B72D-14D011BF04C2}">
      <dgm:prSet custT="1"/>
      <dgm:spPr/>
      <dgm:t>
        <a:bodyPr/>
        <a:lstStyle/>
        <a:p>
          <a:r>
            <a:rPr lang="en-US" sz="1200" dirty="0" smtClean="0"/>
            <a:t>Review and complete conflict of interest policy</a:t>
          </a:r>
          <a:endParaRPr lang="en-US" sz="1200" dirty="0"/>
        </a:p>
      </dgm:t>
    </dgm:pt>
    <dgm:pt modelId="{8CD3AA81-E159-4C29-9832-97042956DD6B}" type="parTrans" cxnId="{8B0C7E29-8AEE-4B27-9CD4-4753EB20BA42}">
      <dgm:prSet/>
      <dgm:spPr/>
      <dgm:t>
        <a:bodyPr/>
        <a:lstStyle/>
        <a:p>
          <a:endParaRPr lang="en-US"/>
        </a:p>
      </dgm:t>
    </dgm:pt>
    <dgm:pt modelId="{BB385A9C-7BBF-401E-9F58-05EFAF19D41A}" type="sibTrans" cxnId="{8B0C7E29-8AEE-4B27-9CD4-4753EB20BA42}">
      <dgm:prSet/>
      <dgm:spPr/>
      <dgm:t>
        <a:bodyPr/>
        <a:lstStyle/>
        <a:p>
          <a:endParaRPr lang="en-US"/>
        </a:p>
      </dgm:t>
    </dgm:pt>
    <dgm:pt modelId="{DC8E60B2-25A3-4A6A-A5A5-EB6364A2BACA}">
      <dgm:prSet custT="1"/>
      <dgm:spPr/>
      <dgm:t>
        <a:bodyPr/>
        <a:lstStyle/>
        <a:p>
          <a:r>
            <a:rPr lang="en-US" sz="1200" dirty="0" smtClean="0"/>
            <a:t>Score proposals using an agreed-upon set of criteria and a review template (each proposal reviewed by at least 3 reviewers)</a:t>
          </a:r>
          <a:endParaRPr lang="en-US" sz="1200" dirty="0"/>
        </a:p>
      </dgm:t>
    </dgm:pt>
    <dgm:pt modelId="{2C726193-5F77-4598-9602-876DE431B072}" type="parTrans" cxnId="{39FD331D-8902-430F-9F81-BF2FD51EB840}">
      <dgm:prSet/>
      <dgm:spPr/>
      <dgm:t>
        <a:bodyPr/>
        <a:lstStyle/>
        <a:p>
          <a:endParaRPr lang="en-US"/>
        </a:p>
      </dgm:t>
    </dgm:pt>
    <dgm:pt modelId="{2C2880EB-A4E1-444A-95AA-BEBB6E8AF603}" type="sibTrans" cxnId="{39FD331D-8902-430F-9F81-BF2FD51EB840}">
      <dgm:prSet/>
      <dgm:spPr/>
      <dgm:t>
        <a:bodyPr/>
        <a:lstStyle/>
        <a:p>
          <a:endParaRPr lang="en-US"/>
        </a:p>
      </dgm:t>
    </dgm:pt>
    <dgm:pt modelId="{9FB1115B-D702-429C-A15E-4F302C44D532}">
      <dgm:prSet custT="1"/>
      <dgm:spPr/>
      <dgm:t>
        <a:bodyPr/>
        <a:lstStyle/>
        <a:p>
          <a:r>
            <a:rPr lang="en-US" sz="1200" dirty="0" smtClean="0"/>
            <a:t>Participate in discussion of proposals and make recommendations:</a:t>
          </a:r>
          <a:endParaRPr lang="en-US" sz="1200" dirty="0"/>
        </a:p>
      </dgm:t>
    </dgm:pt>
    <dgm:pt modelId="{11E92634-9BE6-4F22-AAAE-8E51CDFFAABD}" type="parTrans" cxnId="{E307C00A-F08C-4AC1-862D-CD6209818079}">
      <dgm:prSet/>
      <dgm:spPr/>
      <dgm:t>
        <a:bodyPr/>
        <a:lstStyle/>
        <a:p>
          <a:endParaRPr lang="en-US"/>
        </a:p>
      </dgm:t>
    </dgm:pt>
    <dgm:pt modelId="{69E18DD6-4855-4200-B631-91818395829D}" type="sibTrans" cxnId="{E307C00A-F08C-4AC1-862D-CD6209818079}">
      <dgm:prSet/>
      <dgm:spPr/>
      <dgm:t>
        <a:bodyPr/>
        <a:lstStyle/>
        <a:p>
          <a:endParaRPr lang="en-US"/>
        </a:p>
      </dgm:t>
    </dgm:pt>
    <dgm:pt modelId="{AFF678BE-D651-40C9-988B-6860DE1D4F35}">
      <dgm:prSet custT="1"/>
      <dgm:spPr/>
      <dgm:t>
        <a:bodyPr/>
        <a:lstStyle/>
        <a:p>
          <a:r>
            <a:rPr lang="en-US" sz="1200" dirty="0" smtClean="0"/>
            <a:t>S-TEK makes project funding recommendations based on reviewer input</a:t>
          </a:r>
          <a:endParaRPr lang="en-US" sz="1200" dirty="0"/>
        </a:p>
      </dgm:t>
    </dgm:pt>
    <dgm:pt modelId="{BA112E26-6D79-4949-BD49-3824817336B0}" type="parTrans" cxnId="{D5C80B98-BED6-43E9-8CD8-1E105CA63253}">
      <dgm:prSet/>
      <dgm:spPr/>
      <dgm:t>
        <a:bodyPr/>
        <a:lstStyle/>
        <a:p>
          <a:endParaRPr lang="en-US"/>
        </a:p>
      </dgm:t>
    </dgm:pt>
    <dgm:pt modelId="{2685638B-3421-43DC-B071-7CB4E984452D}" type="sibTrans" cxnId="{D5C80B98-BED6-43E9-8CD8-1E105CA63253}">
      <dgm:prSet/>
      <dgm:spPr/>
      <dgm:t>
        <a:bodyPr/>
        <a:lstStyle/>
        <a:p>
          <a:endParaRPr lang="en-US"/>
        </a:p>
      </dgm:t>
    </dgm:pt>
    <dgm:pt modelId="{35C8A901-54E9-442A-A968-DC28461677DA}">
      <dgm:prSet custT="1"/>
      <dgm:spPr/>
      <dgm:t>
        <a:bodyPr/>
        <a:lstStyle/>
        <a:p>
          <a:r>
            <a:rPr lang="en-US" sz="1200" dirty="0" smtClean="0"/>
            <a:t>Steering Committee determines project funding after considering:</a:t>
          </a:r>
          <a:endParaRPr lang="en-US" sz="1200" dirty="0"/>
        </a:p>
      </dgm:t>
    </dgm:pt>
    <dgm:pt modelId="{3E797CE6-0EED-4BAA-9C21-8BFF267144A4}" type="parTrans" cxnId="{4323334A-DBA2-4418-A905-618D92036567}">
      <dgm:prSet/>
      <dgm:spPr/>
      <dgm:t>
        <a:bodyPr/>
        <a:lstStyle/>
        <a:p>
          <a:endParaRPr lang="en-US"/>
        </a:p>
      </dgm:t>
    </dgm:pt>
    <dgm:pt modelId="{E6DFF40C-7962-42F4-A31F-8D0730B44EBC}" type="sibTrans" cxnId="{4323334A-DBA2-4418-A905-618D92036567}">
      <dgm:prSet/>
      <dgm:spPr/>
      <dgm:t>
        <a:bodyPr/>
        <a:lstStyle/>
        <a:p>
          <a:endParaRPr lang="en-US"/>
        </a:p>
      </dgm:t>
    </dgm:pt>
    <dgm:pt modelId="{E4934AA3-8E1F-4142-AC2C-5D6BE7050399}">
      <dgm:prSet custT="1"/>
      <dgm:spPr/>
      <dgm:t>
        <a:bodyPr/>
        <a:lstStyle/>
        <a:p>
          <a:r>
            <a:rPr lang="en-US" sz="1200" dirty="0" smtClean="0"/>
            <a:t>S-TEK input</a:t>
          </a:r>
          <a:endParaRPr lang="en-US" sz="1200" dirty="0"/>
        </a:p>
      </dgm:t>
    </dgm:pt>
    <dgm:pt modelId="{B6D826A0-18C0-4D58-9647-8719C0D3A15B}" type="parTrans" cxnId="{C8955058-25DE-4768-AA5A-FB235C2A041B}">
      <dgm:prSet/>
      <dgm:spPr/>
      <dgm:t>
        <a:bodyPr/>
        <a:lstStyle/>
        <a:p>
          <a:endParaRPr lang="en-US"/>
        </a:p>
      </dgm:t>
    </dgm:pt>
    <dgm:pt modelId="{9449D6CC-8B4D-4308-AF2B-99C08A524A84}" type="sibTrans" cxnId="{C8955058-25DE-4768-AA5A-FB235C2A041B}">
      <dgm:prSet/>
      <dgm:spPr/>
      <dgm:t>
        <a:bodyPr/>
        <a:lstStyle/>
        <a:p>
          <a:endParaRPr lang="en-US"/>
        </a:p>
      </dgm:t>
    </dgm:pt>
    <dgm:pt modelId="{87260BC4-857C-4BEB-96A7-41F014B2C461}">
      <dgm:prSet custT="1"/>
      <dgm:spPr/>
      <dgm:t>
        <a:bodyPr/>
        <a:lstStyle/>
        <a:p>
          <a:r>
            <a:rPr lang="en-US" sz="1200" dirty="0" smtClean="0"/>
            <a:t>Project portfolio balance</a:t>
          </a:r>
          <a:endParaRPr lang="en-US" sz="1200" dirty="0"/>
        </a:p>
      </dgm:t>
    </dgm:pt>
    <dgm:pt modelId="{48CCE76D-FE62-4989-8A1B-86BEFB308DC0}" type="parTrans" cxnId="{5040C7E8-5EA9-4070-BB9D-FA29E1EAC4A7}">
      <dgm:prSet/>
      <dgm:spPr/>
      <dgm:t>
        <a:bodyPr/>
        <a:lstStyle/>
        <a:p>
          <a:endParaRPr lang="en-US"/>
        </a:p>
      </dgm:t>
    </dgm:pt>
    <dgm:pt modelId="{85DB5B62-2389-4A11-BD70-E25A8F2C6543}" type="sibTrans" cxnId="{5040C7E8-5EA9-4070-BB9D-FA29E1EAC4A7}">
      <dgm:prSet/>
      <dgm:spPr/>
      <dgm:t>
        <a:bodyPr/>
        <a:lstStyle/>
        <a:p>
          <a:endParaRPr lang="en-US"/>
        </a:p>
      </dgm:t>
    </dgm:pt>
    <dgm:pt modelId="{7D81BF65-6E8A-44F3-B5E8-ECC663AB9B25}">
      <dgm:prSet custT="1"/>
      <dgm:spPr/>
      <dgm:t>
        <a:bodyPr/>
        <a:lstStyle/>
        <a:p>
          <a:r>
            <a:rPr lang="en-US" sz="1200" dirty="0" smtClean="0"/>
            <a:t>for funding (if reviewing full proposals)</a:t>
          </a:r>
          <a:endParaRPr lang="en-US" sz="1200" dirty="0"/>
        </a:p>
      </dgm:t>
    </dgm:pt>
    <dgm:pt modelId="{36DD435C-55E1-4399-8370-44F5684CEAE0}" type="parTrans" cxnId="{E264F235-BE9F-447C-A829-ABFEBC2194E1}">
      <dgm:prSet/>
      <dgm:spPr/>
      <dgm:t>
        <a:bodyPr/>
        <a:lstStyle/>
        <a:p>
          <a:endParaRPr lang="en-US"/>
        </a:p>
      </dgm:t>
    </dgm:pt>
    <dgm:pt modelId="{C262CF71-E9F0-47D8-B890-C89E9FDC3649}" type="sibTrans" cxnId="{E264F235-BE9F-447C-A829-ABFEBC2194E1}">
      <dgm:prSet/>
      <dgm:spPr/>
      <dgm:t>
        <a:bodyPr/>
        <a:lstStyle/>
        <a:p>
          <a:endParaRPr lang="en-US"/>
        </a:p>
      </dgm:t>
    </dgm:pt>
    <dgm:pt modelId="{7FD4DB24-470D-4594-9D28-E348B61FC25A}">
      <dgm:prSet custT="1"/>
      <dgm:spPr/>
      <dgm:t>
        <a:bodyPr/>
        <a:lstStyle/>
        <a:p>
          <a:r>
            <a:rPr lang="en-US" sz="1200" dirty="0" smtClean="0"/>
            <a:t>For full proposals (if reviewing pre-proposals)</a:t>
          </a:r>
          <a:endParaRPr lang="en-US" sz="1200" dirty="0"/>
        </a:p>
      </dgm:t>
    </dgm:pt>
    <dgm:pt modelId="{AC800EE9-05BA-40E8-9ABD-A99561C9B8BD}" type="parTrans" cxnId="{B17E6EE9-F1D3-45B9-8D9B-7A3B94473253}">
      <dgm:prSet/>
      <dgm:spPr/>
      <dgm:t>
        <a:bodyPr/>
        <a:lstStyle/>
        <a:p>
          <a:endParaRPr lang="en-US"/>
        </a:p>
      </dgm:t>
    </dgm:pt>
    <dgm:pt modelId="{B69BAAFD-5B8C-48F6-BBE5-880E4551DE5B}" type="sibTrans" cxnId="{B17E6EE9-F1D3-45B9-8D9B-7A3B94473253}">
      <dgm:prSet/>
      <dgm:spPr/>
      <dgm:t>
        <a:bodyPr/>
        <a:lstStyle/>
        <a:p>
          <a:endParaRPr lang="en-US"/>
        </a:p>
      </dgm:t>
    </dgm:pt>
    <dgm:pt modelId="{85B10FD0-EDAF-414A-96DF-FFA17399F76E}">
      <dgm:prSet custT="1"/>
      <dgm:spPr/>
      <dgm:t>
        <a:bodyPr/>
        <a:lstStyle/>
        <a:p>
          <a:r>
            <a:rPr lang="en-US" sz="1200" dirty="0" smtClean="0"/>
            <a:t>Issue RFP (with guidance assistance from the S-TEK subcommittee)</a:t>
          </a:r>
          <a:endParaRPr lang="en-US" sz="1200" dirty="0"/>
        </a:p>
      </dgm:t>
    </dgm:pt>
    <dgm:pt modelId="{868292DB-A601-464E-A506-18578611C643}" type="parTrans" cxnId="{70524CA8-C3F9-43B1-BA13-3F450D7A72E8}">
      <dgm:prSet/>
      <dgm:spPr/>
      <dgm:t>
        <a:bodyPr/>
        <a:lstStyle/>
        <a:p>
          <a:endParaRPr lang="en-US"/>
        </a:p>
      </dgm:t>
    </dgm:pt>
    <dgm:pt modelId="{08F7A67C-A9C3-416A-A729-F18CE7689DD2}" type="sibTrans" cxnId="{70524CA8-C3F9-43B1-BA13-3F450D7A72E8}">
      <dgm:prSet/>
      <dgm:spPr/>
      <dgm:t>
        <a:bodyPr/>
        <a:lstStyle/>
        <a:p>
          <a:endParaRPr lang="en-US"/>
        </a:p>
      </dgm:t>
    </dgm:pt>
    <dgm:pt modelId="{62B0706D-25E9-4053-B76A-949A148CD852}" type="pres">
      <dgm:prSet presAssocID="{EBB557CB-4911-461B-B476-232CC76B21E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BFC0116-D687-44BB-80DD-ECE3CDA6D641}" type="pres">
      <dgm:prSet presAssocID="{72E295EE-02BD-4D4C-BB2F-467CD8C27FE1}" presName="roof" presStyleLbl="dkBgShp" presStyleIdx="0" presStyleCnt="2" custScaleY="44444" custLinFactNeighborY="30556"/>
      <dgm:spPr/>
      <dgm:t>
        <a:bodyPr/>
        <a:lstStyle/>
        <a:p>
          <a:endParaRPr lang="en-US"/>
        </a:p>
      </dgm:t>
    </dgm:pt>
    <dgm:pt modelId="{62CDF52D-8F99-458A-9A02-A227A43722DA}" type="pres">
      <dgm:prSet presAssocID="{72E295EE-02BD-4D4C-BB2F-467CD8C27FE1}" presName="pillars" presStyleCnt="0"/>
      <dgm:spPr/>
    </dgm:pt>
    <dgm:pt modelId="{8349A708-4B3E-4D8B-9576-E11F4A7A2B4F}" type="pres">
      <dgm:prSet presAssocID="{72E295EE-02BD-4D4C-BB2F-467CD8C27FE1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29810A-DE75-4D79-B100-B12DEA8BF251}" type="pres">
      <dgm:prSet presAssocID="{84EA0AD7-6EE7-41AF-B0E9-7D5EA4555CD3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E1C661-F4A4-4723-85BC-4F49771568F6}" type="pres">
      <dgm:prSet presAssocID="{F95F9D76-7283-4C36-AC81-230EB2117CD9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107DC6-8F12-4ECB-B6EB-FCCEAF7DC25C}" type="pres">
      <dgm:prSet presAssocID="{72E295EE-02BD-4D4C-BB2F-467CD8C27FE1}" presName="base" presStyleLbl="dkBgShp" presStyleIdx="1" presStyleCnt="2"/>
      <dgm:spPr/>
    </dgm:pt>
  </dgm:ptLst>
  <dgm:cxnLst>
    <dgm:cxn modelId="{D5C80B98-BED6-43E9-8CD8-1E105CA63253}" srcId="{F95F9D76-7283-4C36-AC81-230EB2117CD9}" destId="{AFF678BE-D651-40C9-988B-6860DE1D4F35}" srcOrd="0" destOrd="0" parTransId="{BA112E26-6D79-4949-BD49-3824817336B0}" sibTransId="{2685638B-3421-43DC-B071-7CB4E984452D}"/>
    <dgm:cxn modelId="{E2486B0F-F3AF-463C-A31A-219510B7BC48}" srcId="{7501CD86-EC2C-4A96-9334-F672369BE163}" destId="{00F5BAD9-B578-4C64-BAEB-3F21A352652E}" srcOrd="2" destOrd="0" parTransId="{C9915837-478F-4181-ADF5-EC5E78839A57}" sibTransId="{6943332F-64E9-42AD-9099-DFD5D17B3E1D}"/>
    <dgm:cxn modelId="{B17E6EE9-F1D3-45B9-8D9B-7A3B94473253}" srcId="{9FB1115B-D702-429C-A15E-4F302C44D532}" destId="{7FD4DB24-470D-4594-9D28-E348B61FC25A}" srcOrd="0" destOrd="0" parTransId="{AC800EE9-05BA-40E8-9ABD-A99561C9B8BD}" sibTransId="{B69BAAFD-5B8C-48F6-BBE5-880E4551DE5B}"/>
    <dgm:cxn modelId="{4323334A-DBA2-4418-A905-618D92036567}" srcId="{F95F9D76-7283-4C36-AC81-230EB2117CD9}" destId="{35C8A901-54E9-442A-A968-DC28461677DA}" srcOrd="1" destOrd="0" parTransId="{3E797CE6-0EED-4BAA-9C21-8BFF267144A4}" sibTransId="{E6DFF40C-7962-42F4-A31F-8D0730B44EBC}"/>
    <dgm:cxn modelId="{24B374C5-BB4B-4F29-9BFF-F442D39A6254}" srcId="{7501CD86-EC2C-4A96-9334-F672369BE163}" destId="{CD5E641C-BB2C-4990-B343-0BB201A4120A}" srcOrd="3" destOrd="0" parTransId="{8EE921F8-76AB-4F5C-B065-FEA3D571E1F4}" sibTransId="{6EB33095-03B6-47A7-B249-224433EC07DD}"/>
    <dgm:cxn modelId="{D3099FD6-1372-4D59-B8D2-5CC93E53404D}" type="presOf" srcId="{00F5BAD9-B578-4C64-BAEB-3F21A352652E}" destId="{8349A708-4B3E-4D8B-9576-E11F4A7A2B4F}" srcOrd="0" destOrd="3" presId="urn:microsoft.com/office/officeart/2005/8/layout/hList3"/>
    <dgm:cxn modelId="{70524CA8-C3F9-43B1-BA13-3F450D7A72E8}" srcId="{7501CD86-EC2C-4A96-9334-F672369BE163}" destId="{85B10FD0-EDAF-414A-96DF-FFA17399F76E}" srcOrd="0" destOrd="0" parTransId="{868292DB-A601-464E-A506-18578611C643}" sibTransId="{08F7A67C-A9C3-416A-A729-F18CE7689DD2}"/>
    <dgm:cxn modelId="{F067522E-CB77-41AA-9927-41A17C3C7614}" srcId="{EBB557CB-4911-461B-B476-232CC76B21EE}" destId="{72E295EE-02BD-4D4C-BB2F-467CD8C27FE1}" srcOrd="0" destOrd="0" parTransId="{CD6DF08E-D95C-4C4A-8B21-4382C240A8FE}" sibTransId="{A11CDAF2-A6E5-4208-BCEA-897278F73025}"/>
    <dgm:cxn modelId="{5040C7E8-5EA9-4070-BB9D-FA29E1EAC4A7}" srcId="{35C8A901-54E9-442A-A968-DC28461677DA}" destId="{87260BC4-857C-4BEB-96A7-41F014B2C461}" srcOrd="1" destOrd="0" parTransId="{48CCE76D-FE62-4989-8A1B-86BEFB308DC0}" sibTransId="{85DB5B62-2389-4A11-BD70-E25A8F2C6543}"/>
    <dgm:cxn modelId="{3C829F1E-4C68-4C92-AB52-B777F0585C6D}" type="presOf" srcId="{7D81BF65-6E8A-44F3-B5E8-ECC663AB9B25}" destId="{C329810A-DE75-4D79-B100-B12DEA8BF251}" srcOrd="0" destOrd="5" presId="urn:microsoft.com/office/officeart/2005/8/layout/hList3"/>
    <dgm:cxn modelId="{39FD331D-8902-430F-9F81-BF2FD51EB840}" srcId="{84EA0AD7-6EE7-41AF-B0E9-7D5EA4555CD3}" destId="{DC8E60B2-25A3-4A6A-A5A5-EB6364A2BACA}" srcOrd="1" destOrd="0" parTransId="{2C726193-5F77-4598-9602-876DE431B072}" sibTransId="{2C2880EB-A4E1-444A-95AA-BEBB6E8AF603}"/>
    <dgm:cxn modelId="{E264F235-BE9F-447C-A829-ABFEBC2194E1}" srcId="{9FB1115B-D702-429C-A15E-4F302C44D532}" destId="{7D81BF65-6E8A-44F3-B5E8-ECC663AB9B25}" srcOrd="1" destOrd="0" parTransId="{36DD435C-55E1-4399-8370-44F5684CEAE0}" sibTransId="{C262CF71-E9F0-47D8-B890-C89E9FDC3649}"/>
    <dgm:cxn modelId="{AB5B1D7F-6247-4B23-84F7-F240C1FBCCC3}" type="presOf" srcId="{AFF678BE-D651-40C9-988B-6860DE1D4F35}" destId="{71E1C661-F4A4-4723-85BC-4F49771568F6}" srcOrd="0" destOrd="1" presId="urn:microsoft.com/office/officeart/2005/8/layout/hList3"/>
    <dgm:cxn modelId="{1099E7A2-C9B6-4F54-AF63-C5489C2BCBBF}" type="presOf" srcId="{DC8E60B2-25A3-4A6A-A5A5-EB6364A2BACA}" destId="{C329810A-DE75-4D79-B100-B12DEA8BF251}" srcOrd="0" destOrd="2" presId="urn:microsoft.com/office/officeart/2005/8/layout/hList3"/>
    <dgm:cxn modelId="{7276F324-84E5-4D05-8B9A-45E0D5B7DE45}" type="presOf" srcId="{9FB1115B-D702-429C-A15E-4F302C44D532}" destId="{C329810A-DE75-4D79-B100-B12DEA8BF251}" srcOrd="0" destOrd="3" presId="urn:microsoft.com/office/officeart/2005/8/layout/hList3"/>
    <dgm:cxn modelId="{8B0C7E29-8AEE-4B27-9CD4-4753EB20BA42}" srcId="{84EA0AD7-6EE7-41AF-B0E9-7D5EA4555CD3}" destId="{E5AF4AC9-9E71-4B6E-B72D-14D011BF04C2}" srcOrd="0" destOrd="0" parTransId="{8CD3AA81-E159-4C29-9832-97042956DD6B}" sibTransId="{BB385A9C-7BBF-401E-9F58-05EFAF19D41A}"/>
    <dgm:cxn modelId="{981402FD-CB83-45F4-8E52-4D2C0DB8E3F8}" type="presOf" srcId="{85B10FD0-EDAF-414A-96DF-FFA17399F76E}" destId="{8349A708-4B3E-4D8B-9576-E11F4A7A2B4F}" srcOrd="0" destOrd="1" presId="urn:microsoft.com/office/officeart/2005/8/layout/hList3"/>
    <dgm:cxn modelId="{F4F19ECC-53FB-45E1-A041-C11D893B2955}" srcId="{72E295EE-02BD-4D4C-BB2F-467CD8C27FE1}" destId="{7501CD86-EC2C-4A96-9334-F672369BE163}" srcOrd="0" destOrd="0" parTransId="{AD8C25F4-4E94-4EBF-9D2A-9981F8FEA742}" sibTransId="{C5F3311D-9C01-45E7-85A2-099AC2714CCF}"/>
    <dgm:cxn modelId="{1CE603BD-4FEA-46AD-B280-E9E688565751}" type="presOf" srcId="{72E295EE-02BD-4D4C-BB2F-467CD8C27FE1}" destId="{ABFC0116-D687-44BB-80DD-ECE3CDA6D641}" srcOrd="0" destOrd="0" presId="urn:microsoft.com/office/officeart/2005/8/layout/hList3"/>
    <dgm:cxn modelId="{7F4E91C5-6131-4A5D-972B-74A77E5C5830}" type="presOf" srcId="{EBB557CB-4911-461B-B476-232CC76B21EE}" destId="{62B0706D-25E9-4053-B76A-949A148CD852}" srcOrd="0" destOrd="0" presId="urn:microsoft.com/office/officeart/2005/8/layout/hList3"/>
    <dgm:cxn modelId="{1CABAE52-3EF0-4CD9-B85F-3CB1A85F6826}" srcId="{72E295EE-02BD-4D4C-BB2F-467CD8C27FE1}" destId="{84EA0AD7-6EE7-41AF-B0E9-7D5EA4555CD3}" srcOrd="1" destOrd="0" parTransId="{9B327B0D-E4B4-429B-B05A-F844F20242D6}" sibTransId="{A9254EE0-CD1F-46E9-B6DA-9CF985207442}"/>
    <dgm:cxn modelId="{0C1A000F-34EA-4810-B4ED-8A04DD9202C8}" srcId="{7501CD86-EC2C-4A96-9334-F672369BE163}" destId="{ED6833B6-3BE7-411D-B50E-6D7C6848311A}" srcOrd="1" destOrd="0" parTransId="{E99F1C2F-C762-4CC6-A22A-29D66AC07720}" sibTransId="{5264C920-8813-48DC-A743-7EDA01EE695E}"/>
    <dgm:cxn modelId="{B2179411-8079-4C8E-BAB9-EA6167E838CA}" type="presOf" srcId="{CD5E641C-BB2C-4990-B343-0BB201A4120A}" destId="{8349A708-4B3E-4D8B-9576-E11F4A7A2B4F}" srcOrd="0" destOrd="4" presId="urn:microsoft.com/office/officeart/2005/8/layout/hList3"/>
    <dgm:cxn modelId="{DCCCA1AC-9ED3-4F6A-ADD3-C671C6F6C591}" type="presOf" srcId="{35C8A901-54E9-442A-A968-DC28461677DA}" destId="{71E1C661-F4A4-4723-85BC-4F49771568F6}" srcOrd="0" destOrd="2" presId="urn:microsoft.com/office/officeart/2005/8/layout/hList3"/>
    <dgm:cxn modelId="{D3875A96-8F40-4B63-AA36-EF2C099451EC}" type="presOf" srcId="{7501CD86-EC2C-4A96-9334-F672369BE163}" destId="{8349A708-4B3E-4D8B-9576-E11F4A7A2B4F}" srcOrd="0" destOrd="0" presId="urn:microsoft.com/office/officeart/2005/8/layout/hList3"/>
    <dgm:cxn modelId="{471D30BE-42AB-4A63-8BB1-70DA6E9E5464}" type="presOf" srcId="{87260BC4-857C-4BEB-96A7-41F014B2C461}" destId="{71E1C661-F4A4-4723-85BC-4F49771568F6}" srcOrd="0" destOrd="4" presId="urn:microsoft.com/office/officeart/2005/8/layout/hList3"/>
    <dgm:cxn modelId="{30BC5B91-7875-477A-B455-EA8E875283BA}" srcId="{72E295EE-02BD-4D4C-BB2F-467CD8C27FE1}" destId="{F95F9D76-7283-4C36-AC81-230EB2117CD9}" srcOrd="2" destOrd="0" parTransId="{C03B6DFE-A96D-4F0B-8C32-1A18DBAD64E3}" sibTransId="{92166045-F701-45BA-9EED-349F9002CDB9}"/>
    <dgm:cxn modelId="{E307C00A-F08C-4AC1-862D-CD6209818079}" srcId="{84EA0AD7-6EE7-41AF-B0E9-7D5EA4555CD3}" destId="{9FB1115B-D702-429C-A15E-4F302C44D532}" srcOrd="2" destOrd="0" parTransId="{11E92634-9BE6-4F22-AAAE-8E51CDFFAABD}" sibTransId="{69E18DD6-4855-4200-B631-91818395829D}"/>
    <dgm:cxn modelId="{FF723456-B3E7-4004-9969-343ACDD80455}" type="presOf" srcId="{E4934AA3-8E1F-4142-AC2C-5D6BE7050399}" destId="{71E1C661-F4A4-4723-85BC-4F49771568F6}" srcOrd="0" destOrd="3" presId="urn:microsoft.com/office/officeart/2005/8/layout/hList3"/>
    <dgm:cxn modelId="{E7C9E2F1-5336-4790-AA4C-38E642937DB7}" type="presOf" srcId="{84EA0AD7-6EE7-41AF-B0E9-7D5EA4555CD3}" destId="{C329810A-DE75-4D79-B100-B12DEA8BF251}" srcOrd="0" destOrd="0" presId="urn:microsoft.com/office/officeart/2005/8/layout/hList3"/>
    <dgm:cxn modelId="{19F88295-4058-46FD-ADA4-CA6BE3A1E618}" type="presOf" srcId="{E5AF4AC9-9E71-4B6E-B72D-14D011BF04C2}" destId="{C329810A-DE75-4D79-B100-B12DEA8BF251}" srcOrd="0" destOrd="1" presId="urn:microsoft.com/office/officeart/2005/8/layout/hList3"/>
    <dgm:cxn modelId="{550B971E-B2DA-475C-B8A1-6AEB3D86F267}" type="presOf" srcId="{7FD4DB24-470D-4594-9D28-E348B61FC25A}" destId="{C329810A-DE75-4D79-B100-B12DEA8BF251}" srcOrd="0" destOrd="4" presId="urn:microsoft.com/office/officeart/2005/8/layout/hList3"/>
    <dgm:cxn modelId="{DA494A86-605D-4F81-8EDD-2B69F0C8AD9E}" type="presOf" srcId="{ED6833B6-3BE7-411D-B50E-6D7C6848311A}" destId="{8349A708-4B3E-4D8B-9576-E11F4A7A2B4F}" srcOrd="0" destOrd="2" presId="urn:microsoft.com/office/officeart/2005/8/layout/hList3"/>
    <dgm:cxn modelId="{78A16F68-EBEB-4EBE-AB9F-6B586970D30F}" type="presOf" srcId="{F95F9D76-7283-4C36-AC81-230EB2117CD9}" destId="{71E1C661-F4A4-4723-85BC-4F49771568F6}" srcOrd="0" destOrd="0" presId="urn:microsoft.com/office/officeart/2005/8/layout/hList3"/>
    <dgm:cxn modelId="{C8955058-25DE-4768-AA5A-FB235C2A041B}" srcId="{35C8A901-54E9-442A-A968-DC28461677DA}" destId="{E4934AA3-8E1F-4142-AC2C-5D6BE7050399}" srcOrd="0" destOrd="0" parTransId="{B6D826A0-18C0-4D58-9647-8719C0D3A15B}" sibTransId="{9449D6CC-8B4D-4308-AF2B-99C08A524A84}"/>
    <dgm:cxn modelId="{AA9CCAEB-5A99-4D41-89AB-0F3819902B98}" type="presParOf" srcId="{62B0706D-25E9-4053-B76A-949A148CD852}" destId="{ABFC0116-D687-44BB-80DD-ECE3CDA6D641}" srcOrd="0" destOrd="0" presId="urn:microsoft.com/office/officeart/2005/8/layout/hList3"/>
    <dgm:cxn modelId="{4A2E88E1-A3B4-4FC4-9A9D-A581F5F17B83}" type="presParOf" srcId="{62B0706D-25E9-4053-B76A-949A148CD852}" destId="{62CDF52D-8F99-458A-9A02-A227A43722DA}" srcOrd="1" destOrd="0" presId="urn:microsoft.com/office/officeart/2005/8/layout/hList3"/>
    <dgm:cxn modelId="{080384A6-6A69-46E8-A04A-09A993730A96}" type="presParOf" srcId="{62CDF52D-8F99-458A-9A02-A227A43722DA}" destId="{8349A708-4B3E-4D8B-9576-E11F4A7A2B4F}" srcOrd="0" destOrd="0" presId="urn:microsoft.com/office/officeart/2005/8/layout/hList3"/>
    <dgm:cxn modelId="{BF9F441F-92EC-42C2-B1A6-DE0AC2DF0245}" type="presParOf" srcId="{62CDF52D-8F99-458A-9A02-A227A43722DA}" destId="{C329810A-DE75-4D79-B100-B12DEA8BF251}" srcOrd="1" destOrd="0" presId="urn:microsoft.com/office/officeart/2005/8/layout/hList3"/>
    <dgm:cxn modelId="{B324BFB4-AEFF-472B-BCF0-EC1D2B079795}" type="presParOf" srcId="{62CDF52D-8F99-458A-9A02-A227A43722DA}" destId="{71E1C661-F4A4-4723-85BC-4F49771568F6}" srcOrd="2" destOrd="0" presId="urn:microsoft.com/office/officeart/2005/8/layout/hList3"/>
    <dgm:cxn modelId="{62294099-807E-4480-ACF4-61BB7E8DA407}" type="presParOf" srcId="{62B0706D-25E9-4053-B76A-949A148CD852}" destId="{4E107DC6-8F12-4ECB-B6EB-FCCEAF7DC25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9D0E6A-8157-4D4D-9334-8E4068B4471D}">
      <dsp:nvSpPr>
        <dsp:cNvPr id="0" name=""/>
        <dsp:cNvSpPr/>
      </dsp:nvSpPr>
      <dsp:spPr>
        <a:xfrm rot="5400000">
          <a:off x="3061763" y="-1561576"/>
          <a:ext cx="1113091" cy="4341015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NPLCC Strategy and NPLCC S-TEK Strategy set overall Priorities</a:t>
          </a:r>
          <a:endParaRPr lang="en-US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Annual Implementation Plan identifies Priority Activities that individual Projects should support</a:t>
          </a:r>
          <a:endParaRPr lang="en-US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All activities within this step are conducted by the NPLCC Steering Committee, S-TEK subcommittee or designees, and NPLCC Staff</a:t>
          </a:r>
          <a:endParaRPr lang="en-US" sz="1050" kern="1200" dirty="0"/>
        </a:p>
      </dsp:txBody>
      <dsp:txXfrm rot="-5400000">
        <a:off x="1447802" y="106722"/>
        <a:ext cx="4286678" cy="1004417"/>
      </dsp:txXfrm>
    </dsp:sp>
    <dsp:sp modelId="{EF390511-5DAA-48E0-9D62-355318748092}">
      <dsp:nvSpPr>
        <dsp:cNvPr id="0" name=""/>
        <dsp:cNvSpPr/>
      </dsp:nvSpPr>
      <dsp:spPr>
        <a:xfrm>
          <a:off x="209516" y="1668"/>
          <a:ext cx="1183551" cy="116655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Determine project area priorities </a:t>
          </a:r>
          <a:r>
            <a:rPr lang="en-US" sz="1100" kern="1200" dirty="0" smtClean="0"/>
            <a:t>(Section 1)</a:t>
          </a:r>
          <a:endParaRPr lang="en-US" sz="1200" kern="1200" dirty="0"/>
        </a:p>
      </dsp:txBody>
      <dsp:txXfrm>
        <a:off x="266463" y="58615"/>
        <a:ext cx="1069657" cy="1052662"/>
      </dsp:txXfrm>
    </dsp:sp>
    <dsp:sp modelId="{0F6B3BC9-E892-485E-9C18-4E22496FCFC5}">
      <dsp:nvSpPr>
        <dsp:cNvPr id="0" name=""/>
        <dsp:cNvSpPr/>
      </dsp:nvSpPr>
      <dsp:spPr>
        <a:xfrm rot="5400000">
          <a:off x="3008075" y="-360676"/>
          <a:ext cx="1111000" cy="4341015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Prepare and distribute RFP(s) (NPLCC Staff)</a:t>
          </a:r>
          <a:br>
            <a:rPr lang="en-US" sz="1050" kern="1200" dirty="0" smtClean="0"/>
          </a:br>
          <a:r>
            <a:rPr lang="en-US" sz="1050" kern="1200" dirty="0" smtClean="0"/>
            <a:t>-- May include directed funding and may include a pre-proposal step</a:t>
          </a:r>
          <a:endParaRPr lang="en-US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Prepare and submit project proposals (Investigators / contractors)</a:t>
          </a:r>
          <a:endParaRPr lang="en-US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Review proposals and make recommendations (S-TEK subcommittee) </a:t>
          </a:r>
          <a:endParaRPr lang="en-US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Select projects for funding (Steering Committee, considering S-TEK recommendations)</a:t>
          </a:r>
          <a:endParaRPr lang="en-US" sz="1050" kern="1200" dirty="0"/>
        </a:p>
      </dsp:txBody>
      <dsp:txXfrm rot="-5400000">
        <a:off x="1393068" y="1308566"/>
        <a:ext cx="4286780" cy="1002530"/>
      </dsp:txXfrm>
    </dsp:sp>
    <dsp:sp modelId="{10C4D2BA-0EDC-4246-BE42-264988F206AE}">
      <dsp:nvSpPr>
        <dsp:cNvPr id="0" name=""/>
        <dsp:cNvSpPr/>
      </dsp:nvSpPr>
      <dsp:spPr>
        <a:xfrm>
          <a:off x="209516" y="1226553"/>
          <a:ext cx="1183551" cy="116655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Solicit and select projects </a:t>
          </a:r>
          <a:br>
            <a:rPr lang="en-US" sz="1200" kern="1200" dirty="0" smtClean="0"/>
          </a:br>
          <a:r>
            <a:rPr lang="en-US" sz="1100" kern="1200" dirty="0" smtClean="0"/>
            <a:t>(Section 2)</a:t>
          </a:r>
          <a:endParaRPr lang="en-US" sz="1200" kern="1200" dirty="0"/>
        </a:p>
      </dsp:txBody>
      <dsp:txXfrm>
        <a:off x="266463" y="1283500"/>
        <a:ext cx="1069657" cy="1052662"/>
      </dsp:txXfrm>
    </dsp:sp>
    <dsp:sp modelId="{22EE2E87-4C19-47FA-AF87-A050D7DE84ED}">
      <dsp:nvSpPr>
        <dsp:cNvPr id="0" name=""/>
        <dsp:cNvSpPr/>
      </dsp:nvSpPr>
      <dsp:spPr>
        <a:xfrm rot="5400000">
          <a:off x="2905665" y="937684"/>
          <a:ext cx="1309268" cy="4336775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Contracting (NPLCC staff, Section 3.x)</a:t>
          </a:r>
          <a:endParaRPr lang="en-US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Investigators / contractors carry out projects according to their Proposals</a:t>
          </a:r>
          <a:endParaRPr lang="en-US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 smtClean="0"/>
            <a:t>S-TEK Oversight and review</a:t>
          </a:r>
          <a:br>
            <a:rPr lang="en-US" sz="1050" kern="1200" dirty="0" smtClean="0"/>
          </a:br>
          <a:r>
            <a:rPr lang="en-US" sz="1050" kern="1200" dirty="0" smtClean="0"/>
            <a:t>-- At least one mid-project review</a:t>
          </a:r>
          <a:br>
            <a:rPr lang="en-US" sz="1050" kern="1200" dirty="0" smtClean="0"/>
          </a:br>
          <a:r>
            <a:rPr lang="en-US" sz="1050" kern="1200" dirty="0" smtClean="0"/>
            <a:t>-- Data management plan</a:t>
          </a:r>
          <a:br>
            <a:rPr lang="en-US" sz="1050" kern="1200" dirty="0" smtClean="0"/>
          </a:br>
          <a:r>
            <a:rPr lang="en-US" sz="1050" kern="1200" dirty="0" smtClean="0"/>
            <a:t>-- Peer review of deliverables</a:t>
          </a:r>
          <a:endParaRPr lang="en-US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/>
            <a:t>Project Outcome Delivery</a:t>
          </a:r>
        </a:p>
      </dsp:txBody>
      <dsp:txXfrm rot="-5400000">
        <a:off x="1391912" y="2515351"/>
        <a:ext cx="4272862" cy="1181442"/>
      </dsp:txXfrm>
    </dsp:sp>
    <dsp:sp modelId="{70BA2982-1ED1-445C-8D2D-61B37A1BB485}">
      <dsp:nvSpPr>
        <dsp:cNvPr id="0" name=""/>
        <dsp:cNvSpPr/>
      </dsp:nvSpPr>
      <dsp:spPr>
        <a:xfrm>
          <a:off x="209516" y="2522793"/>
          <a:ext cx="1182395" cy="116655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Conduct projects </a:t>
          </a:r>
          <a:r>
            <a:rPr lang="en-US" sz="1100" kern="1200" dirty="0" smtClean="0"/>
            <a:t>(Sections 3 )</a:t>
          </a:r>
          <a:endParaRPr lang="en-US" sz="1200" kern="1200" dirty="0"/>
        </a:p>
      </dsp:txBody>
      <dsp:txXfrm>
        <a:off x="266463" y="2579740"/>
        <a:ext cx="1068501" cy="10526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FC0116-D687-44BB-80DD-ECE3CDA6D641}">
      <dsp:nvSpPr>
        <dsp:cNvPr id="0" name=""/>
        <dsp:cNvSpPr/>
      </dsp:nvSpPr>
      <dsp:spPr>
        <a:xfrm>
          <a:off x="0" y="612062"/>
          <a:ext cx="5943600" cy="612049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Proposal (and pre-proposal) review process</a:t>
          </a:r>
          <a:endParaRPr lang="en-US" sz="1800" kern="1200" dirty="0"/>
        </a:p>
      </dsp:txBody>
      <dsp:txXfrm>
        <a:off x="0" y="612062"/>
        <a:ext cx="5943600" cy="612049"/>
      </dsp:txXfrm>
    </dsp:sp>
    <dsp:sp modelId="{8349A708-4B3E-4D8B-9576-E11F4A7A2B4F}">
      <dsp:nvSpPr>
        <dsp:cNvPr id="0" name=""/>
        <dsp:cNvSpPr/>
      </dsp:nvSpPr>
      <dsp:spPr>
        <a:xfrm>
          <a:off x="2902" y="1185855"/>
          <a:ext cx="1979265" cy="28919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NPLCC Science Coordinator:</a:t>
          </a:r>
          <a:endParaRPr lang="en-US" sz="14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Issue RFP (with guidance assistance from the S-TEK subcommittee)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Review proposal for compliance with RFP requirements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Compile, summarize, and distribute meta-data on proposals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Recruit / invite reviewers</a:t>
          </a:r>
          <a:endParaRPr lang="en-US" sz="1200" kern="1200" dirty="0"/>
        </a:p>
      </dsp:txBody>
      <dsp:txXfrm>
        <a:off x="2902" y="1185855"/>
        <a:ext cx="1979265" cy="2891961"/>
      </dsp:txXfrm>
    </dsp:sp>
    <dsp:sp modelId="{C329810A-DE75-4D79-B100-B12DEA8BF251}">
      <dsp:nvSpPr>
        <dsp:cNvPr id="0" name=""/>
        <dsp:cNvSpPr/>
      </dsp:nvSpPr>
      <dsp:spPr>
        <a:xfrm>
          <a:off x="1982167" y="1185855"/>
          <a:ext cx="1979265" cy="28919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Proposal Reviewers:</a:t>
          </a:r>
          <a:endParaRPr lang="en-US" sz="14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Review and complete conflict of interest policy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Score proposals using an agreed-upon set of criteria and a review template (each proposal reviewed by at least 3 reviewers)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Participate in discussion of proposals and make recommendations:</a:t>
          </a:r>
          <a:endParaRPr lang="en-US" sz="1200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For full proposals (if reviewing pre-proposals)</a:t>
          </a:r>
          <a:endParaRPr lang="en-US" sz="1200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for funding (if reviewing full proposals)</a:t>
          </a:r>
          <a:endParaRPr lang="en-US" sz="1200" kern="1200" dirty="0"/>
        </a:p>
      </dsp:txBody>
      <dsp:txXfrm>
        <a:off x="1982167" y="1185855"/>
        <a:ext cx="1979265" cy="2891961"/>
      </dsp:txXfrm>
    </dsp:sp>
    <dsp:sp modelId="{71E1C661-F4A4-4723-85BC-4F49771568F6}">
      <dsp:nvSpPr>
        <dsp:cNvPr id="0" name=""/>
        <dsp:cNvSpPr/>
      </dsp:nvSpPr>
      <dsp:spPr>
        <a:xfrm>
          <a:off x="3961432" y="1185855"/>
          <a:ext cx="1979265" cy="28919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S-TEK subcommittee and NPLCC Steering Committee</a:t>
          </a:r>
          <a:endParaRPr lang="en-US" sz="14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S-TEK makes project funding recommendations based on reviewer input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Steering Committee determines project funding after considering:</a:t>
          </a:r>
          <a:endParaRPr lang="en-US" sz="1200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S-TEK input</a:t>
          </a:r>
          <a:endParaRPr lang="en-US" sz="1200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Project portfolio balance</a:t>
          </a:r>
          <a:endParaRPr lang="en-US" sz="1200" kern="1200" dirty="0"/>
        </a:p>
      </dsp:txBody>
      <dsp:txXfrm>
        <a:off x="3961432" y="1185855"/>
        <a:ext cx="1979265" cy="2891961"/>
      </dsp:txXfrm>
    </dsp:sp>
    <dsp:sp modelId="{4E107DC6-8F12-4ECB-B6EB-FCCEAF7DC25C}">
      <dsp:nvSpPr>
        <dsp:cNvPr id="0" name=""/>
        <dsp:cNvSpPr/>
      </dsp:nvSpPr>
      <dsp:spPr>
        <a:xfrm>
          <a:off x="0" y="4077817"/>
          <a:ext cx="5943600" cy="321329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183" y="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/>
          <a:lstStyle>
            <a:lvl1pPr algn="r">
              <a:defRPr sz="1200"/>
            </a:lvl1pPr>
          </a:lstStyle>
          <a:p>
            <a:fld id="{612BA783-2769-4BF4-8E96-7EFF5685D8A1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5730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183" y="875730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 anchor="b"/>
          <a:lstStyle>
            <a:lvl1pPr algn="r">
              <a:defRPr sz="1200"/>
            </a:lvl1pPr>
          </a:lstStyle>
          <a:p>
            <a:fld id="{35F3B541-F7F9-46F7-9946-0A1020C23D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517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775" y="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/>
          <a:lstStyle>
            <a:lvl1pPr algn="r">
              <a:defRPr sz="1200"/>
            </a:lvl1pPr>
          </a:lstStyle>
          <a:p>
            <a:fld id="{19F2C9E6-4136-480E-8920-4B783EAF5A66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92150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9" tIns="46145" rIns="92289" bIns="4614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420" y="4379595"/>
            <a:ext cx="5547360" cy="4149090"/>
          </a:xfrm>
          <a:prstGeom prst="rect">
            <a:avLst/>
          </a:prstGeom>
        </p:spPr>
        <p:txBody>
          <a:bodyPr vert="horz" lIns="92289" tIns="46145" rIns="92289" bIns="4614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759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775" y="875759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 anchor="b"/>
          <a:lstStyle>
            <a:lvl1pPr algn="r">
              <a:defRPr sz="1200"/>
            </a:lvl1pPr>
          </a:lstStyle>
          <a:p>
            <a:fld id="{44569739-A6A1-4521-8889-ED85372E16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132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38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4.4 – 9 out of 22 proposed by First Nations or Tribe</a:t>
            </a:r>
          </a:p>
          <a:p>
            <a:endParaRPr lang="en-US" dirty="0"/>
          </a:p>
          <a:p>
            <a:r>
              <a:rPr lang="en-US" dirty="0" smtClean="0"/>
              <a:t>4.4 – 1 pre-proposal was 3 pages, limit 2 pages so only read first 2 pages – OK not score well based on what you have read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835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Review open to everyone on S-TEK or their designees - 15 reviewers </a:t>
            </a:r>
          </a:p>
          <a:p>
            <a:endParaRPr lang="en-US" dirty="0"/>
          </a:p>
          <a:p>
            <a:r>
              <a:rPr lang="en-US" dirty="0" smtClean="0"/>
              <a:t>5-8 reviewers each pre-proposals </a:t>
            </a:r>
          </a:p>
          <a:p>
            <a:endParaRPr lang="en-US" dirty="0"/>
          </a:p>
          <a:p>
            <a:r>
              <a:rPr lang="en-US" dirty="0" smtClean="0"/>
              <a:t>Coastal Douglas-fir and Associated Ecosystems Conservation Partnership )co-chaired by The Nature Conservancy of Canada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098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4.4 – 9 out of 22 proposed by First Nations or Tribe</a:t>
            </a:r>
          </a:p>
          <a:p>
            <a:endParaRPr lang="en-US" dirty="0"/>
          </a:p>
          <a:p>
            <a:r>
              <a:rPr lang="en-US" dirty="0" smtClean="0"/>
              <a:t>4.4 – 1 pre-proposal was 3 pages, limit 2 pages so only read first 2 pages – OK not score well based on what you have read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8353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4.4 – 9 out of 22 proposed by First Nations or Tribe</a:t>
            </a:r>
          </a:p>
          <a:p>
            <a:endParaRPr lang="en-US" dirty="0"/>
          </a:p>
          <a:p>
            <a:r>
              <a:rPr lang="en-US" dirty="0" smtClean="0"/>
              <a:t>4.4 – 1 pre-proposal was 3 pages, limit 2 pages so only read first 2 pages – OK not score well based on what you have read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8353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7528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4.4 – 9 out of 22 proposed by First Nations or Tribe</a:t>
            </a:r>
          </a:p>
          <a:p>
            <a:endParaRPr lang="en-US" dirty="0"/>
          </a:p>
          <a:p>
            <a:r>
              <a:rPr lang="en-US" dirty="0" smtClean="0"/>
              <a:t>4.4 – 1 pre-proposal was 3 pages, limit 2 pages so only read first 2 pages – OK not score well based on what you have read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8353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386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386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386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386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386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38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96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2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93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355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137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36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12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985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096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989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441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42093-98A6-4FF5-89D7-49E2AEEAD5D3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670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nplcc.databasin.org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4.png"/><Relationship Id="rId9" Type="http://schemas.microsoft.com/office/2007/relationships/diagramDrawing" Target="../diagrams/drawin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286771"/>
            <a:ext cx="3095806" cy="205871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293" y="3568462"/>
            <a:ext cx="2646048" cy="139579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52400" y="1905000"/>
            <a:ext cx="430602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990000"/>
                </a:solidFill>
              </a:rPr>
              <a:t>NPLCC </a:t>
            </a:r>
            <a:r>
              <a:rPr lang="en-US" sz="2400" b="1" dirty="0" smtClean="0">
                <a:solidFill>
                  <a:srgbClr val="990000"/>
                </a:solidFill>
              </a:rPr>
              <a:t>FY14 </a:t>
            </a:r>
            <a:r>
              <a:rPr lang="en-US" sz="2400" b="1" dirty="0" smtClean="0">
                <a:solidFill>
                  <a:srgbClr val="990000"/>
                </a:solidFill>
              </a:rPr>
              <a:t>Projects </a:t>
            </a:r>
          </a:p>
          <a:p>
            <a:pPr algn="ctr"/>
            <a:r>
              <a:rPr lang="en-US" sz="2400" b="1" dirty="0" smtClean="0">
                <a:solidFill>
                  <a:srgbClr val="990000"/>
                </a:solidFill>
              </a:rPr>
              <a:t>and </a:t>
            </a:r>
          </a:p>
          <a:p>
            <a:pPr algn="ctr"/>
            <a:r>
              <a:rPr lang="en-US" sz="2400" b="1" dirty="0" smtClean="0">
                <a:solidFill>
                  <a:srgbClr val="990000"/>
                </a:solidFill>
              </a:rPr>
              <a:t>Project Management/ Accountability &amp; Relevance</a:t>
            </a:r>
            <a:endParaRPr lang="en-US" sz="2400" b="1" dirty="0">
              <a:solidFill>
                <a:srgbClr val="990000"/>
              </a:solidFill>
            </a:endParaRPr>
          </a:p>
          <a:p>
            <a:pPr algn="ctr"/>
            <a:endParaRPr lang="en-US" sz="3600" b="1" dirty="0" smtClean="0">
              <a:solidFill>
                <a:srgbClr val="990000"/>
              </a:solidFill>
            </a:endParaRPr>
          </a:p>
          <a:p>
            <a:pPr algn="ctr"/>
            <a:endParaRPr lang="en-US" sz="3600" b="1" dirty="0">
              <a:solidFill>
                <a:srgbClr val="990000"/>
              </a:solidFill>
            </a:endParaRPr>
          </a:p>
          <a:p>
            <a:pPr algn="ctr"/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S-TEK Committee Mtg. </a:t>
            </a:r>
          </a:p>
          <a:p>
            <a:pPr algn="ctr"/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March 13,  2014</a:t>
            </a:r>
          </a:p>
          <a:p>
            <a:pPr algn="ctr"/>
            <a:endParaRPr lang="en-US" sz="3600" b="1" dirty="0">
              <a:solidFill>
                <a:srgbClr val="990000"/>
              </a:solidFill>
            </a:endParaRPr>
          </a:p>
          <a:p>
            <a:pPr algn="ctr"/>
            <a:endParaRPr lang="en-US" sz="3600" b="1" dirty="0" smtClean="0">
              <a:solidFill>
                <a:srgbClr val="990000"/>
              </a:solidFill>
            </a:endParaRPr>
          </a:p>
          <a:p>
            <a:pPr algn="ctr"/>
            <a:endParaRPr lang="en-US" sz="1600" b="1" dirty="0" smtClean="0">
              <a:solidFill>
                <a:srgbClr val="990000"/>
              </a:solidFill>
            </a:endParaRPr>
          </a:p>
          <a:p>
            <a:pPr algn="ctr"/>
            <a:endParaRPr lang="en-US" sz="1600" b="1" dirty="0">
              <a:solidFill>
                <a:srgbClr val="990000"/>
              </a:solidFill>
            </a:endParaRPr>
          </a:p>
          <a:p>
            <a:pPr algn="ctr"/>
            <a:endParaRPr lang="en-US" sz="1600" b="1" dirty="0" smtClean="0">
              <a:solidFill>
                <a:srgbClr val="990000"/>
              </a:solidFill>
            </a:endParaRPr>
          </a:p>
          <a:p>
            <a:pPr algn="ctr"/>
            <a:endParaRPr lang="en-US" sz="1600" b="1" dirty="0" smtClean="0">
              <a:solidFill>
                <a:srgbClr val="9900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990000"/>
                </a:solidFill>
              </a:rPr>
              <a:t> </a:t>
            </a:r>
            <a:endParaRPr lang="en-US" sz="24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4" y="76200"/>
            <a:ext cx="26670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114241"/>
            <a:ext cx="2515471" cy="188660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323364"/>
            <a:ext cx="2478125" cy="169758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686" y="5230073"/>
            <a:ext cx="2356654" cy="156956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414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219672"/>
              </p:ext>
            </p:extLst>
          </p:nvPr>
        </p:nvGraphicFramePr>
        <p:xfrm>
          <a:off x="228600" y="1143000"/>
          <a:ext cx="8686800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  <a:gridCol w="1111997"/>
                <a:gridCol w="2088403"/>
              </a:tblGrid>
              <a:tr h="610689">
                <a:tc>
                  <a:txBody>
                    <a:bodyPr/>
                    <a:lstStyle/>
                    <a:p>
                      <a:r>
                        <a:rPr lang="en-US" dirty="0" smtClean="0"/>
                        <a:t>From</a:t>
                      </a:r>
                      <a:r>
                        <a:rPr lang="en-US" baseline="0" dirty="0" smtClean="0"/>
                        <a:t> 2014 Implementation Plan Table 2 (part)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Priority Topics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Likely Funding Mechanism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r>
                        <a:rPr lang="en-US" b="1" dirty="0" smtClean="0"/>
                        <a:t>. Augment, integrate, and share existing S-TEK data and information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Salary/Agreement/ Contract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dirty="0" smtClean="0"/>
                        <a:t>1.1 Conservation Planning Atlas – spatial data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All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dirty="0" smtClean="0"/>
                        <a:t>2. </a:t>
                      </a:r>
                      <a:r>
                        <a:rPr lang="en-US" b="1" dirty="0" smtClean="0"/>
                        <a:t>Align and coordinate the delivery of Science and TEK with decision-maker needs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RFP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dirty="0" smtClean="0"/>
                        <a:t>2.5 Synthesize information existing work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B, C or 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3.  Identify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dirty="0" smtClean="0"/>
                        <a:t>S-TEK information necessary support large-scale planning</a:t>
                      </a:r>
                      <a:r>
                        <a:rPr lang="en-US" b="1" baseline="0" dirty="0" smtClean="0"/>
                        <a:t> and management efforts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Agreement/ Contract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4. Incorporate climate information into line management activities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RFP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dirty="0" smtClean="0"/>
                        <a:t>4.2 Habitat</a:t>
                      </a:r>
                      <a:r>
                        <a:rPr lang="en-US" baseline="0" dirty="0" smtClean="0"/>
                        <a:t> conservation and restoration planning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 or 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dirty="0" smtClean="0"/>
                        <a:t>4.4 Planning</a:t>
                      </a:r>
                      <a:r>
                        <a:rPr lang="en-US" baseline="0" dirty="0" smtClean="0"/>
                        <a:t> and adaptation actions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Any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5. Joint support for partner-initiated projects (TBD)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875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13" name="Picture 12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66486"/>
            <a:ext cx="2438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380999" y="1700805"/>
            <a:ext cx="8382001" cy="45720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All Actions – Work with Decision-makers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Action 2.5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b="1" dirty="0" smtClean="0"/>
              <a:t>Synthesize information </a:t>
            </a:r>
            <a:r>
              <a:rPr lang="en-US" sz="2000" dirty="0" smtClean="0"/>
              <a:t>existing work related to species, ecosystem or ecosystem service/characteristic in different geographic locations to inform common factors affecting that resource across a broader geography and issues that may be unique to that one geography.  </a:t>
            </a:r>
            <a:r>
              <a:rPr lang="en-US" sz="2000" b="1" i="1" dirty="0" smtClean="0"/>
              <a:t>(Priority Topics: B, C or E)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Action 4.2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Assist  with incorporating climate change info into </a:t>
            </a:r>
            <a:r>
              <a:rPr lang="en-US" sz="2000" b="1" dirty="0" smtClean="0"/>
              <a:t>habitat restoration</a:t>
            </a:r>
            <a:r>
              <a:rPr lang="en-US" sz="2000" dirty="0" smtClean="0"/>
              <a:t>, </a:t>
            </a:r>
            <a:r>
              <a:rPr lang="en-US" sz="2000" b="1" dirty="0" smtClean="0"/>
              <a:t>adaptation or enhancement </a:t>
            </a:r>
            <a:r>
              <a:rPr lang="en-US" sz="2000" b="1" i="1" dirty="0" smtClean="0"/>
              <a:t>(Priority Topics: B or E)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Action 4.4</a:t>
            </a:r>
          </a:p>
          <a:p>
            <a:pPr>
              <a:spcBef>
                <a:spcPts val="0"/>
              </a:spcBef>
            </a:pPr>
            <a:r>
              <a:rPr lang="en-US" sz="2000" dirty="0" smtClean="0"/>
              <a:t>Assist with incorporating climate change information into </a:t>
            </a:r>
            <a:r>
              <a:rPr lang="en-US" sz="2000" b="1" dirty="0" smtClean="0"/>
              <a:t>natural resource managemen</a:t>
            </a:r>
            <a:r>
              <a:rPr lang="en-US" sz="2000" dirty="0" smtClean="0"/>
              <a:t>t through linking actions to key climate impacts, vulnerabilities or adaptation options.  </a:t>
            </a:r>
            <a:r>
              <a:rPr lang="en-US" sz="2000" b="1" i="1" dirty="0" smtClean="0"/>
              <a:t>(Priority Topics: Any)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5400" y="1152714"/>
            <a:ext cx="60381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990000"/>
                </a:solidFill>
              </a:rPr>
              <a:t>2014 Request for Pre-Proposals Actions</a:t>
            </a:r>
            <a:endParaRPr lang="en-US" sz="2800" b="1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40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663915109"/>
              </p:ext>
            </p:extLst>
          </p:nvPr>
        </p:nvGraphicFramePr>
        <p:xfrm>
          <a:off x="1371600" y="1781654"/>
          <a:ext cx="6019799" cy="49161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82897"/>
                <a:gridCol w="893156"/>
                <a:gridCol w="762160"/>
                <a:gridCol w="762160"/>
                <a:gridCol w="1419426"/>
              </a:tblGrid>
              <a:tr h="298742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 Action</a:t>
                      </a:r>
                      <a:endParaRPr lang="en-US" sz="2200" b="1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2.5</a:t>
                      </a:r>
                      <a:endParaRPr lang="en-US" sz="2200" b="1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4.2</a:t>
                      </a:r>
                      <a:endParaRPr lang="en-US" sz="2200" b="1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4.4</a:t>
                      </a:r>
                      <a:endParaRPr lang="en-US" sz="2200" b="1" i="0" u="none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</a:rPr>
                        <a:t>Total </a:t>
                      </a:r>
                      <a:endParaRPr lang="en-US" sz="2200" b="1" i="0" u="none" strike="noStrike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571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baseline="0" dirty="0" smtClean="0">
                          <a:effectLst/>
                        </a:rPr>
                        <a:t>  # </a:t>
                      </a:r>
                      <a:r>
                        <a:rPr lang="en-US" sz="1800" b="1" u="none" strike="noStrike" baseline="0" dirty="0">
                          <a:effectLst/>
                        </a:rPr>
                        <a:t>Pre-proposals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19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19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22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60</a:t>
                      </a:r>
                      <a:endParaRPr lang="en-US" sz="1800" b="1" i="0" u="none" strike="noStrike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8571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baseline="0" dirty="0" smtClean="0">
                          <a:effectLst/>
                        </a:rPr>
                        <a:t>  </a:t>
                      </a:r>
                      <a:r>
                        <a:rPr lang="en-US" sz="1800" b="1" u="none" strike="noStrike" baseline="0" dirty="0" smtClean="0">
                          <a:solidFill>
                            <a:srgbClr val="C00000"/>
                          </a:solidFill>
                          <a:effectLst/>
                        </a:rPr>
                        <a:t>Distribution</a:t>
                      </a:r>
                      <a:endParaRPr lang="en-US" sz="1800" b="1" i="0" u="none" strike="noStrike" baseline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 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 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 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1800" b="1" i="0" u="none" strike="noStrike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8571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baseline="0" dirty="0">
                          <a:effectLst/>
                        </a:rPr>
                        <a:t>    </a:t>
                      </a:r>
                      <a:r>
                        <a:rPr lang="en-US" sz="1800" b="1" u="none" strike="noStrike" baseline="0" dirty="0" smtClean="0">
                          <a:effectLst/>
                        </a:rPr>
                        <a:t>   </a:t>
                      </a:r>
                      <a:r>
                        <a:rPr lang="en-US" sz="1800" b="1" u="none" strike="noStrike" baseline="0" dirty="0">
                          <a:effectLst/>
                        </a:rPr>
                        <a:t>NPLCC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4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1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1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en-US" sz="1800" b="1" i="0" u="none" strike="noStrike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8571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baseline="0" dirty="0">
                          <a:effectLst/>
                        </a:rPr>
                        <a:t>    </a:t>
                      </a:r>
                      <a:r>
                        <a:rPr lang="en-US" sz="1800" b="1" u="none" strike="noStrike" baseline="0" dirty="0" smtClean="0">
                          <a:effectLst/>
                        </a:rPr>
                        <a:t>   </a:t>
                      </a:r>
                      <a:r>
                        <a:rPr lang="en-US" sz="1800" b="1" u="none" strike="noStrike" baseline="0" dirty="0">
                          <a:effectLst/>
                        </a:rPr>
                        <a:t>AK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3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1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3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en-US" sz="1800" b="1" i="0" u="none" strike="noStrike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8571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baseline="0" dirty="0">
                          <a:effectLst/>
                        </a:rPr>
                        <a:t>     </a:t>
                      </a:r>
                      <a:r>
                        <a:rPr lang="en-US" sz="1800" b="1" u="none" strike="noStrike" baseline="0" dirty="0" smtClean="0">
                          <a:effectLst/>
                        </a:rPr>
                        <a:t>  BC 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4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5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9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18</a:t>
                      </a:r>
                      <a:endParaRPr lang="en-US" sz="1800" b="1" i="0" u="none" strike="noStrike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8571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baseline="0" dirty="0">
                          <a:effectLst/>
                        </a:rPr>
                        <a:t>    </a:t>
                      </a:r>
                      <a:r>
                        <a:rPr lang="en-US" sz="1800" b="1" u="none" strike="noStrike" baseline="0" dirty="0" smtClean="0">
                          <a:effectLst/>
                        </a:rPr>
                        <a:t>   </a:t>
                      </a:r>
                      <a:r>
                        <a:rPr lang="en-US" sz="1800" b="1" u="none" strike="noStrike" baseline="0" dirty="0">
                          <a:effectLst/>
                        </a:rPr>
                        <a:t>WA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6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6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8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20</a:t>
                      </a:r>
                      <a:endParaRPr lang="en-US" sz="1800" b="1" i="0" u="none" strike="noStrike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8571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baseline="0" dirty="0">
                          <a:effectLst/>
                        </a:rPr>
                        <a:t>     </a:t>
                      </a:r>
                      <a:r>
                        <a:rPr lang="en-US" sz="1800" b="1" u="none" strike="noStrike" baseline="0" dirty="0" smtClean="0">
                          <a:effectLst/>
                        </a:rPr>
                        <a:t>  OR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7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9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5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21</a:t>
                      </a:r>
                      <a:endParaRPr lang="en-US" sz="1800" b="1" i="0" u="none" strike="noStrike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8571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baseline="0" dirty="0">
                          <a:effectLst/>
                        </a:rPr>
                        <a:t>     </a:t>
                      </a:r>
                      <a:r>
                        <a:rPr lang="en-US" sz="1800" b="1" u="none" strike="noStrike" baseline="0" dirty="0" smtClean="0">
                          <a:effectLst/>
                        </a:rPr>
                        <a:t>  CA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6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4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1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endParaRPr lang="en-US" sz="1800" b="1" i="0" u="none" strike="noStrike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8571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Tribes/First Nations 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  <a:endParaRPr lang="en-US" sz="1800" b="1" i="0" u="none" strike="noStrike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8571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baseline="0" dirty="0" smtClean="0">
                          <a:effectLst/>
                        </a:rPr>
                        <a:t>  </a:t>
                      </a:r>
                      <a:r>
                        <a:rPr lang="en-US" sz="1800" b="1" u="none" strike="noStrike" baseline="0" dirty="0" smtClean="0">
                          <a:solidFill>
                            <a:srgbClr val="C00000"/>
                          </a:solidFill>
                          <a:effectLst/>
                        </a:rPr>
                        <a:t>Priority </a:t>
                      </a:r>
                      <a:r>
                        <a:rPr lang="en-US" sz="1800" b="1" u="none" strike="noStrike" baseline="0" dirty="0">
                          <a:solidFill>
                            <a:srgbClr val="C00000"/>
                          </a:solidFill>
                          <a:effectLst/>
                        </a:rPr>
                        <a:t>Topics</a:t>
                      </a:r>
                      <a:endParaRPr lang="en-US" sz="1800" b="1" i="0" u="none" strike="noStrike" baseline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 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 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 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1800" b="1" i="0" u="none" strike="noStrike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571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baseline="0" dirty="0">
                          <a:effectLst/>
                        </a:rPr>
                        <a:t>     </a:t>
                      </a:r>
                      <a:r>
                        <a:rPr lang="en-US" sz="1800" b="1" u="none" strike="noStrike" baseline="0" dirty="0" smtClean="0">
                          <a:effectLst/>
                        </a:rPr>
                        <a:t>A - 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Streams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 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 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7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en-US" sz="1800" b="1" i="0" u="none" strike="noStrike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571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baseline="0" dirty="0">
                          <a:effectLst/>
                        </a:rPr>
                        <a:t>    </a:t>
                      </a:r>
                      <a:r>
                        <a:rPr lang="en-US" sz="1800" b="1" u="none" strike="noStrike" baseline="0" dirty="0" smtClean="0">
                          <a:effectLst/>
                        </a:rPr>
                        <a:t> B - 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Forests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11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10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7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28</a:t>
                      </a:r>
                      <a:endParaRPr lang="en-US" sz="1800" b="1" i="0" u="none" strike="noStrike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571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baseline="0" dirty="0">
                          <a:effectLst/>
                        </a:rPr>
                        <a:t>   </a:t>
                      </a:r>
                      <a:r>
                        <a:rPr lang="en-US" sz="1800" b="1" u="none" strike="noStrike" baseline="0" dirty="0" smtClean="0">
                          <a:effectLst/>
                        </a:rPr>
                        <a:t>  C - 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SLR / Storms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3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9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5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17</a:t>
                      </a:r>
                      <a:endParaRPr lang="en-US" sz="1800" b="1" i="0" u="none" strike="noStrike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571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baseline="0" dirty="0">
                          <a:effectLst/>
                        </a:rPr>
                        <a:t>    </a:t>
                      </a:r>
                      <a:r>
                        <a:rPr lang="en-US" sz="1800" b="1" u="none" strike="noStrike" baseline="0" dirty="0" smtClean="0">
                          <a:effectLst/>
                        </a:rPr>
                        <a:t> D - 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Anadromous fish</a:t>
                      </a:r>
                      <a:r>
                        <a:rPr lang="en-US" sz="1800" b="1" u="none" strike="noStrike" baseline="0" dirty="0" smtClean="0">
                          <a:effectLst/>
                        </a:rPr>
                        <a:t>    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 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 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7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en-US" sz="1800" b="1" i="0" u="none" strike="noStrike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571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baseline="0" dirty="0">
                          <a:effectLst/>
                        </a:rPr>
                        <a:t>    </a:t>
                      </a:r>
                      <a:r>
                        <a:rPr lang="en-US" sz="1800" b="1" u="none" strike="noStrike" baseline="0" dirty="0" smtClean="0">
                          <a:effectLst/>
                        </a:rPr>
                        <a:t> E - </a:t>
                      </a:r>
                      <a:r>
                        <a:rPr lang="en-US" sz="1500" b="1" u="none" strike="noStrike" baseline="0" dirty="0" smtClean="0">
                          <a:effectLst/>
                        </a:rPr>
                        <a:t>Invas, pests, disease</a:t>
                      </a:r>
                      <a:endParaRPr lang="en-US" sz="15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9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2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2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13</a:t>
                      </a:r>
                      <a:endParaRPr lang="en-US" sz="1800" b="1" i="0" u="none" strike="noStrike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571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baseline="0" dirty="0">
                          <a:effectLst/>
                        </a:rPr>
                        <a:t>    </a:t>
                      </a:r>
                      <a:r>
                        <a:rPr lang="en-US" sz="1800" b="1" u="none" strike="noStrike" baseline="0" dirty="0" smtClean="0">
                          <a:effectLst/>
                        </a:rPr>
                        <a:t> Across Topics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 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 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effectLst/>
                        </a:rPr>
                        <a:t>4</a:t>
                      </a:r>
                      <a:endParaRPr lang="en-US" sz="18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en-US" sz="1800" b="1" i="0" u="none" strike="noStrike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nplcc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-41446"/>
            <a:ext cx="2438400" cy="121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97741" y="1061196"/>
            <a:ext cx="39485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990000"/>
                </a:solidFill>
              </a:rPr>
              <a:t>FY 2014 Pre-Proposals</a:t>
            </a:r>
            <a:endParaRPr lang="en-US" sz="3200" b="1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4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528169"/>
              </p:ext>
            </p:extLst>
          </p:nvPr>
        </p:nvGraphicFramePr>
        <p:xfrm>
          <a:off x="152400" y="609600"/>
          <a:ext cx="8839200" cy="5162055"/>
        </p:xfrm>
        <a:graphic>
          <a:graphicData uri="http://schemas.openxmlformats.org/drawingml/2006/table">
            <a:tbl>
              <a:tblPr/>
              <a:tblGrid>
                <a:gridCol w="1755563"/>
                <a:gridCol w="785706"/>
                <a:gridCol w="601556"/>
                <a:gridCol w="4665134"/>
                <a:gridCol w="1031241"/>
              </a:tblGrid>
              <a:tr h="326681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Full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Proposals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Requested (From 2014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RFP)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335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Pre-proposal 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Geographic Area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Priority Topics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Title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Amount Requested ($)</a:t>
                      </a:r>
                    </a:p>
                  </a:txBody>
                  <a:tcPr marL="5924" marR="5924" marT="59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23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Action 2.5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480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2.5-13_BCMFLNRO_Floyd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BC &amp; AK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Floyd (Snow-cover, soil drainage and yellow cedar decline in BC and SE Alaska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50,000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5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24" marR="5924" marT="59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24" marR="5924" marT="59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24" marR="5924" marT="59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924" marR="5924" marT="59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23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Action 4.2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811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4.2-16_PSU_Pincus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OR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Incorporating climate change into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compliance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based Riparian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restoration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initiative investment planning 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15,508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4.2-12_DU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Canada _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Harrison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BC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Modeling the effects of sea level rise to prioritize BC estuaries for conservation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50,000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3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4.2-11_Cascadia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Geosciences_Leroy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Effects of relative sea level changes and storms on the Humboldt Bay Estuary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40,000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24" marR="5924" marT="59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24" marR="5924" marT="59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24" marR="5924" marT="59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924" marR="5924" marT="59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23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Action 4.4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679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4.2-10_WDFW_Quinn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Applied Case Study to integrate climate change science into culvert design for WDFW&amp; Partners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45,000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9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4.2-11_USFS_Peterson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OR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Implementing Climate-smart resource management across multiple ownerships in SW OR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50,000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3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4.4-13_CDAECP_Arcese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BC, WA &amp; OR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B; E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Cross Boundary planning for resilience and restoration of Endangered Oak savanna and Coastal Douglas-fir Forest Ecosystems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50,000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4.4-09_Nooksack_Grah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A; D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Climate Change Impacts on Nooksack River Hydrology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50,000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9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924" marR="5924" marT="5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924" marR="5924" marT="59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924" marR="5924" marT="59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    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algn="r" fontAlgn="ctr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Total Requested:  Approx</a:t>
                      </a:r>
                      <a:r>
                        <a:rPr 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$350,000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924" marR="5924" marT="59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924" marR="5924" marT="59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554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nplcc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-41446"/>
            <a:ext cx="2438400" cy="1219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1295400"/>
            <a:ext cx="7391400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Next Steps: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 smtClean="0"/>
              <a:t>Full Proposal Review (9 total – up to 6 pages each):  </a:t>
            </a:r>
          </a:p>
          <a:p>
            <a:pPr marL="800100" lvl="1" indent="-342900">
              <a:spcBef>
                <a:spcPts val="600"/>
              </a:spcBef>
              <a:buSzPct val="85000"/>
              <a:buFont typeface="Courier New" panose="02070309020205020404" pitchFamily="49" charset="0"/>
              <a:buChar char="o"/>
            </a:pPr>
            <a:r>
              <a:rPr lang="en-US" sz="2000" dirty="0" smtClean="0"/>
              <a:t>April 1 – April 15  review</a:t>
            </a:r>
          </a:p>
          <a:p>
            <a:pPr marL="800100" lvl="1" indent="-342900">
              <a:spcBef>
                <a:spcPts val="600"/>
              </a:spcBef>
              <a:buSzPct val="85000"/>
              <a:buFont typeface="Courier New" panose="02070309020205020404" pitchFamily="49" charset="0"/>
              <a:buChar char="o"/>
            </a:pPr>
            <a:r>
              <a:rPr lang="en-US" sz="2000" dirty="0" smtClean="0"/>
              <a:t>Need minimum 3 reviewers for each proposal, 5 criteria</a:t>
            </a:r>
          </a:p>
          <a:p>
            <a:pPr marL="800100" lvl="1" indent="-342900">
              <a:spcBef>
                <a:spcPts val="600"/>
              </a:spcBef>
              <a:buSzPct val="85000"/>
              <a:buFont typeface="Courier New" panose="02070309020205020404" pitchFamily="49" charset="0"/>
              <a:buChar char="o"/>
            </a:pPr>
            <a:r>
              <a:rPr lang="en-US" sz="2000" dirty="0" smtClean="0"/>
              <a:t>S-TEK members (review 3 or more proposals – please contact Mary with your best fit) </a:t>
            </a:r>
          </a:p>
          <a:p>
            <a:pPr marL="800100" lvl="1" indent="-342900">
              <a:spcBef>
                <a:spcPts val="600"/>
              </a:spcBef>
              <a:buSzPct val="85000"/>
              <a:buFont typeface="Courier New" panose="02070309020205020404" pitchFamily="49" charset="0"/>
              <a:buChar char="o"/>
            </a:pPr>
            <a:r>
              <a:rPr lang="en-US" sz="2000" dirty="0" smtClean="0"/>
              <a:t>Min. 1 </a:t>
            </a:r>
            <a:r>
              <a:rPr lang="en-US" sz="2000" dirty="0" smtClean="0"/>
              <a:t>specialized technical </a:t>
            </a:r>
            <a:r>
              <a:rPr lang="en-US" sz="2000" dirty="0" smtClean="0"/>
              <a:t>reviewer each proposal (</a:t>
            </a:r>
            <a:r>
              <a:rPr lang="en-US" sz="2000" b="1" dirty="0" smtClean="0"/>
              <a:t>you</a:t>
            </a:r>
            <a:r>
              <a:rPr lang="en-US" sz="2000" dirty="0" smtClean="0"/>
              <a:t> may fit the role for some of the proposals)</a:t>
            </a:r>
          </a:p>
        </p:txBody>
      </p:sp>
    </p:spTree>
    <p:extLst>
      <p:ext uri="{BB962C8B-B14F-4D97-AF65-F5344CB8AC3E}">
        <p14:creationId xmlns:p14="http://schemas.microsoft.com/office/powerpoint/2010/main" val="312781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nplcc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-41446"/>
            <a:ext cx="2438400" cy="1219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1295400"/>
            <a:ext cx="73914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Next Steps: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000" dirty="0" smtClean="0"/>
              <a:t>Hopefully we will have budget by beginning April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Discuss other project priorities: </a:t>
            </a:r>
          </a:p>
          <a:p>
            <a:pPr marL="800100" lvl="1" indent="-342900">
              <a:spcBef>
                <a:spcPts val="600"/>
              </a:spcBef>
              <a:buSzPct val="85000"/>
              <a:buFont typeface="Courier New" panose="02070309020205020404" pitchFamily="49" charset="0"/>
              <a:buChar char="o"/>
            </a:pPr>
            <a:r>
              <a:rPr lang="en-US" sz="2000" dirty="0" smtClean="0"/>
              <a:t>CPA </a:t>
            </a:r>
            <a:r>
              <a:rPr lang="en-US" sz="2000" dirty="0" smtClean="0"/>
              <a:t>enhancement</a:t>
            </a:r>
            <a:endParaRPr lang="en-US" sz="2000" dirty="0" smtClean="0"/>
          </a:p>
          <a:p>
            <a:pPr marL="800100" lvl="1" indent="-342900">
              <a:spcBef>
                <a:spcPts val="600"/>
              </a:spcBef>
              <a:buSzPct val="85000"/>
              <a:buFont typeface="Courier New" panose="02070309020205020404" pitchFamily="49" charset="0"/>
              <a:buChar char="o"/>
            </a:pPr>
            <a:r>
              <a:rPr lang="en-US" sz="2000" dirty="0" smtClean="0"/>
              <a:t>Interactive Map (started by Patricia Tillman)</a:t>
            </a:r>
          </a:p>
          <a:p>
            <a:pPr marL="800100" lvl="1" indent="-342900">
              <a:spcBef>
                <a:spcPts val="600"/>
              </a:spcBef>
              <a:buSzPct val="85000"/>
              <a:buFont typeface="Courier New" panose="02070309020205020404" pitchFamily="49" charset="0"/>
              <a:buChar char="o"/>
            </a:pPr>
            <a:r>
              <a:rPr lang="en-US" sz="2000" dirty="0" smtClean="0"/>
              <a:t>FY13 prior project commitments</a:t>
            </a:r>
          </a:p>
          <a:p>
            <a:pPr marL="800100" lvl="1" indent="-342900">
              <a:spcBef>
                <a:spcPts val="600"/>
              </a:spcBef>
              <a:buSzPct val="85000"/>
              <a:buFont typeface="Courier New" panose="02070309020205020404" pitchFamily="49" charset="0"/>
              <a:buChar char="o"/>
            </a:pPr>
            <a:r>
              <a:rPr lang="en-US" sz="2000" dirty="0" smtClean="0"/>
              <a:t>Potential additions to past projects to  improve management use of products </a:t>
            </a:r>
          </a:p>
          <a:p>
            <a:pPr marL="800100" lvl="1" indent="-342900">
              <a:spcBef>
                <a:spcPts val="600"/>
              </a:spcBef>
              <a:buSzPct val="85000"/>
              <a:buFont typeface="Courier New" panose="02070309020205020404" pitchFamily="49" charset="0"/>
              <a:buChar char="o"/>
            </a:pPr>
            <a:r>
              <a:rPr lang="en-US" sz="2000" dirty="0" smtClean="0"/>
              <a:t>Potential other FY 14 full proposals developed (likely not; however, depends on available funding)</a:t>
            </a:r>
          </a:p>
          <a:p>
            <a:pPr marL="285750" indent="-2857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Present recommendations to Steering </a:t>
            </a:r>
            <a:r>
              <a:rPr lang="en-US" sz="2000" dirty="0" smtClean="0"/>
              <a:t>Committee at </a:t>
            </a:r>
            <a:r>
              <a:rPr lang="en-US" sz="2000" dirty="0" smtClean="0"/>
              <a:t>April 22-24 meeting</a:t>
            </a:r>
          </a:p>
        </p:txBody>
      </p:sp>
    </p:spTree>
    <p:extLst>
      <p:ext uri="{BB962C8B-B14F-4D97-AF65-F5344CB8AC3E}">
        <p14:creationId xmlns:p14="http://schemas.microsoft.com/office/powerpoint/2010/main" val="246384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514" y="4773212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178844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Conservation Planning Atlas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11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71601"/>
            <a:ext cx="5758960" cy="4343400"/>
          </a:xfrm>
        </p:spPr>
      </p:pic>
      <p:sp>
        <p:nvSpPr>
          <p:cNvPr id="12" name="TextBox 11"/>
          <p:cNvSpPr txBox="1"/>
          <p:nvPr/>
        </p:nvSpPr>
        <p:spPr>
          <a:xfrm>
            <a:off x="6019800" y="1371600"/>
            <a:ext cx="297180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2013 Funded Project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Spatial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NPLCC funded projects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Other 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Convene Review Teams: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April 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April 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r>
              <a:rPr lang="en-US" sz="2000" b="1" dirty="0" smtClean="0"/>
              <a:t>Link available on Website Resources Page: </a:t>
            </a:r>
          </a:p>
          <a:p>
            <a:r>
              <a:rPr lang="en-US" sz="2000" b="1" dirty="0">
                <a:solidFill>
                  <a:srgbClr val="0070C0"/>
                </a:solidFill>
                <a:hlinkClick r:id="rId4"/>
              </a:rPr>
              <a:t>http://nplcc.databasin.org</a:t>
            </a:r>
            <a:r>
              <a:rPr lang="en-US" sz="2000" b="1" dirty="0" smtClean="0">
                <a:solidFill>
                  <a:srgbClr val="0070C0"/>
                </a:solidFill>
                <a:hlinkClick r:id="rId4"/>
              </a:rPr>
              <a:t>/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endParaRPr lang="en-US" sz="2000" b="1" dirty="0">
              <a:solidFill>
                <a:srgbClr val="0070C0"/>
              </a:solidFill>
            </a:endParaRPr>
          </a:p>
          <a:p>
            <a:r>
              <a:rPr lang="en-US" sz="2000" b="1" dirty="0" smtClean="0"/>
              <a:t>April - Announceme</a:t>
            </a:r>
            <a:r>
              <a:rPr lang="en-US" sz="2200" b="1" dirty="0" smtClean="0"/>
              <a:t>nt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303581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nplcc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-41446"/>
            <a:ext cx="2438400" cy="1219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270760"/>
            <a:ext cx="7391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Continued Discussion:  </a:t>
            </a:r>
          </a:p>
          <a:p>
            <a:endParaRPr lang="en-US" sz="1600" b="1" dirty="0" smtClean="0">
              <a:solidFill>
                <a:srgbClr val="C0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Project Relevance </a:t>
            </a:r>
            <a:endParaRPr lang="en-US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Management/Accountability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Document</a:t>
            </a:r>
            <a:endParaRPr lang="en-US" sz="20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03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13" name="Picture 12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66486"/>
            <a:ext cx="2438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380999" y="1905000"/>
            <a:ext cx="8382001" cy="45720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Goal – Encourage and measure project relevance that accounts for end-user application of findings</a:t>
            </a:r>
          </a:p>
          <a:p>
            <a:pPr lvl="0"/>
            <a:r>
              <a:rPr lang="en-US" sz="2000" dirty="0"/>
              <a:t>Ask: does the project advance climate adaptation and landscape conservation on the ground</a:t>
            </a:r>
          </a:p>
          <a:p>
            <a:pPr lvl="0"/>
            <a:r>
              <a:rPr lang="en-US" sz="2000" dirty="0"/>
              <a:t>Assure full proposal discussion of how agency needs will be met, or results used</a:t>
            </a:r>
          </a:p>
          <a:p>
            <a:pPr lvl="0"/>
            <a:r>
              <a:rPr lang="en-US" sz="2000" dirty="0"/>
              <a:t>End users should be involved throughout most projects, except perhaps for projects testing very novel approaches, models, or frameworks</a:t>
            </a:r>
          </a:p>
          <a:p>
            <a:pPr lvl="0"/>
            <a:r>
              <a:rPr lang="en-US" sz="2000" dirty="0"/>
              <a:t>Ask PIs to identify metrics of “success” and “relevance” both for who should review, and who will be the end users of the information</a:t>
            </a:r>
          </a:p>
          <a:p>
            <a:pPr lvl="0"/>
            <a:r>
              <a:rPr lang="en-US" sz="2000" dirty="0"/>
              <a:t>Ask for target audience review of deliverables based on metrics in proposal review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b="1" i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828800" y="1234440"/>
            <a:ext cx="4121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990000"/>
                </a:solidFill>
              </a:rPr>
              <a:t>Theme:  Project Relevance</a:t>
            </a:r>
            <a:endParaRPr lang="en-US" sz="2800" b="1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13" name="Picture 12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66486"/>
            <a:ext cx="2438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380999" y="1905000"/>
            <a:ext cx="8382001" cy="45720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Goal – Better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develop a framework for continual adaptive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learning– both individual projects and program-scale response</a:t>
            </a:r>
          </a:p>
          <a:p>
            <a:pPr lvl="0"/>
            <a:r>
              <a:rPr lang="en-US" sz="2000" dirty="0"/>
              <a:t>Learn as we go (e.g. learn from our own metrics); use adaptive management approach for “relevance” and “success” of projects</a:t>
            </a:r>
          </a:p>
          <a:p>
            <a:pPr lvl="0"/>
            <a:r>
              <a:rPr lang="en-US" sz="2000" dirty="0"/>
              <a:t>Identify an explicit learning component in the project management, to continually improve project quality, incorporating all steps in project management</a:t>
            </a:r>
          </a:p>
          <a:p>
            <a:pPr lvl="0"/>
            <a:r>
              <a:rPr lang="en-US" sz="2000" dirty="0"/>
              <a:t>ID program-level hypotheses to test as inherent in an ongoing institutional learn process</a:t>
            </a:r>
          </a:p>
          <a:p>
            <a:pPr lvl="0"/>
            <a:r>
              <a:rPr lang="en-US" sz="2000" dirty="0"/>
              <a:t>Don’t mix up individual project accountability and relevance with NPLCC learning overall; how do the projects altogether improve our knowledge and performance </a:t>
            </a:r>
          </a:p>
          <a:p>
            <a:pPr lvl="0"/>
            <a:r>
              <a:rPr lang="en-US" sz="2000" dirty="0"/>
              <a:t>Review post-project lessons learned across all LCCs</a:t>
            </a:r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000" b="1" i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219200" y="1295400"/>
            <a:ext cx="43795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990000"/>
                </a:solidFill>
              </a:rPr>
              <a:t>Theme:  Continued Learning</a:t>
            </a:r>
            <a:endParaRPr lang="en-US" sz="2800" b="1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18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13" name="Picture 12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66486"/>
            <a:ext cx="2438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380999" y="1905000"/>
            <a:ext cx="8382001" cy="45720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Goal – Build capability for project support, communication of findings, and enhanced end-user implementation of NPLCC project outcomes</a:t>
            </a:r>
            <a:endParaRPr lang="en-US" sz="2000" dirty="0"/>
          </a:p>
          <a:p>
            <a:pPr lvl="0"/>
            <a:r>
              <a:rPr lang="en-US" sz="2000" dirty="0"/>
              <a:t>Project support appears to be missing: hired or volunteer</a:t>
            </a:r>
          </a:p>
          <a:p>
            <a:pPr lvl="0"/>
            <a:r>
              <a:rPr lang="en-US" sz="2000" dirty="0"/>
              <a:t>Develop an RFP project next year to support evaluation of project success</a:t>
            </a:r>
          </a:p>
          <a:p>
            <a:pPr lvl="0"/>
            <a:r>
              <a:rPr lang="en-US" sz="2000" dirty="0"/>
              <a:t>Require outreach and longer term follow-up for project outcomes</a:t>
            </a:r>
          </a:p>
          <a:p>
            <a:pPr lvl="0"/>
            <a:r>
              <a:rPr lang="en-US" sz="2000" dirty="0"/>
              <a:t>Project support is important and different from project evaluation; fund expert consultation for outreach and linkage of project findings to management decisions</a:t>
            </a:r>
          </a:p>
          <a:p>
            <a:pPr lvl="0"/>
            <a:r>
              <a:rPr lang="en-US" sz="2000" dirty="0"/>
              <a:t>Fund a position or contract to assess and support use of project findings</a:t>
            </a:r>
          </a:p>
          <a:p>
            <a:pPr lvl="0"/>
            <a:r>
              <a:rPr lang="en-US" sz="2000" dirty="0"/>
              <a:t>The NPLCC communications plan should seek to support project relevance, or it will be low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000" b="1" i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143000" y="1295400"/>
            <a:ext cx="6964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990000"/>
                </a:solidFill>
              </a:rPr>
              <a:t>Theme:  Communication and Implementation</a:t>
            </a:r>
            <a:endParaRPr lang="en-US" sz="2800" b="1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4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13" name="Picture 12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66486"/>
            <a:ext cx="2438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304800" y="2057400"/>
            <a:ext cx="8382001" cy="457200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sz="2000" dirty="0" smtClean="0"/>
              <a:t>Draft complete and is on NPLCC Website – See Business Page, S-TEK meetings, 3-13-14 folder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Includes your input and general requirements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Goal:  S-TEK 2- week review prior to forwarding to Steering Committee (</a:t>
            </a:r>
            <a:r>
              <a:rPr lang="en-US" sz="2000" dirty="0" smtClean="0">
                <a:solidFill>
                  <a:srgbClr val="FF0000"/>
                </a:solidFill>
              </a:rPr>
              <a:t>please send feedback/comments to Frank and Mary by 3/27</a:t>
            </a:r>
            <a:r>
              <a:rPr lang="en-US" sz="2000" dirty="0" smtClean="0"/>
              <a:t>)</a:t>
            </a:r>
          </a:p>
          <a:p>
            <a:pPr marL="0" indent="0">
              <a:spcAft>
                <a:spcPts val="1200"/>
              </a:spcAft>
              <a:buNone/>
            </a:pPr>
            <a:endParaRPr lang="en-US" sz="2000" dirty="0" smtClean="0"/>
          </a:p>
          <a:p>
            <a:pPr>
              <a:spcAft>
                <a:spcPts val="1200"/>
              </a:spcAft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000" b="1" i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72440" y="1295400"/>
            <a:ext cx="87171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990000"/>
                </a:solidFill>
              </a:rPr>
              <a:t>NPLCC Project Management and Accountability Practices </a:t>
            </a:r>
            <a:endParaRPr lang="en-US" sz="2800" b="1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54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13" name="Picture 12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66486"/>
            <a:ext cx="2438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304800" y="2057400"/>
            <a:ext cx="8382001" cy="4572000"/>
          </a:xfrm>
        </p:spPr>
        <p:txBody>
          <a:bodyPr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000" b="1" i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72440" y="1295400"/>
            <a:ext cx="87171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990000"/>
                </a:solidFill>
              </a:rPr>
              <a:t>NPLCC Project Management and Accountability Practices </a:t>
            </a:r>
            <a:endParaRPr lang="en-US" sz="2800" b="1" dirty="0">
              <a:solidFill>
                <a:srgbClr val="990000"/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183372929"/>
              </p:ext>
            </p:extLst>
          </p:nvPr>
        </p:nvGraphicFramePr>
        <p:xfrm>
          <a:off x="1524000" y="2057400"/>
          <a:ext cx="5943600" cy="3762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0238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13" name="Picture 12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66486"/>
            <a:ext cx="2438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304800" y="2057400"/>
            <a:ext cx="8382001" cy="4572000"/>
          </a:xfrm>
        </p:spPr>
        <p:txBody>
          <a:bodyPr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000" b="1" i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72440" y="1295400"/>
            <a:ext cx="87171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990000"/>
                </a:solidFill>
              </a:rPr>
              <a:t>NPLCC Project Management and Accountability Practices </a:t>
            </a:r>
            <a:endParaRPr lang="en-US" sz="2800" b="1" dirty="0">
              <a:solidFill>
                <a:srgbClr val="990000"/>
              </a:solidFill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690279017"/>
              </p:ext>
            </p:extLst>
          </p:nvPr>
        </p:nvGraphicFramePr>
        <p:xfrm>
          <a:off x="1600200" y="1557010"/>
          <a:ext cx="5943600" cy="4590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19924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9125</TotalTime>
  <Words>1570</Words>
  <Application>Microsoft Office PowerPoint</Application>
  <PresentationFormat>On-screen Show (4:3)</PresentationFormat>
  <Paragraphs>331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Conservation Planning Atlas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DOI-FWS-R7--FAIR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Martin, Philip</dc:creator>
  <cp:lastModifiedBy>Mahaffy, Mary</cp:lastModifiedBy>
  <cp:revision>582</cp:revision>
  <cp:lastPrinted>2013-08-05T00:30:05Z</cp:lastPrinted>
  <dcterms:created xsi:type="dcterms:W3CDTF">2012-06-06T16:26:27Z</dcterms:created>
  <dcterms:modified xsi:type="dcterms:W3CDTF">2014-03-14T22:34:46Z</dcterms:modified>
</cp:coreProperties>
</file>