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 id="2147485630" r:id="rId2"/>
  </p:sldMasterIdLst>
  <p:notesMasterIdLst>
    <p:notesMasterId r:id="rId8"/>
  </p:notesMasterIdLst>
  <p:handoutMasterIdLst>
    <p:handoutMasterId r:id="rId9"/>
  </p:handoutMasterIdLst>
  <p:sldIdLst>
    <p:sldId id="1110" r:id="rId3"/>
    <p:sldId id="1158" r:id="rId4"/>
    <p:sldId id="1164" r:id="rId5"/>
    <p:sldId id="1165" r:id="rId6"/>
    <p:sldId id="1166" r:id="rId7"/>
  </p:sldIdLst>
  <p:sldSz cx="9144000" cy="6858000" type="screen4x3"/>
  <p:notesSz cx="7077075" cy="9363075"/>
  <p:defaultTextStyle>
    <a:defPPr>
      <a:defRPr lang="en-US"/>
    </a:defPPr>
    <a:lvl1pPr algn="l" rtl="0" fontAlgn="base">
      <a:spcBef>
        <a:spcPct val="0"/>
      </a:spcBef>
      <a:spcAft>
        <a:spcPct val="0"/>
      </a:spcAft>
      <a:defRPr sz="28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8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8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8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800" kern="1200">
        <a:solidFill>
          <a:schemeClr val="tx1"/>
        </a:solidFill>
        <a:latin typeface="Arial" charset="0"/>
        <a:ea typeface="ＭＳ Ｐゴシック" pitchFamily="34" charset="-128"/>
        <a:cs typeface="+mn-cs"/>
      </a:defRPr>
    </a:lvl5pPr>
    <a:lvl6pPr marL="2286000" algn="l" defTabSz="914400" rtl="0" eaLnBrk="1" latinLnBrk="0" hangingPunct="1">
      <a:defRPr sz="2800" kern="1200">
        <a:solidFill>
          <a:schemeClr val="tx1"/>
        </a:solidFill>
        <a:latin typeface="Arial" charset="0"/>
        <a:ea typeface="ＭＳ Ｐゴシック" pitchFamily="34" charset="-128"/>
        <a:cs typeface="+mn-cs"/>
      </a:defRPr>
    </a:lvl6pPr>
    <a:lvl7pPr marL="2743200" algn="l" defTabSz="914400" rtl="0" eaLnBrk="1" latinLnBrk="0" hangingPunct="1">
      <a:defRPr sz="2800" kern="1200">
        <a:solidFill>
          <a:schemeClr val="tx1"/>
        </a:solidFill>
        <a:latin typeface="Arial" charset="0"/>
        <a:ea typeface="ＭＳ Ｐゴシック" pitchFamily="34" charset="-128"/>
        <a:cs typeface="+mn-cs"/>
      </a:defRPr>
    </a:lvl7pPr>
    <a:lvl8pPr marL="3200400" algn="l" defTabSz="914400" rtl="0" eaLnBrk="1" latinLnBrk="0" hangingPunct="1">
      <a:defRPr sz="2800" kern="1200">
        <a:solidFill>
          <a:schemeClr val="tx1"/>
        </a:solidFill>
        <a:latin typeface="Arial" charset="0"/>
        <a:ea typeface="ＭＳ Ｐゴシック" pitchFamily="34" charset="-128"/>
        <a:cs typeface="+mn-cs"/>
      </a:defRPr>
    </a:lvl8pPr>
    <a:lvl9pPr marL="3657600" algn="l" defTabSz="914400" rtl="0" eaLnBrk="1" latinLnBrk="0" hangingPunct="1">
      <a:defRPr sz="28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27D945"/>
    <a:srgbClr val="9966FF"/>
    <a:srgbClr val="CCFF99"/>
    <a:srgbClr val="FFFFCC"/>
    <a:srgbClr val="FF3300"/>
    <a:srgbClr val="FFFF99"/>
    <a:srgbClr val="FFFE00"/>
    <a:srgbClr val="66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1855" autoAdjust="0"/>
    <p:restoredTop sz="77475" autoAdjust="0"/>
  </p:normalViewPr>
  <p:slideViewPr>
    <p:cSldViewPr>
      <p:cViewPr>
        <p:scale>
          <a:sx n="70" d="100"/>
          <a:sy n="70" d="100"/>
        </p:scale>
        <p:origin x="-2526" y="-534"/>
      </p:cViewPr>
      <p:guideLst>
        <p:guide orient="horz" pos="2160"/>
        <p:guide pos="2880"/>
      </p:guideLst>
    </p:cSldViewPr>
  </p:slideViewPr>
  <p:outlineViewPr>
    <p:cViewPr>
      <p:scale>
        <a:sx n="33" d="100"/>
        <a:sy n="33" d="100"/>
      </p:scale>
      <p:origin x="0" y="16542"/>
    </p:cViewPr>
  </p:outlineViewPr>
  <p:notesTextViewPr>
    <p:cViewPr>
      <p:scale>
        <a:sx n="100" d="100"/>
        <a:sy n="100" d="100"/>
      </p:scale>
      <p:origin x="0" y="0"/>
    </p:cViewPr>
  </p:notesTextViewPr>
  <p:sorterViewPr>
    <p:cViewPr>
      <p:scale>
        <a:sx n="120" d="100"/>
        <a:sy n="120" d="100"/>
      </p:scale>
      <p:origin x="0" y="756"/>
    </p:cViewPr>
  </p:sorterViewPr>
  <p:notesViewPr>
    <p:cSldViewPr>
      <p:cViewPr varScale="1">
        <p:scale>
          <a:sx n="84" d="100"/>
          <a:sy n="84" d="100"/>
        </p:scale>
        <p:origin x="-3114" y="-9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1"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299" name="Rectangle 3"/>
          <p:cNvSpPr>
            <a:spLocks noGrp="1" noChangeArrowheads="1"/>
          </p:cNvSpPr>
          <p:nvPr>
            <p:ph type="dt" sz="quarter" idx="1"/>
          </p:nvPr>
        </p:nvSpPr>
        <p:spPr bwMode="auto">
          <a:xfrm>
            <a:off x="4010557"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300" name="Rectangle 4"/>
          <p:cNvSpPr>
            <a:spLocks noGrp="1" noChangeArrowheads="1"/>
          </p:cNvSpPr>
          <p:nvPr>
            <p:ph type="ftr" sz="quarter" idx="2"/>
          </p:nvPr>
        </p:nvSpPr>
        <p:spPr bwMode="auto">
          <a:xfrm>
            <a:off x="1"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55301" name="Rectangle 5"/>
          <p:cNvSpPr>
            <a:spLocks noGrp="1" noChangeArrowheads="1"/>
          </p:cNvSpPr>
          <p:nvPr>
            <p:ph type="sldNum" sz="quarter" idx="3"/>
          </p:nvPr>
        </p:nvSpPr>
        <p:spPr bwMode="auto">
          <a:xfrm>
            <a:off x="4010557"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fld id="{3F4469B3-19B2-49AD-AF04-C9160A845C6D}" type="slidenum">
              <a:rPr lang="en-US"/>
              <a:pPr>
                <a:defRPr/>
              </a:pPr>
              <a:t>‹#›</a:t>
            </a:fld>
            <a:endParaRPr lang="en-US"/>
          </a:p>
        </p:txBody>
      </p:sp>
    </p:spTree>
    <p:extLst>
      <p:ext uri="{BB962C8B-B14F-4D97-AF65-F5344CB8AC3E}">
        <p14:creationId xmlns:p14="http://schemas.microsoft.com/office/powerpoint/2010/main" val="3492712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1"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27651" name="Rectangle 3"/>
          <p:cNvSpPr>
            <a:spLocks noGrp="1" noChangeArrowheads="1"/>
          </p:cNvSpPr>
          <p:nvPr>
            <p:ph type="dt" idx="1"/>
          </p:nvPr>
        </p:nvSpPr>
        <p:spPr bwMode="auto">
          <a:xfrm>
            <a:off x="4010557" y="0"/>
            <a:ext cx="3066518" cy="46815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44038" y="4447461"/>
            <a:ext cx="5188999" cy="4213384"/>
          </a:xfrm>
          <a:prstGeom prst="rect">
            <a:avLst/>
          </a:prstGeom>
          <a:noFill/>
          <a:ln w="9525">
            <a:noFill/>
            <a:miter lim="800000"/>
            <a:headEnd/>
            <a:tailEnd/>
          </a:ln>
          <a:effectLst/>
        </p:spPr>
        <p:txBody>
          <a:bodyPr vert="horz" wrap="square" lIns="93940" tIns="46970" rIns="93940" bIns="469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1"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defTabSz="940043" eaLnBrk="0" hangingPunct="0">
              <a:spcBef>
                <a:spcPct val="0"/>
              </a:spcBef>
              <a:buClrTx/>
              <a:buFontTx/>
              <a:buNone/>
              <a:defRPr sz="1200">
                <a:effectLst/>
                <a:latin typeface="Times New Roman" pitchFamily="18" charset="0"/>
                <a:ea typeface="+mn-ea"/>
              </a:defRPr>
            </a:lvl1pPr>
          </a:lstStyle>
          <a:p>
            <a:pPr>
              <a:defRPr/>
            </a:pPr>
            <a:endParaRPr lang="en-US"/>
          </a:p>
        </p:txBody>
      </p:sp>
      <p:sp>
        <p:nvSpPr>
          <p:cNvPr id="27655" name="Rectangle 7"/>
          <p:cNvSpPr>
            <a:spLocks noGrp="1" noChangeArrowheads="1"/>
          </p:cNvSpPr>
          <p:nvPr>
            <p:ph type="sldNum" sz="quarter" idx="5"/>
          </p:nvPr>
        </p:nvSpPr>
        <p:spPr bwMode="auto">
          <a:xfrm>
            <a:off x="4010557" y="8894921"/>
            <a:ext cx="3066518" cy="468154"/>
          </a:xfrm>
          <a:prstGeom prst="rect">
            <a:avLst/>
          </a:prstGeom>
          <a:noFill/>
          <a:ln w="9525">
            <a:noFill/>
            <a:miter lim="800000"/>
            <a:headEnd/>
            <a:tailEnd/>
          </a:ln>
          <a:effectLst/>
        </p:spPr>
        <p:txBody>
          <a:bodyPr vert="horz" wrap="square" lIns="93940" tIns="46970" rIns="93940" bIns="46970" numCol="1" anchor="b" anchorCtr="0" compatLnSpc="1">
            <a:prstTxWarp prst="textNoShape">
              <a:avLst/>
            </a:prstTxWarp>
          </a:bodyPr>
          <a:lstStyle>
            <a:lvl1pPr algn="r" defTabSz="940043" eaLnBrk="0" hangingPunct="0">
              <a:spcBef>
                <a:spcPct val="0"/>
              </a:spcBef>
              <a:buClrTx/>
              <a:buFontTx/>
              <a:buNone/>
              <a:defRPr sz="1200">
                <a:effectLst/>
                <a:latin typeface="Times New Roman" pitchFamily="18" charset="0"/>
                <a:ea typeface="+mn-ea"/>
              </a:defRPr>
            </a:lvl1pPr>
          </a:lstStyle>
          <a:p>
            <a:pPr>
              <a:defRPr/>
            </a:pPr>
            <a:fld id="{264208FB-6036-45DF-AC00-94C5DFFF3296}" type="slidenum">
              <a:rPr lang="en-US"/>
              <a:pPr>
                <a:defRPr/>
              </a:pPr>
              <a:t>‹#›</a:t>
            </a:fld>
            <a:endParaRPr lang="en-US"/>
          </a:p>
        </p:txBody>
      </p:sp>
    </p:spTree>
    <p:extLst>
      <p:ext uri="{BB962C8B-B14F-4D97-AF65-F5344CB8AC3E}">
        <p14:creationId xmlns:p14="http://schemas.microsoft.com/office/powerpoint/2010/main" val="24969398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a:t>
            </a:fld>
            <a:endParaRPr lang="en-US"/>
          </a:p>
        </p:txBody>
      </p:sp>
    </p:spTree>
    <p:extLst>
      <p:ext uri="{BB962C8B-B14F-4D97-AF65-F5344CB8AC3E}">
        <p14:creationId xmlns:p14="http://schemas.microsoft.com/office/powerpoint/2010/main" val="359797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Mary and Frank –</a:t>
            </a:r>
          </a:p>
          <a:p>
            <a:endParaRPr lang="en-US" dirty="0" smtClean="0"/>
          </a:p>
          <a:p>
            <a:r>
              <a:rPr lang="en-US" dirty="0" smtClean="0"/>
              <a:t>For this part of the discussion I will use the</a:t>
            </a:r>
            <a:r>
              <a:rPr lang="en-US" baseline="0" dirty="0" smtClean="0"/>
              <a:t> summary distributed with the agenda – my goal is to get head nods for Table 1 and for the Activity description modifications, and to use the identification of focused actions that has already been completed to kick off the discussion of current and future actions for the remaining topics.</a:t>
            </a:r>
          </a:p>
          <a:p>
            <a:endParaRPr lang="en-US" baseline="0" dirty="0" smtClean="0"/>
          </a:p>
          <a:p>
            <a:r>
              <a:rPr lang="en-US" baseline="0" dirty="0" smtClean="0"/>
              <a:t>I’ll “lead” that discussion from the excel file and keep track as we go.</a:t>
            </a:r>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2</a:t>
            </a:fld>
            <a:endParaRPr lang="en-US"/>
          </a:p>
        </p:txBody>
      </p:sp>
    </p:spTree>
    <p:extLst>
      <p:ext uri="{BB962C8B-B14F-4D97-AF65-F5344CB8AC3E}">
        <p14:creationId xmlns:p14="http://schemas.microsoft.com/office/powerpoint/2010/main" val="25716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4</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Frank and Mary – I’m just “seeding” the pro/con</a:t>
            </a:r>
            <a:r>
              <a:rPr lang="en-US" baseline="0" dirty="0" smtClean="0"/>
              <a:t> tables with a few of the things we have talked about to try </a:t>
            </a:r>
            <a:r>
              <a:rPr lang="en-US" baseline="0" smtClean="0"/>
              <a:t>to kick off the discussion</a:t>
            </a:r>
            <a:endParaRPr lang="en-US"/>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5</a:t>
            </a:fld>
            <a:endParaRPr lang="en-US"/>
          </a:p>
        </p:txBody>
      </p:sp>
    </p:spTree>
    <p:extLst>
      <p:ext uri="{BB962C8B-B14F-4D97-AF65-F5344CB8AC3E}">
        <p14:creationId xmlns:p14="http://schemas.microsoft.com/office/powerpoint/2010/main" val="434157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21"/>
          <p:cNvSpPr txBox="1">
            <a:spLocks noChangeArrowheads="1"/>
          </p:cNvSpPr>
          <p:nvPr/>
        </p:nvSpPr>
        <p:spPr bwMode="auto">
          <a:xfrm>
            <a:off x="5899150" y="171450"/>
            <a:ext cx="300038" cy="214313"/>
          </a:xfrm>
          <a:prstGeom prst="rect">
            <a:avLst/>
          </a:prstGeom>
          <a:noFill/>
          <a:ln w="9525">
            <a:noFill/>
            <a:miter lim="800000"/>
            <a:headEnd/>
            <a:tailEnd/>
          </a:ln>
          <a:effectLst/>
        </p:spPr>
        <p:txBody>
          <a:bodyPr>
            <a:spAutoFit/>
          </a:bodyPr>
          <a:lstStyle/>
          <a:p>
            <a:pPr>
              <a:spcBef>
                <a:spcPct val="50000"/>
              </a:spcBef>
              <a:buClr>
                <a:schemeClr val="tx2"/>
              </a:buClr>
              <a:buFont typeface="Wingdings" pitchFamily="2" charset="2"/>
              <a:buChar char="l"/>
              <a:defRPr/>
            </a:pPr>
            <a:r>
              <a:rPr lang="en-US" sz="800">
                <a:solidFill>
                  <a:schemeClr val="bg1"/>
                </a:solidFill>
                <a:effectLst>
                  <a:outerShdw blurRad="38100" dist="38100" dir="2700000" algn="tl">
                    <a:srgbClr val="000000">
                      <a:alpha val="43137"/>
                    </a:srgbClr>
                  </a:outerShdw>
                </a:effectLst>
                <a:ea typeface="+mn-ea"/>
                <a:cs typeface="Arial" charset="0"/>
              </a:rPr>
              <a:t>®</a:t>
            </a:r>
          </a:p>
        </p:txBody>
      </p:sp>
      <p:pic>
        <p:nvPicPr>
          <p:cNvPr id="5" name="Picture 9" descr="Logo_DAI_horz2.png"/>
          <p:cNvPicPr>
            <a:picLocks noChangeAspect="1"/>
          </p:cNvPicPr>
          <p:nvPr/>
        </p:nvPicPr>
        <p:blipFill>
          <a:blip r:embed="rId2" cstate="print"/>
          <a:srcRect/>
          <a:stretch>
            <a:fillRect/>
          </a:stretch>
        </p:blipFill>
        <p:spPr bwMode="auto">
          <a:xfrm>
            <a:off x="4832350" y="5754688"/>
            <a:ext cx="954088" cy="323850"/>
          </a:xfrm>
          <a:prstGeom prst="rect">
            <a:avLst/>
          </a:prstGeom>
          <a:noFill/>
          <a:ln w="9525">
            <a:noFill/>
            <a:miter lim="800000"/>
            <a:headEnd/>
            <a:tailEnd/>
          </a:ln>
        </p:spPr>
      </p:pic>
      <p:pic>
        <p:nvPicPr>
          <p:cNvPr id="6" name="Picture 23"/>
          <p:cNvPicPr>
            <a:picLocks noChangeAspect="1" noChangeArrowheads="1"/>
          </p:cNvPicPr>
          <p:nvPr/>
        </p:nvPicPr>
        <p:blipFill>
          <a:blip r:embed="rId3" cstate="print"/>
          <a:srcRect/>
          <a:stretch>
            <a:fillRect/>
          </a:stretch>
        </p:blipFill>
        <p:spPr bwMode="auto">
          <a:xfrm>
            <a:off x="4953000" y="5181600"/>
            <a:ext cx="573087" cy="469900"/>
          </a:xfrm>
          <a:prstGeom prst="rect">
            <a:avLst/>
          </a:prstGeom>
          <a:noFill/>
          <a:ln w="9525">
            <a:noFill/>
            <a:miter lim="800000"/>
            <a:headEnd/>
            <a:tailEnd/>
          </a:ln>
        </p:spPr>
      </p:pic>
      <p:pic>
        <p:nvPicPr>
          <p:cNvPr id="7" name="Picture 29" descr="template_topblue"/>
          <p:cNvPicPr>
            <a:picLocks noChangeAspect="1" noChangeArrowheads="1"/>
          </p:cNvPicPr>
          <p:nvPr/>
        </p:nvPicPr>
        <p:blipFill>
          <a:blip r:embed="rId4" cstate="print"/>
          <a:srcRect b="89822"/>
          <a:stretch>
            <a:fillRect/>
          </a:stretch>
        </p:blipFill>
        <p:spPr bwMode="auto">
          <a:xfrm>
            <a:off x="0" y="0"/>
            <a:ext cx="9144000" cy="496888"/>
          </a:xfrm>
          <a:prstGeom prst="rect">
            <a:avLst/>
          </a:prstGeom>
          <a:noFill/>
          <a:ln w="9525">
            <a:noFill/>
            <a:miter lim="800000"/>
            <a:headEnd/>
            <a:tailEnd/>
          </a:ln>
        </p:spPr>
      </p:pic>
      <p:pic>
        <p:nvPicPr>
          <p:cNvPr id="8" name="Picture 29" descr="template_topblue"/>
          <p:cNvPicPr>
            <a:picLocks noChangeAspect="1" noChangeArrowheads="1"/>
          </p:cNvPicPr>
          <p:nvPr/>
        </p:nvPicPr>
        <p:blipFill>
          <a:blip r:embed="rId4" cstate="print"/>
          <a:srcRect b="89822"/>
          <a:stretch>
            <a:fillRect/>
          </a:stretch>
        </p:blipFill>
        <p:spPr bwMode="auto">
          <a:xfrm>
            <a:off x="0" y="6440488"/>
            <a:ext cx="9144000" cy="417512"/>
          </a:xfrm>
          <a:prstGeom prst="rect">
            <a:avLst/>
          </a:prstGeom>
          <a:noFill/>
          <a:ln w="9525">
            <a:noFill/>
            <a:miter lim="800000"/>
            <a:headEnd/>
            <a:tailEnd/>
          </a:ln>
        </p:spPr>
      </p:pic>
      <p:sp>
        <p:nvSpPr>
          <p:cNvPr id="24593" name="Rectangle 17"/>
          <p:cNvSpPr>
            <a:spLocks noGrp="1" noChangeArrowheads="1"/>
          </p:cNvSpPr>
          <p:nvPr>
            <p:ph type="ctrTitle"/>
          </p:nvPr>
        </p:nvSpPr>
        <p:spPr>
          <a:xfrm>
            <a:off x="930368" y="963052"/>
            <a:ext cx="7329487" cy="2070100"/>
          </a:xfrm>
          <a:effectLst/>
        </p:spPr>
        <p:txBody>
          <a:bodyPr/>
          <a:lstStyle>
            <a:lvl1pPr algn="ctr">
              <a:defRPr sz="3800">
                <a:solidFill>
                  <a:schemeClr val="bg2"/>
                </a:solidFill>
              </a:defRPr>
            </a:lvl1pPr>
          </a:lstStyle>
          <a:p>
            <a:r>
              <a:rPr lang="en-US" smtClean="0"/>
              <a:t>Click to edit Master title style</a:t>
            </a:r>
            <a:endParaRPr lang="en-US" dirty="0"/>
          </a:p>
        </p:txBody>
      </p:sp>
      <p:sp>
        <p:nvSpPr>
          <p:cNvPr id="24594" name="Rectangle 18"/>
          <p:cNvSpPr>
            <a:spLocks noGrp="1" noChangeArrowheads="1"/>
          </p:cNvSpPr>
          <p:nvPr>
            <p:ph type="subTitle" idx="1"/>
          </p:nvPr>
        </p:nvSpPr>
        <p:spPr>
          <a:xfrm>
            <a:off x="932889" y="3198719"/>
            <a:ext cx="7299325" cy="1495425"/>
          </a:xfrm>
          <a:effectLst/>
        </p:spPr>
        <p:txBody>
          <a:bodyPr/>
          <a:lstStyle>
            <a:lvl1pPr marL="0" indent="0" algn="ctr">
              <a:buFontTx/>
              <a:buNone/>
              <a:defRPr b="0" i="1">
                <a:solidFill>
                  <a:schemeClr val="bg2"/>
                </a:solidFil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28688"/>
            <a:ext cx="4038600" cy="555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28688"/>
            <a:ext cx="4038600" cy="555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9125" y="0"/>
            <a:ext cx="2174875" cy="6483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2913" y="0"/>
            <a:ext cx="6373812" cy="6483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theme" Target="../theme/theme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7"/>
          <p:cNvSpPr>
            <a:spLocks noChangeArrowheads="1"/>
          </p:cNvSpPr>
          <p:nvPr/>
        </p:nvSpPr>
        <p:spPr bwMode="auto">
          <a:xfrm>
            <a:off x="0" y="6513513"/>
            <a:ext cx="9144000" cy="344487"/>
          </a:xfrm>
          <a:prstGeom prst="rect">
            <a:avLst/>
          </a:prstGeom>
          <a:solidFill>
            <a:srgbClr val="BFD0E3"/>
          </a:solidFill>
          <a:ln w="9525">
            <a:noFill/>
            <a:miter lim="800000"/>
            <a:headEnd/>
            <a:tailEnd/>
          </a:ln>
        </p:spPr>
        <p:txBody>
          <a:bodyPr wrap="none" anchor="ctr"/>
          <a:lstStyle/>
          <a:p>
            <a:pPr>
              <a:spcBef>
                <a:spcPct val="20000"/>
              </a:spcBef>
              <a:buClr>
                <a:schemeClr val="tx2"/>
              </a:buClr>
              <a:buFont typeface="Wingdings" pitchFamily="2" charset="2"/>
              <a:buChar char="l"/>
              <a:defRPr/>
            </a:pPr>
            <a:endParaRPr lang="en-US">
              <a:effectLst>
                <a:outerShdw blurRad="38100" dist="38100" dir="2700000" algn="tl">
                  <a:srgbClr val="000000">
                    <a:alpha val="43137"/>
                  </a:srgbClr>
                </a:outerShdw>
              </a:effectLst>
              <a:ea typeface="+mn-ea"/>
            </a:endParaRPr>
          </a:p>
        </p:txBody>
      </p:sp>
      <p:pic>
        <p:nvPicPr>
          <p:cNvPr id="1027" name="Picture 29" descr="template_topblue"/>
          <p:cNvPicPr>
            <a:picLocks noChangeAspect="1" noChangeArrowheads="1"/>
          </p:cNvPicPr>
          <p:nvPr/>
        </p:nvPicPr>
        <p:blipFill>
          <a:blip r:embed="rId13" cstate="print"/>
          <a:srcRect b="89822"/>
          <a:stretch>
            <a:fillRect/>
          </a:stretch>
        </p:blipFill>
        <p:spPr bwMode="auto">
          <a:xfrm>
            <a:off x="0" y="0"/>
            <a:ext cx="9144000" cy="698500"/>
          </a:xfrm>
          <a:prstGeom prst="rect">
            <a:avLst/>
          </a:prstGeom>
          <a:noFill/>
          <a:ln w="9525">
            <a:noFill/>
            <a:miter lim="800000"/>
            <a:headEnd/>
            <a:tailEnd/>
          </a:ln>
        </p:spPr>
      </p:pic>
      <p:sp>
        <p:nvSpPr>
          <p:cNvPr id="1033" name="Line 9"/>
          <p:cNvSpPr>
            <a:spLocks noChangeShapeType="1"/>
          </p:cNvSpPr>
          <p:nvPr/>
        </p:nvSpPr>
        <p:spPr bwMode="auto">
          <a:xfrm>
            <a:off x="0" y="760413"/>
            <a:ext cx="9144000" cy="0"/>
          </a:xfrm>
          <a:prstGeom prst="line">
            <a:avLst/>
          </a:prstGeom>
          <a:noFill/>
          <a:ln w="41275">
            <a:solidFill>
              <a:srgbClr val="0B4694"/>
            </a:solidFill>
            <a:round/>
            <a:headEnd/>
            <a:tailEnd/>
          </a:ln>
        </p:spPr>
        <p:txBody>
          <a:bodyPr wrap="none" anchor="ctr"/>
          <a:lstStyle/>
          <a:p>
            <a:pPr>
              <a:spcBef>
                <a:spcPct val="20000"/>
              </a:spcBef>
              <a:buClr>
                <a:schemeClr val="tx2"/>
              </a:buClr>
              <a:buFont typeface="Wingdings" pitchFamily="2" charset="2"/>
              <a:buChar char="l"/>
              <a:defRPr/>
            </a:pPr>
            <a:endParaRPr lang="en-US">
              <a:effectLst>
                <a:outerShdw blurRad="38100" dist="38100" dir="2700000" algn="tl">
                  <a:srgbClr val="000000">
                    <a:alpha val="43137"/>
                  </a:srgbClr>
                </a:outerShdw>
              </a:effectLst>
              <a:ea typeface="+mn-ea"/>
            </a:endParaRPr>
          </a:p>
        </p:txBody>
      </p:sp>
      <p:sp>
        <p:nvSpPr>
          <p:cNvPr id="1041" name="Rectangle 17"/>
          <p:cNvSpPr>
            <a:spLocks noGrp="1" noChangeArrowheads="1"/>
          </p:cNvSpPr>
          <p:nvPr>
            <p:ph type="title"/>
          </p:nvPr>
        </p:nvSpPr>
        <p:spPr bwMode="auto">
          <a:xfrm>
            <a:off x="442913" y="0"/>
            <a:ext cx="8701087" cy="6731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8"/>
          <p:cNvSpPr>
            <a:spLocks noGrp="1" noChangeArrowheads="1"/>
          </p:cNvSpPr>
          <p:nvPr>
            <p:ph type="body" idx="1"/>
          </p:nvPr>
        </p:nvSpPr>
        <p:spPr bwMode="auto">
          <a:xfrm>
            <a:off x="457200" y="928688"/>
            <a:ext cx="8229600" cy="555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1"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24800" y="6141206"/>
            <a:ext cx="1219200" cy="71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4" name="Text Box 20"/>
          <p:cNvSpPr txBox="1">
            <a:spLocks noChangeArrowheads="1"/>
          </p:cNvSpPr>
          <p:nvPr/>
        </p:nvSpPr>
        <p:spPr bwMode="auto">
          <a:xfrm>
            <a:off x="8686800" y="6610350"/>
            <a:ext cx="457200" cy="261938"/>
          </a:xfrm>
          <a:prstGeom prst="rect">
            <a:avLst/>
          </a:prstGeom>
          <a:noFill/>
          <a:ln w="9525">
            <a:noFill/>
            <a:miter lim="800000"/>
            <a:headEnd/>
            <a:tailEnd/>
          </a:ln>
          <a:effectLst/>
        </p:spPr>
        <p:txBody>
          <a:bodyPr>
            <a:spAutoFit/>
          </a:bodyPr>
          <a:lstStyle/>
          <a:p>
            <a:pPr algn="r">
              <a:spcBef>
                <a:spcPct val="50000"/>
              </a:spcBef>
              <a:buClr>
                <a:schemeClr val="tx2"/>
              </a:buClr>
              <a:buFont typeface="Wingdings" pitchFamily="2" charset="2"/>
              <a:buNone/>
              <a:defRPr/>
            </a:pPr>
            <a:fld id="{BD0BA79E-F7AF-4F61-8DEE-F07FD6B4225B}" type="slidenum">
              <a:rPr lang="en-US" sz="1100" b="1">
                <a:solidFill>
                  <a:srgbClr val="000066"/>
                </a:solidFill>
                <a:effectLst>
                  <a:outerShdw blurRad="38100" dist="38100" dir="2700000" algn="tl">
                    <a:srgbClr val="000000">
                      <a:alpha val="43137"/>
                    </a:srgbClr>
                  </a:outerShdw>
                </a:effectLst>
                <a:ea typeface="+mn-ea"/>
              </a:rPr>
              <a:pPr algn="r">
                <a:spcBef>
                  <a:spcPct val="50000"/>
                </a:spcBef>
                <a:buClr>
                  <a:schemeClr val="tx2"/>
                </a:buClr>
                <a:buFont typeface="Wingdings" pitchFamily="2" charset="2"/>
                <a:buNone/>
                <a:defRPr/>
              </a:pPr>
              <a:t>‹#›</a:t>
            </a:fld>
            <a:endParaRPr lang="en-US" sz="1100" b="1" dirty="0">
              <a:solidFill>
                <a:srgbClr val="000066"/>
              </a:solidFill>
              <a:effectLst>
                <a:outerShdw blurRad="38100" dist="38100" dir="2700000" algn="tl">
                  <a:srgbClr val="000000">
                    <a:alpha val="43137"/>
                  </a:srgbClr>
                </a:outerShdw>
              </a:effectLst>
              <a:ea typeface="+mn-ea"/>
            </a:endParaRPr>
          </a:p>
        </p:txBody>
      </p:sp>
      <p:pic>
        <p:nvPicPr>
          <p:cNvPr id="1032" name="Picture 9" descr="Logo_DAI_horz2.png"/>
          <p:cNvPicPr>
            <a:picLocks noChangeAspect="1"/>
          </p:cNvPicPr>
          <p:nvPr/>
        </p:nvPicPr>
        <p:blipFill>
          <a:blip r:embed="rId15" cstate="print"/>
          <a:srcRect/>
          <a:stretch>
            <a:fillRect/>
          </a:stretch>
        </p:blipFill>
        <p:spPr bwMode="auto">
          <a:xfrm>
            <a:off x="838200" y="6597650"/>
            <a:ext cx="465138" cy="157163"/>
          </a:xfrm>
          <a:prstGeom prst="rect">
            <a:avLst/>
          </a:prstGeom>
          <a:noFill/>
          <a:ln w="9525">
            <a:noFill/>
            <a:miter lim="800000"/>
            <a:headEnd/>
            <a:tailEnd/>
          </a:ln>
        </p:spPr>
      </p:pic>
      <p:pic>
        <p:nvPicPr>
          <p:cNvPr id="2" name="Picture 23"/>
          <p:cNvPicPr>
            <a:picLocks noChangeAspect="1" noChangeArrowheads="1"/>
          </p:cNvPicPr>
          <p:nvPr/>
        </p:nvPicPr>
        <p:blipFill>
          <a:blip r:embed="rId16" cstate="print"/>
          <a:srcRect/>
          <a:stretch>
            <a:fillRect/>
          </a:stretch>
        </p:blipFill>
        <p:spPr bwMode="auto">
          <a:xfrm>
            <a:off x="457200" y="6553200"/>
            <a:ext cx="279400" cy="228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622" r:id="rId1"/>
    <p:sldLayoutId id="2147485515" r:id="rId2"/>
    <p:sldLayoutId id="2147485516" r:id="rId3"/>
    <p:sldLayoutId id="2147485517" r:id="rId4"/>
    <p:sldLayoutId id="2147485518" r:id="rId5"/>
    <p:sldLayoutId id="2147485519" r:id="rId6"/>
    <p:sldLayoutId id="2147485520" r:id="rId7"/>
    <p:sldLayoutId id="2147485521" r:id="rId8"/>
    <p:sldLayoutId id="2147485522" r:id="rId9"/>
    <p:sldLayoutId id="2147485523" r:id="rId10"/>
    <p:sldLayoutId id="2147485524"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2pPr>
      <a:lvl3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3pPr>
      <a:lvl4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4pPr>
      <a:lvl5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5pPr>
      <a:lvl6pPr marL="4572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6pPr>
      <a:lvl7pPr marL="9144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7pPr>
      <a:lvl8pPr marL="13716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8pPr>
      <a:lvl9pPr marL="18288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9pPr>
    </p:titleStyle>
    <p:bodyStyle>
      <a:lvl1pPr marL="342900" indent="-342900" algn="l" rtl="0" eaLnBrk="0" fontAlgn="base" hangingPunct="0">
        <a:spcBef>
          <a:spcPct val="20000"/>
        </a:spcBef>
        <a:spcAft>
          <a:spcPct val="0"/>
        </a:spcAft>
        <a:buSzPct val="75000"/>
        <a:buBlip>
          <a:blip r:embed="rId17"/>
        </a:buBlip>
        <a:defRPr sz="2600" b="1">
          <a:solidFill>
            <a:srgbClr val="000066"/>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Font typeface="Wingdings" pitchFamily="2" charset="2"/>
        <a:buChar char="Ø"/>
        <a:defRPr sz="2000" b="1" i="1">
          <a:solidFill>
            <a:srgbClr val="666633"/>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Font typeface="Wingdings" pitchFamily="2" charset="2"/>
        <a:buChar char="§"/>
        <a:defRPr>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a:solidFill>
            <a:schemeClr val="tx1"/>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7"/>
          <p:cNvSpPr>
            <a:spLocks noChangeArrowheads="1"/>
          </p:cNvSpPr>
          <p:nvPr/>
        </p:nvSpPr>
        <p:spPr bwMode="auto">
          <a:xfrm>
            <a:off x="0" y="6513513"/>
            <a:ext cx="9144000" cy="344487"/>
          </a:xfrm>
          <a:prstGeom prst="rect">
            <a:avLst/>
          </a:prstGeom>
          <a:solidFill>
            <a:srgbClr val="BFD0E3"/>
          </a:solidFill>
          <a:ln w="9525">
            <a:noFill/>
            <a:miter lim="800000"/>
            <a:headEnd/>
            <a:tailEnd/>
          </a:ln>
        </p:spPr>
        <p:txBody>
          <a:bodyPr wrap="none" anchor="ctr"/>
          <a:lstStyle/>
          <a:p>
            <a:pPr>
              <a:spcBef>
                <a:spcPct val="20000"/>
              </a:spcBef>
              <a:buClr>
                <a:srgbClr val="000000"/>
              </a:buClr>
              <a:buFont typeface="Wingdings" pitchFamily="2" charset="2"/>
              <a:buChar char="l"/>
              <a:defRPr/>
            </a:pPr>
            <a:endParaRPr lang="en-US">
              <a:solidFill>
                <a:srgbClr val="000000"/>
              </a:solidFill>
              <a:effectLst>
                <a:outerShdw blurRad="38100" dist="38100" dir="2700000" algn="tl">
                  <a:srgbClr val="000000">
                    <a:alpha val="43137"/>
                  </a:srgbClr>
                </a:outerShdw>
              </a:effectLst>
              <a:ea typeface="ＭＳ Ｐゴシック"/>
            </a:endParaRPr>
          </a:p>
        </p:txBody>
      </p:sp>
      <p:pic>
        <p:nvPicPr>
          <p:cNvPr id="717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4800" y="6141206"/>
            <a:ext cx="1219200" cy="71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29" descr="template_topblue"/>
          <p:cNvPicPr>
            <a:picLocks noChangeAspect="1" noChangeArrowheads="1"/>
          </p:cNvPicPr>
          <p:nvPr/>
        </p:nvPicPr>
        <p:blipFill>
          <a:blip r:embed="rId3" cstate="print"/>
          <a:srcRect b="89822"/>
          <a:stretch>
            <a:fillRect/>
          </a:stretch>
        </p:blipFill>
        <p:spPr bwMode="auto">
          <a:xfrm>
            <a:off x="0" y="0"/>
            <a:ext cx="9144000" cy="698500"/>
          </a:xfrm>
          <a:prstGeom prst="rect">
            <a:avLst/>
          </a:prstGeom>
          <a:noFill/>
          <a:ln w="9525">
            <a:noFill/>
            <a:miter lim="800000"/>
            <a:headEnd/>
            <a:tailEnd/>
          </a:ln>
        </p:spPr>
      </p:pic>
      <p:sp>
        <p:nvSpPr>
          <p:cNvPr id="1033" name="Line 9"/>
          <p:cNvSpPr>
            <a:spLocks noChangeShapeType="1"/>
          </p:cNvSpPr>
          <p:nvPr/>
        </p:nvSpPr>
        <p:spPr bwMode="auto">
          <a:xfrm>
            <a:off x="0" y="760413"/>
            <a:ext cx="9144000" cy="0"/>
          </a:xfrm>
          <a:prstGeom prst="line">
            <a:avLst/>
          </a:prstGeom>
          <a:noFill/>
          <a:ln w="41275">
            <a:solidFill>
              <a:srgbClr val="0B4694"/>
            </a:solidFill>
            <a:round/>
            <a:headEnd/>
            <a:tailEnd/>
          </a:ln>
        </p:spPr>
        <p:txBody>
          <a:bodyPr wrap="none" anchor="ctr"/>
          <a:lstStyle/>
          <a:p>
            <a:pPr>
              <a:spcBef>
                <a:spcPct val="20000"/>
              </a:spcBef>
              <a:buClr>
                <a:srgbClr val="000000"/>
              </a:buClr>
              <a:buFont typeface="Wingdings" pitchFamily="2" charset="2"/>
              <a:buChar char="l"/>
              <a:defRPr/>
            </a:pPr>
            <a:endParaRPr lang="en-US">
              <a:solidFill>
                <a:srgbClr val="000000"/>
              </a:solidFill>
              <a:effectLst>
                <a:outerShdw blurRad="38100" dist="38100" dir="2700000" algn="tl">
                  <a:srgbClr val="000000">
                    <a:alpha val="43137"/>
                  </a:srgbClr>
                </a:outerShdw>
              </a:effectLst>
              <a:ea typeface="ＭＳ Ｐゴシック"/>
            </a:endParaRPr>
          </a:p>
        </p:txBody>
      </p:sp>
      <p:sp>
        <p:nvSpPr>
          <p:cNvPr id="1041" name="Rectangle 17"/>
          <p:cNvSpPr>
            <a:spLocks noGrp="1" noChangeArrowheads="1"/>
          </p:cNvSpPr>
          <p:nvPr>
            <p:ph type="title"/>
          </p:nvPr>
        </p:nvSpPr>
        <p:spPr bwMode="auto">
          <a:xfrm>
            <a:off x="442913" y="0"/>
            <a:ext cx="8701087" cy="6731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30" name="Rectangle 18"/>
          <p:cNvSpPr>
            <a:spLocks noGrp="1" noChangeArrowheads="1"/>
          </p:cNvSpPr>
          <p:nvPr>
            <p:ph type="body" idx="1"/>
          </p:nvPr>
        </p:nvSpPr>
        <p:spPr bwMode="auto">
          <a:xfrm>
            <a:off x="457200" y="928688"/>
            <a:ext cx="8229600" cy="5554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44" name="Text Box 20"/>
          <p:cNvSpPr txBox="1">
            <a:spLocks noChangeArrowheads="1"/>
          </p:cNvSpPr>
          <p:nvPr/>
        </p:nvSpPr>
        <p:spPr bwMode="auto">
          <a:xfrm>
            <a:off x="8686800" y="6610350"/>
            <a:ext cx="457200" cy="261938"/>
          </a:xfrm>
          <a:prstGeom prst="rect">
            <a:avLst/>
          </a:prstGeom>
          <a:noFill/>
          <a:ln w="9525">
            <a:noFill/>
            <a:miter lim="800000"/>
            <a:headEnd/>
            <a:tailEnd/>
          </a:ln>
          <a:effectLst/>
        </p:spPr>
        <p:txBody>
          <a:bodyPr>
            <a:spAutoFit/>
          </a:bodyPr>
          <a:lstStyle/>
          <a:p>
            <a:pPr algn="r">
              <a:spcBef>
                <a:spcPct val="50000"/>
              </a:spcBef>
              <a:buClr>
                <a:srgbClr val="000000"/>
              </a:buClr>
              <a:buFont typeface="Wingdings" pitchFamily="2" charset="2"/>
              <a:buNone/>
              <a:defRPr/>
            </a:pPr>
            <a:fld id="{BD0BA79E-F7AF-4F61-8DEE-F07FD6B4225B}" type="slidenum">
              <a:rPr lang="en-US" sz="1100" b="1">
                <a:solidFill>
                  <a:srgbClr val="000066"/>
                </a:solidFill>
                <a:effectLst>
                  <a:outerShdw blurRad="38100" dist="38100" dir="2700000" algn="tl">
                    <a:srgbClr val="000000">
                      <a:alpha val="43137"/>
                    </a:srgbClr>
                  </a:outerShdw>
                </a:effectLst>
                <a:ea typeface="ＭＳ Ｐゴシック"/>
              </a:rPr>
              <a:pPr algn="r">
                <a:spcBef>
                  <a:spcPct val="50000"/>
                </a:spcBef>
                <a:buClr>
                  <a:srgbClr val="000000"/>
                </a:buClr>
                <a:buFont typeface="Wingdings" pitchFamily="2" charset="2"/>
                <a:buNone/>
                <a:defRPr/>
              </a:pPr>
              <a:t>‹#›</a:t>
            </a:fld>
            <a:endParaRPr lang="en-US" sz="1100" b="1" dirty="0">
              <a:solidFill>
                <a:srgbClr val="000066"/>
              </a:solidFill>
              <a:effectLst>
                <a:outerShdw blurRad="38100" dist="38100" dir="2700000" algn="tl">
                  <a:srgbClr val="000000">
                    <a:alpha val="43137"/>
                  </a:srgbClr>
                </a:outerShdw>
              </a:effectLst>
              <a:ea typeface="ＭＳ Ｐゴシック"/>
            </a:endParaRPr>
          </a:p>
        </p:txBody>
      </p:sp>
      <p:pic>
        <p:nvPicPr>
          <p:cNvPr id="1032" name="Picture 9" descr="Logo_DAI_horz2.png"/>
          <p:cNvPicPr>
            <a:picLocks noChangeAspect="1"/>
          </p:cNvPicPr>
          <p:nvPr/>
        </p:nvPicPr>
        <p:blipFill>
          <a:blip r:embed="rId4" cstate="print"/>
          <a:srcRect/>
          <a:stretch>
            <a:fillRect/>
          </a:stretch>
        </p:blipFill>
        <p:spPr bwMode="auto">
          <a:xfrm>
            <a:off x="609600" y="6629400"/>
            <a:ext cx="465138" cy="157163"/>
          </a:xfrm>
          <a:prstGeom prst="rect">
            <a:avLst/>
          </a:prstGeom>
          <a:noFill/>
          <a:ln w="9525">
            <a:noFill/>
            <a:miter lim="800000"/>
            <a:headEnd/>
            <a:tailEnd/>
          </a:ln>
        </p:spPr>
      </p:pic>
      <p:pic>
        <p:nvPicPr>
          <p:cNvPr id="2" name="Picture 23"/>
          <p:cNvPicPr>
            <a:picLocks noChangeAspect="1" noChangeArrowheads="1"/>
          </p:cNvPicPr>
          <p:nvPr/>
        </p:nvPicPr>
        <p:blipFill>
          <a:blip r:embed="rId5" cstate="print"/>
          <a:srcRect/>
          <a:stretch>
            <a:fillRect/>
          </a:stretch>
        </p:blipFill>
        <p:spPr bwMode="auto">
          <a:xfrm>
            <a:off x="228600" y="6584950"/>
            <a:ext cx="279400" cy="228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2pPr>
      <a:lvl3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3pPr>
      <a:lvl4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4pPr>
      <a:lvl5pPr algn="l" rtl="0" eaLnBrk="0" fontAlgn="base" hangingPunct="0">
        <a:spcBef>
          <a:spcPct val="0"/>
        </a:spcBef>
        <a:spcAft>
          <a:spcPct val="0"/>
        </a:spcAft>
        <a:defRPr sz="3200">
          <a:solidFill>
            <a:schemeClr val="bg1"/>
          </a:solidFill>
          <a:latin typeface="Helvetica" pitchFamily="34" charset="0"/>
          <a:ea typeface="ＭＳ Ｐゴシック" pitchFamily="-80" charset="-128"/>
        </a:defRPr>
      </a:lvl5pPr>
      <a:lvl6pPr marL="4572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6pPr>
      <a:lvl7pPr marL="9144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7pPr>
      <a:lvl8pPr marL="13716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8pPr>
      <a:lvl9pPr marL="1828800" algn="l" rtl="0" eaLnBrk="1" fontAlgn="base" hangingPunct="1">
        <a:spcBef>
          <a:spcPct val="0"/>
        </a:spcBef>
        <a:spcAft>
          <a:spcPct val="0"/>
        </a:spcAft>
        <a:defRPr sz="3200">
          <a:solidFill>
            <a:schemeClr val="bg1"/>
          </a:solidFill>
          <a:latin typeface="Helvetica" pitchFamily="34" charset="0"/>
          <a:ea typeface="ＭＳ Ｐゴシック" pitchFamily="-80" charset="-128"/>
        </a:defRPr>
      </a:lvl9pPr>
    </p:titleStyle>
    <p:bodyStyle>
      <a:lvl1pPr marL="342900" indent="-342900" algn="l" rtl="0" eaLnBrk="0" fontAlgn="base" hangingPunct="0">
        <a:spcBef>
          <a:spcPct val="20000"/>
        </a:spcBef>
        <a:spcAft>
          <a:spcPct val="0"/>
        </a:spcAft>
        <a:buSzPct val="75000"/>
        <a:buBlip>
          <a:blip r:embed="rId6"/>
        </a:buBlip>
        <a:defRPr sz="2600" b="1">
          <a:solidFill>
            <a:srgbClr val="000066"/>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Font typeface="Wingdings" pitchFamily="2" charset="2"/>
        <a:buChar char="Ø"/>
        <a:defRPr sz="2000" b="1" i="1">
          <a:solidFill>
            <a:srgbClr val="666633"/>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Font typeface="Wingdings" pitchFamily="2" charset="2"/>
        <a:buChar char="§"/>
        <a:defRPr>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a:solidFill>
            <a:schemeClr val="tx1"/>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for Implementation Plan Discussion</a:t>
            </a:r>
            <a:endParaRPr lang="en-US" dirty="0"/>
          </a:p>
        </p:txBody>
      </p:sp>
      <p:sp>
        <p:nvSpPr>
          <p:cNvPr id="8" name="Content Placeholder 7"/>
          <p:cNvSpPr>
            <a:spLocks noGrp="1"/>
          </p:cNvSpPr>
          <p:nvPr>
            <p:ph idx="1"/>
          </p:nvPr>
        </p:nvSpPr>
        <p:spPr>
          <a:xfrm>
            <a:off x="457200" y="928688"/>
            <a:ext cx="7772400" cy="5554662"/>
          </a:xfrm>
        </p:spPr>
        <p:txBody>
          <a:bodyPr/>
          <a:lstStyle/>
          <a:p>
            <a:r>
              <a:rPr lang="en-US" sz="2200" dirty="0" smtClean="0"/>
              <a:t>Recap of January results</a:t>
            </a:r>
          </a:p>
          <a:p>
            <a:pPr lvl="1"/>
            <a:r>
              <a:rPr lang="en-US" sz="2000" dirty="0" smtClean="0"/>
              <a:t>Table 1 – identification of Priority Activities for FY15 (and FY16?)</a:t>
            </a:r>
          </a:p>
          <a:p>
            <a:pPr lvl="1"/>
            <a:r>
              <a:rPr lang="en-US" sz="2000" dirty="0" smtClean="0"/>
              <a:t>Modifications to Activity descriptions</a:t>
            </a:r>
          </a:p>
          <a:p>
            <a:pPr lvl="1"/>
            <a:r>
              <a:rPr lang="en-US" sz="2000" dirty="0" smtClean="0"/>
              <a:t>Identified potential “Focused Actions” for three of the Priority Activities</a:t>
            </a:r>
          </a:p>
          <a:p>
            <a:r>
              <a:rPr lang="en-US" sz="2200" dirty="0" smtClean="0"/>
              <a:t>Continue process of identifying potential Focused Actions for remaining Priority Activities</a:t>
            </a:r>
          </a:p>
          <a:p>
            <a:pPr lvl="1"/>
            <a:r>
              <a:rPr lang="en-US" sz="2000" dirty="0" smtClean="0"/>
              <a:t>“Focused Actions” should be defined at a level of detail that an RFP to generate specific projects could be written, or a designated provider could write a detailed scope of work</a:t>
            </a:r>
          </a:p>
          <a:p>
            <a:r>
              <a:rPr lang="en-US" sz="2200" dirty="0"/>
              <a:t>Continue </a:t>
            </a:r>
            <a:r>
              <a:rPr lang="en-US" sz="2200" dirty="0" smtClean="0"/>
              <a:t>discussion of funding strategies (broad, deep, combined)</a:t>
            </a:r>
          </a:p>
          <a:p>
            <a:pPr lvl="1"/>
            <a:r>
              <a:rPr lang="en-US" sz="2000" dirty="0" smtClean="0"/>
              <a:t>How could alternative approaches be implemented?  Pros and cons?</a:t>
            </a:r>
            <a:endParaRPr lang="en-US" sz="2000" dirty="0"/>
          </a:p>
          <a:p>
            <a:pPr lvl="1"/>
            <a:endParaRPr lang="en-US" sz="2000" dirty="0" smtClean="0"/>
          </a:p>
        </p:txBody>
      </p:sp>
    </p:spTree>
    <p:extLst>
      <p:ext uri="{BB962C8B-B14F-4D97-AF65-F5344CB8AC3E}">
        <p14:creationId xmlns:p14="http://schemas.microsoft.com/office/powerpoint/2010/main" val="4019344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lstStyle/>
          <a:p>
            <a:r>
              <a:rPr lang="en-US" dirty="0" smtClean="0"/>
              <a:t>Recap &amp; development of focused actions</a:t>
            </a:r>
            <a:endParaRPr lang="en-US" dirty="0"/>
          </a:p>
        </p:txBody>
      </p:sp>
      <p:sp>
        <p:nvSpPr>
          <p:cNvPr id="13" name="Rectangle 12"/>
          <p:cNvSpPr/>
          <p:nvPr/>
        </p:nvSpPr>
        <p:spPr>
          <a:xfrm>
            <a:off x="533400" y="1219200"/>
            <a:ext cx="8077200" cy="400110"/>
          </a:xfrm>
          <a:prstGeom prst="rect">
            <a:avLst/>
          </a:prstGeom>
        </p:spPr>
        <p:txBody>
          <a:bodyPr wrap="square">
            <a:spAutoFit/>
          </a:bodyPr>
          <a:lstStyle/>
          <a:p>
            <a:pPr lvl="0" eaLnBrk="0" hangingPunct="0">
              <a:spcBef>
                <a:spcPct val="20000"/>
              </a:spcBef>
              <a:buSzPct val="75000"/>
            </a:pPr>
            <a:r>
              <a:rPr lang="en-US" sz="2000" b="1" kern="0" dirty="0" smtClean="0">
                <a:solidFill>
                  <a:srgbClr val="000066"/>
                </a:solidFill>
                <a:latin typeface="Calibri" pitchFamily="34" charset="0"/>
                <a:ea typeface="ＭＳ Ｐゴシック"/>
                <a:cs typeface="Calibri" pitchFamily="34" charset="0"/>
              </a:rPr>
              <a:t>See handouts distributed with Agenda</a:t>
            </a:r>
          </a:p>
        </p:txBody>
      </p:sp>
    </p:spTree>
    <p:extLst>
      <p:ext uri="{BB962C8B-B14F-4D97-AF65-F5344CB8AC3E}">
        <p14:creationId xmlns:p14="http://schemas.microsoft.com/office/powerpoint/2010/main" val="2653455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 portfolio strategies</a:t>
            </a:r>
            <a:endParaRPr lang="en-US" dirty="0"/>
          </a:p>
        </p:txBody>
      </p:sp>
      <p:sp>
        <p:nvSpPr>
          <p:cNvPr id="3" name="Content Placeholder 2"/>
          <p:cNvSpPr>
            <a:spLocks noGrp="1"/>
          </p:cNvSpPr>
          <p:nvPr>
            <p:ph idx="1"/>
          </p:nvPr>
        </p:nvSpPr>
        <p:spPr/>
        <p:txBody>
          <a:bodyPr/>
          <a:lstStyle/>
          <a:p>
            <a:r>
              <a:rPr lang="en-US" sz="1800" dirty="0" smtClean="0"/>
              <a:t>There is a lot to be done, and a lot of ways in which limited funding could be distributed…</a:t>
            </a:r>
          </a:p>
          <a:p>
            <a:r>
              <a:rPr lang="en-US" sz="1800" dirty="0" smtClean="0"/>
              <a:t>In annual Implementation to date, the basic strategy has been to “spread around” available funding – to allocate some funds to each Priority Topic and to each Focused Action.  </a:t>
            </a:r>
          </a:p>
          <a:p>
            <a:r>
              <a:rPr lang="en-US" sz="1800" dirty="0" smtClean="0"/>
              <a:t>There were some exceptions:</a:t>
            </a:r>
          </a:p>
          <a:p>
            <a:pPr lvl="1"/>
            <a:r>
              <a:rPr lang="en-US" sz="1600" dirty="0" smtClean="0"/>
              <a:t>FY12 funding focused exclusively on TEK-related projects</a:t>
            </a:r>
          </a:p>
          <a:p>
            <a:pPr lvl="1"/>
            <a:r>
              <a:rPr lang="en-US" sz="1600" dirty="0" smtClean="0"/>
              <a:t>Through FY13, no work related to Priority Topic E had been funded</a:t>
            </a:r>
          </a:p>
          <a:p>
            <a:pPr lvl="1"/>
            <a:r>
              <a:rPr lang="en-US" sz="1600" dirty="0" smtClean="0"/>
              <a:t>Within the RFPs for FY13 and FY14, specific Topics were emphasized for some</a:t>
            </a:r>
          </a:p>
          <a:p>
            <a:r>
              <a:rPr lang="en-US" sz="1800" dirty="0" smtClean="0"/>
              <a:t>In January, we discussed alternative approaches</a:t>
            </a:r>
          </a:p>
          <a:p>
            <a:pPr lvl="1"/>
            <a:r>
              <a:rPr lang="en-US" sz="1600" dirty="0" smtClean="0"/>
              <a:t>Do not fund similar project / similar Focused Activities related to the same Priority Topic in successive years – wait for results</a:t>
            </a:r>
            <a:endParaRPr lang="en-US" sz="1600" dirty="0"/>
          </a:p>
          <a:p>
            <a:pPr lvl="1"/>
            <a:r>
              <a:rPr lang="en-US" sz="1600" dirty="0" smtClean="0"/>
              <a:t>Use results of previously funded work to determine / identify / support priorities for future work</a:t>
            </a:r>
            <a:endParaRPr lang="en-US" sz="1600" dirty="0"/>
          </a:p>
          <a:p>
            <a:pPr lvl="1"/>
            <a:r>
              <a:rPr lang="en-US" sz="1600" dirty="0" smtClean="0"/>
              <a:t>Pick a single focus each year and fund “deep” in that area; rotate the focus over a several year timeframe</a:t>
            </a:r>
          </a:p>
          <a:p>
            <a:pPr lvl="1"/>
            <a:r>
              <a:rPr lang="en-US" sz="1600" dirty="0" smtClean="0"/>
              <a:t>Combination approach: Pick a primary focus each year and allocate a majority of funding to that focus (50% to 75%), while “spreading around” the rest of the funding</a:t>
            </a:r>
            <a:endParaRPr lang="en-US" sz="1600" dirty="0"/>
          </a:p>
          <a:p>
            <a:endParaRPr lang="en-US" sz="1800" dirty="0"/>
          </a:p>
        </p:txBody>
      </p:sp>
    </p:spTree>
    <p:extLst>
      <p:ext uri="{BB962C8B-B14F-4D97-AF65-F5344CB8AC3E}">
        <p14:creationId xmlns:p14="http://schemas.microsoft.com/office/powerpoint/2010/main" val="3672848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Funding / portfolio strategies</a:t>
            </a:r>
            <a:endParaRPr lang="en-US" dirty="0"/>
          </a:p>
        </p:txBody>
      </p:sp>
      <p:sp>
        <p:nvSpPr>
          <p:cNvPr id="3" name="Content Placeholder 2"/>
          <p:cNvSpPr>
            <a:spLocks noGrp="1"/>
          </p:cNvSpPr>
          <p:nvPr>
            <p:ph idx="1"/>
          </p:nvPr>
        </p:nvSpPr>
        <p:spPr/>
        <p:txBody>
          <a:bodyPr/>
          <a:lstStyle/>
          <a:p>
            <a:r>
              <a:rPr lang="en-US" sz="2400" dirty="0" smtClean="0"/>
              <a:t>Broad distribution of funds</a:t>
            </a:r>
          </a:p>
          <a:p>
            <a:pPr lvl="1"/>
            <a:r>
              <a:rPr lang="en-US" sz="2000" dirty="0" smtClean="0"/>
              <a:t>To date, many factors have been considered as we aimed for a broad or balanced portfolio.  The Portfolio was broad in terms of Priority Topic, Focused Actions, and Geographies</a:t>
            </a:r>
          </a:p>
          <a:p>
            <a:r>
              <a:rPr lang="en-US" sz="2400" dirty="0" smtClean="0"/>
              <a:t>Narrow or focused distribution of funds</a:t>
            </a:r>
          </a:p>
          <a:p>
            <a:pPr lvl="1"/>
            <a:r>
              <a:rPr lang="en-US" sz="2000" dirty="0" smtClean="0"/>
              <a:t>Around what factor(s) do we define our “narrow” focus?</a:t>
            </a:r>
          </a:p>
          <a:p>
            <a:pPr lvl="2"/>
            <a:r>
              <a:rPr lang="en-US" sz="1600" dirty="0" smtClean="0"/>
              <a:t>One Priority </a:t>
            </a:r>
            <a:r>
              <a:rPr lang="en-US" sz="1600" dirty="0"/>
              <a:t>T</a:t>
            </a:r>
            <a:r>
              <a:rPr lang="en-US" sz="1600" dirty="0" smtClean="0"/>
              <a:t>opic at a time?</a:t>
            </a:r>
          </a:p>
          <a:p>
            <a:pPr lvl="2"/>
            <a:r>
              <a:rPr lang="en-US" sz="1600" dirty="0" smtClean="0"/>
              <a:t>One Focused Action at a time?  (e.g., fund Vulnerability Assessments only)</a:t>
            </a:r>
          </a:p>
          <a:p>
            <a:pPr lvl="2"/>
            <a:r>
              <a:rPr lang="en-US" sz="1600" dirty="0" smtClean="0"/>
              <a:t>One type of management decision at a time? (e.g., </a:t>
            </a:r>
            <a:r>
              <a:rPr lang="en-US" sz="1600" dirty="0" smtClean="0"/>
              <a:t>?</a:t>
            </a:r>
            <a:endParaRPr lang="en-US" sz="1600" dirty="0" smtClean="0"/>
          </a:p>
          <a:p>
            <a:pPr lvl="2"/>
            <a:r>
              <a:rPr lang="en-US" sz="1600" dirty="0" smtClean="0"/>
              <a:t>One “goal” at a time? (would have to define what we mean by a “goal</a:t>
            </a:r>
            <a:r>
              <a:rPr lang="en-US" sz="1600" dirty="0" smtClean="0"/>
              <a:t>”)</a:t>
            </a:r>
            <a:endParaRPr lang="en-US" sz="1600" dirty="0" smtClean="0"/>
          </a:p>
          <a:p>
            <a:pPr lvl="2"/>
            <a:r>
              <a:rPr lang="en-US" sz="1600" dirty="0" smtClean="0"/>
              <a:t>Combination of the above </a:t>
            </a:r>
            <a:r>
              <a:rPr lang="en-US" sz="1600" dirty="0" smtClean="0"/>
              <a:t>(e.g., one Focused Action for a single Priority Topic)</a:t>
            </a:r>
          </a:p>
          <a:p>
            <a:r>
              <a:rPr lang="en-US" sz="2400" dirty="0" smtClean="0"/>
              <a:t>Combination approach</a:t>
            </a:r>
          </a:p>
          <a:p>
            <a:pPr lvl="1"/>
            <a:r>
              <a:rPr lang="en-US" sz="2000" dirty="0" smtClean="0"/>
              <a:t>how </a:t>
            </a:r>
            <a:r>
              <a:rPr lang="en-US" sz="2000" dirty="0" smtClean="0"/>
              <a:t>focused should the portfolio be?</a:t>
            </a:r>
          </a:p>
          <a:p>
            <a:pPr lvl="2"/>
            <a:endParaRPr lang="en-US" sz="1800" dirty="0" smtClean="0"/>
          </a:p>
          <a:p>
            <a:endParaRPr lang="en-US" sz="2400" dirty="0"/>
          </a:p>
        </p:txBody>
      </p:sp>
    </p:spTree>
    <p:extLst>
      <p:ext uri="{BB962C8B-B14F-4D97-AF65-F5344CB8AC3E}">
        <p14:creationId xmlns:p14="http://schemas.microsoft.com/office/powerpoint/2010/main" val="3552592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 portfolio strategies</a:t>
            </a:r>
            <a:endParaRPr lang="en-US" dirty="0"/>
          </a:p>
        </p:txBody>
      </p:sp>
      <p:sp>
        <p:nvSpPr>
          <p:cNvPr id="3" name="Content Placeholder 2"/>
          <p:cNvSpPr>
            <a:spLocks noGrp="1"/>
          </p:cNvSpPr>
          <p:nvPr>
            <p:ph idx="1"/>
          </p:nvPr>
        </p:nvSpPr>
        <p:spPr/>
        <p:txBody>
          <a:bodyPr/>
          <a:lstStyle/>
          <a:p>
            <a:r>
              <a:rPr lang="en-US" sz="1800" dirty="0" smtClean="0"/>
              <a:t>Broad distribution of funds</a:t>
            </a:r>
          </a:p>
          <a:p>
            <a:endParaRPr lang="en-US" sz="1800" dirty="0"/>
          </a:p>
          <a:p>
            <a:endParaRPr lang="en-US" sz="1800" dirty="0" smtClean="0"/>
          </a:p>
          <a:p>
            <a:endParaRPr lang="en-US" sz="1800" dirty="0"/>
          </a:p>
          <a:p>
            <a:endParaRPr lang="en-US" sz="1800" dirty="0" smtClean="0"/>
          </a:p>
          <a:p>
            <a:endParaRPr lang="en-US" sz="1800" dirty="0"/>
          </a:p>
          <a:p>
            <a:endParaRPr lang="en-US" sz="1800" dirty="0" smtClean="0"/>
          </a:p>
          <a:p>
            <a:r>
              <a:rPr lang="en-US" sz="1800" dirty="0" smtClean="0"/>
              <a:t>Narrow or focused distribution of funds</a:t>
            </a:r>
            <a:endParaRPr lang="en-US" sz="800" dirty="0" smtClean="0"/>
          </a:p>
          <a:p>
            <a:endParaRPr lang="en-US" sz="1800" dirty="0"/>
          </a:p>
        </p:txBody>
      </p:sp>
      <p:graphicFrame>
        <p:nvGraphicFramePr>
          <p:cNvPr id="4" name="Table 3"/>
          <p:cNvGraphicFramePr>
            <a:graphicFrameLocks noGrp="1"/>
          </p:cNvGraphicFramePr>
          <p:nvPr>
            <p:extLst>
              <p:ext uri="{D42A27DB-BD31-4B8C-83A1-F6EECF244321}">
                <p14:modId xmlns:p14="http://schemas.microsoft.com/office/powerpoint/2010/main" val="2222020550"/>
              </p:ext>
            </p:extLst>
          </p:nvPr>
        </p:nvGraphicFramePr>
        <p:xfrm>
          <a:off x="533400" y="1447800"/>
          <a:ext cx="8077200" cy="1127760"/>
        </p:xfrm>
        <a:graphic>
          <a:graphicData uri="http://schemas.openxmlformats.org/drawingml/2006/table">
            <a:tbl>
              <a:tblPr firstRow="1" bandRow="1">
                <a:tableStyleId>{5C22544A-7EE6-4342-B048-85BDC9FD1C3A}</a:tableStyleId>
              </a:tblPr>
              <a:tblGrid>
                <a:gridCol w="4038600"/>
                <a:gridCol w="4038600"/>
              </a:tblGrid>
              <a:tr h="304800">
                <a:tc>
                  <a:txBody>
                    <a:bodyPr/>
                    <a:lstStyle/>
                    <a:p>
                      <a:r>
                        <a:rPr lang="en-US" sz="1200" dirty="0" smtClean="0"/>
                        <a:t>Pros</a:t>
                      </a:r>
                      <a:endParaRPr lang="en-US" sz="1200" dirty="0"/>
                    </a:p>
                  </a:txBody>
                  <a:tcPr/>
                </a:tc>
                <a:tc>
                  <a:txBody>
                    <a:bodyPr/>
                    <a:lstStyle/>
                    <a:p>
                      <a:r>
                        <a:rPr lang="en-US" sz="1200" dirty="0" smtClean="0"/>
                        <a:t>Cons</a:t>
                      </a:r>
                      <a:endParaRPr lang="en-US" sz="1200" dirty="0"/>
                    </a:p>
                  </a:txBody>
                  <a:tcPr/>
                </a:tc>
              </a:tr>
              <a:tr h="419100">
                <a:tc>
                  <a:txBody>
                    <a:bodyPr/>
                    <a:lstStyle/>
                    <a:p>
                      <a:r>
                        <a:rPr lang="en-US" sz="1200" dirty="0" smtClean="0"/>
                        <a:t>Partnership</a:t>
                      </a:r>
                      <a:r>
                        <a:rPr lang="en-US" sz="1200" baseline="0" dirty="0" smtClean="0"/>
                        <a:t> engagement</a:t>
                      </a:r>
                    </a:p>
                    <a:p>
                      <a:endParaRPr lang="en-US" sz="1200" dirty="0"/>
                    </a:p>
                  </a:txBody>
                  <a:tcPr/>
                </a:tc>
                <a:tc>
                  <a:txBody>
                    <a:bodyPr/>
                    <a:lstStyle/>
                    <a:p>
                      <a:r>
                        <a:rPr lang="en-US" sz="1200" dirty="0" smtClean="0"/>
                        <a:t>Little bits of funding only enable little bits</a:t>
                      </a:r>
                      <a:r>
                        <a:rPr lang="en-US" sz="1200" baseline="0" dirty="0" smtClean="0"/>
                        <a:t> of progress – making it difficult to point to any “big wins”</a:t>
                      </a:r>
                    </a:p>
                    <a:p>
                      <a:endParaRPr lang="en-US" sz="1200" dirty="0" smtClean="0"/>
                    </a:p>
                    <a:p>
                      <a:r>
                        <a:rPr lang="en-US" sz="1200" dirty="0" smtClean="0"/>
                        <a:t>Appearance</a:t>
                      </a:r>
                      <a:r>
                        <a:rPr lang="en-US" sz="1200" baseline="0" dirty="0" smtClean="0"/>
                        <a:t> of lack of focus</a:t>
                      </a:r>
                      <a:endParaRPr lang="en-US" sz="1200"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85762582"/>
              </p:ext>
            </p:extLst>
          </p:nvPr>
        </p:nvGraphicFramePr>
        <p:xfrm>
          <a:off x="457200" y="3733800"/>
          <a:ext cx="8077200" cy="1310640"/>
        </p:xfrm>
        <a:graphic>
          <a:graphicData uri="http://schemas.openxmlformats.org/drawingml/2006/table">
            <a:tbl>
              <a:tblPr firstRow="1" bandRow="1">
                <a:tableStyleId>{5C22544A-7EE6-4342-B048-85BDC9FD1C3A}</a:tableStyleId>
              </a:tblPr>
              <a:tblGrid>
                <a:gridCol w="4038600"/>
                <a:gridCol w="4038600"/>
              </a:tblGrid>
              <a:tr h="304800">
                <a:tc>
                  <a:txBody>
                    <a:bodyPr/>
                    <a:lstStyle/>
                    <a:p>
                      <a:r>
                        <a:rPr lang="en-US" sz="1200" dirty="0" smtClean="0"/>
                        <a:t>Pros</a:t>
                      </a:r>
                      <a:endParaRPr lang="en-US" sz="1200" dirty="0"/>
                    </a:p>
                  </a:txBody>
                  <a:tcPr/>
                </a:tc>
                <a:tc>
                  <a:txBody>
                    <a:bodyPr/>
                    <a:lstStyle/>
                    <a:p>
                      <a:r>
                        <a:rPr lang="en-US" sz="1200" dirty="0" smtClean="0"/>
                        <a:t>Cons</a:t>
                      </a:r>
                      <a:endParaRPr lang="en-US" sz="1200" dirty="0"/>
                    </a:p>
                  </a:txBody>
                  <a:tcPr/>
                </a:tc>
              </a:tr>
              <a:tr h="419100">
                <a:tc>
                  <a:txBody>
                    <a:bodyPr/>
                    <a:lstStyle/>
                    <a:p>
                      <a:r>
                        <a:rPr lang="en-US" sz="1200" dirty="0" smtClean="0"/>
                        <a:t>May</a:t>
                      </a:r>
                      <a:r>
                        <a:rPr lang="en-US" sz="1200" baseline="0" dirty="0" smtClean="0"/>
                        <a:t> enable more / better collaboration among projects in a given year</a:t>
                      </a:r>
                    </a:p>
                    <a:p>
                      <a:endParaRPr lang="en-US" sz="1200" baseline="0" dirty="0" smtClean="0"/>
                    </a:p>
                    <a:p>
                      <a:r>
                        <a:rPr lang="en-US" sz="1200" baseline="0" dirty="0" smtClean="0"/>
                        <a:t>Allows more time to learn from previous work before pursuing more work in an area</a:t>
                      </a:r>
                      <a:endParaRPr lang="en-US" sz="1200" dirty="0"/>
                    </a:p>
                  </a:txBody>
                  <a:tcPr/>
                </a:tc>
                <a:tc>
                  <a:txBody>
                    <a:bodyPr/>
                    <a:lstStyle/>
                    <a:p>
                      <a:r>
                        <a:rPr lang="en-US" sz="1200" dirty="0" smtClean="0"/>
                        <a:t>May discourage partner</a:t>
                      </a:r>
                      <a:r>
                        <a:rPr lang="en-US" sz="1200" baseline="0" dirty="0" smtClean="0"/>
                        <a:t> engagement (e.g., if the focus topic is not relevant to their agency)</a:t>
                      </a:r>
                    </a:p>
                    <a:p>
                      <a:endParaRPr lang="en-US" sz="1200" dirty="0"/>
                    </a:p>
                  </a:txBody>
                  <a:tcPr/>
                </a:tc>
              </a:tr>
            </a:tbl>
          </a:graphicData>
        </a:graphic>
      </p:graphicFrame>
    </p:spTree>
    <p:extLst>
      <p:ext uri="{BB962C8B-B14F-4D97-AF65-F5344CB8AC3E}">
        <p14:creationId xmlns:p14="http://schemas.microsoft.com/office/powerpoint/2010/main" val="3941214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USGS Template_08">
  <a:themeElements>
    <a:clrScheme name="">
      <a:dk1>
        <a:srgbClr val="000000"/>
      </a:dk1>
      <a:lt1>
        <a:srgbClr val="FFFFFF"/>
      </a:lt1>
      <a:dk2>
        <a:srgbClr val="000000"/>
      </a:dk2>
      <a:lt2>
        <a:srgbClr val="000066"/>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fontScheme name="PetroSkills Training Course Template_08">
      <a:majorFont>
        <a:latin typeface="Helvetica"/>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PetroSkills Training Course Template_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troSkills Training Course Template_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troSkills Training Course Template_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troSkills Training Course Template_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troSkills Training Course Template_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troSkills Training Course Template_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troSkills Training Course Template_08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troSkills Training Course Template_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troSkills Training Course Template_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troSkills Training Course Template_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troSkills Training Course Template_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troSkills Training Course Template_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etroSkills Training Course Template_08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4">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5">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800000"/>
        </a:hlink>
        <a:folHlink>
          <a:srgbClr val="009999"/>
        </a:folHlink>
      </a:clrScheme>
      <a:clrMap bg1="lt1" tx1="dk1" bg2="lt2" tx2="dk2" accent1="accent1" accent2="accent2" accent3="accent3" accent4="accent4" accent5="accent5" accent6="accent6" hlink="hlink" folHlink="folHlink"/>
    </a:extraClrScheme>
    <a:extraClrScheme>
      <a:clrScheme name="PetroSkills Training Course Template_08 16">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USGS Template_08">
  <a:themeElements>
    <a:clrScheme name="">
      <a:dk1>
        <a:srgbClr val="000000"/>
      </a:dk1>
      <a:lt1>
        <a:srgbClr val="FFFFFF"/>
      </a:lt1>
      <a:dk2>
        <a:srgbClr val="000000"/>
      </a:dk2>
      <a:lt2>
        <a:srgbClr val="000066"/>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fontScheme name="PetroSkills Training Course Template_08">
      <a:majorFont>
        <a:latin typeface="Helvetica"/>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PetroSkills Training Course Template_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troSkills Training Course Template_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troSkills Training Course Template_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troSkills Training Course Template_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troSkills Training Course Template_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troSkills Training Course Template_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troSkills Training Course Template_08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troSkills Training Course Template_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troSkills Training Course Template_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troSkills Training Course Template_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troSkills Training Course Template_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troSkills Training Course Template_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etroSkills Training Course Template_08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4">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800000"/>
        </a:folHlink>
      </a:clrScheme>
      <a:clrMap bg1="lt1" tx1="dk1" bg2="lt2" tx2="dk2" accent1="accent1" accent2="accent2" accent3="accent3" accent4="accent4" accent5="accent5" accent6="accent6" hlink="hlink" folHlink="folHlink"/>
    </a:extraClrScheme>
    <a:extraClrScheme>
      <a:clrScheme name="PetroSkills Training Course Template_08 15">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800000"/>
        </a:hlink>
        <a:folHlink>
          <a:srgbClr val="009999"/>
        </a:folHlink>
      </a:clrScheme>
      <a:clrMap bg1="lt1" tx1="dk1" bg2="lt2" tx2="dk2" accent1="accent1" accent2="accent2" accent3="accent3" accent4="accent4" accent5="accent5" accent6="accent6" hlink="hlink" folHlink="folHlink"/>
    </a:extraClrScheme>
    <a:extraClrScheme>
      <a:clrScheme name="PetroSkills Training Course Template_08 16">
        <a:dk1>
          <a:srgbClr val="000000"/>
        </a:dk1>
        <a:lt1>
          <a:srgbClr val="FFFFFF"/>
        </a:lt1>
        <a:dk2>
          <a:srgbClr val="000000"/>
        </a:dk2>
        <a:lt2>
          <a:srgbClr val="808080"/>
        </a:lt2>
        <a:accent1>
          <a:srgbClr val="BFD0E3"/>
        </a:accent1>
        <a:accent2>
          <a:srgbClr val="333399"/>
        </a:accent2>
        <a:accent3>
          <a:srgbClr val="FFFFFF"/>
        </a:accent3>
        <a:accent4>
          <a:srgbClr val="000000"/>
        </a:accent4>
        <a:accent5>
          <a:srgbClr val="DCE4EF"/>
        </a:accent5>
        <a:accent6>
          <a:srgbClr val="2D2D8A"/>
        </a:accent6>
        <a:hlink>
          <a:srgbClr val="009999"/>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USGS Template_08</Template>
  <TotalTime>29570</TotalTime>
  <Words>665</Words>
  <Application>Microsoft Office PowerPoint</Application>
  <PresentationFormat>On-screen Show (4:3)</PresentationFormat>
  <Paragraphs>67</Paragraphs>
  <Slides>5</Slides>
  <Notes>4</Notes>
  <HiddenSlides>0</HiddenSlides>
  <MMClips>0</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USGS Template_08</vt:lpstr>
      <vt:lpstr>2_USGS Template_08</vt:lpstr>
      <vt:lpstr>Outline for Implementation Plan Discussion</vt:lpstr>
      <vt:lpstr>Recap &amp; development of focused actions</vt:lpstr>
      <vt:lpstr>Funding / portfolio strategies</vt:lpstr>
      <vt:lpstr>Funding / portfolio strategies</vt:lpstr>
      <vt:lpstr>Funding / portfolio strategies</vt:lpstr>
    </vt:vector>
  </TitlesOfParts>
  <Company>Geomatrix Consultants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Jenni, Insight Decisions</dc:creator>
  <cp:lastModifiedBy>Karen Jenni</cp:lastModifiedBy>
  <cp:revision>643</cp:revision>
  <cp:lastPrinted>2012-10-25T21:34:27Z</cp:lastPrinted>
  <dcterms:created xsi:type="dcterms:W3CDTF">2004-03-17T18:57:17Z</dcterms:created>
  <dcterms:modified xsi:type="dcterms:W3CDTF">2014-03-10T15:08:44Z</dcterms:modified>
</cp:coreProperties>
</file>