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9"/>
  </p:notesMasterIdLst>
  <p:handoutMasterIdLst>
    <p:handoutMasterId r:id="rId10"/>
  </p:handoutMasterIdLst>
  <p:sldIdLst>
    <p:sldId id="282" r:id="rId2"/>
    <p:sldId id="283" r:id="rId3"/>
    <p:sldId id="284" r:id="rId4"/>
    <p:sldId id="285" r:id="rId5"/>
    <p:sldId id="286" r:id="rId6"/>
    <p:sldId id="287" r:id="rId7"/>
    <p:sldId id="288" r:id="rId8"/>
  </p:sldIdLst>
  <p:sldSz cx="9144000" cy="6858000" type="screen4x3"/>
  <p:notesSz cx="6934200" cy="92202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Robertson, Amanda L" initials="ALR" lastIdx="7" clrIdx="0"/>
  <p:cmAuthor id="1" name="Martin, Philip" initials="PDM" lastIdx="2" clrIdx="1"/>
  <p:cmAuthor id="2" name="Mahaffy, Mary" initials="MM" lastIdx="1" clrIdx="2"/>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FF99"/>
    <a:srgbClr val="990000"/>
    <a:srgbClr val="006600"/>
    <a:srgbClr val="6A3602"/>
    <a:srgbClr val="003300"/>
    <a:srgbClr val="DEEDF0"/>
    <a:srgbClr val="CC99FF"/>
    <a:srgbClr val="00FF00"/>
    <a:srgbClr val="A30598"/>
    <a:srgbClr val="66006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7712" autoAdjust="0"/>
    <p:restoredTop sz="82495" autoAdjust="0"/>
  </p:normalViewPr>
  <p:slideViewPr>
    <p:cSldViewPr>
      <p:cViewPr>
        <p:scale>
          <a:sx n="90" d="100"/>
          <a:sy n="90" d="100"/>
        </p:scale>
        <p:origin x="-750" y="192"/>
      </p:cViewPr>
      <p:guideLst>
        <p:guide orient="horz" pos="2160"/>
        <p:guide pos="2880"/>
      </p:guideLst>
    </p:cSldViewPr>
  </p:slideViewPr>
  <p:outlineViewPr>
    <p:cViewPr>
      <p:scale>
        <a:sx n="33" d="100"/>
        <a:sy n="33" d="100"/>
      </p:scale>
      <p:origin x="0" y="0"/>
    </p:cViewPr>
  </p:outlineViewPr>
  <p:notesTextViewPr>
    <p:cViewPr>
      <p:scale>
        <a:sx n="1" d="1"/>
        <a:sy n="1" d="1"/>
      </p:scale>
      <p:origin x="0" y="0"/>
    </p:cViewPr>
  </p:notesTextViewPr>
  <p:sorterViewPr>
    <p:cViewPr>
      <p:scale>
        <a:sx n="100" d="100"/>
        <a:sy n="100" d="100"/>
      </p:scale>
      <p:origin x="0" y="0"/>
    </p:cViewPr>
  </p:sorterViewPr>
  <p:notesViewPr>
    <p:cSldViewPr>
      <p:cViewPr>
        <p:scale>
          <a:sx n="66" d="100"/>
          <a:sy n="66" d="100"/>
        </p:scale>
        <p:origin x="-3106" y="-72"/>
      </p:cViewPr>
      <p:guideLst>
        <p:guide orient="horz" pos="2904"/>
        <p:guide pos="2184"/>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commentAuthors" Target="commentAuthors.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handoutMaster" Target="handoutMasters/handoutMaster1.xml"/><Relationship Id="rId4" Type="http://schemas.openxmlformats.org/officeDocument/2006/relationships/slide" Target="slides/slide3.xml"/><Relationship Id="rId9" Type="http://schemas.openxmlformats.org/officeDocument/2006/relationships/notesMaster" Target="notesMasters/notesMaster1.xml"/><Relationship Id="rId14"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2" y="1"/>
            <a:ext cx="3005448" cy="461325"/>
          </a:xfrm>
          <a:prstGeom prst="rect">
            <a:avLst/>
          </a:prstGeom>
        </p:spPr>
        <p:txBody>
          <a:bodyPr vert="horz" lIns="90568" tIns="45284" rIns="90568" bIns="45284" rtlCol="0"/>
          <a:lstStyle>
            <a:lvl1pPr algn="l">
              <a:defRPr sz="1200"/>
            </a:lvl1pPr>
          </a:lstStyle>
          <a:p>
            <a:endParaRPr lang="en-US"/>
          </a:p>
        </p:txBody>
      </p:sp>
      <p:sp>
        <p:nvSpPr>
          <p:cNvPr id="3" name="Date Placeholder 2"/>
          <p:cNvSpPr>
            <a:spLocks noGrp="1"/>
          </p:cNvSpPr>
          <p:nvPr>
            <p:ph type="dt" sz="quarter" idx="1"/>
          </p:nvPr>
        </p:nvSpPr>
        <p:spPr>
          <a:xfrm>
            <a:off x="3927183" y="1"/>
            <a:ext cx="3005448" cy="461325"/>
          </a:xfrm>
          <a:prstGeom prst="rect">
            <a:avLst/>
          </a:prstGeom>
        </p:spPr>
        <p:txBody>
          <a:bodyPr vert="horz" lIns="90568" tIns="45284" rIns="90568" bIns="45284" rtlCol="0"/>
          <a:lstStyle>
            <a:lvl1pPr algn="r">
              <a:defRPr sz="1200"/>
            </a:lvl1pPr>
          </a:lstStyle>
          <a:p>
            <a:fld id="{612BA783-2769-4BF4-8E96-7EFF5685D8A1}" type="datetimeFigureOut">
              <a:rPr lang="en-US" smtClean="0"/>
              <a:pPr/>
              <a:t>6/11/2014</a:t>
            </a:fld>
            <a:endParaRPr lang="en-US"/>
          </a:p>
        </p:txBody>
      </p:sp>
      <p:sp>
        <p:nvSpPr>
          <p:cNvPr id="4" name="Footer Placeholder 3"/>
          <p:cNvSpPr>
            <a:spLocks noGrp="1"/>
          </p:cNvSpPr>
          <p:nvPr>
            <p:ph type="ftr" sz="quarter" idx="2"/>
          </p:nvPr>
        </p:nvSpPr>
        <p:spPr>
          <a:xfrm>
            <a:off x="2" y="8757301"/>
            <a:ext cx="3005448" cy="461325"/>
          </a:xfrm>
          <a:prstGeom prst="rect">
            <a:avLst/>
          </a:prstGeom>
        </p:spPr>
        <p:txBody>
          <a:bodyPr vert="horz" lIns="90568" tIns="45284" rIns="90568" bIns="45284" rtlCol="0" anchor="b"/>
          <a:lstStyle>
            <a:lvl1pPr algn="l">
              <a:defRPr sz="1200"/>
            </a:lvl1pPr>
          </a:lstStyle>
          <a:p>
            <a:endParaRPr lang="en-US"/>
          </a:p>
        </p:txBody>
      </p:sp>
      <p:sp>
        <p:nvSpPr>
          <p:cNvPr id="5" name="Slide Number Placeholder 4"/>
          <p:cNvSpPr>
            <a:spLocks noGrp="1"/>
          </p:cNvSpPr>
          <p:nvPr>
            <p:ph type="sldNum" sz="quarter" idx="3"/>
          </p:nvPr>
        </p:nvSpPr>
        <p:spPr>
          <a:xfrm>
            <a:off x="3927183" y="8757301"/>
            <a:ext cx="3005448" cy="461325"/>
          </a:xfrm>
          <a:prstGeom prst="rect">
            <a:avLst/>
          </a:prstGeom>
        </p:spPr>
        <p:txBody>
          <a:bodyPr vert="horz" lIns="90568" tIns="45284" rIns="90568" bIns="45284" rtlCol="0" anchor="b"/>
          <a:lstStyle>
            <a:lvl1pPr algn="r">
              <a:defRPr sz="1200"/>
            </a:lvl1pPr>
          </a:lstStyle>
          <a:p>
            <a:fld id="{35F3B541-F7F9-46F7-9946-0A1020C23DBC}" type="slidenum">
              <a:rPr lang="en-US" smtClean="0"/>
              <a:pPr/>
              <a:t>‹#›</a:t>
            </a:fld>
            <a:endParaRPr lang="en-US"/>
          </a:p>
        </p:txBody>
      </p:sp>
    </p:spTree>
    <p:extLst>
      <p:ext uri="{BB962C8B-B14F-4D97-AF65-F5344CB8AC3E}">
        <p14:creationId xmlns:p14="http://schemas.microsoft.com/office/powerpoint/2010/main" val="360651795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04820" cy="461010"/>
          </a:xfrm>
          <a:prstGeom prst="rect">
            <a:avLst/>
          </a:prstGeom>
        </p:spPr>
        <p:txBody>
          <a:bodyPr vert="horz" lIns="92289" tIns="46145" rIns="92289" bIns="46145" rtlCol="0"/>
          <a:lstStyle>
            <a:lvl1pPr algn="l">
              <a:defRPr sz="1200"/>
            </a:lvl1pPr>
          </a:lstStyle>
          <a:p>
            <a:endParaRPr lang="en-US" dirty="0"/>
          </a:p>
        </p:txBody>
      </p:sp>
      <p:sp>
        <p:nvSpPr>
          <p:cNvPr id="3" name="Date Placeholder 2"/>
          <p:cNvSpPr>
            <a:spLocks noGrp="1"/>
          </p:cNvSpPr>
          <p:nvPr>
            <p:ph type="dt" idx="1"/>
          </p:nvPr>
        </p:nvSpPr>
        <p:spPr>
          <a:xfrm>
            <a:off x="3927775" y="0"/>
            <a:ext cx="3004820" cy="461010"/>
          </a:xfrm>
          <a:prstGeom prst="rect">
            <a:avLst/>
          </a:prstGeom>
        </p:spPr>
        <p:txBody>
          <a:bodyPr vert="horz" lIns="92289" tIns="46145" rIns="92289" bIns="46145" rtlCol="0"/>
          <a:lstStyle>
            <a:lvl1pPr algn="r">
              <a:defRPr sz="1200"/>
            </a:lvl1pPr>
          </a:lstStyle>
          <a:p>
            <a:fld id="{19F2C9E6-4136-480E-8920-4B783EAF5A66}" type="datetimeFigureOut">
              <a:rPr lang="en-US" smtClean="0"/>
              <a:pPr/>
              <a:t>6/11/2014</a:t>
            </a:fld>
            <a:endParaRPr lang="en-US" dirty="0"/>
          </a:p>
        </p:txBody>
      </p:sp>
      <p:sp>
        <p:nvSpPr>
          <p:cNvPr id="4" name="Slide Image Placeholder 3"/>
          <p:cNvSpPr>
            <a:spLocks noGrp="1" noRot="1" noChangeAspect="1"/>
          </p:cNvSpPr>
          <p:nvPr>
            <p:ph type="sldImg" idx="2"/>
          </p:nvPr>
        </p:nvSpPr>
        <p:spPr>
          <a:xfrm>
            <a:off x="1162050" y="692150"/>
            <a:ext cx="4610100" cy="3457575"/>
          </a:xfrm>
          <a:prstGeom prst="rect">
            <a:avLst/>
          </a:prstGeom>
          <a:noFill/>
          <a:ln w="12700">
            <a:solidFill>
              <a:prstClr val="black"/>
            </a:solidFill>
          </a:ln>
        </p:spPr>
        <p:txBody>
          <a:bodyPr vert="horz" lIns="92289" tIns="46145" rIns="92289" bIns="46145" rtlCol="0" anchor="ctr"/>
          <a:lstStyle/>
          <a:p>
            <a:endParaRPr lang="en-US" dirty="0"/>
          </a:p>
        </p:txBody>
      </p:sp>
      <p:sp>
        <p:nvSpPr>
          <p:cNvPr id="5" name="Notes Placeholder 4"/>
          <p:cNvSpPr>
            <a:spLocks noGrp="1"/>
          </p:cNvSpPr>
          <p:nvPr>
            <p:ph type="body" sz="quarter" idx="3"/>
          </p:nvPr>
        </p:nvSpPr>
        <p:spPr>
          <a:xfrm>
            <a:off x="693420" y="4379595"/>
            <a:ext cx="5547360" cy="4149090"/>
          </a:xfrm>
          <a:prstGeom prst="rect">
            <a:avLst/>
          </a:prstGeom>
        </p:spPr>
        <p:txBody>
          <a:bodyPr vert="horz" lIns="92289" tIns="46145" rIns="92289" bIns="46145"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757590"/>
            <a:ext cx="3004820" cy="461010"/>
          </a:xfrm>
          <a:prstGeom prst="rect">
            <a:avLst/>
          </a:prstGeom>
        </p:spPr>
        <p:txBody>
          <a:bodyPr vert="horz" lIns="92289" tIns="46145" rIns="92289" bIns="46145" rtlCol="0" anchor="b"/>
          <a:lstStyle>
            <a:lvl1pPr algn="l">
              <a:defRPr sz="1200"/>
            </a:lvl1pPr>
          </a:lstStyle>
          <a:p>
            <a:endParaRPr lang="en-US" dirty="0"/>
          </a:p>
        </p:txBody>
      </p:sp>
      <p:sp>
        <p:nvSpPr>
          <p:cNvPr id="7" name="Slide Number Placeholder 6"/>
          <p:cNvSpPr>
            <a:spLocks noGrp="1"/>
          </p:cNvSpPr>
          <p:nvPr>
            <p:ph type="sldNum" sz="quarter" idx="5"/>
          </p:nvPr>
        </p:nvSpPr>
        <p:spPr>
          <a:xfrm>
            <a:off x="3927775" y="8757590"/>
            <a:ext cx="3004820" cy="461010"/>
          </a:xfrm>
          <a:prstGeom prst="rect">
            <a:avLst/>
          </a:prstGeom>
        </p:spPr>
        <p:txBody>
          <a:bodyPr vert="horz" lIns="92289" tIns="46145" rIns="92289" bIns="46145" rtlCol="0" anchor="b"/>
          <a:lstStyle>
            <a:lvl1pPr algn="r">
              <a:defRPr sz="1200"/>
            </a:lvl1pPr>
          </a:lstStyle>
          <a:p>
            <a:fld id="{44569739-A6A1-4521-8889-ED85372E169D}" type="slidenum">
              <a:rPr lang="en-US" smtClean="0"/>
              <a:pPr/>
              <a:t>‹#›</a:t>
            </a:fld>
            <a:endParaRPr lang="en-US" dirty="0"/>
          </a:p>
        </p:txBody>
      </p:sp>
    </p:spTree>
    <p:extLst>
      <p:ext uri="{BB962C8B-B14F-4D97-AF65-F5344CB8AC3E}">
        <p14:creationId xmlns:p14="http://schemas.microsoft.com/office/powerpoint/2010/main" val="172613210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693420" y="4379595"/>
            <a:ext cx="5547360" cy="2211705"/>
          </a:xfrm>
        </p:spPr>
        <p:txBody>
          <a:bodyPr/>
          <a:lstStyle/>
          <a:p>
            <a:endParaRPr lang="en-US" dirty="0" smtClean="0"/>
          </a:p>
        </p:txBody>
      </p:sp>
      <p:sp>
        <p:nvSpPr>
          <p:cNvPr id="4" name="Slide Number Placeholder 3"/>
          <p:cNvSpPr>
            <a:spLocks noGrp="1"/>
          </p:cNvSpPr>
          <p:nvPr>
            <p:ph type="sldNum" sz="quarter" idx="10"/>
          </p:nvPr>
        </p:nvSpPr>
        <p:spPr/>
        <p:txBody>
          <a:bodyPr/>
          <a:lstStyle/>
          <a:p>
            <a:fld id="{44569739-A6A1-4521-8889-ED85372E169D}" type="slidenum">
              <a:rPr lang="en-US" smtClean="0"/>
              <a:pPr/>
              <a:t>1</a:t>
            </a:fld>
            <a:endParaRPr lang="en-US" dirty="0"/>
          </a:p>
        </p:txBody>
      </p:sp>
    </p:spTree>
    <p:extLst>
      <p:ext uri="{BB962C8B-B14F-4D97-AF65-F5344CB8AC3E}">
        <p14:creationId xmlns:p14="http://schemas.microsoft.com/office/powerpoint/2010/main" val="23671961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693420" y="4379595"/>
            <a:ext cx="5547360" cy="2211705"/>
          </a:xfrm>
        </p:spPr>
        <p:txBody>
          <a:bodyPr/>
          <a:lstStyle/>
          <a:p>
            <a:endParaRPr lang="en-US" dirty="0" smtClean="0"/>
          </a:p>
        </p:txBody>
      </p:sp>
      <p:sp>
        <p:nvSpPr>
          <p:cNvPr id="4" name="Slide Number Placeholder 3"/>
          <p:cNvSpPr>
            <a:spLocks noGrp="1"/>
          </p:cNvSpPr>
          <p:nvPr>
            <p:ph type="sldNum" sz="quarter" idx="10"/>
          </p:nvPr>
        </p:nvSpPr>
        <p:spPr/>
        <p:txBody>
          <a:bodyPr/>
          <a:lstStyle/>
          <a:p>
            <a:fld id="{44569739-A6A1-4521-8889-ED85372E169D}" type="slidenum">
              <a:rPr lang="en-US" smtClean="0"/>
              <a:pPr/>
              <a:t>2</a:t>
            </a:fld>
            <a:endParaRPr lang="en-US" dirty="0"/>
          </a:p>
        </p:txBody>
      </p:sp>
    </p:spTree>
    <p:extLst>
      <p:ext uri="{BB962C8B-B14F-4D97-AF65-F5344CB8AC3E}">
        <p14:creationId xmlns:p14="http://schemas.microsoft.com/office/powerpoint/2010/main" val="23671961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693420" y="4379595"/>
            <a:ext cx="5547360" cy="2211705"/>
          </a:xfrm>
        </p:spPr>
        <p:txBody>
          <a:bodyPr/>
          <a:lstStyle/>
          <a:p>
            <a:endParaRPr lang="en-US" dirty="0" smtClean="0"/>
          </a:p>
        </p:txBody>
      </p:sp>
      <p:sp>
        <p:nvSpPr>
          <p:cNvPr id="4" name="Slide Number Placeholder 3"/>
          <p:cNvSpPr>
            <a:spLocks noGrp="1"/>
          </p:cNvSpPr>
          <p:nvPr>
            <p:ph type="sldNum" sz="quarter" idx="10"/>
          </p:nvPr>
        </p:nvSpPr>
        <p:spPr/>
        <p:txBody>
          <a:bodyPr/>
          <a:lstStyle/>
          <a:p>
            <a:fld id="{44569739-A6A1-4521-8889-ED85372E169D}" type="slidenum">
              <a:rPr lang="en-US" smtClean="0"/>
              <a:pPr/>
              <a:t>3</a:t>
            </a:fld>
            <a:endParaRPr lang="en-US" dirty="0"/>
          </a:p>
        </p:txBody>
      </p:sp>
    </p:spTree>
    <p:extLst>
      <p:ext uri="{BB962C8B-B14F-4D97-AF65-F5344CB8AC3E}">
        <p14:creationId xmlns:p14="http://schemas.microsoft.com/office/powerpoint/2010/main" val="23671961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693420" y="4379595"/>
            <a:ext cx="5547360" cy="2211705"/>
          </a:xfrm>
        </p:spPr>
        <p:txBody>
          <a:bodyPr/>
          <a:lstStyle/>
          <a:p>
            <a:endParaRPr lang="en-US" dirty="0" smtClean="0"/>
          </a:p>
        </p:txBody>
      </p:sp>
      <p:sp>
        <p:nvSpPr>
          <p:cNvPr id="4" name="Slide Number Placeholder 3"/>
          <p:cNvSpPr>
            <a:spLocks noGrp="1"/>
          </p:cNvSpPr>
          <p:nvPr>
            <p:ph type="sldNum" sz="quarter" idx="10"/>
          </p:nvPr>
        </p:nvSpPr>
        <p:spPr/>
        <p:txBody>
          <a:bodyPr/>
          <a:lstStyle/>
          <a:p>
            <a:fld id="{44569739-A6A1-4521-8889-ED85372E169D}" type="slidenum">
              <a:rPr lang="en-US" smtClean="0"/>
              <a:pPr/>
              <a:t>4</a:t>
            </a:fld>
            <a:endParaRPr lang="en-US" dirty="0"/>
          </a:p>
        </p:txBody>
      </p:sp>
    </p:spTree>
    <p:extLst>
      <p:ext uri="{BB962C8B-B14F-4D97-AF65-F5344CB8AC3E}">
        <p14:creationId xmlns:p14="http://schemas.microsoft.com/office/powerpoint/2010/main" val="23671961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693420" y="4379595"/>
            <a:ext cx="5547360" cy="2211705"/>
          </a:xfrm>
        </p:spPr>
        <p:txBody>
          <a:bodyPr/>
          <a:lstStyle/>
          <a:p>
            <a:endParaRPr lang="en-US" dirty="0" smtClean="0"/>
          </a:p>
        </p:txBody>
      </p:sp>
      <p:sp>
        <p:nvSpPr>
          <p:cNvPr id="4" name="Slide Number Placeholder 3"/>
          <p:cNvSpPr>
            <a:spLocks noGrp="1"/>
          </p:cNvSpPr>
          <p:nvPr>
            <p:ph type="sldNum" sz="quarter" idx="10"/>
          </p:nvPr>
        </p:nvSpPr>
        <p:spPr/>
        <p:txBody>
          <a:bodyPr/>
          <a:lstStyle/>
          <a:p>
            <a:fld id="{44569739-A6A1-4521-8889-ED85372E169D}" type="slidenum">
              <a:rPr lang="en-US" smtClean="0"/>
              <a:pPr/>
              <a:t>5</a:t>
            </a:fld>
            <a:endParaRPr lang="en-US" dirty="0"/>
          </a:p>
        </p:txBody>
      </p:sp>
    </p:spTree>
    <p:extLst>
      <p:ext uri="{BB962C8B-B14F-4D97-AF65-F5344CB8AC3E}">
        <p14:creationId xmlns:p14="http://schemas.microsoft.com/office/powerpoint/2010/main" val="23671961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693420" y="4379595"/>
            <a:ext cx="5547360" cy="2211705"/>
          </a:xfrm>
        </p:spPr>
        <p:txBody>
          <a:bodyPr/>
          <a:lstStyle/>
          <a:p>
            <a:endParaRPr lang="en-US" dirty="0" smtClean="0"/>
          </a:p>
        </p:txBody>
      </p:sp>
      <p:sp>
        <p:nvSpPr>
          <p:cNvPr id="4" name="Slide Number Placeholder 3"/>
          <p:cNvSpPr>
            <a:spLocks noGrp="1"/>
          </p:cNvSpPr>
          <p:nvPr>
            <p:ph type="sldNum" sz="quarter" idx="10"/>
          </p:nvPr>
        </p:nvSpPr>
        <p:spPr/>
        <p:txBody>
          <a:bodyPr/>
          <a:lstStyle/>
          <a:p>
            <a:fld id="{44569739-A6A1-4521-8889-ED85372E169D}" type="slidenum">
              <a:rPr lang="en-US" smtClean="0"/>
              <a:pPr/>
              <a:t>6</a:t>
            </a:fld>
            <a:endParaRPr lang="en-US" dirty="0"/>
          </a:p>
        </p:txBody>
      </p:sp>
    </p:spTree>
    <p:extLst>
      <p:ext uri="{BB962C8B-B14F-4D97-AF65-F5344CB8AC3E}">
        <p14:creationId xmlns:p14="http://schemas.microsoft.com/office/powerpoint/2010/main" val="23671961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693420" y="4379595"/>
            <a:ext cx="5547360" cy="2211705"/>
          </a:xfrm>
        </p:spPr>
        <p:txBody>
          <a:bodyPr/>
          <a:lstStyle/>
          <a:p>
            <a:endParaRPr lang="en-US" dirty="0" smtClean="0"/>
          </a:p>
        </p:txBody>
      </p:sp>
      <p:sp>
        <p:nvSpPr>
          <p:cNvPr id="4" name="Slide Number Placeholder 3"/>
          <p:cNvSpPr>
            <a:spLocks noGrp="1"/>
          </p:cNvSpPr>
          <p:nvPr>
            <p:ph type="sldNum" sz="quarter" idx="10"/>
          </p:nvPr>
        </p:nvSpPr>
        <p:spPr/>
        <p:txBody>
          <a:bodyPr/>
          <a:lstStyle/>
          <a:p>
            <a:fld id="{44569739-A6A1-4521-8889-ED85372E169D}" type="slidenum">
              <a:rPr lang="en-US" smtClean="0"/>
              <a:pPr/>
              <a:t>7</a:t>
            </a:fld>
            <a:endParaRPr lang="en-US" dirty="0"/>
          </a:p>
        </p:txBody>
      </p:sp>
    </p:spTree>
    <p:extLst>
      <p:ext uri="{BB962C8B-B14F-4D97-AF65-F5344CB8AC3E}">
        <p14:creationId xmlns:p14="http://schemas.microsoft.com/office/powerpoint/2010/main" val="23671961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2042093-98A6-4FF5-89D7-49E2AEEAD5D3}" type="datetimeFigureOut">
              <a:rPr lang="en-US" smtClean="0"/>
              <a:pPr/>
              <a:t>6/11/2014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A061649-F10A-4965-85E8-894DB802B746}" type="slidenum">
              <a:rPr lang="en-US" smtClean="0"/>
              <a:pPr/>
              <a:t>‹#›</a:t>
            </a:fld>
            <a:endParaRPr lang="en-US" dirty="0"/>
          </a:p>
        </p:txBody>
      </p:sp>
    </p:spTree>
    <p:extLst>
      <p:ext uri="{BB962C8B-B14F-4D97-AF65-F5344CB8AC3E}">
        <p14:creationId xmlns:p14="http://schemas.microsoft.com/office/powerpoint/2010/main" val="251996283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2042093-98A6-4FF5-89D7-49E2AEEAD5D3}" type="datetimeFigureOut">
              <a:rPr lang="en-US" smtClean="0"/>
              <a:pPr/>
              <a:t>6/11/2014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A061649-F10A-4965-85E8-894DB802B746}" type="slidenum">
              <a:rPr lang="en-US" smtClean="0"/>
              <a:pPr/>
              <a:t>‹#›</a:t>
            </a:fld>
            <a:endParaRPr lang="en-US" dirty="0"/>
          </a:p>
        </p:txBody>
      </p:sp>
    </p:spTree>
    <p:extLst>
      <p:ext uri="{BB962C8B-B14F-4D97-AF65-F5344CB8AC3E}">
        <p14:creationId xmlns:p14="http://schemas.microsoft.com/office/powerpoint/2010/main" val="4166294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2042093-98A6-4FF5-89D7-49E2AEEAD5D3}" type="datetimeFigureOut">
              <a:rPr lang="en-US" smtClean="0"/>
              <a:pPr/>
              <a:t>6/11/2014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A061649-F10A-4965-85E8-894DB802B746}" type="slidenum">
              <a:rPr lang="en-US" smtClean="0"/>
              <a:pPr/>
              <a:t>‹#›</a:t>
            </a:fld>
            <a:endParaRPr lang="en-US" dirty="0"/>
          </a:p>
        </p:txBody>
      </p:sp>
    </p:spTree>
    <p:extLst>
      <p:ext uri="{BB962C8B-B14F-4D97-AF65-F5344CB8AC3E}">
        <p14:creationId xmlns:p14="http://schemas.microsoft.com/office/powerpoint/2010/main" val="384793084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2042093-98A6-4FF5-89D7-49E2AEEAD5D3}" type="datetimeFigureOut">
              <a:rPr lang="en-US" smtClean="0"/>
              <a:pPr/>
              <a:t>6/11/2014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3A061649-F10A-4965-85E8-894DB802B746}" type="slidenum">
              <a:rPr lang="en-US" smtClean="0"/>
              <a:pPr/>
              <a:t>‹#›</a:t>
            </a:fld>
            <a:endParaRPr lang="en-US" dirty="0"/>
          </a:p>
        </p:txBody>
      </p:sp>
    </p:spTree>
    <p:extLst>
      <p:ext uri="{BB962C8B-B14F-4D97-AF65-F5344CB8AC3E}">
        <p14:creationId xmlns:p14="http://schemas.microsoft.com/office/powerpoint/2010/main" val="185535519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2042093-98A6-4FF5-89D7-49E2AEEAD5D3}" type="datetimeFigureOut">
              <a:rPr lang="en-US" smtClean="0"/>
              <a:pPr/>
              <a:t>6/11/2014</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3A061649-F10A-4965-85E8-894DB802B746}" type="slidenum">
              <a:rPr lang="en-US" smtClean="0"/>
              <a:pPr/>
              <a:t>‹#›</a:t>
            </a:fld>
            <a:endParaRPr lang="en-US" dirty="0"/>
          </a:p>
        </p:txBody>
      </p:sp>
    </p:spTree>
    <p:extLst>
      <p:ext uri="{BB962C8B-B14F-4D97-AF65-F5344CB8AC3E}">
        <p14:creationId xmlns:p14="http://schemas.microsoft.com/office/powerpoint/2010/main" val="326613790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2042093-98A6-4FF5-89D7-49E2AEEAD5D3}" type="datetimeFigureOut">
              <a:rPr lang="en-US" smtClean="0"/>
              <a:pPr/>
              <a:t>6/11/2014</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3A061649-F10A-4965-85E8-894DB802B746}" type="slidenum">
              <a:rPr lang="en-US" smtClean="0"/>
              <a:pPr/>
              <a:t>‹#›</a:t>
            </a:fld>
            <a:endParaRPr lang="en-US" dirty="0"/>
          </a:p>
        </p:txBody>
      </p:sp>
    </p:spTree>
    <p:extLst>
      <p:ext uri="{BB962C8B-B14F-4D97-AF65-F5344CB8AC3E}">
        <p14:creationId xmlns:p14="http://schemas.microsoft.com/office/powerpoint/2010/main" val="159936671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2042093-98A6-4FF5-89D7-49E2AEEAD5D3}" type="datetimeFigureOut">
              <a:rPr lang="en-US" smtClean="0"/>
              <a:pPr/>
              <a:t>6/11/2014</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3A061649-F10A-4965-85E8-894DB802B746}" type="slidenum">
              <a:rPr lang="en-US" smtClean="0"/>
              <a:pPr/>
              <a:t>‹#›</a:t>
            </a:fld>
            <a:endParaRPr lang="en-US" dirty="0"/>
          </a:p>
        </p:txBody>
      </p:sp>
    </p:spTree>
    <p:extLst>
      <p:ext uri="{BB962C8B-B14F-4D97-AF65-F5344CB8AC3E}">
        <p14:creationId xmlns:p14="http://schemas.microsoft.com/office/powerpoint/2010/main" val="226512402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2042093-98A6-4FF5-89D7-49E2AEEAD5D3}" type="datetimeFigureOut">
              <a:rPr lang="en-US" smtClean="0"/>
              <a:pPr/>
              <a:t>6/11/2014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3A061649-F10A-4965-85E8-894DB802B746}" type="slidenum">
              <a:rPr lang="en-US" smtClean="0"/>
              <a:pPr/>
              <a:t>‹#›</a:t>
            </a:fld>
            <a:endParaRPr lang="en-US" dirty="0"/>
          </a:p>
        </p:txBody>
      </p:sp>
    </p:spTree>
    <p:extLst>
      <p:ext uri="{BB962C8B-B14F-4D97-AF65-F5344CB8AC3E}">
        <p14:creationId xmlns:p14="http://schemas.microsoft.com/office/powerpoint/2010/main" val="375098582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2042093-98A6-4FF5-89D7-49E2AEEAD5D3}" type="datetimeFigureOut">
              <a:rPr lang="en-US" smtClean="0"/>
              <a:pPr/>
              <a:t>6/11/2014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3A061649-F10A-4965-85E8-894DB802B746}" type="slidenum">
              <a:rPr lang="en-US" smtClean="0"/>
              <a:pPr/>
              <a:t>‹#›</a:t>
            </a:fld>
            <a:endParaRPr lang="en-US" dirty="0"/>
          </a:p>
        </p:txBody>
      </p:sp>
    </p:spTree>
    <p:extLst>
      <p:ext uri="{BB962C8B-B14F-4D97-AF65-F5344CB8AC3E}">
        <p14:creationId xmlns:p14="http://schemas.microsoft.com/office/powerpoint/2010/main" val="348309661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2042093-98A6-4FF5-89D7-49E2AEEAD5D3}" type="datetimeFigureOut">
              <a:rPr lang="en-US" smtClean="0"/>
              <a:pPr/>
              <a:t>6/11/2014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A061649-F10A-4965-85E8-894DB802B746}" type="slidenum">
              <a:rPr lang="en-US" smtClean="0"/>
              <a:pPr/>
              <a:t>‹#›</a:t>
            </a:fld>
            <a:endParaRPr lang="en-US" dirty="0"/>
          </a:p>
        </p:txBody>
      </p:sp>
    </p:spTree>
    <p:extLst>
      <p:ext uri="{BB962C8B-B14F-4D97-AF65-F5344CB8AC3E}">
        <p14:creationId xmlns:p14="http://schemas.microsoft.com/office/powerpoint/2010/main" val="323398982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2042093-98A6-4FF5-89D7-49E2AEEAD5D3}" type="datetimeFigureOut">
              <a:rPr lang="en-US" smtClean="0"/>
              <a:pPr/>
              <a:t>6/11/2014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A061649-F10A-4965-85E8-894DB802B746}" type="slidenum">
              <a:rPr lang="en-US" smtClean="0"/>
              <a:pPr/>
              <a:t>‹#›</a:t>
            </a:fld>
            <a:endParaRPr lang="en-US" dirty="0"/>
          </a:p>
        </p:txBody>
      </p:sp>
    </p:spTree>
    <p:extLst>
      <p:ext uri="{BB962C8B-B14F-4D97-AF65-F5344CB8AC3E}">
        <p14:creationId xmlns:p14="http://schemas.microsoft.com/office/powerpoint/2010/main" val="326544186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tileRect/>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2042093-98A6-4FF5-89D7-49E2AEEAD5D3}" type="datetimeFigureOut">
              <a:rPr lang="en-US" smtClean="0"/>
              <a:pPr/>
              <a:t>6/11/2014</a:t>
            </a:fld>
            <a:endParaRPr lang="en-US" dirty="0"/>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A061649-F10A-4965-85E8-894DB802B746}" type="slidenum">
              <a:rPr lang="en-US" smtClean="0"/>
              <a:pPr/>
              <a:t>‹#›</a:t>
            </a:fld>
            <a:endParaRPr lang="en-US" dirty="0"/>
          </a:p>
        </p:txBody>
      </p:sp>
    </p:spTree>
    <p:extLst>
      <p:ext uri="{BB962C8B-B14F-4D97-AF65-F5344CB8AC3E}">
        <p14:creationId xmlns:p14="http://schemas.microsoft.com/office/powerpoint/2010/main" val="310067032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3.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4.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5.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6.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7.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Line 5"/>
          <p:cNvSpPr>
            <a:spLocks noChangeShapeType="1"/>
          </p:cNvSpPr>
          <p:nvPr/>
        </p:nvSpPr>
        <p:spPr bwMode="auto">
          <a:xfrm flipV="1">
            <a:off x="0" y="914400"/>
            <a:ext cx="9144000" cy="11113"/>
          </a:xfrm>
          <a:prstGeom prst="line">
            <a:avLst/>
          </a:prstGeom>
          <a:noFill/>
          <a:ln w="57150">
            <a:solidFill>
              <a:schemeClr val="bg1"/>
            </a:solidFill>
            <a:round/>
            <a:headEnd/>
            <a:tailEnd/>
          </a:ln>
        </p:spPr>
        <p:txBody>
          <a:bodyPr anchor="ctr"/>
          <a:lstStyle/>
          <a:p>
            <a:endParaRPr lang="en-US" dirty="0"/>
          </a:p>
        </p:txBody>
      </p:sp>
      <p:pic>
        <p:nvPicPr>
          <p:cNvPr id="9" name="Picture 8" descr="D:\Users\arobertson\Pictures\Redwood-tree-and-hikers(NPLCC).jpg"/>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12180"/>
          <a:stretch/>
        </p:blipFill>
        <p:spPr bwMode="auto">
          <a:xfrm>
            <a:off x="3803072" y="-16700"/>
            <a:ext cx="5340927" cy="894608"/>
          </a:xfrm>
          <a:prstGeom prst="rect">
            <a:avLst/>
          </a:prstGeom>
          <a:noFill/>
          <a:extLst>
            <a:ext uri="{909E8E84-426E-40DD-AFC4-6F175D3DCCD1}">
              <a14:hiddenFill xmlns:a14="http://schemas.microsoft.com/office/drawing/2010/main">
                <a:solidFill>
                  <a:srgbClr val="FFFFFF"/>
                </a:solidFill>
              </a14:hiddenFill>
            </a:ext>
          </a:extLst>
        </p:spPr>
      </p:pic>
      <p:pic>
        <p:nvPicPr>
          <p:cNvPr id="3074"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36494" y="76200"/>
            <a:ext cx="2667000" cy="13335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TextBox 2"/>
          <p:cNvSpPr txBox="1"/>
          <p:nvPr/>
        </p:nvSpPr>
        <p:spPr>
          <a:xfrm>
            <a:off x="838200" y="1447800"/>
            <a:ext cx="7467600" cy="4585871"/>
          </a:xfrm>
          <a:prstGeom prst="rect">
            <a:avLst/>
          </a:prstGeom>
          <a:noFill/>
        </p:spPr>
        <p:txBody>
          <a:bodyPr wrap="square" rtlCol="0">
            <a:spAutoFit/>
          </a:bodyPr>
          <a:lstStyle/>
          <a:p>
            <a:r>
              <a:rPr lang="en-US" sz="2000" b="1" i="1" dirty="0">
                <a:solidFill>
                  <a:srgbClr val="C00000"/>
                </a:solidFill>
              </a:rPr>
              <a:t>Incorporating Spatial Heterogeneity in Temperature into Climate Vulnerability Assessments for Coastal Pacific Streams</a:t>
            </a:r>
            <a:r>
              <a:rPr lang="en-US" dirty="0">
                <a:solidFill>
                  <a:srgbClr val="C00000"/>
                </a:solidFill>
              </a:rPr>
              <a:t/>
            </a:r>
            <a:br>
              <a:rPr lang="en-US" dirty="0">
                <a:solidFill>
                  <a:srgbClr val="C00000"/>
                </a:solidFill>
              </a:rPr>
            </a:br>
            <a:r>
              <a:rPr lang="en-US" b="1" dirty="0" smtClean="0"/>
              <a:t>NOAA</a:t>
            </a:r>
            <a:r>
              <a:rPr lang="en-US" b="1" dirty="0"/>
              <a:t>, UW, </a:t>
            </a:r>
            <a:r>
              <a:rPr lang="en-US" b="1" dirty="0" smtClean="0"/>
              <a:t>USGS</a:t>
            </a:r>
          </a:p>
          <a:p>
            <a:endParaRPr lang="en-US" b="1" dirty="0" smtClean="0"/>
          </a:p>
          <a:p>
            <a:r>
              <a:rPr lang="en-US" i="1" dirty="0" smtClean="0"/>
              <a:t>This </a:t>
            </a:r>
            <a:r>
              <a:rPr lang="en-US" i="1" dirty="0"/>
              <a:t>project will assess impacts of climate change on stream resources by considering the role of thermal heterogeneity and altered hydrologic regimes. The project will look at streams in Washington, Oregon and California to develop a case study that stream stewards and conservation planners can use to assess vulnerability for Pacific salmon.</a:t>
            </a:r>
          </a:p>
          <a:p>
            <a:r>
              <a:rPr lang="en-US" dirty="0"/>
              <a:t/>
            </a:r>
            <a:br>
              <a:rPr lang="en-US" dirty="0"/>
            </a:br>
            <a:r>
              <a:rPr lang="en-US" b="1" dirty="0"/>
              <a:t>Funding</a:t>
            </a:r>
            <a:r>
              <a:rPr lang="en-US" b="1" dirty="0" smtClean="0"/>
              <a:t>: </a:t>
            </a:r>
            <a:r>
              <a:rPr lang="en-US" dirty="0" smtClean="0"/>
              <a:t>$74,840</a:t>
            </a:r>
            <a:r>
              <a:rPr lang="en-US" b="1" dirty="0"/>
              <a:t/>
            </a:r>
            <a:br>
              <a:rPr lang="en-US" b="1" dirty="0"/>
            </a:br>
            <a:r>
              <a:rPr lang="en-US" b="1" dirty="0"/>
              <a:t>NPLCC </a:t>
            </a:r>
            <a:r>
              <a:rPr lang="en-US" b="1" dirty="0" smtClean="0"/>
              <a:t>Priority Topics: </a:t>
            </a:r>
          </a:p>
          <a:p>
            <a:r>
              <a:rPr lang="en-US" b="1" dirty="0" smtClean="0"/>
              <a:t>     </a:t>
            </a:r>
            <a:r>
              <a:rPr lang="en-US" dirty="0" smtClean="0"/>
              <a:t>A. Effects of hydrologic regime shifts on rivers, streams, and riparian </a:t>
            </a:r>
          </a:p>
          <a:p>
            <a:r>
              <a:rPr lang="en-US" dirty="0"/>
              <a:t> </a:t>
            </a:r>
            <a:r>
              <a:rPr lang="en-US" dirty="0" smtClean="0"/>
              <a:t>         corridors, and </a:t>
            </a:r>
          </a:p>
          <a:p>
            <a:r>
              <a:rPr lang="en-US" dirty="0"/>
              <a:t> </a:t>
            </a:r>
            <a:r>
              <a:rPr lang="en-US" dirty="0" smtClean="0"/>
              <a:t>    D. Hydrologic regime influences on anadromous fish</a:t>
            </a:r>
          </a:p>
          <a:p>
            <a:r>
              <a:rPr lang="en-US" b="1" dirty="0" smtClean="0"/>
              <a:t>Estimated End Date:  </a:t>
            </a:r>
            <a:r>
              <a:rPr lang="en-US" dirty="0" smtClean="0"/>
              <a:t>12/31/16</a:t>
            </a:r>
            <a:endParaRPr lang="en-US" dirty="0"/>
          </a:p>
        </p:txBody>
      </p:sp>
    </p:spTree>
    <p:extLst>
      <p:ext uri="{BB962C8B-B14F-4D97-AF65-F5344CB8AC3E}">
        <p14:creationId xmlns:p14="http://schemas.microsoft.com/office/powerpoint/2010/main" val="32414320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Line 5"/>
          <p:cNvSpPr>
            <a:spLocks noChangeShapeType="1"/>
          </p:cNvSpPr>
          <p:nvPr/>
        </p:nvSpPr>
        <p:spPr bwMode="auto">
          <a:xfrm flipV="1">
            <a:off x="0" y="914400"/>
            <a:ext cx="9144000" cy="11113"/>
          </a:xfrm>
          <a:prstGeom prst="line">
            <a:avLst/>
          </a:prstGeom>
          <a:noFill/>
          <a:ln w="57150">
            <a:solidFill>
              <a:schemeClr val="bg1"/>
            </a:solidFill>
            <a:round/>
            <a:headEnd/>
            <a:tailEnd/>
          </a:ln>
        </p:spPr>
        <p:txBody>
          <a:bodyPr anchor="ctr"/>
          <a:lstStyle/>
          <a:p>
            <a:endParaRPr lang="en-US" dirty="0"/>
          </a:p>
        </p:txBody>
      </p:sp>
      <p:pic>
        <p:nvPicPr>
          <p:cNvPr id="9" name="Picture 8" descr="D:\Users\arobertson\Pictures\Redwood-tree-and-hikers(NPLCC).jpg"/>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12180"/>
          <a:stretch/>
        </p:blipFill>
        <p:spPr bwMode="auto">
          <a:xfrm>
            <a:off x="3803072" y="-16700"/>
            <a:ext cx="5340927" cy="894608"/>
          </a:xfrm>
          <a:prstGeom prst="rect">
            <a:avLst/>
          </a:prstGeom>
          <a:noFill/>
          <a:extLst>
            <a:ext uri="{909E8E84-426E-40DD-AFC4-6F175D3DCCD1}">
              <a14:hiddenFill xmlns:a14="http://schemas.microsoft.com/office/drawing/2010/main">
                <a:solidFill>
                  <a:srgbClr val="FFFFFF"/>
                </a:solidFill>
              </a14:hiddenFill>
            </a:ext>
          </a:extLst>
        </p:spPr>
      </p:pic>
      <p:pic>
        <p:nvPicPr>
          <p:cNvPr id="3074"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36494" y="76200"/>
            <a:ext cx="2667000" cy="13335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TextBox 1"/>
          <p:cNvSpPr txBox="1"/>
          <p:nvPr/>
        </p:nvSpPr>
        <p:spPr>
          <a:xfrm>
            <a:off x="838200" y="1549399"/>
            <a:ext cx="7467600" cy="4308872"/>
          </a:xfrm>
          <a:prstGeom prst="rect">
            <a:avLst/>
          </a:prstGeom>
          <a:noFill/>
        </p:spPr>
        <p:txBody>
          <a:bodyPr wrap="square" rtlCol="0">
            <a:spAutoFit/>
          </a:bodyPr>
          <a:lstStyle/>
          <a:p>
            <a:r>
              <a:rPr lang="en-US" sz="2000" b="1" i="1" dirty="0">
                <a:solidFill>
                  <a:srgbClr val="C00000"/>
                </a:solidFill>
              </a:rPr>
              <a:t>Nooksack River Climate Change Vulnerability Assessment, River Restoration Planning, and Adaptation </a:t>
            </a:r>
            <a:r>
              <a:rPr lang="en-US" sz="2000" b="1" i="1" dirty="0" smtClean="0">
                <a:solidFill>
                  <a:srgbClr val="C00000"/>
                </a:solidFill>
              </a:rPr>
              <a:t>Plan</a:t>
            </a:r>
          </a:p>
          <a:p>
            <a:r>
              <a:rPr lang="en-US" b="1" dirty="0" smtClean="0"/>
              <a:t>Nooksack </a:t>
            </a:r>
            <a:r>
              <a:rPr lang="en-US" b="1" dirty="0"/>
              <a:t>Indian </a:t>
            </a:r>
            <a:r>
              <a:rPr lang="en-US" b="1" dirty="0" smtClean="0"/>
              <a:t>Tribe</a:t>
            </a:r>
          </a:p>
          <a:p>
            <a:endParaRPr lang="en-US" b="1" dirty="0" smtClean="0"/>
          </a:p>
          <a:p>
            <a:r>
              <a:rPr lang="en-US" i="1" dirty="0" smtClean="0"/>
              <a:t>This </a:t>
            </a:r>
            <a:r>
              <a:rPr lang="en-US" i="1" dirty="0"/>
              <a:t>project will look at how climate change has altered hydrologic systems, Pacific salmon habitat, and survival of salmon in the Nooksack River watershed. It will develop an adaptation plan that can be adopted and integrated into management plans.</a:t>
            </a:r>
          </a:p>
          <a:p>
            <a:r>
              <a:rPr lang="en-US" dirty="0"/>
              <a:t/>
            </a:r>
            <a:br>
              <a:rPr lang="en-US" dirty="0"/>
            </a:br>
            <a:r>
              <a:rPr lang="en-US" b="1" dirty="0"/>
              <a:t>Funding</a:t>
            </a:r>
            <a:r>
              <a:rPr lang="en-US" b="1" dirty="0" smtClean="0"/>
              <a:t>: </a:t>
            </a:r>
            <a:r>
              <a:rPr lang="en-US" dirty="0" smtClean="0"/>
              <a:t>$50,000 </a:t>
            </a:r>
            <a:r>
              <a:rPr lang="en-US" b="1" dirty="0" smtClean="0"/>
              <a:t>(co-funded with BIA)</a:t>
            </a:r>
            <a:r>
              <a:rPr lang="en-US" b="1" dirty="0"/>
              <a:t/>
            </a:r>
            <a:br>
              <a:rPr lang="en-US" b="1" dirty="0"/>
            </a:br>
            <a:r>
              <a:rPr lang="en-US" b="1" dirty="0"/>
              <a:t>NPLCC </a:t>
            </a:r>
            <a:r>
              <a:rPr lang="en-US" b="1" dirty="0" smtClean="0"/>
              <a:t>Priority Topics: </a:t>
            </a:r>
          </a:p>
          <a:p>
            <a:r>
              <a:rPr lang="en-US" dirty="0"/>
              <a:t> </a:t>
            </a:r>
            <a:r>
              <a:rPr lang="en-US" dirty="0" smtClean="0"/>
              <a:t>    A</a:t>
            </a:r>
            <a:r>
              <a:rPr lang="en-US" dirty="0"/>
              <a:t>. Effects of hydrologic regime shifts on rivers, streams, and riparian </a:t>
            </a:r>
            <a:endParaRPr lang="en-US" dirty="0" smtClean="0"/>
          </a:p>
          <a:p>
            <a:r>
              <a:rPr lang="en-US" dirty="0"/>
              <a:t> </a:t>
            </a:r>
            <a:r>
              <a:rPr lang="en-US" dirty="0" smtClean="0"/>
              <a:t>         corridors</a:t>
            </a:r>
            <a:r>
              <a:rPr lang="en-US" dirty="0"/>
              <a:t>, and </a:t>
            </a:r>
            <a:endParaRPr lang="en-US" dirty="0" smtClean="0"/>
          </a:p>
          <a:p>
            <a:r>
              <a:rPr lang="en-US" dirty="0"/>
              <a:t> </a:t>
            </a:r>
            <a:r>
              <a:rPr lang="en-US" dirty="0" smtClean="0"/>
              <a:t>    D</a:t>
            </a:r>
            <a:r>
              <a:rPr lang="en-US" dirty="0"/>
              <a:t>. </a:t>
            </a:r>
            <a:r>
              <a:rPr lang="en-US" dirty="0" smtClean="0"/>
              <a:t>Hydrologic regime influences </a:t>
            </a:r>
            <a:r>
              <a:rPr lang="en-US" dirty="0"/>
              <a:t>on anadromous fish</a:t>
            </a:r>
            <a:r>
              <a:rPr lang="en-US" dirty="0" smtClean="0"/>
              <a:t>.</a:t>
            </a:r>
          </a:p>
          <a:p>
            <a:r>
              <a:rPr lang="en-US" b="1" dirty="0" smtClean="0"/>
              <a:t>Estimated End Date:  </a:t>
            </a:r>
            <a:r>
              <a:rPr lang="en-US" dirty="0" smtClean="0"/>
              <a:t>12/31/2015</a:t>
            </a:r>
            <a:endParaRPr lang="en-US" dirty="0"/>
          </a:p>
        </p:txBody>
      </p:sp>
    </p:spTree>
    <p:extLst>
      <p:ext uri="{BB962C8B-B14F-4D97-AF65-F5344CB8AC3E}">
        <p14:creationId xmlns:p14="http://schemas.microsoft.com/office/powerpoint/2010/main" val="11376912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Line 5"/>
          <p:cNvSpPr>
            <a:spLocks noChangeShapeType="1"/>
          </p:cNvSpPr>
          <p:nvPr/>
        </p:nvSpPr>
        <p:spPr bwMode="auto">
          <a:xfrm flipV="1">
            <a:off x="0" y="914400"/>
            <a:ext cx="9144000" cy="11113"/>
          </a:xfrm>
          <a:prstGeom prst="line">
            <a:avLst/>
          </a:prstGeom>
          <a:noFill/>
          <a:ln w="57150">
            <a:solidFill>
              <a:schemeClr val="bg1"/>
            </a:solidFill>
            <a:round/>
            <a:headEnd/>
            <a:tailEnd/>
          </a:ln>
        </p:spPr>
        <p:txBody>
          <a:bodyPr anchor="ctr"/>
          <a:lstStyle/>
          <a:p>
            <a:endParaRPr lang="en-US" dirty="0"/>
          </a:p>
        </p:txBody>
      </p:sp>
      <p:pic>
        <p:nvPicPr>
          <p:cNvPr id="9" name="Picture 8" descr="D:\Users\arobertson\Pictures\Redwood-tree-and-hikers(NPLCC).jpg"/>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12180"/>
          <a:stretch/>
        </p:blipFill>
        <p:spPr bwMode="auto">
          <a:xfrm>
            <a:off x="3803072" y="-16700"/>
            <a:ext cx="5340927" cy="894608"/>
          </a:xfrm>
          <a:prstGeom prst="rect">
            <a:avLst/>
          </a:prstGeom>
          <a:noFill/>
          <a:extLst>
            <a:ext uri="{909E8E84-426E-40DD-AFC4-6F175D3DCCD1}">
              <a14:hiddenFill xmlns:a14="http://schemas.microsoft.com/office/drawing/2010/main">
                <a:solidFill>
                  <a:srgbClr val="FFFFFF"/>
                </a:solidFill>
              </a14:hiddenFill>
            </a:ext>
          </a:extLst>
        </p:spPr>
      </p:pic>
      <p:pic>
        <p:nvPicPr>
          <p:cNvPr id="3074"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36494" y="76200"/>
            <a:ext cx="2667000" cy="13335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TextBox 1"/>
          <p:cNvSpPr txBox="1"/>
          <p:nvPr/>
        </p:nvSpPr>
        <p:spPr>
          <a:xfrm>
            <a:off x="821266" y="1524000"/>
            <a:ext cx="7713133" cy="4585871"/>
          </a:xfrm>
          <a:prstGeom prst="rect">
            <a:avLst/>
          </a:prstGeom>
          <a:noFill/>
        </p:spPr>
        <p:txBody>
          <a:bodyPr wrap="square" rtlCol="0">
            <a:spAutoFit/>
          </a:bodyPr>
          <a:lstStyle/>
          <a:p>
            <a:r>
              <a:rPr lang="en-US" sz="2000" b="1" i="1" dirty="0">
                <a:solidFill>
                  <a:srgbClr val="C00000"/>
                </a:solidFill>
              </a:rPr>
              <a:t>An applied case study to integrate climate change into design and permitting of water crossing structures</a:t>
            </a:r>
            <a:r>
              <a:rPr lang="en-US" sz="2000" b="1" i="1" dirty="0" smtClean="0">
                <a:solidFill>
                  <a:srgbClr val="C00000"/>
                </a:solidFill>
              </a:rPr>
              <a:t>.</a:t>
            </a:r>
          </a:p>
          <a:p>
            <a:r>
              <a:rPr lang="en-US" b="1" dirty="0" smtClean="0"/>
              <a:t>WDFW</a:t>
            </a:r>
          </a:p>
          <a:p>
            <a:endParaRPr lang="en-US" dirty="0" smtClean="0"/>
          </a:p>
          <a:p>
            <a:r>
              <a:rPr lang="en-US" i="1" dirty="0" smtClean="0"/>
              <a:t>This </a:t>
            </a:r>
            <a:r>
              <a:rPr lang="en-US" i="1" dirty="0"/>
              <a:t>project will translate existing </a:t>
            </a:r>
            <a:r>
              <a:rPr lang="en-US" i="1" dirty="0" err="1"/>
              <a:t>hydroclimatic</a:t>
            </a:r>
            <a:r>
              <a:rPr lang="en-US" i="1" dirty="0"/>
              <a:t> data into metrics used for water crossing design and replacement. Objectives for this project are to develop guidelines which account for effects of climate change on current WDFW water crossing design. These guidelines will help ensure aquatic connectivity for bridge and culvert construction throughout the state of Washington.</a:t>
            </a:r>
          </a:p>
          <a:p>
            <a:r>
              <a:rPr lang="en-US" dirty="0"/>
              <a:t/>
            </a:r>
            <a:br>
              <a:rPr lang="en-US" dirty="0"/>
            </a:br>
            <a:r>
              <a:rPr lang="en-US" b="1" dirty="0"/>
              <a:t>Funding</a:t>
            </a:r>
            <a:r>
              <a:rPr lang="en-US" b="1" dirty="0" smtClean="0"/>
              <a:t>: </a:t>
            </a:r>
            <a:r>
              <a:rPr lang="en-US" dirty="0" smtClean="0"/>
              <a:t>$44,821</a:t>
            </a:r>
            <a:r>
              <a:rPr lang="en-US" dirty="0"/>
              <a:t/>
            </a:r>
            <a:br>
              <a:rPr lang="en-US" dirty="0"/>
            </a:br>
            <a:r>
              <a:rPr lang="en-US" b="1" dirty="0"/>
              <a:t>NPLCC </a:t>
            </a:r>
            <a:r>
              <a:rPr lang="en-US" b="1" dirty="0" smtClean="0"/>
              <a:t>Priority Topic: </a:t>
            </a:r>
          </a:p>
          <a:p>
            <a:r>
              <a:rPr lang="en-US" dirty="0"/>
              <a:t> </a:t>
            </a:r>
            <a:r>
              <a:rPr lang="en-US" dirty="0" smtClean="0"/>
              <a:t>    A</a:t>
            </a:r>
            <a:r>
              <a:rPr lang="en-US" dirty="0"/>
              <a:t>.</a:t>
            </a:r>
            <a:r>
              <a:rPr lang="en-US" dirty="0" smtClean="0"/>
              <a:t> </a:t>
            </a:r>
            <a:r>
              <a:rPr lang="en-US" dirty="0"/>
              <a:t>Effects of hydrologic regime shifts on rivers, streams, and riparian </a:t>
            </a:r>
            <a:endParaRPr lang="en-US" dirty="0" smtClean="0"/>
          </a:p>
          <a:p>
            <a:r>
              <a:rPr lang="en-US" dirty="0"/>
              <a:t> </a:t>
            </a:r>
            <a:r>
              <a:rPr lang="en-US" dirty="0" smtClean="0"/>
              <a:t>         corridors.</a:t>
            </a:r>
          </a:p>
          <a:p>
            <a:r>
              <a:rPr lang="en-US" dirty="0"/>
              <a:t> </a:t>
            </a:r>
            <a:r>
              <a:rPr lang="en-US" dirty="0" smtClean="0"/>
              <a:t>    D. Hydrologic Regime Influences on Anadromous Fish</a:t>
            </a:r>
          </a:p>
          <a:p>
            <a:r>
              <a:rPr lang="en-US" b="1" dirty="0" smtClean="0"/>
              <a:t>Estimated End Date:  </a:t>
            </a:r>
            <a:r>
              <a:rPr lang="en-US" dirty="0" smtClean="0"/>
              <a:t>6/30/2015</a:t>
            </a:r>
            <a:endParaRPr lang="en-US" dirty="0"/>
          </a:p>
        </p:txBody>
      </p:sp>
    </p:spTree>
    <p:extLst>
      <p:ext uri="{BB962C8B-B14F-4D97-AF65-F5344CB8AC3E}">
        <p14:creationId xmlns:p14="http://schemas.microsoft.com/office/powerpoint/2010/main" val="14381632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Line 5"/>
          <p:cNvSpPr>
            <a:spLocks noChangeShapeType="1"/>
          </p:cNvSpPr>
          <p:nvPr/>
        </p:nvSpPr>
        <p:spPr bwMode="auto">
          <a:xfrm flipV="1">
            <a:off x="0" y="914400"/>
            <a:ext cx="9144000" cy="11113"/>
          </a:xfrm>
          <a:prstGeom prst="line">
            <a:avLst/>
          </a:prstGeom>
          <a:noFill/>
          <a:ln w="57150">
            <a:solidFill>
              <a:schemeClr val="bg1"/>
            </a:solidFill>
            <a:round/>
            <a:headEnd/>
            <a:tailEnd/>
          </a:ln>
        </p:spPr>
        <p:txBody>
          <a:bodyPr anchor="ctr"/>
          <a:lstStyle/>
          <a:p>
            <a:endParaRPr lang="en-US" dirty="0"/>
          </a:p>
        </p:txBody>
      </p:sp>
      <p:pic>
        <p:nvPicPr>
          <p:cNvPr id="9" name="Picture 8" descr="D:\Users\arobertson\Pictures\Redwood-tree-and-hikers(NPLCC).jpg"/>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12180"/>
          <a:stretch/>
        </p:blipFill>
        <p:spPr bwMode="auto">
          <a:xfrm>
            <a:off x="3803072" y="-16700"/>
            <a:ext cx="5340927" cy="894608"/>
          </a:xfrm>
          <a:prstGeom prst="rect">
            <a:avLst/>
          </a:prstGeom>
          <a:noFill/>
          <a:extLst>
            <a:ext uri="{909E8E84-426E-40DD-AFC4-6F175D3DCCD1}">
              <a14:hiddenFill xmlns:a14="http://schemas.microsoft.com/office/drawing/2010/main">
                <a:solidFill>
                  <a:srgbClr val="FFFFFF"/>
                </a:solidFill>
              </a14:hiddenFill>
            </a:ext>
          </a:extLst>
        </p:spPr>
      </p:pic>
      <p:pic>
        <p:nvPicPr>
          <p:cNvPr id="3074"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36494" y="76200"/>
            <a:ext cx="2667000" cy="13335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TextBox 1"/>
          <p:cNvSpPr txBox="1"/>
          <p:nvPr/>
        </p:nvSpPr>
        <p:spPr>
          <a:xfrm>
            <a:off x="636494" y="1523999"/>
            <a:ext cx="7821706" cy="4308872"/>
          </a:xfrm>
          <a:prstGeom prst="rect">
            <a:avLst/>
          </a:prstGeom>
          <a:noFill/>
        </p:spPr>
        <p:txBody>
          <a:bodyPr wrap="square" rtlCol="0">
            <a:spAutoFit/>
          </a:bodyPr>
          <a:lstStyle/>
          <a:p>
            <a:r>
              <a:rPr lang="en-US" sz="2000" b="1" i="1" dirty="0">
                <a:solidFill>
                  <a:srgbClr val="C00000"/>
                </a:solidFill>
              </a:rPr>
              <a:t>Implementing climate-smart resource management across multiple ownerships in southwestern Oregon</a:t>
            </a:r>
            <a:r>
              <a:rPr lang="en-US" dirty="0">
                <a:solidFill>
                  <a:srgbClr val="C00000"/>
                </a:solidFill>
              </a:rPr>
              <a:t/>
            </a:r>
            <a:br>
              <a:rPr lang="en-US" dirty="0">
                <a:solidFill>
                  <a:srgbClr val="C00000"/>
                </a:solidFill>
              </a:rPr>
            </a:br>
            <a:r>
              <a:rPr lang="en-US" b="1" dirty="0"/>
              <a:t>U.S. Forest Service, Pacific Northwest Research </a:t>
            </a:r>
            <a:r>
              <a:rPr lang="en-US" b="1" dirty="0" smtClean="0"/>
              <a:t>Station</a:t>
            </a:r>
          </a:p>
          <a:p>
            <a:endParaRPr lang="en-US" b="1" dirty="0"/>
          </a:p>
          <a:p>
            <a:r>
              <a:rPr lang="en-US" i="1" dirty="0" smtClean="0"/>
              <a:t>This </a:t>
            </a:r>
            <a:r>
              <a:rPr lang="en-US" i="1" dirty="0"/>
              <a:t>project will implement climate-smart restoration planning and practices for forest landscapes in the Rogue Basin. Using recommendations from the Rogue Basin Action Plan for Resilient Watersheds and Forests in a Changing Climate, this project will facilitate management objectives to implement, prioritize, and mainstream projects that will ensure effective response to climate change in southwestern Oregon. </a:t>
            </a:r>
          </a:p>
          <a:p>
            <a:r>
              <a:rPr lang="en-US" dirty="0"/>
              <a:t/>
            </a:r>
            <a:br>
              <a:rPr lang="en-US" dirty="0"/>
            </a:br>
            <a:r>
              <a:rPr lang="en-US" b="1" dirty="0"/>
              <a:t>Funding</a:t>
            </a:r>
            <a:r>
              <a:rPr lang="en-US" b="1" dirty="0" smtClean="0"/>
              <a:t>: </a:t>
            </a:r>
            <a:r>
              <a:rPr lang="en-US" dirty="0" smtClean="0"/>
              <a:t>$49,541</a:t>
            </a:r>
            <a:r>
              <a:rPr lang="en-US" b="1" dirty="0"/>
              <a:t/>
            </a:r>
            <a:br>
              <a:rPr lang="en-US" b="1" dirty="0"/>
            </a:br>
            <a:r>
              <a:rPr lang="en-US" b="1" dirty="0"/>
              <a:t>NPLCC </a:t>
            </a:r>
            <a:r>
              <a:rPr lang="en-US" b="1" dirty="0" smtClean="0"/>
              <a:t>Priority Topic: </a:t>
            </a:r>
          </a:p>
          <a:p>
            <a:r>
              <a:rPr lang="en-US" dirty="0"/>
              <a:t> </a:t>
            </a:r>
            <a:r>
              <a:rPr lang="en-US" dirty="0" smtClean="0"/>
              <a:t>    B</a:t>
            </a:r>
            <a:r>
              <a:rPr lang="en-US" dirty="0"/>
              <a:t>. Effects of changes in air temperature and precipitation on </a:t>
            </a:r>
            <a:r>
              <a:rPr lang="en-US" dirty="0" smtClean="0"/>
              <a:t>forests</a:t>
            </a:r>
          </a:p>
          <a:p>
            <a:r>
              <a:rPr lang="en-US" b="1" dirty="0" smtClean="0"/>
              <a:t>Estimated End Date:  </a:t>
            </a:r>
            <a:r>
              <a:rPr lang="en-US" dirty="0" smtClean="0"/>
              <a:t>3/31/2016</a:t>
            </a:r>
            <a:endParaRPr lang="en-US" dirty="0"/>
          </a:p>
        </p:txBody>
      </p:sp>
    </p:spTree>
    <p:extLst>
      <p:ext uri="{BB962C8B-B14F-4D97-AF65-F5344CB8AC3E}">
        <p14:creationId xmlns:p14="http://schemas.microsoft.com/office/powerpoint/2010/main" val="31714377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Line 5"/>
          <p:cNvSpPr>
            <a:spLocks noChangeShapeType="1"/>
          </p:cNvSpPr>
          <p:nvPr/>
        </p:nvSpPr>
        <p:spPr bwMode="auto">
          <a:xfrm flipV="1">
            <a:off x="0" y="914400"/>
            <a:ext cx="9144000" cy="11113"/>
          </a:xfrm>
          <a:prstGeom prst="line">
            <a:avLst/>
          </a:prstGeom>
          <a:noFill/>
          <a:ln w="57150">
            <a:solidFill>
              <a:schemeClr val="bg1"/>
            </a:solidFill>
            <a:round/>
            <a:headEnd/>
            <a:tailEnd/>
          </a:ln>
        </p:spPr>
        <p:txBody>
          <a:bodyPr anchor="ctr"/>
          <a:lstStyle/>
          <a:p>
            <a:endParaRPr lang="en-US" dirty="0"/>
          </a:p>
        </p:txBody>
      </p:sp>
      <p:pic>
        <p:nvPicPr>
          <p:cNvPr id="9" name="Picture 8" descr="D:\Users\arobertson\Pictures\Redwood-tree-and-hikers(NPLCC).jpg"/>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12180"/>
          <a:stretch/>
        </p:blipFill>
        <p:spPr bwMode="auto">
          <a:xfrm>
            <a:off x="3803072" y="-16700"/>
            <a:ext cx="5340927" cy="894608"/>
          </a:xfrm>
          <a:prstGeom prst="rect">
            <a:avLst/>
          </a:prstGeom>
          <a:noFill/>
          <a:extLst>
            <a:ext uri="{909E8E84-426E-40DD-AFC4-6F175D3DCCD1}">
              <a14:hiddenFill xmlns:a14="http://schemas.microsoft.com/office/drawing/2010/main">
                <a:solidFill>
                  <a:srgbClr val="FFFFFF"/>
                </a:solidFill>
              </a14:hiddenFill>
            </a:ext>
          </a:extLst>
        </p:spPr>
      </p:pic>
      <p:pic>
        <p:nvPicPr>
          <p:cNvPr id="3074"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36494" y="76200"/>
            <a:ext cx="2667000" cy="13335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TextBox 1"/>
          <p:cNvSpPr txBox="1"/>
          <p:nvPr/>
        </p:nvSpPr>
        <p:spPr>
          <a:xfrm>
            <a:off x="800100" y="1524000"/>
            <a:ext cx="7543800" cy="4278094"/>
          </a:xfrm>
          <a:prstGeom prst="rect">
            <a:avLst/>
          </a:prstGeom>
          <a:noFill/>
        </p:spPr>
        <p:txBody>
          <a:bodyPr wrap="square" rtlCol="0">
            <a:spAutoFit/>
          </a:bodyPr>
          <a:lstStyle/>
          <a:p>
            <a:r>
              <a:rPr lang="en-US" sz="2000" b="1" i="1" dirty="0">
                <a:solidFill>
                  <a:srgbClr val="C00000"/>
                </a:solidFill>
              </a:rPr>
              <a:t>Cross-boundary Planning for Resilience and Restoration of Endangered Oak Savannah and Coastal Douglas-fir Forest Ecosystems</a:t>
            </a:r>
            <a:r>
              <a:rPr lang="en-US" sz="2000" dirty="0">
                <a:solidFill>
                  <a:srgbClr val="C00000"/>
                </a:solidFill>
              </a:rPr>
              <a:t/>
            </a:r>
            <a:br>
              <a:rPr lang="en-US" sz="2000" dirty="0">
                <a:solidFill>
                  <a:srgbClr val="C00000"/>
                </a:solidFill>
              </a:rPr>
            </a:br>
            <a:r>
              <a:rPr lang="en-US" b="1" dirty="0"/>
              <a:t>University of British </a:t>
            </a:r>
            <a:r>
              <a:rPr lang="en-US" b="1" dirty="0" smtClean="0"/>
              <a:t>Columbia &amp; The Nature Trust of B.C.</a:t>
            </a:r>
          </a:p>
          <a:p>
            <a:endParaRPr lang="en-US" b="1" dirty="0"/>
          </a:p>
          <a:p>
            <a:r>
              <a:rPr lang="en-US" i="1" dirty="0" smtClean="0"/>
              <a:t>This </a:t>
            </a:r>
            <a:r>
              <a:rPr lang="en-US" i="1" dirty="0"/>
              <a:t>project aims to support dry forest and savannah habitats in The George Basin. Management objectives are to synthesize existing data into GIS tools that will prioritize land acquisition and conservation investment. These tools will be used throughout BC, WA &amp; OR to facilitate cross-boundary planning for the endangered forest and savannah habitat. </a:t>
            </a:r>
          </a:p>
          <a:p>
            <a:r>
              <a:rPr lang="en-US" dirty="0"/>
              <a:t/>
            </a:r>
            <a:br>
              <a:rPr lang="en-US" dirty="0"/>
            </a:br>
            <a:r>
              <a:rPr lang="en-US" b="1" dirty="0"/>
              <a:t>Funding</a:t>
            </a:r>
            <a:r>
              <a:rPr lang="en-US" b="1" dirty="0" smtClean="0"/>
              <a:t>:  </a:t>
            </a:r>
            <a:r>
              <a:rPr lang="en-US" dirty="0" smtClean="0"/>
              <a:t>$50,059</a:t>
            </a:r>
            <a:r>
              <a:rPr lang="en-US" b="1" dirty="0"/>
              <a:t/>
            </a:r>
            <a:br>
              <a:rPr lang="en-US" b="1" dirty="0"/>
            </a:br>
            <a:r>
              <a:rPr lang="en-US" b="1" dirty="0"/>
              <a:t>NPLCC </a:t>
            </a:r>
            <a:r>
              <a:rPr lang="en-US" b="1" dirty="0" smtClean="0"/>
              <a:t>Priority Topic: </a:t>
            </a:r>
          </a:p>
          <a:p>
            <a:r>
              <a:rPr lang="en-US" dirty="0"/>
              <a:t> </a:t>
            </a:r>
            <a:r>
              <a:rPr lang="en-US" dirty="0" smtClean="0"/>
              <a:t>    B. Effects of changes in air temperature and precipitation on forests</a:t>
            </a:r>
          </a:p>
          <a:p>
            <a:r>
              <a:rPr lang="en-US" b="1" dirty="0" smtClean="0"/>
              <a:t>Estimated End Date:  </a:t>
            </a:r>
            <a:r>
              <a:rPr lang="en-US" dirty="0" smtClean="0"/>
              <a:t>3/31/2016</a:t>
            </a:r>
          </a:p>
          <a:p>
            <a:endParaRPr lang="en-US" sz="1600" dirty="0"/>
          </a:p>
        </p:txBody>
      </p:sp>
    </p:spTree>
    <p:extLst>
      <p:ext uri="{BB962C8B-B14F-4D97-AF65-F5344CB8AC3E}">
        <p14:creationId xmlns:p14="http://schemas.microsoft.com/office/powerpoint/2010/main" val="21672629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Line 5"/>
          <p:cNvSpPr>
            <a:spLocks noChangeShapeType="1"/>
          </p:cNvSpPr>
          <p:nvPr/>
        </p:nvSpPr>
        <p:spPr bwMode="auto">
          <a:xfrm flipV="1">
            <a:off x="0" y="914400"/>
            <a:ext cx="9144000" cy="11113"/>
          </a:xfrm>
          <a:prstGeom prst="line">
            <a:avLst/>
          </a:prstGeom>
          <a:noFill/>
          <a:ln w="57150">
            <a:solidFill>
              <a:schemeClr val="bg1"/>
            </a:solidFill>
            <a:round/>
            <a:headEnd/>
            <a:tailEnd/>
          </a:ln>
        </p:spPr>
        <p:txBody>
          <a:bodyPr anchor="ctr"/>
          <a:lstStyle/>
          <a:p>
            <a:endParaRPr lang="en-US" dirty="0"/>
          </a:p>
        </p:txBody>
      </p:sp>
      <p:pic>
        <p:nvPicPr>
          <p:cNvPr id="9" name="Picture 8" descr="D:\Users\arobertson\Pictures\Redwood-tree-and-hikers(NPLCC).jpg"/>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12180"/>
          <a:stretch/>
        </p:blipFill>
        <p:spPr bwMode="auto">
          <a:xfrm>
            <a:off x="3803072" y="-16700"/>
            <a:ext cx="5340927" cy="894608"/>
          </a:xfrm>
          <a:prstGeom prst="rect">
            <a:avLst/>
          </a:prstGeom>
          <a:noFill/>
          <a:extLst>
            <a:ext uri="{909E8E84-426E-40DD-AFC4-6F175D3DCCD1}">
              <a14:hiddenFill xmlns:a14="http://schemas.microsoft.com/office/drawing/2010/main">
                <a:solidFill>
                  <a:srgbClr val="FFFFFF"/>
                </a:solidFill>
              </a14:hiddenFill>
            </a:ext>
          </a:extLst>
        </p:spPr>
      </p:pic>
      <p:pic>
        <p:nvPicPr>
          <p:cNvPr id="3074"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36494" y="76200"/>
            <a:ext cx="2667000" cy="13335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TextBox 1"/>
          <p:cNvSpPr txBox="1"/>
          <p:nvPr/>
        </p:nvSpPr>
        <p:spPr>
          <a:xfrm>
            <a:off x="533400" y="1524000"/>
            <a:ext cx="7543800" cy="4278094"/>
          </a:xfrm>
          <a:prstGeom prst="rect">
            <a:avLst/>
          </a:prstGeom>
          <a:noFill/>
        </p:spPr>
        <p:txBody>
          <a:bodyPr wrap="square" rtlCol="0">
            <a:spAutoFit/>
          </a:bodyPr>
          <a:lstStyle/>
          <a:p>
            <a:r>
              <a:rPr lang="en-US" sz="2000" b="1" i="1" dirty="0" smtClean="0">
                <a:solidFill>
                  <a:srgbClr val="C00000"/>
                </a:solidFill>
              </a:rPr>
              <a:t>Continuing Support: Cascadia Partner Forum</a:t>
            </a:r>
            <a:r>
              <a:rPr lang="en-US" dirty="0"/>
              <a:t/>
            </a:r>
            <a:br>
              <a:rPr lang="en-US" dirty="0"/>
            </a:br>
            <a:r>
              <a:rPr lang="en-US" b="1" dirty="0" smtClean="0"/>
              <a:t>Conservation Northwest</a:t>
            </a:r>
          </a:p>
          <a:p>
            <a:endParaRPr lang="en-US" b="1" dirty="0"/>
          </a:p>
          <a:p>
            <a:r>
              <a:rPr lang="en-US" i="1" dirty="0" smtClean="0"/>
              <a:t>This </a:t>
            </a:r>
            <a:r>
              <a:rPr lang="en-US" i="1" dirty="0"/>
              <a:t>project will </a:t>
            </a:r>
            <a:r>
              <a:rPr lang="en-US" i="1" dirty="0" smtClean="0"/>
              <a:t>provide continued funding to the Cascadia Partner Forum with support for 2014 </a:t>
            </a:r>
            <a:r>
              <a:rPr lang="en-US" i="1" dirty="0" err="1" smtClean="0"/>
              <a:t>WildLinks</a:t>
            </a:r>
            <a:r>
              <a:rPr lang="en-US" i="1" dirty="0" smtClean="0"/>
              <a:t> gathering, employing two fellows to assist with GIS tasks, and an international workshop. The fellows will be from each side of the Washington-British Columbia border to facilitate exceptional </a:t>
            </a:r>
            <a:r>
              <a:rPr lang="en-US" i="1" dirty="0" err="1" smtClean="0"/>
              <a:t>transboundary</a:t>
            </a:r>
            <a:r>
              <a:rPr lang="en-US" i="1" dirty="0" smtClean="0"/>
              <a:t> efforts. Fellows will support tasks such as updating the NPLCC Conservation Planning Atlas and engaging various </a:t>
            </a:r>
            <a:r>
              <a:rPr lang="en-US" i="1" dirty="0" err="1" smtClean="0"/>
              <a:t>transboundary</a:t>
            </a:r>
            <a:r>
              <a:rPr lang="en-US" i="1" dirty="0" smtClean="0"/>
              <a:t> entities to determine concerns, information gaps, and applied science needs.</a:t>
            </a:r>
            <a:endParaRPr lang="en-US" i="1" dirty="0"/>
          </a:p>
          <a:p>
            <a:r>
              <a:rPr lang="en-US" dirty="0"/>
              <a:t/>
            </a:r>
            <a:br>
              <a:rPr lang="en-US" dirty="0"/>
            </a:br>
            <a:r>
              <a:rPr lang="en-US" b="1" dirty="0"/>
              <a:t>Funding</a:t>
            </a:r>
            <a:r>
              <a:rPr lang="en-US" b="1" dirty="0" smtClean="0"/>
              <a:t>:  </a:t>
            </a:r>
            <a:r>
              <a:rPr lang="en-US" dirty="0" smtClean="0"/>
              <a:t>$9,500</a:t>
            </a:r>
            <a:r>
              <a:rPr lang="en-US" b="1" dirty="0"/>
              <a:t/>
            </a:r>
            <a:br>
              <a:rPr lang="en-US" b="1" dirty="0"/>
            </a:br>
            <a:r>
              <a:rPr lang="en-US" b="1" dirty="0"/>
              <a:t>NPLCC </a:t>
            </a:r>
            <a:r>
              <a:rPr lang="en-US" b="1" dirty="0" smtClean="0"/>
              <a:t>Priority Topics:  </a:t>
            </a:r>
            <a:r>
              <a:rPr lang="en-US" dirty="0" smtClean="0"/>
              <a:t>Potentially all</a:t>
            </a:r>
          </a:p>
          <a:p>
            <a:r>
              <a:rPr lang="en-US" b="1" dirty="0" smtClean="0"/>
              <a:t>Estimated End Date:  </a:t>
            </a:r>
            <a:r>
              <a:rPr lang="en-US" dirty="0" smtClean="0"/>
              <a:t>12/30/15</a:t>
            </a:r>
          </a:p>
          <a:p>
            <a:endParaRPr lang="en-US" dirty="0"/>
          </a:p>
        </p:txBody>
      </p:sp>
    </p:spTree>
    <p:extLst>
      <p:ext uri="{BB962C8B-B14F-4D97-AF65-F5344CB8AC3E}">
        <p14:creationId xmlns:p14="http://schemas.microsoft.com/office/powerpoint/2010/main" val="36996510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Line 5"/>
          <p:cNvSpPr>
            <a:spLocks noChangeShapeType="1"/>
          </p:cNvSpPr>
          <p:nvPr/>
        </p:nvSpPr>
        <p:spPr bwMode="auto">
          <a:xfrm flipV="1">
            <a:off x="0" y="914400"/>
            <a:ext cx="9144000" cy="11113"/>
          </a:xfrm>
          <a:prstGeom prst="line">
            <a:avLst/>
          </a:prstGeom>
          <a:noFill/>
          <a:ln w="57150">
            <a:solidFill>
              <a:schemeClr val="bg1"/>
            </a:solidFill>
            <a:round/>
            <a:headEnd/>
            <a:tailEnd/>
          </a:ln>
        </p:spPr>
        <p:txBody>
          <a:bodyPr anchor="ctr"/>
          <a:lstStyle/>
          <a:p>
            <a:endParaRPr lang="en-US" dirty="0"/>
          </a:p>
        </p:txBody>
      </p:sp>
      <p:pic>
        <p:nvPicPr>
          <p:cNvPr id="9" name="Picture 8" descr="D:\Users\arobertson\Pictures\Redwood-tree-and-hikers(NPLCC).jpg"/>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12180"/>
          <a:stretch/>
        </p:blipFill>
        <p:spPr bwMode="auto">
          <a:xfrm>
            <a:off x="3803072" y="-16700"/>
            <a:ext cx="5340927" cy="894608"/>
          </a:xfrm>
          <a:prstGeom prst="rect">
            <a:avLst/>
          </a:prstGeom>
          <a:noFill/>
          <a:extLst>
            <a:ext uri="{909E8E84-426E-40DD-AFC4-6F175D3DCCD1}">
              <a14:hiddenFill xmlns:a14="http://schemas.microsoft.com/office/drawing/2010/main">
                <a:solidFill>
                  <a:srgbClr val="FFFFFF"/>
                </a:solidFill>
              </a14:hiddenFill>
            </a:ext>
          </a:extLst>
        </p:spPr>
      </p:pic>
      <p:pic>
        <p:nvPicPr>
          <p:cNvPr id="3074"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36494" y="76200"/>
            <a:ext cx="2667000" cy="13335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TextBox 2"/>
          <p:cNvSpPr txBox="1"/>
          <p:nvPr/>
        </p:nvSpPr>
        <p:spPr>
          <a:xfrm>
            <a:off x="228600" y="1676400"/>
            <a:ext cx="8763000" cy="400110"/>
          </a:xfrm>
          <a:prstGeom prst="rect">
            <a:avLst/>
          </a:prstGeom>
          <a:noFill/>
        </p:spPr>
        <p:txBody>
          <a:bodyPr wrap="square" rtlCol="0">
            <a:spAutoFit/>
          </a:bodyPr>
          <a:lstStyle/>
          <a:p>
            <a:r>
              <a:rPr lang="en-US" sz="2000" dirty="0" smtClean="0">
                <a:solidFill>
                  <a:srgbClr val="C00000"/>
                </a:solidFill>
              </a:rPr>
              <a:t>Implementing Communication &amp; Outreach Goals Into Project Tracking Database</a:t>
            </a:r>
            <a:endParaRPr lang="en-US" sz="2000" dirty="0">
              <a:solidFill>
                <a:srgbClr val="C00000"/>
              </a:solidFill>
            </a:endParaRPr>
          </a:p>
        </p:txBody>
      </p:sp>
      <p:sp>
        <p:nvSpPr>
          <p:cNvPr id="4" name="TextBox 3"/>
          <p:cNvSpPr txBox="1"/>
          <p:nvPr/>
        </p:nvSpPr>
        <p:spPr>
          <a:xfrm>
            <a:off x="762000" y="2362200"/>
            <a:ext cx="7620000" cy="4555093"/>
          </a:xfrm>
          <a:prstGeom prst="rect">
            <a:avLst/>
          </a:prstGeom>
          <a:noFill/>
          <a:ln>
            <a:noFill/>
          </a:ln>
        </p:spPr>
        <p:txBody>
          <a:bodyPr wrap="square" rtlCol="0">
            <a:spAutoFit/>
          </a:bodyPr>
          <a:lstStyle/>
          <a:p>
            <a:r>
              <a:rPr lang="en-US" sz="2000" b="1" dirty="0" smtClean="0">
                <a:solidFill>
                  <a:schemeClr val="accent5"/>
                </a:solidFill>
              </a:rPr>
              <a:t>Goals:</a:t>
            </a:r>
          </a:p>
          <a:p>
            <a:pPr marL="285750" indent="-285750">
              <a:buFont typeface="Arial" panose="020B0604020202020204" pitchFamily="34" charset="0"/>
              <a:buChar char="•"/>
            </a:pPr>
            <a:r>
              <a:rPr lang="en-US" dirty="0"/>
              <a:t>O</a:t>
            </a:r>
            <a:r>
              <a:rPr lang="en-US" dirty="0" smtClean="0"/>
              <a:t>rganize proposed outreach &amp; communication tasks for each project</a:t>
            </a:r>
          </a:p>
          <a:p>
            <a:pPr marL="285750" indent="-285750">
              <a:buFont typeface="Arial" panose="020B0604020202020204" pitchFamily="34" charset="0"/>
              <a:buChar char="•"/>
            </a:pPr>
            <a:r>
              <a:rPr lang="en-US" dirty="0" smtClean="0"/>
              <a:t>Utilize Project Tracking Database to keep track of upcoming outreach opportunities &amp; stay on task (i.e. workshops, webinars, project milestones).</a:t>
            </a:r>
          </a:p>
          <a:p>
            <a:pPr marL="285750" indent="-285750">
              <a:buFont typeface="Arial" panose="020B0604020202020204" pitchFamily="34" charset="0"/>
              <a:buChar char="•"/>
            </a:pPr>
            <a:r>
              <a:rPr lang="en-US" dirty="0" smtClean="0"/>
              <a:t>Build bridge between project goals and outreach goals </a:t>
            </a:r>
          </a:p>
          <a:p>
            <a:pPr marL="285750" indent="-285750">
              <a:buFont typeface="Arial" panose="020B0604020202020204" pitchFamily="34" charset="0"/>
              <a:buChar char="•"/>
            </a:pPr>
            <a:r>
              <a:rPr lang="en-US" dirty="0" smtClean="0"/>
              <a:t>Foster relevance between science priorities and stakeholder needs (what do we communicate to who, and how)</a:t>
            </a:r>
          </a:p>
          <a:p>
            <a:pPr marL="285750" indent="-285750">
              <a:buFont typeface="Arial" panose="020B0604020202020204" pitchFamily="34" charset="0"/>
              <a:buChar char="•"/>
            </a:pPr>
            <a:r>
              <a:rPr lang="en-US" dirty="0" smtClean="0"/>
              <a:t>Uncover opportunities for new outreach (i.e. a photo opportunity at a field project, an opportunity to interview a PI or manager involved with the project for a featured article, etc.)</a:t>
            </a:r>
            <a:r>
              <a:rPr lang="en-US" dirty="0"/>
              <a:t> </a:t>
            </a:r>
            <a:endParaRPr lang="en-US" dirty="0" smtClean="0"/>
          </a:p>
          <a:p>
            <a:pPr marL="285750" indent="-285750">
              <a:buFont typeface="Arial" panose="020B0604020202020204" pitchFamily="34" charset="0"/>
              <a:buChar char="•"/>
            </a:pPr>
            <a:r>
              <a:rPr lang="en-US" dirty="0" smtClean="0"/>
              <a:t>Carry </a:t>
            </a:r>
            <a:r>
              <a:rPr lang="en-US" dirty="0"/>
              <a:t>information from Project Tracking Database to our Outreach Tracking </a:t>
            </a:r>
            <a:r>
              <a:rPr lang="en-US" dirty="0" smtClean="0"/>
              <a:t>table</a:t>
            </a:r>
          </a:p>
          <a:p>
            <a:endParaRPr lang="en-US" dirty="0" smtClean="0"/>
          </a:p>
          <a:p>
            <a:r>
              <a:rPr lang="en-US" dirty="0" smtClean="0"/>
              <a:t>*Go over Outreach Tracking </a:t>
            </a:r>
            <a:endParaRPr lang="en-US" dirty="0"/>
          </a:p>
          <a:p>
            <a:pPr marL="285750" indent="-285750">
              <a:buFont typeface="Arial" panose="020B0604020202020204" pitchFamily="34" charset="0"/>
              <a:buChar char="•"/>
            </a:pPr>
            <a:endParaRPr lang="en-US" dirty="0" smtClean="0"/>
          </a:p>
          <a:p>
            <a:pPr marL="285750" indent="-285750">
              <a:buFontTx/>
              <a:buChar char="-"/>
            </a:pPr>
            <a:endParaRPr lang="en-US" dirty="0"/>
          </a:p>
        </p:txBody>
      </p:sp>
    </p:spTree>
    <p:extLst>
      <p:ext uri="{BB962C8B-B14F-4D97-AF65-F5344CB8AC3E}">
        <p14:creationId xmlns:p14="http://schemas.microsoft.com/office/powerpoint/2010/main" val="28801685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8195</TotalTime>
  <Words>309</Words>
  <Application>Microsoft Office PowerPoint</Application>
  <PresentationFormat>On-screen Show (4:3)</PresentationFormat>
  <Paragraphs>60</Paragraphs>
  <Slides>7</Slides>
  <Notes>7</Notes>
  <HiddenSlides>0</HiddenSlides>
  <MMClips>0</MMClips>
  <ScaleCrop>false</ScaleCrop>
  <HeadingPairs>
    <vt:vector size="4" baseType="variant">
      <vt:variant>
        <vt:lpstr>Theme</vt:lpstr>
      </vt:variant>
      <vt:variant>
        <vt:i4>1</vt:i4>
      </vt:variant>
      <vt:variant>
        <vt:lpstr>Slide Titles</vt:lpstr>
      </vt:variant>
      <vt:variant>
        <vt:i4>7</vt:i4>
      </vt:variant>
    </vt:vector>
  </HeadingPairs>
  <TitlesOfParts>
    <vt:vector size="8" baseType="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DOI-FWS-R7--FAIR</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Martin, Philip</dc:creator>
  <cp:lastModifiedBy>Kearney, Meghan</cp:lastModifiedBy>
  <cp:revision>462</cp:revision>
  <cp:lastPrinted>2013-08-05T00:30:05Z</cp:lastPrinted>
  <dcterms:created xsi:type="dcterms:W3CDTF">2012-06-06T16:26:27Z</dcterms:created>
  <dcterms:modified xsi:type="dcterms:W3CDTF">2014-06-11T16:53:46Z</dcterms:modified>
</cp:coreProperties>
</file>