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453" r:id="rId2"/>
    <p:sldId id="465" r:id="rId3"/>
    <p:sldId id="468" r:id="rId4"/>
    <p:sldId id="443" r:id="rId5"/>
    <p:sldId id="478" r:id="rId6"/>
    <p:sldId id="477" r:id="rId7"/>
    <p:sldId id="479" r:id="rId8"/>
    <p:sldId id="470" r:id="rId9"/>
    <p:sldId id="481" r:id="rId10"/>
    <p:sldId id="456" r:id="rId11"/>
    <p:sldId id="471" r:id="rId12"/>
    <p:sldId id="480" r:id="rId13"/>
    <p:sldId id="466" r:id="rId14"/>
    <p:sldId id="476" r:id="rId15"/>
    <p:sldId id="473" r:id="rId16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334BD"/>
    <a:srgbClr val="990000"/>
    <a:srgbClr val="CC00CC"/>
    <a:srgbClr val="003300"/>
    <a:srgbClr val="267E9A"/>
    <a:srgbClr val="6A3602"/>
    <a:srgbClr val="DEEDF0"/>
    <a:srgbClr val="CC99FF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86435" autoAdjust="0"/>
  </p:normalViewPr>
  <p:slideViewPr>
    <p:cSldViewPr>
      <p:cViewPr varScale="1">
        <p:scale>
          <a:sx n="101" d="100"/>
          <a:sy n="101" d="100"/>
        </p:scale>
        <p:origin x="-183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66" d="100"/>
          <a:sy n="66" d="100"/>
        </p:scale>
        <p:origin x="-4278" y="-738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C1DF81-2671-4625-AC42-2F420EB2D25C}" type="slidenum">
              <a:rPr lang="en-US" smtClean="0">
                <a:solidFill>
                  <a:srgbClr val="EBDDC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60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92DE43B-E021-46C7-BB4D-C1BF04ABBB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0227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E53CA68-A3BB-4A49-8EA4-A338D552E2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14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FE6630A7-5CA4-434D-8EE5-1F6924E5AE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39103F82-705F-4524-A14F-CE319656C1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CD1913-CB96-4103-8508-1AE755D3B2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8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B8B75F3-F14F-4DFA-AF89-686EE26B3980}" type="slidenum">
              <a:rPr lang="en-US" smtClean="0">
                <a:solidFill>
                  <a:srgbClr val="775F5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6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03A5D9-0256-4608-A66F-4DF863982B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7204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5FC73E57-6491-4930-9636-D109F0372C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92353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BDB21-9921-4DCD-9589-C10111782C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8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CADE49CB-3B6F-425D-B134-6AADB64EE1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25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775F55"/>
              </a:solidFill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775F55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43549-966D-4752-A703-79A3798F100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62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7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8"/>
          <a:stretch/>
        </p:blipFill>
        <p:spPr>
          <a:xfrm>
            <a:off x="4952885" y="-381000"/>
            <a:ext cx="4210165" cy="634918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00400" y="6090260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74033" y="3216304"/>
            <a:ext cx="44004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11:00 – 12:00 PST/</a:t>
            </a:r>
          </a:p>
          <a:p>
            <a:pPr algn="ctr"/>
            <a:r>
              <a:rPr lang="en-US" sz="2000" b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10:00 – 11:00 AKST</a:t>
            </a:r>
          </a:p>
          <a:p>
            <a:pPr algn="ctr"/>
            <a:r>
              <a:rPr lang="en-US" sz="2000" b="1" dirty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o</a:t>
            </a:r>
            <a:r>
              <a:rPr lang="en-US" sz="2000" b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r</a:t>
            </a:r>
          </a:p>
          <a:p>
            <a:pPr algn="ctr"/>
            <a:r>
              <a:rPr lang="en-US" sz="2000" b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1:30 - 2:30 PST/ </a:t>
            </a:r>
          </a:p>
          <a:p>
            <a:pPr algn="ctr"/>
            <a:r>
              <a:rPr lang="en-US" sz="2000" b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12:30 – 1:30 AKST</a:t>
            </a:r>
          </a:p>
          <a:p>
            <a:pPr algn="ctr"/>
            <a:r>
              <a:rPr lang="en-US" sz="2000" b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(</a:t>
            </a:r>
            <a:r>
              <a:rPr lang="en-US" sz="2000" b="1" i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which ever time fits your schedule – same information will be covered on both calls</a:t>
            </a:r>
            <a:r>
              <a:rPr lang="en-US" sz="2000" b="1" dirty="0" smtClean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7417" y="914400"/>
            <a:ext cx="37641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+mj-lt"/>
                <a:cs typeface="Arial" panose="020B0604020202020204" pitchFamily="34" charset="0"/>
              </a:rPr>
              <a:t>S-TEK Subcommittee </a:t>
            </a:r>
          </a:p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+mj-lt"/>
                <a:cs typeface="Arial" panose="020B0604020202020204" pitchFamily="34" charset="0"/>
              </a:rPr>
              <a:t>Meeting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smtClean="0">
                <a:latin typeface="+mj-lt"/>
                <a:cs typeface="Arial" panose="020B0604020202020204" pitchFamily="34" charset="0"/>
              </a:rPr>
              <a:t>November 10, 2015</a:t>
            </a:r>
            <a:endParaRPr lang="en-US" sz="28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2885" y="3216304"/>
            <a:ext cx="31469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C00CC"/>
                </a:solidFill>
              </a:rPr>
              <a:t>Revised Boundary: 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    Expanded East to 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    Crest of Cascades in WA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91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381000"/>
            <a:ext cx="3048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006600"/>
                </a:solidFill>
              </a:rPr>
              <a:t>Draft </a:t>
            </a:r>
            <a:r>
              <a:rPr lang="en-US" sz="3200" b="1" dirty="0" smtClean="0">
                <a:solidFill>
                  <a:srgbClr val="006600"/>
                </a:solidFill>
              </a:rPr>
              <a:t>Agenda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267E9A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066800"/>
            <a:ext cx="778626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334BD"/>
                </a:solidFill>
                <a:cs typeface="Arial" panose="020B0604020202020204" pitchFamily="34" charset="0"/>
              </a:rPr>
              <a:t>National LCCs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334BD"/>
                </a:solidFill>
                <a:cs typeface="Arial" panose="020B0604020202020204" pitchFamily="34" charset="0"/>
              </a:rPr>
              <a:t>NPLCC Updates: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cs typeface="Arial" panose="020B0604020202020204" pitchFamily="34" charset="0"/>
              </a:rPr>
              <a:t>2015 funded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cs typeface="Arial" panose="020B0604020202020204" pitchFamily="34" charset="0"/>
              </a:rPr>
              <a:t>Communications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cs typeface="Arial" panose="020B0604020202020204" pitchFamily="34" charset="0"/>
              </a:rPr>
              <a:t>Dec. Steering Committee mtg.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334BD"/>
                </a:solidFill>
                <a:cs typeface="Arial" panose="020B0604020202020204" pitchFamily="34" charset="0"/>
              </a:rPr>
              <a:t>S-TEK in 2016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cs typeface="Arial" panose="020B0604020202020204" pitchFamily="34" charset="0"/>
              </a:rPr>
              <a:t>RFP (pre-proposals)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cs typeface="Arial" panose="020B0604020202020204" pitchFamily="34" charset="0"/>
              </a:rPr>
              <a:t>New Science Strategy (2017-2021)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590BB"/>
              </a:solidFill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334BD"/>
                </a:solidFill>
                <a:cs typeface="Arial" panose="020B0604020202020204" pitchFamily="34" charset="0"/>
              </a:rPr>
              <a:t>Sharing information by all relevant for S-TEK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334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3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7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pic>
        <p:nvPicPr>
          <p:cNvPr id="7" name="Picture 2" descr="R:\LCCs\LCC Network Science Plan\19_to-designer\05_design\06 proof 3\LCC_scienceplan_proof 3_Page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38" y="2971800"/>
            <a:ext cx="2178195" cy="2818840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804" y="304800"/>
            <a:ext cx="2028825" cy="2009190"/>
          </a:xfrm>
          <a:prstGeom prst="rect">
            <a:avLst/>
          </a:prstGeom>
          <a:noFill/>
          <a:ln w="9525">
            <a:solidFill>
              <a:schemeClr val="tx2">
                <a:lumMod val="1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7446" y="914400"/>
            <a:ext cx="358489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Network Strategic Plan</a:t>
            </a:r>
          </a:p>
          <a:p>
            <a:pPr algn="ctr"/>
            <a:r>
              <a:rPr lang="en-US" sz="2200" dirty="0" smtClean="0"/>
              <a:t>(Oct. 2014)</a:t>
            </a:r>
            <a:endParaRPr lang="en-US" sz="22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810000" y="3505200"/>
            <a:ext cx="5105400" cy="2603095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smtClean="0"/>
              <a:t>1) Landscape Conservation Planning </a:t>
            </a:r>
          </a:p>
          <a:p>
            <a:r>
              <a:rPr lang="en-US" sz="2200" dirty="0" smtClean="0"/>
              <a:t>2) Landscape Conservation Design </a:t>
            </a:r>
          </a:p>
          <a:p>
            <a:r>
              <a:rPr lang="en-US" sz="2200" dirty="0" smtClean="0"/>
              <a:t>3) Climate Adaptation </a:t>
            </a:r>
          </a:p>
          <a:p>
            <a:r>
              <a:rPr lang="en-US" sz="2200" dirty="0" smtClean="0"/>
              <a:t>4) Data Management, Integration, &amp; Sharing</a:t>
            </a:r>
          </a:p>
          <a:p>
            <a:r>
              <a:rPr lang="en-US" sz="2200" dirty="0" smtClean="0"/>
              <a:t>5) Socioeconomic &amp; Cultural Values </a:t>
            </a:r>
          </a:p>
          <a:p>
            <a:r>
              <a:rPr lang="en-US" sz="2200" dirty="0" smtClean="0"/>
              <a:t>6) Science Communication and Delivery</a:t>
            </a:r>
          </a:p>
          <a:p>
            <a:r>
              <a:rPr lang="en-US" sz="2200" dirty="0" smtClean="0"/>
              <a:t>7) Monitoring</a:t>
            </a:r>
          </a:p>
          <a:p>
            <a:endParaRPr lang="en-US" sz="2800" b="1" dirty="0" smtClean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2321" y="2710190"/>
            <a:ext cx="32704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Science Plan Themes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514600"/>
            <a:ext cx="9163050" cy="4616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77356" y="1065743"/>
            <a:ext cx="206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lccnetwork.org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3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7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829656"/>
              </p:ext>
            </p:extLst>
          </p:nvPr>
        </p:nvGraphicFramePr>
        <p:xfrm>
          <a:off x="0" y="838201"/>
          <a:ext cx="5814167" cy="4492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Acrobat Document" r:id="rId6" imgW="7543800" imgH="5829300" progId="Acrobat.Document.11">
                  <p:embed/>
                </p:oleObj>
              </mc:Choice>
              <mc:Fallback>
                <p:oleObj name="Acrobat Document" r:id="rId6" imgW="7543800" imgH="58293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838201"/>
                        <a:ext cx="5814167" cy="4492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85744" y="1222205"/>
            <a:ext cx="328365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FFC000"/>
                </a:solidFill>
              </a:rPr>
              <a:t>National Updates</a:t>
            </a:r>
            <a:r>
              <a:rPr lang="en-US" sz="3200" b="1" dirty="0" smtClean="0"/>
              <a:t>:</a:t>
            </a:r>
          </a:p>
          <a:p>
            <a:pPr marL="406400" indent="-2921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/>
              <a:t>LCC Council</a:t>
            </a:r>
          </a:p>
          <a:p>
            <a:pPr marL="406400" indent="-2921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/>
              <a:t>NAS Review</a:t>
            </a:r>
          </a:p>
          <a:p>
            <a:pPr marL="406400" indent="-2921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/>
              <a:t>2016 Funding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87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7620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 smtClean="0">
                <a:solidFill>
                  <a:srgbClr val="006600"/>
                </a:solidFill>
              </a:rPr>
              <a:t>NPLCC Projects Funded in 2015</a:t>
            </a:r>
          </a:p>
          <a:p>
            <a:pPr lvl="0"/>
            <a:r>
              <a:rPr lang="en-US" sz="3200" b="1" dirty="0">
                <a:solidFill>
                  <a:srgbClr val="006600"/>
                </a:solidFill>
              </a:rPr>
              <a:t> </a:t>
            </a:r>
            <a:r>
              <a:rPr lang="en-US" sz="3200" b="1" dirty="0" smtClean="0">
                <a:solidFill>
                  <a:srgbClr val="006600"/>
                </a:solidFill>
              </a:rPr>
              <a:t>  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Total # Projects:  10</a:t>
            </a:r>
          </a:p>
          <a:p>
            <a:pPr lvl="0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      Total Funding:  $255K NPLCC; $30K National LCC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908" y="1494849"/>
            <a:ext cx="897689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400"/>
              </a:spcBef>
              <a:spcAft>
                <a:spcPts val="600"/>
              </a:spcAft>
              <a:buAutoNum type="arabicPeriod"/>
            </a:pPr>
            <a:r>
              <a:rPr lang="en-US" sz="2200" b="1" dirty="0" smtClean="0">
                <a:solidFill>
                  <a:srgbClr val="0334BD"/>
                </a:solidFill>
              </a:rPr>
              <a:t>Data </a:t>
            </a:r>
            <a:r>
              <a:rPr lang="en-US" sz="2200" b="1" dirty="0">
                <a:solidFill>
                  <a:srgbClr val="0334BD"/>
                </a:solidFill>
              </a:rPr>
              <a:t>and information synthesis and sharing.  Identify, compile, collate, and integrate existing data and information concerning climate impact data and modeling, monitoring networks, TEK </a:t>
            </a:r>
            <a:r>
              <a:rPr lang="en-US" sz="2200" b="1" dirty="0" smtClean="0">
                <a:solidFill>
                  <a:srgbClr val="0334BD"/>
                </a:solidFill>
              </a:rPr>
              <a:t>etc.</a:t>
            </a:r>
            <a:r>
              <a:rPr lang="en-US" sz="2200" b="1" dirty="0" smtClean="0">
                <a:solidFill>
                  <a:srgbClr val="002060"/>
                </a:solidFill>
              </a:rPr>
              <a:t> </a:t>
            </a:r>
            <a:r>
              <a:rPr lang="en-US" sz="2200" b="1" dirty="0" smtClean="0">
                <a:solidFill>
                  <a:srgbClr val="006600"/>
                </a:solidFill>
              </a:rPr>
              <a:t>(4 Projects)</a:t>
            </a:r>
          </a:p>
          <a:p>
            <a:pPr marL="800100" lvl="1" indent="-34290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University of Oregon ($7K):  Tribal Climate </a:t>
            </a:r>
            <a:r>
              <a:rPr lang="en-US" sz="2000" dirty="0">
                <a:solidFill>
                  <a:schemeClr val="bg1"/>
                </a:solidFill>
              </a:rPr>
              <a:t>C</a:t>
            </a:r>
            <a:r>
              <a:rPr lang="en-US" sz="2000" dirty="0" smtClean="0">
                <a:solidFill>
                  <a:schemeClr val="bg1"/>
                </a:solidFill>
              </a:rPr>
              <a:t>hange Guide - online searchable climate-science connections database </a:t>
            </a:r>
          </a:p>
          <a:p>
            <a:pPr marL="800100" lvl="1" indent="-34290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Conservation Biology Institute ($35K):  Support for the Conservation Planning Atlas (includes PMEP, Integrated Scenarios Project – NKN, Willamette Valley)  </a:t>
            </a:r>
          </a:p>
          <a:p>
            <a:pPr marL="800100" lvl="1" indent="-34290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Pacific Salmon Foundation, BC ($38K, GNLCC -$38K):  Develop interagency stream temperature database and high-resolution temperature model (like </a:t>
            </a:r>
            <a:r>
              <a:rPr lang="en-US" sz="2000" dirty="0" err="1" smtClean="0">
                <a:solidFill>
                  <a:schemeClr val="bg1"/>
                </a:solidFill>
              </a:rPr>
              <a:t>NorWeST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pPr marL="800100" lvl="1" indent="-34290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Univ. AK </a:t>
            </a:r>
            <a:r>
              <a:rPr lang="en-US" sz="2000" dirty="0" smtClean="0">
                <a:solidFill>
                  <a:schemeClr val="bg1"/>
                </a:solidFill>
              </a:rPr>
              <a:t>Fairbanks ($30K National LCC, $2.5 NPLCC):  Synthesis coastal change research Cook Inlet and SE AK – builds on similar project WA LCC.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30746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10008" y="381000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 smtClean="0">
                <a:solidFill>
                  <a:srgbClr val="006600"/>
                </a:solidFill>
              </a:rPr>
              <a:t>Projects Funded in 2015 (Continued)</a:t>
            </a:r>
            <a:endParaRPr lang="en-US" sz="3200" b="1" dirty="0">
              <a:solidFill>
                <a:srgbClr val="00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674" y="1195449"/>
            <a:ext cx="8243468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n-US" sz="2200" b="1" dirty="0" smtClean="0">
                <a:solidFill>
                  <a:srgbClr val="0334BD"/>
                </a:solidFill>
              </a:rPr>
              <a:t>Support </a:t>
            </a:r>
            <a:r>
              <a:rPr lang="en-US" sz="2200" b="1" dirty="0">
                <a:solidFill>
                  <a:srgbClr val="0334BD"/>
                </a:solidFill>
              </a:rPr>
              <a:t>the use of vulnerability assessments and resilience studies in adaptation planning and implementation </a:t>
            </a:r>
            <a:r>
              <a:rPr lang="en-US" sz="2200" b="1" dirty="0" smtClean="0">
                <a:solidFill>
                  <a:srgbClr val="006600"/>
                </a:solidFill>
              </a:rPr>
              <a:t>(3 Projects)</a:t>
            </a:r>
            <a:endParaRPr lang="en-US" sz="2200" b="1" dirty="0">
              <a:solidFill>
                <a:srgbClr val="006600"/>
              </a:solidFill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WDFW ($37K):  Incorporating climate change in </a:t>
            </a:r>
            <a:r>
              <a:rPr lang="en-US" sz="2000" dirty="0" smtClean="0">
                <a:solidFill>
                  <a:schemeClr val="bg1"/>
                </a:solidFill>
              </a:rPr>
              <a:t>Washington State </a:t>
            </a:r>
            <a:r>
              <a:rPr lang="en-US" sz="2000" dirty="0">
                <a:solidFill>
                  <a:schemeClr val="bg1"/>
                </a:solidFill>
              </a:rPr>
              <a:t>Wildlife Action </a:t>
            </a:r>
            <a:r>
              <a:rPr lang="en-US" sz="2000" dirty="0" smtClean="0">
                <a:solidFill>
                  <a:schemeClr val="bg1"/>
                </a:solidFill>
              </a:rPr>
              <a:t>Plan.</a:t>
            </a:r>
            <a:endParaRPr lang="en-US" sz="2000" dirty="0">
              <a:solidFill>
                <a:schemeClr val="bg1"/>
              </a:solidFill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USFS/SEAK FHP ($33K):  Climate change in the </a:t>
            </a:r>
            <a:r>
              <a:rPr lang="en-US" sz="2000" dirty="0" err="1">
                <a:solidFill>
                  <a:schemeClr val="bg1"/>
                </a:solidFill>
              </a:rPr>
              <a:t>Tongass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NF/ SE Alaska </a:t>
            </a:r>
            <a:r>
              <a:rPr lang="en-US" sz="2000" dirty="0">
                <a:solidFill>
                  <a:schemeClr val="bg1"/>
                </a:solidFill>
              </a:rPr>
              <a:t>– prepare an action plan and host a workshop in April </a:t>
            </a:r>
            <a:r>
              <a:rPr lang="en-US" sz="2000" dirty="0" smtClean="0">
                <a:solidFill>
                  <a:schemeClr val="bg1"/>
                </a:solidFill>
              </a:rPr>
              <a:t>2015.</a:t>
            </a:r>
            <a:endParaRPr lang="en-US" sz="2000" dirty="0">
              <a:solidFill>
                <a:schemeClr val="bg1"/>
              </a:solidFill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Coastal Ecosystems Institute of Northern California ($</a:t>
            </a:r>
            <a:r>
              <a:rPr lang="en-US" sz="2000" dirty="0" smtClean="0">
                <a:solidFill>
                  <a:schemeClr val="bg1"/>
                </a:solidFill>
              </a:rPr>
              <a:t>24.5K):  Planning and implementing adaptation measures for sea level rise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in Humboldt Bay, CA.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 smtClean="0">
              <a:solidFill>
                <a:srgbClr val="0334BD"/>
              </a:solidFill>
            </a:endParaRPr>
          </a:p>
          <a:p>
            <a:endParaRPr lang="en-US" dirty="0" smtClean="0"/>
          </a:p>
          <a:p>
            <a:pPr marL="342900" indent="-342900">
              <a:buAutoNum type="arabicPeriod"/>
            </a:pPr>
            <a:endParaRPr lang="en-US" dirty="0">
              <a:solidFill>
                <a:srgbClr val="0334BD"/>
              </a:solidFill>
            </a:endParaRP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457200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 smtClean="0">
                <a:solidFill>
                  <a:srgbClr val="006600"/>
                </a:solidFill>
              </a:rPr>
              <a:t>Projects Funded in 2015 (Continued)</a:t>
            </a:r>
            <a:endParaRPr lang="en-US" sz="3200" b="1" dirty="0">
              <a:solidFill>
                <a:srgbClr val="00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674" y="1219200"/>
            <a:ext cx="824346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 startAt="3"/>
            </a:pPr>
            <a:r>
              <a:rPr lang="en-US" sz="2200" b="1" dirty="0" smtClean="0">
                <a:solidFill>
                  <a:srgbClr val="0334BD"/>
                </a:solidFill>
              </a:rPr>
              <a:t>Conduct</a:t>
            </a:r>
            <a:r>
              <a:rPr lang="en-US" sz="2200" b="1" dirty="0">
                <a:solidFill>
                  <a:srgbClr val="0334BD"/>
                </a:solidFill>
              </a:rPr>
              <a:t>, support, or facilitate landscape-scale conservation exercise(s) in a particular geography or </a:t>
            </a:r>
            <a:r>
              <a:rPr lang="en-US" sz="2200" b="1" dirty="0" smtClean="0">
                <a:solidFill>
                  <a:srgbClr val="0334BD"/>
                </a:solidFill>
              </a:rPr>
              <a:t>region </a:t>
            </a:r>
            <a:r>
              <a:rPr lang="en-US" sz="2200" b="1" dirty="0" smtClean="0">
                <a:solidFill>
                  <a:srgbClr val="006600"/>
                </a:solidFill>
              </a:rPr>
              <a:t>(3 Projects)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Contracts ($45K): Initial planning and assessments for Lower Columbia/Coastal WA/OR Landscape Conservation Design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Conservation Northwest ($18K):  </a:t>
            </a:r>
            <a:r>
              <a:rPr lang="en-US" sz="2000" dirty="0" smtClean="0">
                <a:solidFill>
                  <a:schemeClr val="bg1"/>
                </a:solidFill>
              </a:rPr>
              <a:t>Build adaptive capacity in the Cascadia </a:t>
            </a:r>
            <a:r>
              <a:rPr lang="en-US" sz="2000" dirty="0">
                <a:solidFill>
                  <a:schemeClr val="bg1"/>
                </a:solidFill>
              </a:rPr>
              <a:t>Partner </a:t>
            </a:r>
            <a:r>
              <a:rPr lang="en-US" sz="2000" dirty="0" smtClean="0">
                <a:solidFill>
                  <a:schemeClr val="bg1"/>
                </a:solidFill>
              </a:rPr>
              <a:t>Forum geography; identify and inventory existing spatial priority landscapes and identify conservation priorities.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Kenai Watershed Forum/USFWS:  Kenai Peninsula, AK ($15K): Develop a “Conservation Blueprint” to describe places and actions needed to meet conservation objectives.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441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5731" y="152400"/>
            <a:ext cx="50724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 smtClean="0">
                <a:solidFill>
                  <a:srgbClr val="006600"/>
                </a:solidFill>
              </a:rPr>
              <a:t>Communication Updates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267E9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731" y="762000"/>
            <a:ext cx="801486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334BD"/>
                </a:solidFill>
              </a:rPr>
              <a:t>Audience Growth: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nplcc.org</a:t>
            </a:r>
            <a:r>
              <a:rPr lang="en-US" sz="2000" dirty="0" smtClean="0">
                <a:solidFill>
                  <a:schemeClr val="bg1"/>
                </a:solidFill>
              </a:rPr>
              <a:t>: 5,153 visits </a:t>
            </a:r>
            <a:r>
              <a:rPr lang="en-US" sz="2000" dirty="0">
                <a:solidFill>
                  <a:schemeClr val="bg1"/>
                </a:solidFill>
              </a:rPr>
              <a:t>(since May</a:t>
            </a:r>
            <a:r>
              <a:rPr lang="en-US" sz="2000" dirty="0" smtClean="0">
                <a:solidFill>
                  <a:schemeClr val="bg1"/>
                </a:solidFill>
              </a:rPr>
              <a:t>), 84% US/6% CA, Top page is Projects page – 600 visits,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Listserve</a:t>
            </a:r>
            <a:r>
              <a:rPr lang="en-US" sz="2000" dirty="0" smtClean="0">
                <a:solidFill>
                  <a:schemeClr val="bg1"/>
                </a:solidFill>
              </a:rPr>
              <a:t> – 6,067 subscribers, Twitter – 362 followers, Facebook – 137 likes, YouTube – 19 subscribers/576 views since May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272" y="2590800"/>
            <a:ext cx="801732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334BD"/>
                </a:solidFill>
              </a:rPr>
              <a:t>Highlights: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Website updates: New Resources Library, updated partner resources page, in progress updates to Tribes/First Nations </a:t>
            </a:r>
            <a:r>
              <a:rPr lang="en-US" sz="2000" dirty="0" smtClean="0">
                <a:solidFill>
                  <a:schemeClr val="bg1"/>
                </a:solidFill>
              </a:rPr>
              <a:t>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2 full webinars (150+ registered) – Dan Isaak &amp; Nature Conservancy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Beaver Restoration Guidebook (2,400opens) &amp; Northwest Climate Magazine (8,600opens)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GLACIER Conference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Lower Columbia River Basin LCD project outreach – new collaborative website, outreach and webinars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70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5731" y="419100"/>
            <a:ext cx="76338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 smtClean="0">
                <a:solidFill>
                  <a:srgbClr val="006600"/>
                </a:solidFill>
              </a:rPr>
              <a:t>Communication Updates (Continued)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267E9A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165" y="1371599"/>
            <a:ext cx="8001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334BD"/>
                </a:solidFill>
              </a:rPr>
              <a:t>Upcoming: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2015 performance measures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2016 Implementation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Website partner linkages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Improvements to website projects page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9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7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671758"/>
            <a:ext cx="5107543" cy="3372288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softEdge rad="317500"/>
          </a:effectLst>
        </p:spPr>
      </p:pic>
      <p:sp>
        <p:nvSpPr>
          <p:cNvPr id="4" name="Rectangle 3"/>
          <p:cNvSpPr/>
          <p:nvPr/>
        </p:nvSpPr>
        <p:spPr>
          <a:xfrm>
            <a:off x="3088406" y="6064423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95732" y="533400"/>
            <a:ext cx="626226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 smtClean="0">
                <a:solidFill>
                  <a:srgbClr val="FFC000"/>
                </a:solidFill>
              </a:rPr>
              <a:t>Steering Committee Meeting</a:t>
            </a:r>
          </a:p>
          <a:p>
            <a:pPr marL="457200" lvl="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December 2-4, Juneau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Joint with Northwest Boreal LCC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Present metrics developed by S-TEK for adoption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b="1" dirty="0" smtClean="0">
              <a:solidFill>
                <a:srgbClr val="003300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267E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29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750954"/>
              </p:ext>
            </p:extLst>
          </p:nvPr>
        </p:nvGraphicFramePr>
        <p:xfrm>
          <a:off x="152400" y="660975"/>
          <a:ext cx="8839200" cy="49179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05600"/>
                <a:gridCol w="2133600"/>
              </a:tblGrid>
              <a:tr h="6405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New Activities/</a:t>
                      </a:r>
                      <a:r>
                        <a:rPr lang="en-US" sz="2400" baseline="0" dirty="0" smtClean="0">
                          <a:effectLst/>
                        </a:rPr>
                        <a:t> Projects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Timing </a:t>
                      </a:r>
                      <a:r>
                        <a:rPr lang="en-US" sz="1600" dirty="0" smtClean="0">
                          <a:effectLst/>
                        </a:rPr>
                        <a:t>&amp;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Funding </a:t>
                      </a:r>
                      <a:r>
                        <a:rPr lang="en-US" sz="1600" dirty="0">
                          <a:effectLst/>
                        </a:rPr>
                        <a:t>Mechanism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2191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</a:rPr>
                        <a:t>1. Data and information synthesis and sharing.  Identify, compile, collate, and integrate existing data and information concerning climate impact data and modeling, monitoring networks, TEK etc.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2015 </a:t>
                      </a:r>
                      <a:r>
                        <a:rPr lang="en-US" sz="1600" dirty="0">
                          <a:effectLst/>
                        </a:rPr>
                        <a:t>and 2016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Contracts/ Agreements/ Salary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73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</a:rPr>
                        <a:t>2. Support the use of vulnerability assessments and resilience studies in adaptation planning and implementation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2015 and 2016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Contracts/ Agreements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tx1"/>
                    </a:solidFill>
                  </a:tcPr>
                </a:tc>
              </a:tr>
              <a:tr h="8400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</a:rPr>
                        <a:t>3. Conduct, support, or facilitate landscape-scale conservation exercise(s) in a particular geography or region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2015 and 2016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Contracts/ Agreements/ Salary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159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</a:rPr>
                        <a:t>. Develop / improve information on how climate change and associated adaptation actions will affect linkages between ecological and human resources (including tribal and First Nations subsistence 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activities </a:t>
                      </a:r>
                      <a:r>
                        <a:rPr lang="en-US" sz="2000" b="1" dirty="0" smtClean="0">
                          <a:solidFill>
                            <a:srgbClr val="0334BD"/>
                          </a:solidFill>
                          <a:effectLst/>
                        </a:rPr>
                        <a:t>and cultural resources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2016 Agreements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</a:rPr>
                        <a:t>RFP Pre-proposals 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95" marR="53995" marT="0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709" y="76200"/>
            <a:ext cx="5801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6600"/>
                </a:solidFill>
              </a:rPr>
              <a:t>2016 S-TEK Implementation Plan</a:t>
            </a:r>
            <a:endParaRPr lang="en-US" sz="32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9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709" y="533400"/>
            <a:ext cx="8615891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>
                <a:solidFill>
                  <a:srgbClr val="006600"/>
                </a:solidFill>
              </a:rPr>
              <a:t>2016 S-TEK Implementation Plan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334BD"/>
                </a:solidFill>
              </a:rPr>
              <a:t>New Activities/ Projects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334BD"/>
                </a:solidFill>
              </a:rPr>
              <a:t>Adaptive learn</a:t>
            </a:r>
            <a:r>
              <a:rPr lang="en-US" sz="3200" b="1" dirty="0" smtClean="0">
                <a:solidFill>
                  <a:srgbClr val="0334BD"/>
                </a:solidFill>
              </a:rPr>
              <a:t>ing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Evaluation framework (metrics)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Investment in projects generated through past projects </a:t>
            </a:r>
            <a:r>
              <a:rPr lang="en-US" sz="2800" b="1" dirty="0" smtClean="0">
                <a:solidFill>
                  <a:srgbClr val="006600"/>
                </a:solidFill>
              </a:rPr>
              <a:t>(</a:t>
            </a:r>
            <a:r>
              <a:rPr lang="en-US" sz="2800" dirty="0" smtClean="0">
                <a:solidFill>
                  <a:srgbClr val="C00000"/>
                </a:solidFill>
              </a:rPr>
              <a:t>follow-up from 2014 Hydrologic Regime Workshop as part of RFP? – I will send out the USGS report for your consideration if we should include it </a:t>
            </a:r>
            <a:r>
              <a:rPr lang="en-US" sz="2800" b="1" dirty="0" smtClean="0">
                <a:solidFill>
                  <a:srgbClr val="006600"/>
                </a:solidFill>
              </a:rPr>
              <a:t>)</a:t>
            </a:r>
            <a:endParaRPr lang="en-US" sz="2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8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7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396238"/>
              </p:ext>
            </p:extLst>
          </p:nvPr>
        </p:nvGraphicFramePr>
        <p:xfrm>
          <a:off x="195262" y="762000"/>
          <a:ext cx="8839200" cy="5071872"/>
        </p:xfrm>
        <a:graphic>
          <a:graphicData uri="http://schemas.openxmlformats.org/drawingml/2006/table">
            <a:tbl>
              <a:tblPr firstRow="1" firstCol="1" bandRow="1"/>
              <a:tblGrid>
                <a:gridCol w="4833938"/>
                <a:gridCol w="4005262"/>
              </a:tblGrid>
              <a:tr h="3238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Guiding Principles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Priority Topics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34BD"/>
                    </a:solidFill>
                  </a:tcPr>
                </a:tc>
              </a:tr>
              <a:tr h="4602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In annual implementation planning, and in the activities it supports, the NPLCC will: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Focus on helping managers understand the availability and effectiveness of adaptation and mitigation response actions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Focus on facilitating coordination, collaboration, and capacity building, and on developing or assisting with tools to assist decision-makers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Identify and promote opportunities to use TEK to  inform partner and stakeholder decisions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Promote and facilitate consideration of the connections and interactions between ecosystems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Effects of hydrologic regime shifts on rivers, streams, and riparian corridors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Effects of change in air temperature and precipitation on Forests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Effects of changes in sea levels and storms on marine shorelines, the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nearshore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 and estuaries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Effects of the changes in the hydrologic regime on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anadromous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 fish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Invasive species, diseases,  pests and their effects on biological communities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8465" y="76200"/>
            <a:ext cx="5762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Science/TEK Strategy 2013-2016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1247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900" y="216218"/>
            <a:ext cx="8371779" cy="70326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006600"/>
                </a:solidFill>
              </a:rPr>
              <a:t>S-TEK Activities / Timeline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334BD"/>
                </a:solidFill>
              </a:rPr>
              <a:t>Develop RFP (subgroup) – Release early January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Pre-proposals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Grants.gov posting 60 days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Review Pre-proposals late March (subgroup)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Review invited full proposals end May (subgroup)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334BD"/>
                </a:solidFill>
              </a:rPr>
              <a:t>Science/TEK Strategy 2017-2021 (5 year)</a:t>
            </a:r>
            <a:endParaRPr lang="en-US" sz="2800" b="1" dirty="0">
              <a:solidFill>
                <a:srgbClr val="0334BD"/>
              </a:solidFill>
            </a:endParaRP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Start development </a:t>
            </a:r>
            <a:r>
              <a:rPr lang="en-US" sz="2800" dirty="0" smtClean="0">
                <a:solidFill>
                  <a:schemeClr val="bg1"/>
                </a:solidFill>
              </a:rPr>
              <a:t>winter (Subcommittee)</a:t>
            </a:r>
            <a:endParaRPr lang="en-US" sz="2800" dirty="0">
              <a:solidFill>
                <a:schemeClr val="bg1"/>
              </a:solidFill>
            </a:endParaRP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Include conservation targets and metrics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Present to Steering Committee summer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334BD"/>
                </a:solidFill>
              </a:rPr>
              <a:t>Schedule S-TEK Meetings – Jan, </a:t>
            </a:r>
            <a:r>
              <a:rPr lang="en-US" sz="2800" b="1" dirty="0" smtClean="0">
                <a:solidFill>
                  <a:srgbClr val="990000"/>
                </a:solidFill>
              </a:rPr>
              <a:t>March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b="1" dirty="0" smtClean="0">
                <a:solidFill>
                  <a:srgbClr val="0334BD"/>
                </a:solidFill>
              </a:rPr>
              <a:t>May, July…</a:t>
            </a:r>
            <a:endParaRPr lang="en-US" sz="2800" b="1" dirty="0">
              <a:solidFill>
                <a:srgbClr val="0334BD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3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 smtClean="0">
                <a:solidFill>
                  <a:srgbClr val="006600"/>
                </a:solidFill>
              </a:rPr>
              <a:t>nplcc.org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5732" y="1371600"/>
            <a:ext cx="7176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006600"/>
                </a:solidFill>
              </a:rPr>
              <a:t>Sharing of Information - All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8300" y="29083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334BD"/>
                </a:solidFill>
              </a:rPr>
              <a:t>Thank you for your participation in today’s meeting!</a:t>
            </a:r>
            <a:endParaRPr lang="en-US" sz="3200" b="1" dirty="0">
              <a:solidFill>
                <a:srgbClr val="0334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20976</TotalTime>
  <Words>1094</Words>
  <Application>Microsoft Office PowerPoint</Application>
  <PresentationFormat>On-screen Show (4:3)</PresentationFormat>
  <Paragraphs>169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Median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Mahaffy, Mary</cp:lastModifiedBy>
  <cp:revision>773</cp:revision>
  <cp:lastPrinted>2014-11-26T18:33:57Z</cp:lastPrinted>
  <dcterms:created xsi:type="dcterms:W3CDTF">2012-06-06T16:26:27Z</dcterms:created>
  <dcterms:modified xsi:type="dcterms:W3CDTF">2015-11-24T01:15:32Z</dcterms:modified>
</cp:coreProperties>
</file>