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2" r:id="rId2"/>
    <p:sldId id="326" r:id="rId3"/>
    <p:sldId id="411" r:id="rId4"/>
    <p:sldId id="410" r:id="rId5"/>
    <p:sldId id="412" r:id="rId6"/>
    <p:sldId id="378" r:id="rId7"/>
    <p:sldId id="395" r:id="rId8"/>
    <p:sldId id="405" r:id="rId9"/>
    <p:sldId id="401" r:id="rId10"/>
    <p:sldId id="407" r:id="rId11"/>
    <p:sldId id="415" r:id="rId12"/>
    <p:sldId id="416" r:id="rId13"/>
    <p:sldId id="417" r:id="rId14"/>
    <p:sldId id="402" r:id="rId15"/>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son, Amanda L" initials="ALR" lastIdx="7" clrIdx="0"/>
  <p:cmAuthor id="1" name="Martin, Philip" initials="PDM" lastIdx="2" clrIdx="1"/>
  <p:cmAuthor id="2" name="Mahaffy, Mary" initials="M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C7C0"/>
    <a:srgbClr val="5EAFA6"/>
    <a:srgbClr val="990000"/>
    <a:srgbClr val="003300"/>
    <a:srgbClr val="006600"/>
    <a:srgbClr val="6A3602"/>
    <a:srgbClr val="DEEDF0"/>
    <a:srgbClr val="CC99FF"/>
    <a:srgbClr val="00FF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79" autoAdjust="0"/>
    <p:restoredTop sz="84509" autoAdjust="0"/>
  </p:normalViewPr>
  <p:slideViewPr>
    <p:cSldViewPr>
      <p:cViewPr>
        <p:scale>
          <a:sx n="70" d="100"/>
          <a:sy n="70" d="100"/>
        </p:scale>
        <p:origin x="-1368" y="-78"/>
      </p:cViewPr>
      <p:guideLst>
        <p:guide orient="horz" pos="2160"/>
        <p:guide pos="2880"/>
      </p:guideLst>
    </p:cSldViewPr>
  </p:slideViewPr>
  <p:outlineViewPr>
    <p:cViewPr>
      <p:scale>
        <a:sx n="33" d="100"/>
        <a:sy n="33" d="100"/>
      </p:scale>
      <p:origin x="0" y="3032"/>
    </p:cViewPr>
  </p:outlin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3106" y="-7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5562408504733787"/>
          <c:y val="0.13655500175459004"/>
          <c:w val="0.43088522736319784"/>
          <c:h val="0.68499481077479629"/>
        </c:manualLayout>
      </c:layout>
      <c:barChart>
        <c:barDir val="bar"/>
        <c:grouping val="clustered"/>
        <c:varyColors val="0"/>
        <c:ser>
          <c:idx val="0"/>
          <c:order val="0"/>
          <c:spPr>
            <a:solidFill>
              <a:srgbClr val="FF0000"/>
            </a:solidFill>
          </c:spPr>
          <c:invertIfNegative val="0"/>
          <c:cat>
            <c:strRef>
              <c:f>Charts!$A$16:$A$20</c:f>
              <c:strCache>
                <c:ptCount val="5"/>
                <c:pt idx="1">
                  <c:v>Activity B</c:v>
                </c:pt>
                <c:pt idx="3">
                  <c:v>Activity Y</c:v>
                </c:pt>
                <c:pt idx="4">
                  <c:v>Activity A</c:v>
                </c:pt>
              </c:strCache>
            </c:strRef>
          </c:cat>
          <c:val>
            <c:numRef>
              <c:f>Charts!$B$16:$B$20</c:f>
              <c:numCache>
                <c:formatCode>General</c:formatCode>
                <c:ptCount val="5"/>
                <c:pt idx="0">
                  <c:v>2.1428571428571428</c:v>
                </c:pt>
                <c:pt idx="1">
                  <c:v>2.375</c:v>
                </c:pt>
                <c:pt idx="2">
                  <c:v>2.75</c:v>
                </c:pt>
                <c:pt idx="3">
                  <c:v>3.7142857142857144</c:v>
                </c:pt>
                <c:pt idx="4">
                  <c:v>3.8</c:v>
                </c:pt>
              </c:numCache>
            </c:numRef>
          </c:val>
        </c:ser>
        <c:dLbls>
          <c:showLegendKey val="0"/>
          <c:showVal val="0"/>
          <c:showCatName val="0"/>
          <c:showSerName val="0"/>
          <c:showPercent val="0"/>
          <c:showBubbleSize val="0"/>
        </c:dLbls>
        <c:gapWidth val="150"/>
        <c:axId val="46568960"/>
        <c:axId val="46570496"/>
      </c:barChart>
      <c:catAx>
        <c:axId val="46568960"/>
        <c:scaling>
          <c:orientation val="minMax"/>
        </c:scaling>
        <c:delete val="0"/>
        <c:axPos val="l"/>
        <c:majorTickMark val="out"/>
        <c:minorTickMark val="none"/>
        <c:tickLblPos val="nextTo"/>
        <c:txPr>
          <a:bodyPr/>
          <a:lstStyle/>
          <a:p>
            <a:pPr>
              <a:defRPr sz="800"/>
            </a:pPr>
            <a:endParaRPr lang="en-US"/>
          </a:p>
        </c:txPr>
        <c:crossAx val="46570496"/>
        <c:crosses val="autoZero"/>
        <c:auto val="1"/>
        <c:lblAlgn val="ctr"/>
        <c:lblOffset val="100"/>
        <c:noMultiLvlLbl val="0"/>
      </c:catAx>
      <c:valAx>
        <c:axId val="46570496"/>
        <c:scaling>
          <c:orientation val="minMax"/>
          <c:min val="1"/>
        </c:scaling>
        <c:delete val="1"/>
        <c:axPos val="b"/>
        <c:majorGridlines/>
        <c:numFmt formatCode="General" sourceLinked="1"/>
        <c:majorTickMark val="out"/>
        <c:minorTickMark val="none"/>
        <c:tickLblPos val="nextTo"/>
        <c:crossAx val="46568960"/>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4377F5-DC6C-46C8-838C-7BB46D6E2BB2}" type="doc">
      <dgm:prSet loTypeId="urn:microsoft.com/office/officeart/2005/8/layout/hChevron3" loCatId="process" qsTypeId="urn:microsoft.com/office/officeart/2005/8/quickstyle/simple1" qsCatId="simple" csTypeId="urn:microsoft.com/office/officeart/2005/8/colors/colorful5" csCatId="colorful" phldr="1"/>
      <dgm:spPr/>
    </dgm:pt>
    <dgm:pt modelId="{89CEED44-6AA6-42E4-859C-2F47118D4972}">
      <dgm:prSet phldrT="[Text]" custT="1"/>
      <dgm:spPr/>
      <dgm:t>
        <a:bodyPr/>
        <a:lstStyle/>
        <a:p>
          <a:r>
            <a:rPr lang="en-US" sz="1400" dirty="0" smtClean="0"/>
            <a:t>Task 1. Identify potential activities</a:t>
          </a:r>
          <a:endParaRPr lang="en-US" sz="1400" dirty="0"/>
        </a:p>
      </dgm:t>
    </dgm:pt>
    <dgm:pt modelId="{E7446D70-DA02-442D-B602-CAF8392D2C7D}" type="parTrans" cxnId="{4DCBD7B7-0477-4AA7-A23C-21D13A5D1EDF}">
      <dgm:prSet/>
      <dgm:spPr/>
      <dgm:t>
        <a:bodyPr/>
        <a:lstStyle/>
        <a:p>
          <a:endParaRPr lang="en-US" sz="2000"/>
        </a:p>
      </dgm:t>
    </dgm:pt>
    <dgm:pt modelId="{ED6D9179-68D0-4796-8C70-DC963B99AF17}" type="sibTrans" cxnId="{4DCBD7B7-0477-4AA7-A23C-21D13A5D1EDF}">
      <dgm:prSet/>
      <dgm:spPr/>
      <dgm:t>
        <a:bodyPr/>
        <a:lstStyle/>
        <a:p>
          <a:endParaRPr lang="en-US" sz="2000"/>
        </a:p>
      </dgm:t>
    </dgm:pt>
    <dgm:pt modelId="{520A0EDE-FAB8-43BC-BCC8-6C22176FF293}">
      <dgm:prSet phldrT="[Text]" custT="1"/>
      <dgm:spPr/>
      <dgm:t>
        <a:bodyPr/>
        <a:lstStyle/>
        <a:p>
          <a:r>
            <a:rPr lang="en-US" sz="1400" dirty="0" smtClean="0"/>
            <a:t>Task 2. Evaluate and rank activities</a:t>
          </a:r>
          <a:endParaRPr lang="en-US" sz="1400" dirty="0"/>
        </a:p>
      </dgm:t>
    </dgm:pt>
    <dgm:pt modelId="{F990BC1F-51C5-4FF6-9999-2A867FE24016}" type="parTrans" cxnId="{B2BE4A40-ABB9-4472-9C81-E9216642BE13}">
      <dgm:prSet/>
      <dgm:spPr/>
      <dgm:t>
        <a:bodyPr/>
        <a:lstStyle/>
        <a:p>
          <a:endParaRPr lang="en-US" sz="2000"/>
        </a:p>
      </dgm:t>
    </dgm:pt>
    <dgm:pt modelId="{8130D13B-151B-4846-BA75-6B0B155F2FCB}" type="sibTrans" cxnId="{B2BE4A40-ABB9-4472-9C81-E9216642BE13}">
      <dgm:prSet/>
      <dgm:spPr/>
      <dgm:t>
        <a:bodyPr/>
        <a:lstStyle/>
        <a:p>
          <a:endParaRPr lang="en-US" sz="2000"/>
        </a:p>
      </dgm:t>
    </dgm:pt>
    <dgm:pt modelId="{A5B1C697-725B-44CC-9656-705C82662D25}">
      <dgm:prSet phldrT="[Text]" custT="1"/>
      <dgm:spPr/>
      <dgm:t>
        <a:bodyPr/>
        <a:lstStyle/>
        <a:p>
          <a:r>
            <a:rPr lang="en-US" sz="1400" dirty="0" smtClean="0"/>
            <a:t>Task 3. Select Areas of focus for 2015-2016</a:t>
          </a:r>
          <a:endParaRPr lang="en-US" sz="1400" dirty="0"/>
        </a:p>
      </dgm:t>
    </dgm:pt>
    <dgm:pt modelId="{6D37D9FA-66B5-4DA6-83A8-BA1F863086B0}" type="parTrans" cxnId="{8EBB21AB-9303-4956-95E8-4B3FCACD604D}">
      <dgm:prSet/>
      <dgm:spPr/>
      <dgm:t>
        <a:bodyPr/>
        <a:lstStyle/>
        <a:p>
          <a:endParaRPr lang="en-US" sz="2000"/>
        </a:p>
      </dgm:t>
    </dgm:pt>
    <dgm:pt modelId="{86A28E2D-B4A8-435A-952C-7A00D144ACAC}" type="sibTrans" cxnId="{8EBB21AB-9303-4956-95E8-4B3FCACD604D}">
      <dgm:prSet/>
      <dgm:spPr/>
      <dgm:t>
        <a:bodyPr/>
        <a:lstStyle/>
        <a:p>
          <a:endParaRPr lang="en-US" sz="2000"/>
        </a:p>
      </dgm:t>
    </dgm:pt>
    <dgm:pt modelId="{3B115D94-412E-4621-9E56-79575FF1627F}">
      <dgm:prSet custT="1"/>
      <dgm:spPr/>
      <dgm:t>
        <a:bodyPr/>
        <a:lstStyle/>
        <a:p>
          <a:r>
            <a:rPr lang="en-US" sz="1400" dirty="0" smtClean="0"/>
            <a:t>Task 4. Develop Activities for NPLCC support in  2015 (&amp; 2016)</a:t>
          </a:r>
          <a:endParaRPr lang="en-US" sz="1400" dirty="0"/>
        </a:p>
      </dgm:t>
    </dgm:pt>
    <dgm:pt modelId="{985C3216-7F6C-4340-8148-527FF9852B1A}" type="parTrans" cxnId="{DEA08F4F-8BF5-4AE1-BF82-E0FFD392F628}">
      <dgm:prSet/>
      <dgm:spPr/>
      <dgm:t>
        <a:bodyPr/>
        <a:lstStyle/>
        <a:p>
          <a:endParaRPr lang="en-US" sz="2000"/>
        </a:p>
      </dgm:t>
    </dgm:pt>
    <dgm:pt modelId="{69C73BC9-B215-4912-9025-2252A9264361}" type="sibTrans" cxnId="{DEA08F4F-8BF5-4AE1-BF82-E0FFD392F628}">
      <dgm:prSet/>
      <dgm:spPr/>
      <dgm:t>
        <a:bodyPr/>
        <a:lstStyle/>
        <a:p>
          <a:endParaRPr lang="en-US" sz="2000"/>
        </a:p>
      </dgm:t>
    </dgm:pt>
    <dgm:pt modelId="{4819000A-3F42-4E00-94CE-1C997934C43C}" type="pres">
      <dgm:prSet presAssocID="{8A4377F5-DC6C-46C8-838C-7BB46D6E2BB2}" presName="Name0" presStyleCnt="0">
        <dgm:presLayoutVars>
          <dgm:dir/>
          <dgm:resizeHandles val="exact"/>
        </dgm:presLayoutVars>
      </dgm:prSet>
      <dgm:spPr/>
    </dgm:pt>
    <dgm:pt modelId="{908A15A4-3D4D-4E11-9FF1-2D44ECA48203}" type="pres">
      <dgm:prSet presAssocID="{89CEED44-6AA6-42E4-859C-2F47118D4972}" presName="parTxOnly" presStyleLbl="node1" presStyleIdx="0" presStyleCnt="4">
        <dgm:presLayoutVars>
          <dgm:bulletEnabled val="1"/>
        </dgm:presLayoutVars>
      </dgm:prSet>
      <dgm:spPr/>
      <dgm:t>
        <a:bodyPr/>
        <a:lstStyle/>
        <a:p>
          <a:endParaRPr lang="en-US"/>
        </a:p>
      </dgm:t>
    </dgm:pt>
    <dgm:pt modelId="{4D691EA2-6BA8-48CE-8564-B4DABAFDB740}" type="pres">
      <dgm:prSet presAssocID="{ED6D9179-68D0-4796-8C70-DC963B99AF17}" presName="parSpace" presStyleCnt="0"/>
      <dgm:spPr/>
    </dgm:pt>
    <dgm:pt modelId="{B290B015-909E-495D-B880-F65F289E39DF}" type="pres">
      <dgm:prSet presAssocID="{520A0EDE-FAB8-43BC-BCC8-6C22176FF293}" presName="parTxOnly" presStyleLbl="node1" presStyleIdx="1" presStyleCnt="4">
        <dgm:presLayoutVars>
          <dgm:bulletEnabled val="1"/>
        </dgm:presLayoutVars>
      </dgm:prSet>
      <dgm:spPr/>
      <dgm:t>
        <a:bodyPr/>
        <a:lstStyle/>
        <a:p>
          <a:endParaRPr lang="en-US"/>
        </a:p>
      </dgm:t>
    </dgm:pt>
    <dgm:pt modelId="{6F24118B-C139-47E2-B1C5-84C6E21E15B6}" type="pres">
      <dgm:prSet presAssocID="{8130D13B-151B-4846-BA75-6B0B155F2FCB}" presName="parSpace" presStyleCnt="0"/>
      <dgm:spPr/>
    </dgm:pt>
    <dgm:pt modelId="{802FCF3F-9604-473B-B8C8-983A65A5E7CA}" type="pres">
      <dgm:prSet presAssocID="{A5B1C697-725B-44CC-9656-705C82662D25}" presName="parTxOnly" presStyleLbl="node1" presStyleIdx="2" presStyleCnt="4">
        <dgm:presLayoutVars>
          <dgm:bulletEnabled val="1"/>
        </dgm:presLayoutVars>
      </dgm:prSet>
      <dgm:spPr/>
      <dgm:t>
        <a:bodyPr/>
        <a:lstStyle/>
        <a:p>
          <a:endParaRPr lang="en-US"/>
        </a:p>
      </dgm:t>
    </dgm:pt>
    <dgm:pt modelId="{BCC28580-7349-4CFE-9220-3E4DF11B5117}" type="pres">
      <dgm:prSet presAssocID="{86A28E2D-B4A8-435A-952C-7A00D144ACAC}" presName="parSpace" presStyleCnt="0"/>
      <dgm:spPr/>
    </dgm:pt>
    <dgm:pt modelId="{9A5582E8-2D01-4B64-8ABF-FF7EF845A223}" type="pres">
      <dgm:prSet presAssocID="{3B115D94-412E-4621-9E56-79575FF1627F}" presName="parTxOnly" presStyleLbl="node1" presStyleIdx="3" presStyleCnt="4">
        <dgm:presLayoutVars>
          <dgm:bulletEnabled val="1"/>
        </dgm:presLayoutVars>
      </dgm:prSet>
      <dgm:spPr/>
      <dgm:t>
        <a:bodyPr/>
        <a:lstStyle/>
        <a:p>
          <a:endParaRPr lang="en-US"/>
        </a:p>
      </dgm:t>
    </dgm:pt>
  </dgm:ptLst>
  <dgm:cxnLst>
    <dgm:cxn modelId="{B605C098-5179-472D-A4F1-562FE258BB35}" type="presOf" srcId="{520A0EDE-FAB8-43BC-BCC8-6C22176FF293}" destId="{B290B015-909E-495D-B880-F65F289E39DF}" srcOrd="0" destOrd="0" presId="urn:microsoft.com/office/officeart/2005/8/layout/hChevron3"/>
    <dgm:cxn modelId="{B529C919-6954-4CF9-9B61-0AB4B743CDB3}" type="presOf" srcId="{89CEED44-6AA6-42E4-859C-2F47118D4972}" destId="{908A15A4-3D4D-4E11-9FF1-2D44ECA48203}" srcOrd="0" destOrd="0" presId="urn:microsoft.com/office/officeart/2005/8/layout/hChevron3"/>
    <dgm:cxn modelId="{8EBB21AB-9303-4956-95E8-4B3FCACD604D}" srcId="{8A4377F5-DC6C-46C8-838C-7BB46D6E2BB2}" destId="{A5B1C697-725B-44CC-9656-705C82662D25}" srcOrd="2" destOrd="0" parTransId="{6D37D9FA-66B5-4DA6-83A8-BA1F863086B0}" sibTransId="{86A28E2D-B4A8-435A-952C-7A00D144ACAC}"/>
    <dgm:cxn modelId="{B2BE4A40-ABB9-4472-9C81-E9216642BE13}" srcId="{8A4377F5-DC6C-46C8-838C-7BB46D6E2BB2}" destId="{520A0EDE-FAB8-43BC-BCC8-6C22176FF293}" srcOrd="1" destOrd="0" parTransId="{F990BC1F-51C5-4FF6-9999-2A867FE24016}" sibTransId="{8130D13B-151B-4846-BA75-6B0B155F2FCB}"/>
    <dgm:cxn modelId="{6E311A25-679D-443B-878B-E41CF4B7922E}" type="presOf" srcId="{8A4377F5-DC6C-46C8-838C-7BB46D6E2BB2}" destId="{4819000A-3F42-4E00-94CE-1C997934C43C}" srcOrd="0" destOrd="0" presId="urn:microsoft.com/office/officeart/2005/8/layout/hChevron3"/>
    <dgm:cxn modelId="{DEA08F4F-8BF5-4AE1-BF82-E0FFD392F628}" srcId="{8A4377F5-DC6C-46C8-838C-7BB46D6E2BB2}" destId="{3B115D94-412E-4621-9E56-79575FF1627F}" srcOrd="3" destOrd="0" parTransId="{985C3216-7F6C-4340-8148-527FF9852B1A}" sibTransId="{69C73BC9-B215-4912-9025-2252A9264361}"/>
    <dgm:cxn modelId="{4DCBD7B7-0477-4AA7-A23C-21D13A5D1EDF}" srcId="{8A4377F5-DC6C-46C8-838C-7BB46D6E2BB2}" destId="{89CEED44-6AA6-42E4-859C-2F47118D4972}" srcOrd="0" destOrd="0" parTransId="{E7446D70-DA02-442D-B602-CAF8392D2C7D}" sibTransId="{ED6D9179-68D0-4796-8C70-DC963B99AF17}"/>
    <dgm:cxn modelId="{67056C9B-5E84-436C-9BED-F0D5A20B9BF8}" type="presOf" srcId="{3B115D94-412E-4621-9E56-79575FF1627F}" destId="{9A5582E8-2D01-4B64-8ABF-FF7EF845A223}" srcOrd="0" destOrd="0" presId="urn:microsoft.com/office/officeart/2005/8/layout/hChevron3"/>
    <dgm:cxn modelId="{E9DA49E7-06A8-4789-8F75-89BC0EB096CB}" type="presOf" srcId="{A5B1C697-725B-44CC-9656-705C82662D25}" destId="{802FCF3F-9604-473B-B8C8-983A65A5E7CA}" srcOrd="0" destOrd="0" presId="urn:microsoft.com/office/officeart/2005/8/layout/hChevron3"/>
    <dgm:cxn modelId="{AF42E5BB-071D-4A6A-A54A-FB5DF8484466}" type="presParOf" srcId="{4819000A-3F42-4E00-94CE-1C997934C43C}" destId="{908A15A4-3D4D-4E11-9FF1-2D44ECA48203}" srcOrd="0" destOrd="0" presId="urn:microsoft.com/office/officeart/2005/8/layout/hChevron3"/>
    <dgm:cxn modelId="{B744414F-5C2D-4C5C-99F8-EFD7252F0AE8}" type="presParOf" srcId="{4819000A-3F42-4E00-94CE-1C997934C43C}" destId="{4D691EA2-6BA8-48CE-8564-B4DABAFDB740}" srcOrd="1" destOrd="0" presId="urn:microsoft.com/office/officeart/2005/8/layout/hChevron3"/>
    <dgm:cxn modelId="{DA662255-9A16-4E5A-941A-57300A9993A9}" type="presParOf" srcId="{4819000A-3F42-4E00-94CE-1C997934C43C}" destId="{B290B015-909E-495D-B880-F65F289E39DF}" srcOrd="2" destOrd="0" presId="urn:microsoft.com/office/officeart/2005/8/layout/hChevron3"/>
    <dgm:cxn modelId="{1205B51E-3843-4BEA-90A2-5D8503CF6847}" type="presParOf" srcId="{4819000A-3F42-4E00-94CE-1C997934C43C}" destId="{6F24118B-C139-47E2-B1C5-84C6E21E15B6}" srcOrd="3" destOrd="0" presId="urn:microsoft.com/office/officeart/2005/8/layout/hChevron3"/>
    <dgm:cxn modelId="{FB3CB7D1-DA0C-40C6-BCAA-3040ACB4752E}" type="presParOf" srcId="{4819000A-3F42-4E00-94CE-1C997934C43C}" destId="{802FCF3F-9604-473B-B8C8-983A65A5E7CA}" srcOrd="4" destOrd="0" presId="urn:microsoft.com/office/officeart/2005/8/layout/hChevron3"/>
    <dgm:cxn modelId="{A79D003B-0792-4497-9EEC-F2F881304230}" type="presParOf" srcId="{4819000A-3F42-4E00-94CE-1C997934C43C}" destId="{BCC28580-7349-4CFE-9220-3E4DF11B5117}" srcOrd="5" destOrd="0" presId="urn:microsoft.com/office/officeart/2005/8/layout/hChevron3"/>
    <dgm:cxn modelId="{1C0D6DB9-E05A-4D71-97EA-B523957D573A}" type="presParOf" srcId="{4819000A-3F42-4E00-94CE-1C997934C43C}" destId="{9A5582E8-2D01-4B64-8ABF-FF7EF845A223}"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A15A4-3D4D-4E11-9FF1-2D44ECA48203}">
      <dsp:nvSpPr>
        <dsp:cNvPr id="0" name=""/>
        <dsp:cNvSpPr/>
      </dsp:nvSpPr>
      <dsp:spPr>
        <a:xfrm>
          <a:off x="2366" y="224953"/>
          <a:ext cx="2374255" cy="949702"/>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lvl="0" algn="ctr" defTabSz="622300">
            <a:lnSpc>
              <a:spcPct val="90000"/>
            </a:lnSpc>
            <a:spcBef>
              <a:spcPct val="0"/>
            </a:spcBef>
            <a:spcAft>
              <a:spcPct val="35000"/>
            </a:spcAft>
          </a:pPr>
          <a:r>
            <a:rPr lang="en-US" sz="1400" kern="1200" dirty="0" smtClean="0"/>
            <a:t>Task 1. Identify potential activities</a:t>
          </a:r>
          <a:endParaRPr lang="en-US" sz="1400" kern="1200" dirty="0"/>
        </a:p>
      </dsp:txBody>
      <dsp:txXfrm>
        <a:off x="2366" y="224953"/>
        <a:ext cx="2136830" cy="949702"/>
      </dsp:txXfrm>
    </dsp:sp>
    <dsp:sp modelId="{B290B015-909E-495D-B880-F65F289E39DF}">
      <dsp:nvSpPr>
        <dsp:cNvPr id="0" name=""/>
        <dsp:cNvSpPr/>
      </dsp:nvSpPr>
      <dsp:spPr>
        <a:xfrm>
          <a:off x="1901770" y="224953"/>
          <a:ext cx="2374255" cy="949702"/>
        </a:xfrm>
        <a:prstGeom prst="chevr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n-US" sz="1400" kern="1200" dirty="0" smtClean="0"/>
            <a:t>Task 2. Evaluate and rank activities</a:t>
          </a:r>
          <a:endParaRPr lang="en-US" sz="1400" kern="1200" dirty="0"/>
        </a:p>
      </dsp:txBody>
      <dsp:txXfrm>
        <a:off x="2376621" y="224953"/>
        <a:ext cx="1424553" cy="949702"/>
      </dsp:txXfrm>
    </dsp:sp>
    <dsp:sp modelId="{802FCF3F-9604-473B-B8C8-983A65A5E7CA}">
      <dsp:nvSpPr>
        <dsp:cNvPr id="0" name=""/>
        <dsp:cNvSpPr/>
      </dsp:nvSpPr>
      <dsp:spPr>
        <a:xfrm>
          <a:off x="3801174" y="224953"/>
          <a:ext cx="2374255" cy="949702"/>
        </a:xfrm>
        <a:prstGeom prst="chevr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n-US" sz="1400" kern="1200" dirty="0" smtClean="0"/>
            <a:t>Task 3. Select Areas of focus for 2015-2016</a:t>
          </a:r>
          <a:endParaRPr lang="en-US" sz="1400" kern="1200" dirty="0"/>
        </a:p>
      </dsp:txBody>
      <dsp:txXfrm>
        <a:off x="4276025" y="224953"/>
        <a:ext cx="1424553" cy="949702"/>
      </dsp:txXfrm>
    </dsp:sp>
    <dsp:sp modelId="{9A5582E8-2D01-4B64-8ABF-FF7EF845A223}">
      <dsp:nvSpPr>
        <dsp:cNvPr id="0" name=""/>
        <dsp:cNvSpPr/>
      </dsp:nvSpPr>
      <dsp:spPr>
        <a:xfrm>
          <a:off x="5700578" y="224953"/>
          <a:ext cx="2374255" cy="949702"/>
        </a:xfrm>
        <a:prstGeom prst="chevr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n-US" sz="1400" kern="1200" dirty="0" smtClean="0"/>
            <a:t>Task 4. Develop Activities for NPLCC support in  2015 (&amp; 2016)</a:t>
          </a:r>
          <a:endParaRPr lang="en-US" sz="1400" kern="1200" dirty="0"/>
        </a:p>
      </dsp:txBody>
      <dsp:txXfrm>
        <a:off x="6175429" y="224953"/>
        <a:ext cx="1424553" cy="94970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325"/>
          </a:xfrm>
          <a:prstGeom prst="rect">
            <a:avLst/>
          </a:prstGeom>
        </p:spPr>
        <p:txBody>
          <a:bodyPr vert="horz" lIns="90568" tIns="45284" rIns="90568" bIns="45284" rtlCol="0"/>
          <a:lstStyle>
            <a:lvl1pPr algn="l">
              <a:defRPr sz="1200"/>
            </a:lvl1pPr>
          </a:lstStyle>
          <a:p>
            <a:endParaRPr lang="en-US"/>
          </a:p>
        </p:txBody>
      </p:sp>
      <p:sp>
        <p:nvSpPr>
          <p:cNvPr id="3" name="Date Placeholder 2"/>
          <p:cNvSpPr>
            <a:spLocks noGrp="1"/>
          </p:cNvSpPr>
          <p:nvPr>
            <p:ph type="dt" sz="quarter" idx="1"/>
          </p:nvPr>
        </p:nvSpPr>
        <p:spPr>
          <a:xfrm>
            <a:off x="3927183" y="1"/>
            <a:ext cx="3005448" cy="461325"/>
          </a:xfrm>
          <a:prstGeom prst="rect">
            <a:avLst/>
          </a:prstGeom>
        </p:spPr>
        <p:txBody>
          <a:bodyPr vert="horz" lIns="90568" tIns="45284" rIns="90568" bIns="45284" rtlCol="0"/>
          <a:lstStyle>
            <a:lvl1pPr algn="r">
              <a:defRPr sz="1200"/>
            </a:lvl1pPr>
          </a:lstStyle>
          <a:p>
            <a:fld id="{612BA783-2769-4BF4-8E96-7EFF5685D8A1}" type="datetimeFigureOut">
              <a:rPr lang="en-US" smtClean="0"/>
              <a:pPr/>
              <a:t>10/1/2014</a:t>
            </a:fld>
            <a:endParaRPr lang="en-US"/>
          </a:p>
        </p:txBody>
      </p:sp>
      <p:sp>
        <p:nvSpPr>
          <p:cNvPr id="4" name="Footer Placeholder 3"/>
          <p:cNvSpPr>
            <a:spLocks noGrp="1"/>
          </p:cNvSpPr>
          <p:nvPr>
            <p:ph type="ftr" sz="quarter" idx="2"/>
          </p:nvPr>
        </p:nvSpPr>
        <p:spPr>
          <a:xfrm>
            <a:off x="2" y="8757301"/>
            <a:ext cx="3005448" cy="461325"/>
          </a:xfrm>
          <a:prstGeom prst="rect">
            <a:avLst/>
          </a:prstGeom>
        </p:spPr>
        <p:txBody>
          <a:bodyPr vert="horz" lIns="90568" tIns="45284" rIns="90568" bIns="45284" rtlCol="0" anchor="b"/>
          <a:lstStyle>
            <a:lvl1pPr algn="l">
              <a:defRPr sz="1200"/>
            </a:lvl1pPr>
          </a:lstStyle>
          <a:p>
            <a:endParaRPr lang="en-US"/>
          </a:p>
        </p:txBody>
      </p:sp>
      <p:sp>
        <p:nvSpPr>
          <p:cNvPr id="5" name="Slide Number Placeholder 4"/>
          <p:cNvSpPr>
            <a:spLocks noGrp="1"/>
          </p:cNvSpPr>
          <p:nvPr>
            <p:ph type="sldNum" sz="quarter" idx="3"/>
          </p:nvPr>
        </p:nvSpPr>
        <p:spPr>
          <a:xfrm>
            <a:off x="3927183" y="8757301"/>
            <a:ext cx="3005448" cy="461325"/>
          </a:xfrm>
          <a:prstGeom prst="rect">
            <a:avLst/>
          </a:prstGeom>
        </p:spPr>
        <p:txBody>
          <a:bodyPr vert="horz" lIns="90568" tIns="45284" rIns="90568" bIns="45284" rtlCol="0" anchor="b"/>
          <a:lstStyle>
            <a:lvl1pPr algn="r">
              <a:defRPr sz="1200"/>
            </a:lvl1pPr>
          </a:lstStyle>
          <a:p>
            <a:fld id="{35F3B541-F7F9-46F7-9946-0A1020C23DBC}" type="slidenum">
              <a:rPr lang="en-US" smtClean="0"/>
              <a:pPr/>
              <a:t>‹#›</a:t>
            </a:fld>
            <a:endParaRPr lang="en-US"/>
          </a:p>
        </p:txBody>
      </p:sp>
    </p:spTree>
    <p:extLst>
      <p:ext uri="{BB962C8B-B14F-4D97-AF65-F5344CB8AC3E}">
        <p14:creationId xmlns:p14="http://schemas.microsoft.com/office/powerpoint/2010/main" val="3606517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9" tIns="46145" rIns="92289" bIns="4614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9" tIns="46145" rIns="92289" bIns="46145" rtlCol="0"/>
          <a:lstStyle>
            <a:lvl1pPr algn="r">
              <a:defRPr sz="1200"/>
            </a:lvl1pPr>
          </a:lstStyle>
          <a:p>
            <a:fld id="{19F2C9E6-4136-480E-8920-4B783EAF5A66}" type="datetimeFigureOut">
              <a:rPr lang="en-US" smtClean="0"/>
              <a:pPr/>
              <a:t>10/1/2014</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9" tIns="46145" rIns="92289" bIns="46145"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89" tIns="46145" rIns="92289" bIns="461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289" tIns="46145" rIns="92289"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89" tIns="46145" rIns="92289" bIns="46145" rtlCol="0" anchor="b"/>
          <a:lstStyle>
            <a:lvl1pPr algn="r">
              <a:defRPr sz="1200"/>
            </a:lvl1pPr>
          </a:lstStyle>
          <a:p>
            <a:fld id="{44569739-A6A1-4521-8889-ED85372E169D}" type="slidenum">
              <a:rPr lang="en-US" smtClean="0"/>
              <a:pPr/>
              <a:t>‹#›</a:t>
            </a:fld>
            <a:endParaRPr lang="en-US" dirty="0"/>
          </a:p>
        </p:txBody>
      </p:sp>
    </p:spTree>
    <p:extLst>
      <p:ext uri="{BB962C8B-B14F-4D97-AF65-F5344CB8AC3E}">
        <p14:creationId xmlns:p14="http://schemas.microsoft.com/office/powerpoint/2010/main" val="172613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1</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69739-A6A1-4521-8889-ED85372E169D}" type="slidenum">
              <a:rPr lang="en-US" smtClean="0"/>
              <a:pPr/>
              <a:t>2</a:t>
            </a:fld>
            <a:endParaRPr lang="en-US" dirty="0"/>
          </a:p>
        </p:txBody>
      </p:sp>
    </p:spTree>
    <p:extLst>
      <p:ext uri="{BB962C8B-B14F-4D97-AF65-F5344CB8AC3E}">
        <p14:creationId xmlns:p14="http://schemas.microsoft.com/office/powerpoint/2010/main" val="37458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Adding Conservation Goals and Objectives</a:t>
            </a:r>
            <a:r>
              <a:rPr lang="en-US" baseline="0" dirty="0" smtClean="0"/>
              <a:t> to the mix – where do they fit?</a:t>
            </a:r>
          </a:p>
          <a:p>
            <a:endParaRPr lang="en-US" baseline="0" dirty="0" smtClean="0"/>
          </a:p>
          <a:p>
            <a:r>
              <a:rPr lang="en-US" baseline="0" dirty="0" smtClean="0"/>
              <a:t>Clearly within the boundaries of the Charter &amp; must support the mission and NPLCC goals and objectives.</a:t>
            </a:r>
          </a:p>
          <a:p>
            <a:r>
              <a:rPr lang="en-US" baseline="0" dirty="0" smtClean="0"/>
              <a:t>NPLCC staff defined them within the context of the S-TEK Strategy  -- as you have seen (or will see shortly), a set of goals and objectives is proposed for ach of the 5 Priority Topics Identified in the Strategy</a:t>
            </a:r>
          </a:p>
          <a:p>
            <a:endParaRPr lang="en-US" baseline="0" dirty="0" smtClean="0"/>
          </a:p>
          <a:p>
            <a:r>
              <a:rPr lang="en-US" baseline="0" dirty="0" smtClean="0"/>
              <a:t>So the 5 Priority Topics define WHAT the NPLCC S-TEK work will focus on; the Conservation Goals and Objectives are intended to state WHAT WE WANT TO ACCOMPLISH with respect to each of those topics (the “Why”?), and the Annual Implementation Plan </a:t>
            </a:r>
            <a:r>
              <a:rPr lang="en-US" baseline="0" dirty="0" err="1" smtClean="0"/>
              <a:t>Plan</a:t>
            </a:r>
            <a:r>
              <a:rPr lang="en-US" baseline="0" dirty="0" smtClean="0"/>
              <a:t> describes how we are </a:t>
            </a:r>
            <a:r>
              <a:rPr lang="en-US" baseline="0" dirty="0" err="1" smtClean="0"/>
              <a:t>are</a:t>
            </a:r>
            <a:r>
              <a:rPr lang="en-US" baseline="0" dirty="0" smtClean="0"/>
              <a:t> going to (move towards) accomplishing those goals</a:t>
            </a:r>
          </a:p>
          <a:p>
            <a:endParaRPr lang="en-US" baseline="0"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5</a:t>
            </a:fld>
            <a:endParaRPr lang="en-US" dirty="0"/>
          </a:p>
        </p:txBody>
      </p:sp>
    </p:spTree>
    <p:extLst>
      <p:ext uri="{BB962C8B-B14F-4D97-AF65-F5344CB8AC3E}">
        <p14:creationId xmlns:p14="http://schemas.microsoft.com/office/powerpoint/2010/main" val="3909553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5"/>
            <a:ext cx="5547360" cy="2211705"/>
          </a:xfrm>
        </p:spPr>
        <p:txBody>
          <a:bodyPr/>
          <a:lstStyle/>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pPr/>
              <a:t>6</a:t>
            </a:fld>
            <a:endParaRPr lang="en-US" dirty="0"/>
          </a:p>
        </p:txBody>
      </p:sp>
    </p:spTree>
    <p:extLst>
      <p:ext uri="{BB962C8B-B14F-4D97-AF65-F5344CB8AC3E}">
        <p14:creationId xmlns:p14="http://schemas.microsoft.com/office/powerpoint/2010/main" val="236719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Aiming for more clarity in terminology…</a:t>
            </a:r>
          </a:p>
          <a:p>
            <a:endParaRPr lang="en-US" dirty="0" smtClean="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7</a:t>
            </a:fld>
            <a:endParaRPr lang="en-US"/>
          </a:p>
        </p:txBody>
      </p:sp>
    </p:spTree>
    <p:extLst>
      <p:ext uri="{BB962C8B-B14F-4D97-AF65-F5344CB8AC3E}">
        <p14:creationId xmlns:p14="http://schemas.microsoft.com/office/powerpoint/2010/main" val="257166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pPr/>
              <a:t>8</a:t>
            </a:fld>
            <a:endParaRPr lang="en-US" dirty="0"/>
          </a:p>
        </p:txBody>
      </p:sp>
    </p:spTree>
    <p:extLst>
      <p:ext uri="{BB962C8B-B14F-4D97-AF65-F5344CB8AC3E}">
        <p14:creationId xmlns:p14="http://schemas.microsoft.com/office/powerpoint/2010/main" val="3515483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(five?) activities identified base on </a:t>
            </a:r>
          </a:p>
          <a:p>
            <a:pPr lvl="1"/>
            <a:r>
              <a:rPr lang="en-US" dirty="0" smtClean="0"/>
              <a:t>S-TEK work to-date</a:t>
            </a:r>
          </a:p>
          <a:p>
            <a:pPr lvl="1"/>
            <a:r>
              <a:rPr lang="en-US" dirty="0" smtClean="0"/>
              <a:t>Steering Committee discussion of priorities</a:t>
            </a:r>
          </a:p>
          <a:p>
            <a:pPr lvl="1"/>
            <a:r>
              <a:rPr lang="en-US" dirty="0" smtClean="0"/>
              <a:t>SAIS expectations (may affect future funding)</a:t>
            </a:r>
          </a:p>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9</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10</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11</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12</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(five?) activities identified base on </a:t>
            </a:r>
          </a:p>
          <a:p>
            <a:pPr lvl="1"/>
            <a:r>
              <a:rPr lang="en-US" dirty="0" smtClean="0"/>
              <a:t>S-TEK work to-date</a:t>
            </a:r>
          </a:p>
          <a:p>
            <a:pPr lvl="1"/>
            <a:r>
              <a:rPr lang="en-US" dirty="0" smtClean="0"/>
              <a:t>Steering Committee discussion of priorities</a:t>
            </a:r>
          </a:p>
          <a:p>
            <a:pPr lvl="1"/>
            <a:r>
              <a:rPr lang="en-US" dirty="0" smtClean="0"/>
              <a:t>SAIS expectations (may affect future funding)</a:t>
            </a:r>
          </a:p>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13</a:t>
            </a:fld>
            <a:endParaRPr lang="en-US"/>
          </a:p>
        </p:txBody>
      </p:sp>
    </p:spTree>
    <p:extLst>
      <p:ext uri="{BB962C8B-B14F-4D97-AF65-F5344CB8AC3E}">
        <p14:creationId xmlns:p14="http://schemas.microsoft.com/office/powerpoint/2010/main" val="434157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4208FB-6036-45DF-AC00-94C5DFFF3296}" type="slidenum">
              <a:rPr lang="en-US" smtClean="0"/>
              <a:pPr>
                <a:defRPr/>
              </a:pPr>
              <a:t>14</a:t>
            </a:fld>
            <a:endParaRPr lang="en-US"/>
          </a:p>
        </p:txBody>
      </p:sp>
    </p:spTree>
    <p:extLst>
      <p:ext uri="{BB962C8B-B14F-4D97-AF65-F5344CB8AC3E}">
        <p14:creationId xmlns:p14="http://schemas.microsoft.com/office/powerpoint/2010/main" val="434157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51996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762000"/>
          </a:xfrm>
        </p:spPr>
        <p:txBody>
          <a:bodyPr>
            <a:normAutofit/>
          </a:bodyPr>
          <a:lstStyle>
            <a:lvl1pPr>
              <a:defRPr sz="4000" b="1">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133600"/>
            <a:ext cx="8229600" cy="3992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41662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8479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85535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613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159936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226512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10044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219200"/>
            <a:ext cx="51117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438400"/>
            <a:ext cx="3008313" cy="3687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75098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95399"/>
            <a:ext cx="5486400" cy="3432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48309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3398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43000"/>
            <a:ext cx="2057400" cy="4983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019800" cy="4983163"/>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061649-F10A-4965-85E8-894DB802B746}" type="slidenum">
              <a:rPr lang="en-US" smtClean="0"/>
              <a:pPr/>
              <a:t>‹#›</a:t>
            </a:fld>
            <a:endParaRPr lang="en-US" dirty="0"/>
          </a:p>
        </p:txBody>
      </p:sp>
    </p:spTree>
    <p:extLst>
      <p:ext uri="{BB962C8B-B14F-4D97-AF65-F5344CB8AC3E}">
        <p14:creationId xmlns:p14="http://schemas.microsoft.com/office/powerpoint/2010/main" val="326544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95400"/>
            <a:ext cx="8229600" cy="762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057400"/>
            <a:ext cx="8229600" cy="4068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pPr/>
              <a:t>10/1/2014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pPr/>
              <a:t>‹#›</a:t>
            </a:fld>
            <a:endParaRPr lang="en-US" dirty="0"/>
          </a:p>
        </p:txBody>
      </p:sp>
      <p:sp>
        <p:nvSpPr>
          <p:cNvPr id="7" name="Line 5"/>
          <p:cNvSpPr>
            <a:spLocks noChangeShapeType="1"/>
          </p:cNvSpPr>
          <p:nvPr userDrawn="1"/>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p>
        </p:txBody>
      </p:sp>
      <p:pic>
        <p:nvPicPr>
          <p:cNvPr id="8" name="Picture 7" descr="D:\Users\arobertson\Pictures\Redwood-tree-and-hikers(NPLCC).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28600" y="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67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b="1" kern="1200">
          <a:solidFill>
            <a:schemeClr val="accent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31617" y="1752600"/>
            <a:ext cx="3657600" cy="2308324"/>
          </a:xfrm>
          <a:prstGeom prst="rect">
            <a:avLst/>
          </a:prstGeom>
          <a:noFill/>
        </p:spPr>
        <p:txBody>
          <a:bodyPr wrap="square" rtlCol="0">
            <a:spAutoFit/>
          </a:bodyPr>
          <a:lstStyle/>
          <a:p>
            <a:pPr algn="ctr"/>
            <a:r>
              <a:rPr lang="en-US" sz="3600" b="1" dirty="0" smtClean="0">
                <a:solidFill>
                  <a:srgbClr val="990000"/>
                </a:solidFill>
              </a:rPr>
              <a:t>Discussion:</a:t>
            </a:r>
          </a:p>
          <a:p>
            <a:pPr algn="ctr"/>
            <a:r>
              <a:rPr lang="en-US" sz="3600" b="1" dirty="0" smtClean="0">
                <a:solidFill>
                  <a:srgbClr val="990000"/>
                </a:solidFill>
              </a:rPr>
              <a:t>2015-16 S-TEK Implementation Plan</a:t>
            </a:r>
            <a:endParaRPr lang="en-US" sz="3600" b="1" dirty="0"/>
          </a:p>
        </p:txBody>
      </p:sp>
      <p:sp>
        <p:nvSpPr>
          <p:cNvPr id="8" name="Rectangle 7"/>
          <p:cNvSpPr/>
          <p:nvPr/>
        </p:nvSpPr>
        <p:spPr>
          <a:xfrm>
            <a:off x="2286000" y="5512912"/>
            <a:ext cx="5010411" cy="369332"/>
          </a:xfrm>
          <a:prstGeom prst="rect">
            <a:avLst/>
          </a:prstGeom>
        </p:spPr>
        <p:txBody>
          <a:bodyPr wrap="none">
            <a:spAutoFit/>
          </a:bodyPr>
          <a:lstStyle/>
          <a:p>
            <a:r>
              <a:rPr lang="en-US" b="1" dirty="0" smtClean="0">
                <a:solidFill>
                  <a:srgbClr val="0070C0"/>
                </a:solidFill>
              </a:rPr>
              <a:t>S-TEK Subcommittee Discussion  – October 1, 2014</a:t>
            </a:r>
            <a:endParaRPr lang="en-US" dirty="0">
              <a:solidFill>
                <a:srgbClr val="0070C0"/>
              </a:solidFill>
            </a:endParaRPr>
          </a:p>
        </p:txBody>
      </p:sp>
      <p:pic>
        <p:nvPicPr>
          <p:cNvPr id="11" name="Picture 10" descr="Presentation-1.png"/>
          <p:cNvPicPr>
            <a:picLocks noChangeAspect="1"/>
          </p:cNvPicPr>
          <p:nvPr/>
        </p:nvPicPr>
        <p:blipFill rotWithShape="1">
          <a:blip r:embed="rId3" cstate="print"/>
          <a:srcRect l="3382" t="14299" b="14187"/>
          <a:stretch/>
        </p:blipFill>
        <p:spPr>
          <a:xfrm rot="21091687">
            <a:off x="3836620" y="1566067"/>
            <a:ext cx="5234909" cy="3440465"/>
          </a:xfrm>
          <a:prstGeom prst="ellipse">
            <a:avLst/>
          </a:prstGeom>
        </p:spPr>
      </p:pic>
    </p:spTree>
    <p:extLst>
      <p:ext uri="{BB962C8B-B14F-4D97-AF65-F5344CB8AC3E}">
        <p14:creationId xmlns:p14="http://schemas.microsoft.com/office/powerpoint/2010/main" val="324143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925513"/>
            <a:ext cx="8229600" cy="1143000"/>
          </a:xfrm>
        </p:spPr>
        <p:txBody>
          <a:bodyPr/>
          <a:lstStyle/>
          <a:p>
            <a:r>
              <a:rPr lang="en-US" sz="3600" b="1" dirty="0" smtClean="0">
                <a:solidFill>
                  <a:srgbClr val="990000"/>
                </a:solidFill>
              </a:rPr>
              <a:t>Outline</a:t>
            </a:r>
            <a:r>
              <a:rPr lang="en-US" dirty="0" smtClean="0">
                <a:solidFill>
                  <a:srgbClr val="990000"/>
                </a:solidFill>
              </a:rPr>
              <a:t>	</a:t>
            </a:r>
            <a:endParaRPr lang="en-US" dirty="0">
              <a:solidFill>
                <a:srgbClr val="990000"/>
              </a:solidFill>
            </a:endParaRPr>
          </a:p>
        </p:txBody>
      </p:sp>
      <p:sp>
        <p:nvSpPr>
          <p:cNvPr id="3" name="Content Placeholder 2"/>
          <p:cNvSpPr>
            <a:spLocks noGrp="1"/>
          </p:cNvSpPr>
          <p:nvPr>
            <p:ph sz="half" idx="4294967295"/>
          </p:nvPr>
        </p:nvSpPr>
        <p:spPr>
          <a:xfrm>
            <a:off x="304800" y="1828800"/>
            <a:ext cx="5029200" cy="4495800"/>
          </a:xfrm>
        </p:spPr>
        <p:txBody>
          <a:bodyPr>
            <a:normAutofit/>
          </a:bodyPr>
          <a:lstStyle/>
          <a:p>
            <a:r>
              <a:rPr lang="en-US" sz="2400" dirty="0" smtClean="0"/>
              <a:t>Review</a:t>
            </a:r>
          </a:p>
          <a:p>
            <a:pPr lvl="1"/>
            <a:r>
              <a:rPr lang="en-US" sz="2000" dirty="0" smtClean="0"/>
              <a:t>Relationship of the Implementation Plan to other NPLCC documents / processes</a:t>
            </a:r>
          </a:p>
          <a:p>
            <a:pPr lvl="1"/>
            <a:r>
              <a:rPr lang="en-US" sz="2000" dirty="0" smtClean="0"/>
              <a:t>Where we are: process so far</a:t>
            </a:r>
          </a:p>
          <a:p>
            <a:pPr lvl="1"/>
            <a:r>
              <a:rPr lang="en-US" sz="2000" dirty="0" smtClean="0"/>
              <a:t>“Table 1” – Areas of Focus for FY15-16</a:t>
            </a:r>
          </a:p>
          <a:p>
            <a:r>
              <a:rPr lang="en-US" sz="2400" dirty="0" smtClean="0"/>
              <a:t>Discussion</a:t>
            </a:r>
          </a:p>
          <a:p>
            <a:pPr lvl="1"/>
            <a:r>
              <a:rPr lang="en-US" sz="2000" dirty="0" smtClean="0"/>
              <a:t>Feedback from Steering Committee discussions in July</a:t>
            </a:r>
          </a:p>
          <a:p>
            <a:pPr lvl="1"/>
            <a:r>
              <a:rPr lang="en-US" sz="2000" dirty="0" smtClean="0"/>
              <a:t>“Table 2” – Activities to be pursued in FY15</a:t>
            </a:r>
          </a:p>
          <a:p>
            <a:pPr lvl="1"/>
            <a:r>
              <a:rPr lang="en-US" sz="2000" dirty="0" smtClean="0"/>
              <a:t>Next steps/schedule for completion </a:t>
            </a:r>
          </a:p>
        </p:txBody>
      </p:sp>
      <p:pic>
        <p:nvPicPr>
          <p:cNvPr id="4" name="Picture 2" descr="G:\NPLCC General Information\Images of NPLCC\Iconic Images\PacNW_satell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61054">
            <a:off x="5867400" y="1600200"/>
            <a:ext cx="2857500" cy="4781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685800" y="1281484"/>
            <a:ext cx="7162800" cy="5424116"/>
            <a:chOff x="0" y="0"/>
            <a:chExt cx="7162800" cy="4800600"/>
          </a:xfrm>
        </p:grpSpPr>
        <p:sp>
          <p:nvSpPr>
            <p:cNvPr id="8" name="Rounded Rectangle 7"/>
            <p:cNvSpPr/>
            <p:nvPr/>
          </p:nvSpPr>
          <p:spPr>
            <a:xfrm>
              <a:off x="0" y="0"/>
              <a:ext cx="7162800" cy="4800600"/>
            </a:xfrm>
            <a:prstGeom prst="roundRect">
              <a:avLst>
                <a:gd name="adj" fmla="val 85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Rounded Rectangle 4"/>
            <p:cNvSpPr/>
            <p:nvPr/>
          </p:nvSpPr>
          <p:spPr>
            <a:xfrm>
              <a:off x="119514" y="119514"/>
              <a:ext cx="6923772" cy="4561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3725799" numCol="1" spcCol="1270" anchor="t" anchorCtr="0">
              <a:noAutofit/>
            </a:bodyPr>
            <a:lstStyle/>
            <a:p>
              <a:pPr lvl="0" algn="l" defTabSz="1422400">
                <a:lnSpc>
                  <a:spcPct val="90000"/>
                </a:lnSpc>
                <a:spcBef>
                  <a:spcPct val="0"/>
                </a:spcBef>
                <a:spcAft>
                  <a:spcPct val="35000"/>
                </a:spcAft>
              </a:pPr>
              <a:r>
                <a:rPr lang="en-US" sz="2400" kern="1200" dirty="0" smtClean="0"/>
                <a:t>NPLCC Charter</a:t>
              </a:r>
              <a:endParaRPr lang="en-US" sz="2400" kern="1200" dirty="0"/>
            </a:p>
          </p:txBody>
        </p:sp>
      </p:grpSp>
      <p:grpSp>
        <p:nvGrpSpPr>
          <p:cNvPr id="10" name="Group 9"/>
          <p:cNvGrpSpPr/>
          <p:nvPr/>
        </p:nvGrpSpPr>
        <p:grpSpPr>
          <a:xfrm>
            <a:off x="864870" y="2143760"/>
            <a:ext cx="1074420" cy="1933745"/>
            <a:chOff x="179070" y="1200150"/>
            <a:chExt cx="1074420" cy="1652315"/>
          </a:xfrm>
          <a:solidFill>
            <a:schemeClr val="accent3">
              <a:lumMod val="60000"/>
              <a:lumOff val="40000"/>
            </a:schemeClr>
          </a:solidFill>
        </p:grpSpPr>
        <p:sp>
          <p:nvSpPr>
            <p:cNvPr id="11" name="Rounded Rectangle 10"/>
            <p:cNvSpPr/>
            <p:nvPr/>
          </p:nvSpPr>
          <p:spPr>
            <a:xfrm>
              <a:off x="179070" y="1200150"/>
              <a:ext cx="1074420" cy="1652315"/>
            </a:xfrm>
            <a:prstGeom prst="roundRect">
              <a:avLst>
                <a:gd name="adj" fmla="val 10500"/>
              </a:avLst>
            </a:prstGeom>
            <a:grpFill/>
            <a:ln>
              <a:solidFill>
                <a:schemeClr val="tx1">
                  <a:lumMod val="50000"/>
                  <a:lumOff val="50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ed Rectangle 6"/>
            <p:cNvSpPr/>
            <p:nvPr/>
          </p:nvSpPr>
          <p:spPr>
            <a:xfrm>
              <a:off x="212112" y="1233192"/>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Mission</a:t>
              </a:r>
              <a:endParaRPr lang="en-US" sz="1600" kern="1200" dirty="0"/>
            </a:p>
          </p:txBody>
        </p:sp>
      </p:grpSp>
      <p:grpSp>
        <p:nvGrpSpPr>
          <p:cNvPr id="13" name="Group 12"/>
          <p:cNvGrpSpPr/>
          <p:nvPr/>
        </p:nvGrpSpPr>
        <p:grpSpPr>
          <a:xfrm>
            <a:off x="838200" y="4287055"/>
            <a:ext cx="1074420" cy="2123905"/>
            <a:chOff x="179070" y="2905295"/>
            <a:chExt cx="1074420" cy="1652315"/>
          </a:xfrm>
          <a:solidFill>
            <a:schemeClr val="accent3">
              <a:lumMod val="60000"/>
              <a:lumOff val="40000"/>
            </a:schemeClr>
          </a:solidFill>
        </p:grpSpPr>
        <p:sp>
          <p:nvSpPr>
            <p:cNvPr id="14" name="Rounded Rectangle 13"/>
            <p:cNvSpPr/>
            <p:nvPr/>
          </p:nvSpPr>
          <p:spPr>
            <a:xfrm>
              <a:off x="179070" y="2905295"/>
              <a:ext cx="1074420" cy="1652315"/>
            </a:xfrm>
            <a:prstGeom prst="roundRect">
              <a:avLst>
                <a:gd name="adj" fmla="val 10500"/>
              </a:avLst>
            </a:prstGeom>
            <a:grpFill/>
            <a:ln>
              <a:solidFill>
                <a:schemeClr val="tx1">
                  <a:lumMod val="50000"/>
                  <a:lumOff val="50000"/>
                </a:schemeClr>
              </a:solidFill>
            </a:ln>
          </p:spPr>
          <p:style>
            <a:lnRef idx="2">
              <a:schemeClr val="accent3">
                <a:hueOff val="2250053"/>
                <a:satOff val="-3376"/>
                <a:lumOff val="-54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ounded Rectangle 8"/>
            <p:cNvSpPr/>
            <p:nvPr/>
          </p:nvSpPr>
          <p:spPr>
            <a:xfrm>
              <a:off x="212112" y="2938337"/>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7 NPLCC Objectives</a:t>
              </a:r>
              <a:endParaRPr lang="en-US" sz="1600" kern="1200" dirty="0"/>
            </a:p>
          </p:txBody>
        </p:sp>
      </p:grpSp>
      <p:grpSp>
        <p:nvGrpSpPr>
          <p:cNvPr id="16" name="Group 15"/>
          <p:cNvGrpSpPr/>
          <p:nvPr/>
        </p:nvGrpSpPr>
        <p:grpSpPr>
          <a:xfrm>
            <a:off x="2118360" y="1915160"/>
            <a:ext cx="5551170" cy="2590800"/>
            <a:chOff x="1432560" y="1200150"/>
            <a:chExt cx="5551170" cy="3360420"/>
          </a:xfrm>
        </p:grpSpPr>
        <p:sp>
          <p:nvSpPr>
            <p:cNvPr id="17" name="Rounded Rectangle 16"/>
            <p:cNvSpPr/>
            <p:nvPr/>
          </p:nvSpPr>
          <p:spPr>
            <a:xfrm>
              <a:off x="1432560" y="1200150"/>
              <a:ext cx="5551170" cy="3360420"/>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8" name="Rounded Rectangle 10"/>
            <p:cNvSpPr/>
            <p:nvPr/>
          </p:nvSpPr>
          <p:spPr>
            <a:xfrm>
              <a:off x="1535905" y="1303495"/>
              <a:ext cx="5344480" cy="3153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r>
                <a:rPr lang="en-US" sz="2400" kern="1200" dirty="0" smtClean="0"/>
                <a:t>S-TEK Strategy</a:t>
              </a:r>
              <a:endParaRPr lang="en-US" sz="2400" kern="1200" dirty="0"/>
            </a:p>
          </p:txBody>
        </p:sp>
      </p:grpSp>
      <p:grpSp>
        <p:nvGrpSpPr>
          <p:cNvPr id="19" name="Group 18"/>
          <p:cNvGrpSpPr/>
          <p:nvPr/>
        </p:nvGrpSpPr>
        <p:grpSpPr>
          <a:xfrm>
            <a:off x="2257139" y="2524760"/>
            <a:ext cx="1110234" cy="760645"/>
            <a:chOff x="1571339" y="2376297"/>
            <a:chExt cx="1110234" cy="939703"/>
          </a:xfrm>
          <a:solidFill>
            <a:srgbClr val="8FC7C0"/>
          </a:solidFill>
        </p:grpSpPr>
        <p:sp>
          <p:nvSpPr>
            <p:cNvPr id="20" name="Rounded Rectangle 19"/>
            <p:cNvSpPr/>
            <p:nvPr/>
          </p:nvSpPr>
          <p:spPr>
            <a:xfrm>
              <a:off x="1571339" y="2376297"/>
              <a:ext cx="1110234" cy="939703"/>
            </a:xfrm>
            <a:prstGeom prst="roundRect">
              <a:avLst>
                <a:gd name="adj" fmla="val 10500"/>
              </a:avLst>
            </a:prstGeom>
            <a:grpFill/>
            <a:ln>
              <a:solidFill>
                <a:schemeClr val="tx1">
                  <a:lumMod val="50000"/>
                  <a:lumOff val="50000"/>
                </a:schemeClr>
              </a:solidFill>
            </a:ln>
          </p:spPr>
          <p:style>
            <a:lnRef idx="2">
              <a:schemeClr val="accent3">
                <a:hueOff val="4500106"/>
                <a:satOff val="-6752"/>
                <a:lumOff val="-109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12"/>
            <p:cNvSpPr/>
            <p:nvPr/>
          </p:nvSpPr>
          <p:spPr>
            <a:xfrm>
              <a:off x="1600238" y="2405196"/>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5 Priority Topics</a:t>
              </a:r>
              <a:endParaRPr lang="en-US" sz="1600" kern="1200" dirty="0"/>
            </a:p>
          </p:txBody>
        </p:sp>
      </p:grpSp>
      <p:grpSp>
        <p:nvGrpSpPr>
          <p:cNvPr id="22" name="Group 21"/>
          <p:cNvGrpSpPr/>
          <p:nvPr/>
        </p:nvGrpSpPr>
        <p:grpSpPr>
          <a:xfrm>
            <a:off x="2257139" y="3516715"/>
            <a:ext cx="1110234" cy="760645"/>
            <a:chOff x="1571339" y="3368252"/>
            <a:chExt cx="1110234" cy="939703"/>
          </a:xfrm>
          <a:solidFill>
            <a:srgbClr val="8FC7C0"/>
          </a:solidFill>
        </p:grpSpPr>
        <p:sp>
          <p:nvSpPr>
            <p:cNvPr id="23" name="Rounded Rectangle 22"/>
            <p:cNvSpPr/>
            <p:nvPr/>
          </p:nvSpPr>
          <p:spPr>
            <a:xfrm>
              <a:off x="1571339" y="3368252"/>
              <a:ext cx="1110234" cy="939703"/>
            </a:xfrm>
            <a:prstGeom prst="roundRect">
              <a:avLst>
                <a:gd name="adj" fmla="val 10500"/>
              </a:avLst>
            </a:prstGeom>
            <a:grpFill/>
            <a:ln>
              <a:solidFill>
                <a:schemeClr val="tx1">
                  <a:lumMod val="50000"/>
                  <a:lumOff val="50000"/>
                </a:schemeClr>
              </a:solidFill>
            </a:ln>
          </p:spPr>
          <p:style>
            <a:lnRef idx="2">
              <a:schemeClr val="accent3">
                <a:hueOff val="6750158"/>
                <a:satOff val="-10128"/>
                <a:lumOff val="-164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14"/>
            <p:cNvSpPr/>
            <p:nvPr/>
          </p:nvSpPr>
          <p:spPr>
            <a:xfrm>
              <a:off x="1600238" y="3397151"/>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Four Guiding Principles</a:t>
              </a:r>
              <a:endParaRPr lang="en-US" sz="1600" kern="1200" dirty="0"/>
            </a:p>
          </p:txBody>
        </p:sp>
      </p:grpSp>
      <p:grpSp>
        <p:nvGrpSpPr>
          <p:cNvPr id="25" name="Group 24"/>
          <p:cNvGrpSpPr/>
          <p:nvPr/>
        </p:nvGrpSpPr>
        <p:grpSpPr>
          <a:xfrm>
            <a:off x="3515106" y="2524760"/>
            <a:ext cx="3975354" cy="1728597"/>
            <a:chOff x="2829306" y="2400300"/>
            <a:chExt cx="3975354" cy="1920240"/>
          </a:xfrm>
        </p:grpSpPr>
        <p:sp>
          <p:nvSpPr>
            <p:cNvPr id="26" name="Rounded Rectangle 25"/>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27" name="Rounded Rectangle 16"/>
            <p:cNvSpPr/>
            <p:nvPr/>
          </p:nvSpPr>
          <p:spPr>
            <a:xfrm>
              <a:off x="2888360" y="2459354"/>
              <a:ext cx="3857246" cy="18021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Annual S-TEK Implementation Plans </a:t>
              </a:r>
              <a:r>
                <a:rPr lang="en-US" sz="1600" kern="1200" dirty="0" smtClean="0"/>
                <a:t>(</a:t>
              </a:r>
              <a:r>
                <a:rPr lang="en-US" sz="1400" kern="1200" dirty="0" smtClean="0"/>
                <a:t>Determines Areas of focus and NPLCC funding priorities)</a:t>
              </a:r>
              <a:endParaRPr lang="en-US" sz="1400" kern="1200" dirty="0"/>
            </a:p>
          </p:txBody>
        </p:sp>
      </p:grpSp>
      <p:grpSp>
        <p:nvGrpSpPr>
          <p:cNvPr id="28" name="Group 27"/>
          <p:cNvGrpSpPr/>
          <p:nvPr/>
        </p:nvGrpSpPr>
        <p:grpSpPr>
          <a:xfrm>
            <a:off x="3614489" y="3388868"/>
            <a:ext cx="1860632" cy="699587"/>
            <a:chOff x="2928689" y="3264408"/>
            <a:chExt cx="1860632" cy="864108"/>
          </a:xfrm>
          <a:solidFill>
            <a:schemeClr val="accent4">
              <a:lumMod val="60000"/>
              <a:lumOff val="40000"/>
            </a:schemeClr>
          </a:solidFill>
        </p:grpSpPr>
        <p:sp>
          <p:nvSpPr>
            <p:cNvPr id="29" name="Rounded Rectangle 28"/>
            <p:cNvSpPr/>
            <p:nvPr/>
          </p:nvSpPr>
          <p:spPr>
            <a:xfrm>
              <a:off x="2928689" y="3264408"/>
              <a:ext cx="1860632" cy="864108"/>
            </a:xfrm>
            <a:prstGeom prst="roundRect">
              <a:avLst>
                <a:gd name="adj" fmla="val 10500"/>
              </a:avLst>
            </a:prstGeom>
            <a:grpFill/>
            <a:ln>
              <a:solidFill>
                <a:schemeClr val="tx1">
                  <a:lumMod val="50000"/>
                  <a:lumOff val="50000"/>
                </a:schemeClr>
              </a:solidFill>
            </a:ln>
          </p:spPr>
          <p:style>
            <a:lnRef idx="2">
              <a:schemeClr val="accent3">
                <a:hueOff val="9000211"/>
                <a:satOff val="-13504"/>
                <a:lumOff val="-2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Rounded Rectangle 18"/>
            <p:cNvSpPr/>
            <p:nvPr/>
          </p:nvSpPr>
          <p:spPr>
            <a:xfrm>
              <a:off x="2955263"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 funded projects</a:t>
              </a:r>
              <a:endParaRPr lang="en-US" sz="1400" kern="1200" dirty="0"/>
            </a:p>
          </p:txBody>
        </p:sp>
      </p:grpSp>
      <p:grpSp>
        <p:nvGrpSpPr>
          <p:cNvPr id="31" name="Group 30"/>
          <p:cNvGrpSpPr/>
          <p:nvPr/>
        </p:nvGrpSpPr>
        <p:grpSpPr>
          <a:xfrm>
            <a:off x="5528056" y="3388868"/>
            <a:ext cx="1860632" cy="699587"/>
            <a:chOff x="4842256" y="3264408"/>
            <a:chExt cx="1860632" cy="864108"/>
          </a:xfrm>
          <a:solidFill>
            <a:schemeClr val="accent4">
              <a:lumMod val="60000"/>
              <a:lumOff val="40000"/>
            </a:schemeClr>
          </a:solidFill>
        </p:grpSpPr>
        <p:sp>
          <p:nvSpPr>
            <p:cNvPr id="32" name="Rounded Rectangle 31"/>
            <p:cNvSpPr/>
            <p:nvPr/>
          </p:nvSpPr>
          <p:spPr>
            <a:xfrm>
              <a:off x="4842256" y="3264408"/>
              <a:ext cx="1860632" cy="864108"/>
            </a:xfrm>
            <a:prstGeom prst="roundRect">
              <a:avLst>
                <a:gd name="adj" fmla="val 10500"/>
              </a:avLst>
            </a:prstGeom>
            <a:grpFill/>
            <a:ln>
              <a:solidFill>
                <a:schemeClr val="tx1">
                  <a:lumMod val="50000"/>
                  <a:lumOff val="50000"/>
                </a:schemeClr>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Rounded Rectangle 20"/>
            <p:cNvSpPr/>
            <p:nvPr/>
          </p:nvSpPr>
          <p:spPr>
            <a:xfrm>
              <a:off x="4868830"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NPLCC-relevant work by Partners</a:t>
              </a:r>
              <a:endParaRPr lang="en-US" sz="1400" kern="1200" dirty="0"/>
            </a:p>
          </p:txBody>
        </p:sp>
      </p:grpSp>
      <p:grpSp>
        <p:nvGrpSpPr>
          <p:cNvPr id="34" name="Group 33"/>
          <p:cNvGrpSpPr/>
          <p:nvPr/>
        </p:nvGrpSpPr>
        <p:grpSpPr>
          <a:xfrm>
            <a:off x="2133600" y="4734560"/>
            <a:ext cx="5551170" cy="609600"/>
            <a:chOff x="1432560" y="2528398"/>
            <a:chExt cx="5551170" cy="2125198"/>
          </a:xfrm>
        </p:grpSpPr>
        <p:sp>
          <p:nvSpPr>
            <p:cNvPr id="35" name="Rounded Rectangle 34"/>
            <p:cNvSpPr/>
            <p:nvPr/>
          </p:nvSpPr>
          <p:spPr>
            <a:xfrm>
              <a:off x="1432560" y="2528398"/>
              <a:ext cx="5551170" cy="2032171"/>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36" name="Rounded Rectangle 10"/>
            <p:cNvSpPr/>
            <p:nvPr/>
          </p:nvSpPr>
          <p:spPr>
            <a:xfrm>
              <a:off x="1535905" y="4560570"/>
              <a:ext cx="5344480" cy="930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endParaRPr lang="en-US" sz="2400" kern="1200" dirty="0" smtClean="0"/>
            </a:p>
            <a:p>
              <a:pPr lvl="0" algn="l" defTabSz="1422400">
                <a:lnSpc>
                  <a:spcPct val="90000"/>
                </a:lnSpc>
                <a:spcBef>
                  <a:spcPct val="0"/>
                </a:spcBef>
                <a:spcAft>
                  <a:spcPct val="35000"/>
                </a:spcAft>
              </a:pPr>
              <a:r>
                <a:rPr lang="en-US" sz="2400" kern="1200" dirty="0" smtClean="0"/>
                <a:t>Communication and Outreach Strategy</a:t>
              </a:r>
              <a:endParaRPr lang="en-US" sz="2400" kern="1200" dirty="0"/>
            </a:p>
          </p:txBody>
        </p:sp>
      </p:grpSp>
      <p:grpSp>
        <p:nvGrpSpPr>
          <p:cNvPr id="37" name="Group 36"/>
          <p:cNvGrpSpPr/>
          <p:nvPr/>
        </p:nvGrpSpPr>
        <p:grpSpPr>
          <a:xfrm>
            <a:off x="2133600" y="5572760"/>
            <a:ext cx="5551170" cy="609600"/>
            <a:chOff x="1432560" y="2528398"/>
            <a:chExt cx="5551170" cy="2125198"/>
          </a:xfrm>
        </p:grpSpPr>
        <p:sp>
          <p:nvSpPr>
            <p:cNvPr id="38" name="Rounded Rectangle 37"/>
            <p:cNvSpPr/>
            <p:nvPr/>
          </p:nvSpPr>
          <p:spPr>
            <a:xfrm>
              <a:off x="1432560" y="2528398"/>
              <a:ext cx="5551170" cy="2032171"/>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39" name="Rounded Rectangle 10"/>
            <p:cNvSpPr/>
            <p:nvPr/>
          </p:nvSpPr>
          <p:spPr>
            <a:xfrm>
              <a:off x="1535905" y="4560570"/>
              <a:ext cx="5344480" cy="930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endParaRPr lang="en-US" sz="2400" kern="1200" dirty="0" smtClean="0"/>
            </a:p>
            <a:p>
              <a:pPr lvl="0" algn="l" defTabSz="1422400">
                <a:lnSpc>
                  <a:spcPct val="90000"/>
                </a:lnSpc>
                <a:spcBef>
                  <a:spcPct val="0"/>
                </a:spcBef>
                <a:spcAft>
                  <a:spcPct val="35000"/>
                </a:spcAft>
              </a:pPr>
              <a:r>
                <a:rPr lang="en-US" sz="2400" kern="1200" dirty="0" smtClean="0"/>
                <a:t>Partner Engagement Strategy</a:t>
              </a:r>
              <a:endParaRPr lang="en-US" sz="2400" kern="1200" dirty="0"/>
            </a:p>
          </p:txBody>
        </p:sp>
      </p:grpSp>
    </p:spTree>
    <p:extLst>
      <p:ext uri="{BB962C8B-B14F-4D97-AF65-F5344CB8AC3E}">
        <p14:creationId xmlns:p14="http://schemas.microsoft.com/office/powerpoint/2010/main" val="1295253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0" y="908388"/>
            <a:ext cx="8229600" cy="1143000"/>
          </a:xfrm>
        </p:spPr>
        <p:txBody>
          <a:bodyPr>
            <a:normAutofit/>
          </a:bodyPr>
          <a:lstStyle/>
          <a:p>
            <a:r>
              <a:rPr lang="en-US" sz="3600" b="1" baseline="0" dirty="0" smtClean="0">
                <a:solidFill>
                  <a:srgbClr val="990000"/>
                </a:solidFill>
              </a:rPr>
              <a:t>LCC-Specific Conservation Goals</a:t>
            </a:r>
            <a:endParaRPr lang="en-US" sz="3600" b="1" dirty="0">
              <a:solidFill>
                <a:srgbClr val="990000"/>
              </a:solidFill>
            </a:endParaRPr>
          </a:p>
        </p:txBody>
      </p:sp>
      <p:sp>
        <p:nvSpPr>
          <p:cNvPr id="3" name="Text Placeholder 2"/>
          <p:cNvSpPr>
            <a:spLocks noGrp="1"/>
          </p:cNvSpPr>
          <p:nvPr>
            <p:ph type="body" idx="4294967295"/>
          </p:nvPr>
        </p:nvSpPr>
        <p:spPr>
          <a:xfrm>
            <a:off x="457200" y="2057400"/>
            <a:ext cx="8229600" cy="4525963"/>
          </a:xfrm>
        </p:spPr>
        <p:txBody>
          <a:bodyPr>
            <a:normAutofit/>
          </a:bodyPr>
          <a:lstStyle/>
          <a:p>
            <a:r>
              <a:rPr lang="en-US" sz="2800" dirty="0" smtClean="0"/>
              <a:t>Achieve national performance benchmark, linked to funding</a:t>
            </a:r>
          </a:p>
          <a:p>
            <a:r>
              <a:rPr lang="en-US" sz="2800" dirty="0" smtClean="0"/>
              <a:t>Provides method to refine S/TEK Strategy and what we work on within our 5 Priority Topics</a:t>
            </a:r>
          </a:p>
          <a:p>
            <a:r>
              <a:rPr lang="en-US" sz="2800" dirty="0" smtClean="0"/>
              <a:t>Provides metrics and opportunities for performance tracking, demonstrating our success/value to partners</a:t>
            </a:r>
          </a:p>
          <a:p>
            <a:r>
              <a:rPr lang="en-US" sz="2800" dirty="0" smtClean="0"/>
              <a:t>Helps better define “why” NPLCC exists, what it does, how it helps, where it is adding value.</a:t>
            </a:r>
          </a:p>
          <a:p>
            <a:endParaRPr lang="en-US" dirty="0"/>
          </a:p>
        </p:txBody>
      </p:sp>
    </p:spTree>
    <p:extLst>
      <p:ext uri="{BB962C8B-B14F-4D97-AF65-F5344CB8AC3E}">
        <p14:creationId xmlns:p14="http://schemas.microsoft.com/office/powerpoint/2010/main" val="2253701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700"/>
            <a:ext cx="2438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685800" y="1281484"/>
            <a:ext cx="7162800" cy="5424116"/>
            <a:chOff x="0" y="0"/>
            <a:chExt cx="7162800" cy="4800600"/>
          </a:xfrm>
        </p:grpSpPr>
        <p:sp>
          <p:nvSpPr>
            <p:cNvPr id="8" name="Rounded Rectangle 7"/>
            <p:cNvSpPr/>
            <p:nvPr/>
          </p:nvSpPr>
          <p:spPr>
            <a:xfrm>
              <a:off x="0" y="0"/>
              <a:ext cx="7162800" cy="4800600"/>
            </a:xfrm>
            <a:prstGeom prst="roundRect">
              <a:avLst>
                <a:gd name="adj" fmla="val 85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Rounded Rectangle 4"/>
            <p:cNvSpPr/>
            <p:nvPr/>
          </p:nvSpPr>
          <p:spPr>
            <a:xfrm>
              <a:off x="119514" y="119514"/>
              <a:ext cx="6923772" cy="4561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3725799" numCol="1" spcCol="1270" anchor="t" anchorCtr="0">
              <a:noAutofit/>
            </a:bodyPr>
            <a:lstStyle/>
            <a:p>
              <a:pPr lvl="0" algn="l" defTabSz="1422400">
                <a:lnSpc>
                  <a:spcPct val="90000"/>
                </a:lnSpc>
                <a:spcBef>
                  <a:spcPct val="0"/>
                </a:spcBef>
                <a:spcAft>
                  <a:spcPct val="35000"/>
                </a:spcAft>
              </a:pPr>
              <a:r>
                <a:rPr lang="en-US" sz="2400" kern="1200" dirty="0" smtClean="0"/>
                <a:t>NPLCC Charter</a:t>
              </a:r>
              <a:endParaRPr lang="en-US" sz="2400" kern="1200" dirty="0"/>
            </a:p>
          </p:txBody>
        </p:sp>
      </p:grpSp>
      <p:grpSp>
        <p:nvGrpSpPr>
          <p:cNvPr id="10" name="Group 9"/>
          <p:cNvGrpSpPr/>
          <p:nvPr/>
        </p:nvGrpSpPr>
        <p:grpSpPr>
          <a:xfrm>
            <a:off x="864870" y="2143760"/>
            <a:ext cx="1074420" cy="1933745"/>
            <a:chOff x="179070" y="1200150"/>
            <a:chExt cx="1074420" cy="1652315"/>
          </a:xfrm>
          <a:solidFill>
            <a:schemeClr val="accent3">
              <a:lumMod val="60000"/>
              <a:lumOff val="40000"/>
            </a:schemeClr>
          </a:solidFill>
        </p:grpSpPr>
        <p:sp>
          <p:nvSpPr>
            <p:cNvPr id="11" name="Rounded Rectangle 10"/>
            <p:cNvSpPr/>
            <p:nvPr/>
          </p:nvSpPr>
          <p:spPr>
            <a:xfrm>
              <a:off x="179070" y="1200150"/>
              <a:ext cx="1074420" cy="1652315"/>
            </a:xfrm>
            <a:prstGeom prst="roundRect">
              <a:avLst>
                <a:gd name="adj" fmla="val 10500"/>
              </a:avLst>
            </a:prstGeom>
            <a:grpFill/>
            <a:ln>
              <a:solidFill>
                <a:schemeClr val="tx1">
                  <a:lumMod val="50000"/>
                  <a:lumOff val="50000"/>
                </a:schemeClr>
              </a:solidFill>
            </a:ln>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ed Rectangle 6"/>
            <p:cNvSpPr/>
            <p:nvPr/>
          </p:nvSpPr>
          <p:spPr>
            <a:xfrm>
              <a:off x="212112" y="1233192"/>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Mission</a:t>
              </a:r>
              <a:endParaRPr lang="en-US" sz="1600" kern="1200" dirty="0"/>
            </a:p>
          </p:txBody>
        </p:sp>
      </p:grpSp>
      <p:grpSp>
        <p:nvGrpSpPr>
          <p:cNvPr id="13" name="Group 12"/>
          <p:cNvGrpSpPr/>
          <p:nvPr/>
        </p:nvGrpSpPr>
        <p:grpSpPr>
          <a:xfrm>
            <a:off x="838200" y="4287055"/>
            <a:ext cx="1074420" cy="2123905"/>
            <a:chOff x="179070" y="2905295"/>
            <a:chExt cx="1074420" cy="1652315"/>
          </a:xfrm>
          <a:solidFill>
            <a:schemeClr val="accent3">
              <a:lumMod val="60000"/>
              <a:lumOff val="40000"/>
            </a:schemeClr>
          </a:solidFill>
        </p:grpSpPr>
        <p:sp>
          <p:nvSpPr>
            <p:cNvPr id="14" name="Rounded Rectangle 13"/>
            <p:cNvSpPr/>
            <p:nvPr/>
          </p:nvSpPr>
          <p:spPr>
            <a:xfrm>
              <a:off x="179070" y="2905295"/>
              <a:ext cx="1074420" cy="1652315"/>
            </a:xfrm>
            <a:prstGeom prst="roundRect">
              <a:avLst>
                <a:gd name="adj" fmla="val 10500"/>
              </a:avLst>
            </a:prstGeom>
            <a:grpFill/>
            <a:ln>
              <a:solidFill>
                <a:schemeClr val="tx1">
                  <a:lumMod val="50000"/>
                  <a:lumOff val="50000"/>
                </a:schemeClr>
              </a:solidFill>
            </a:ln>
          </p:spPr>
          <p:style>
            <a:lnRef idx="2">
              <a:schemeClr val="accent3">
                <a:hueOff val="2250053"/>
                <a:satOff val="-3376"/>
                <a:lumOff val="-54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Rounded Rectangle 8"/>
            <p:cNvSpPr/>
            <p:nvPr/>
          </p:nvSpPr>
          <p:spPr>
            <a:xfrm>
              <a:off x="212112" y="2938337"/>
              <a:ext cx="1008336" cy="1586231"/>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7 NPLCC Objectives</a:t>
              </a:r>
              <a:endParaRPr lang="en-US" sz="1600" kern="1200" dirty="0"/>
            </a:p>
          </p:txBody>
        </p:sp>
      </p:grpSp>
      <p:grpSp>
        <p:nvGrpSpPr>
          <p:cNvPr id="16" name="Group 15"/>
          <p:cNvGrpSpPr/>
          <p:nvPr/>
        </p:nvGrpSpPr>
        <p:grpSpPr>
          <a:xfrm>
            <a:off x="2118360" y="2296160"/>
            <a:ext cx="5551170" cy="3799840"/>
            <a:chOff x="1432560" y="1200150"/>
            <a:chExt cx="5551170" cy="3360420"/>
          </a:xfrm>
        </p:grpSpPr>
        <p:sp>
          <p:nvSpPr>
            <p:cNvPr id="17" name="Rounded Rectangle 16"/>
            <p:cNvSpPr/>
            <p:nvPr/>
          </p:nvSpPr>
          <p:spPr>
            <a:xfrm>
              <a:off x="1432560" y="1200150"/>
              <a:ext cx="5551170" cy="3360420"/>
            </a:xfrm>
            <a:prstGeom prst="roundRect">
              <a:avLst>
                <a:gd name="adj" fmla="val 10500"/>
              </a:avLst>
            </a:pr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8" name="Rounded Rectangle 10"/>
            <p:cNvSpPr/>
            <p:nvPr/>
          </p:nvSpPr>
          <p:spPr>
            <a:xfrm>
              <a:off x="1535905" y="1303495"/>
              <a:ext cx="5344480" cy="3153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2133867" numCol="1" spcCol="1270" anchor="t" anchorCtr="0">
              <a:noAutofit/>
            </a:bodyPr>
            <a:lstStyle/>
            <a:p>
              <a:pPr lvl="0" algn="l" defTabSz="1422400">
                <a:lnSpc>
                  <a:spcPct val="90000"/>
                </a:lnSpc>
                <a:spcBef>
                  <a:spcPct val="0"/>
                </a:spcBef>
                <a:spcAft>
                  <a:spcPct val="35000"/>
                </a:spcAft>
              </a:pPr>
              <a:r>
                <a:rPr lang="en-US" sz="2400" kern="1200" dirty="0" smtClean="0"/>
                <a:t>S-TEK Strategy</a:t>
              </a:r>
              <a:endParaRPr lang="en-US" sz="2400" kern="1200" dirty="0"/>
            </a:p>
          </p:txBody>
        </p:sp>
      </p:grpSp>
      <p:grpSp>
        <p:nvGrpSpPr>
          <p:cNvPr id="19" name="Group 18"/>
          <p:cNvGrpSpPr/>
          <p:nvPr/>
        </p:nvGrpSpPr>
        <p:grpSpPr>
          <a:xfrm>
            <a:off x="2257139" y="2905760"/>
            <a:ext cx="1110234" cy="1360085"/>
            <a:chOff x="1571339" y="2376297"/>
            <a:chExt cx="1110234" cy="939703"/>
          </a:xfrm>
          <a:solidFill>
            <a:srgbClr val="8FC7C0"/>
          </a:solidFill>
        </p:grpSpPr>
        <p:sp>
          <p:nvSpPr>
            <p:cNvPr id="20" name="Rounded Rectangle 19"/>
            <p:cNvSpPr/>
            <p:nvPr/>
          </p:nvSpPr>
          <p:spPr>
            <a:xfrm>
              <a:off x="1571339" y="2376297"/>
              <a:ext cx="1110234" cy="939703"/>
            </a:xfrm>
            <a:prstGeom prst="roundRect">
              <a:avLst>
                <a:gd name="adj" fmla="val 10500"/>
              </a:avLst>
            </a:prstGeom>
            <a:grpFill/>
            <a:ln>
              <a:solidFill>
                <a:schemeClr val="tx1">
                  <a:lumMod val="50000"/>
                  <a:lumOff val="50000"/>
                </a:schemeClr>
              </a:solidFill>
            </a:ln>
          </p:spPr>
          <p:style>
            <a:lnRef idx="2">
              <a:schemeClr val="accent3">
                <a:hueOff val="4500106"/>
                <a:satOff val="-6752"/>
                <a:lumOff val="-109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12"/>
            <p:cNvSpPr/>
            <p:nvPr/>
          </p:nvSpPr>
          <p:spPr>
            <a:xfrm>
              <a:off x="1600238" y="2405196"/>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5 Priority Topics</a:t>
              </a:r>
              <a:endParaRPr lang="en-US" sz="1600" kern="1200" dirty="0"/>
            </a:p>
          </p:txBody>
        </p:sp>
      </p:grpSp>
      <p:grpSp>
        <p:nvGrpSpPr>
          <p:cNvPr id="22" name="Group 21"/>
          <p:cNvGrpSpPr/>
          <p:nvPr/>
        </p:nvGrpSpPr>
        <p:grpSpPr>
          <a:xfrm>
            <a:off x="2257139" y="4431115"/>
            <a:ext cx="1110234" cy="1360085"/>
            <a:chOff x="1571339" y="3368252"/>
            <a:chExt cx="1110234" cy="939703"/>
          </a:xfrm>
          <a:solidFill>
            <a:srgbClr val="8FC7C0"/>
          </a:solidFill>
        </p:grpSpPr>
        <p:sp>
          <p:nvSpPr>
            <p:cNvPr id="23" name="Rounded Rectangle 22"/>
            <p:cNvSpPr/>
            <p:nvPr/>
          </p:nvSpPr>
          <p:spPr>
            <a:xfrm>
              <a:off x="1571339" y="3368252"/>
              <a:ext cx="1110234" cy="939703"/>
            </a:xfrm>
            <a:prstGeom prst="roundRect">
              <a:avLst>
                <a:gd name="adj" fmla="val 10500"/>
              </a:avLst>
            </a:prstGeom>
            <a:grpFill/>
            <a:ln>
              <a:solidFill>
                <a:schemeClr val="tx1">
                  <a:lumMod val="50000"/>
                  <a:lumOff val="50000"/>
                </a:schemeClr>
              </a:solidFill>
            </a:ln>
          </p:spPr>
          <p:style>
            <a:lnRef idx="2">
              <a:schemeClr val="accent3">
                <a:hueOff val="6750158"/>
                <a:satOff val="-10128"/>
                <a:lumOff val="-164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14"/>
            <p:cNvSpPr/>
            <p:nvPr/>
          </p:nvSpPr>
          <p:spPr>
            <a:xfrm>
              <a:off x="1600238" y="3397151"/>
              <a:ext cx="1052436" cy="881905"/>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Four Guiding Principles</a:t>
              </a:r>
              <a:endParaRPr lang="en-US" sz="1600" kern="1200" dirty="0"/>
            </a:p>
          </p:txBody>
        </p:sp>
      </p:grpSp>
      <p:grpSp>
        <p:nvGrpSpPr>
          <p:cNvPr id="25" name="Group 24"/>
          <p:cNvGrpSpPr/>
          <p:nvPr/>
        </p:nvGrpSpPr>
        <p:grpSpPr>
          <a:xfrm>
            <a:off x="3515106" y="4062603"/>
            <a:ext cx="3975354" cy="1728597"/>
            <a:chOff x="2829306" y="2400300"/>
            <a:chExt cx="3975354" cy="1920240"/>
          </a:xfrm>
        </p:grpSpPr>
        <p:sp>
          <p:nvSpPr>
            <p:cNvPr id="26" name="Rounded Rectangle 25"/>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27" name="Rounded Rectangle 16"/>
            <p:cNvSpPr/>
            <p:nvPr/>
          </p:nvSpPr>
          <p:spPr>
            <a:xfrm>
              <a:off x="2888360" y="2459354"/>
              <a:ext cx="3857246" cy="18021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Annual S-TEK Implementation Plans </a:t>
              </a:r>
              <a:r>
                <a:rPr lang="en-US" sz="1600" kern="1200" dirty="0" smtClean="0"/>
                <a:t>(</a:t>
              </a:r>
              <a:r>
                <a:rPr lang="en-US" sz="1400" kern="1200" dirty="0" smtClean="0"/>
                <a:t>Determines Areas of focus and NPLCC funding priorities)</a:t>
              </a:r>
              <a:endParaRPr lang="en-US" sz="1400" kern="1200" dirty="0"/>
            </a:p>
          </p:txBody>
        </p:sp>
      </p:grpSp>
      <p:grpSp>
        <p:nvGrpSpPr>
          <p:cNvPr id="28" name="Group 27"/>
          <p:cNvGrpSpPr/>
          <p:nvPr/>
        </p:nvGrpSpPr>
        <p:grpSpPr>
          <a:xfrm>
            <a:off x="3614489" y="4926711"/>
            <a:ext cx="1860632" cy="699587"/>
            <a:chOff x="2928689" y="3264408"/>
            <a:chExt cx="1860632" cy="864108"/>
          </a:xfrm>
          <a:solidFill>
            <a:schemeClr val="accent4">
              <a:lumMod val="60000"/>
              <a:lumOff val="40000"/>
            </a:schemeClr>
          </a:solidFill>
        </p:grpSpPr>
        <p:sp>
          <p:nvSpPr>
            <p:cNvPr id="29" name="Rounded Rectangle 28"/>
            <p:cNvSpPr/>
            <p:nvPr/>
          </p:nvSpPr>
          <p:spPr>
            <a:xfrm>
              <a:off x="2928689" y="3264408"/>
              <a:ext cx="1860632" cy="864108"/>
            </a:xfrm>
            <a:prstGeom prst="roundRect">
              <a:avLst>
                <a:gd name="adj" fmla="val 10500"/>
              </a:avLst>
            </a:prstGeom>
            <a:grpFill/>
            <a:ln>
              <a:solidFill>
                <a:schemeClr val="tx1">
                  <a:lumMod val="50000"/>
                  <a:lumOff val="50000"/>
                </a:schemeClr>
              </a:solidFill>
            </a:ln>
          </p:spPr>
          <p:style>
            <a:lnRef idx="2">
              <a:schemeClr val="accent3">
                <a:hueOff val="9000211"/>
                <a:satOff val="-13504"/>
                <a:lumOff val="-2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Rounded Rectangle 18"/>
            <p:cNvSpPr/>
            <p:nvPr/>
          </p:nvSpPr>
          <p:spPr>
            <a:xfrm>
              <a:off x="2955263" y="3290982"/>
              <a:ext cx="1807484" cy="81096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 funded projects</a:t>
              </a:r>
              <a:endParaRPr lang="en-US" sz="1400" kern="1200" dirty="0"/>
            </a:p>
          </p:txBody>
        </p:sp>
      </p:grpSp>
      <p:grpSp>
        <p:nvGrpSpPr>
          <p:cNvPr id="31" name="Group 30"/>
          <p:cNvGrpSpPr/>
          <p:nvPr/>
        </p:nvGrpSpPr>
        <p:grpSpPr>
          <a:xfrm>
            <a:off x="5528056" y="4926711"/>
            <a:ext cx="1860632" cy="699587"/>
            <a:chOff x="4842256" y="3264408"/>
            <a:chExt cx="1860632" cy="864108"/>
          </a:xfrm>
          <a:solidFill>
            <a:schemeClr val="accent4">
              <a:lumMod val="60000"/>
              <a:lumOff val="40000"/>
            </a:schemeClr>
          </a:solidFill>
        </p:grpSpPr>
        <p:sp>
          <p:nvSpPr>
            <p:cNvPr id="32" name="Rounded Rectangle 31"/>
            <p:cNvSpPr/>
            <p:nvPr/>
          </p:nvSpPr>
          <p:spPr>
            <a:xfrm>
              <a:off x="4842256" y="3264408"/>
              <a:ext cx="1860632" cy="864108"/>
            </a:xfrm>
            <a:prstGeom prst="roundRect">
              <a:avLst>
                <a:gd name="adj" fmla="val 10500"/>
              </a:avLst>
            </a:prstGeom>
            <a:grpFill/>
            <a:ln>
              <a:solidFill>
                <a:schemeClr val="tx1">
                  <a:lumMod val="50000"/>
                  <a:lumOff val="50000"/>
                </a:schemeClr>
              </a:solidFill>
            </a:ln>
          </p:spPr>
          <p:style>
            <a:lnRef idx="2">
              <a:schemeClr val="accent3">
                <a:hueOff val="11250264"/>
                <a:satOff val="-16880"/>
                <a:lumOff val="-274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Rounded Rectangle 20"/>
            <p:cNvSpPr/>
            <p:nvPr/>
          </p:nvSpPr>
          <p:spPr>
            <a:xfrm>
              <a:off x="4868830" y="3290982"/>
              <a:ext cx="1807484" cy="81096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NPLCC-relevant work by Partners</a:t>
              </a:r>
              <a:endParaRPr lang="en-US" sz="1400" kern="1200" dirty="0"/>
            </a:p>
          </p:txBody>
        </p:sp>
      </p:grpSp>
      <p:grpSp>
        <p:nvGrpSpPr>
          <p:cNvPr id="41" name="Group 40"/>
          <p:cNvGrpSpPr/>
          <p:nvPr/>
        </p:nvGrpSpPr>
        <p:grpSpPr>
          <a:xfrm>
            <a:off x="3540379" y="3071454"/>
            <a:ext cx="3975354" cy="662346"/>
            <a:chOff x="2829306" y="2400300"/>
            <a:chExt cx="3975354" cy="1920240"/>
          </a:xfrm>
        </p:grpSpPr>
        <p:sp>
          <p:nvSpPr>
            <p:cNvPr id="42" name="Rounded Rectangle 41"/>
            <p:cNvSpPr/>
            <p:nvPr/>
          </p:nvSpPr>
          <p:spPr>
            <a:xfrm>
              <a:off x="2829306" y="2400300"/>
              <a:ext cx="3975354" cy="1920240"/>
            </a:xfrm>
            <a:prstGeom prst="roundRect">
              <a:avLst>
                <a:gd name="adj" fmla="val 10500"/>
              </a:avLst>
            </a:pr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43" name="Rounded Rectangle 16"/>
            <p:cNvSpPr/>
            <p:nvPr/>
          </p:nvSpPr>
          <p:spPr>
            <a:xfrm>
              <a:off x="2888360" y="3723188"/>
              <a:ext cx="3857246" cy="5382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1083869" numCol="1" spcCol="1270" anchor="t" anchorCtr="0">
              <a:noAutofit/>
            </a:bodyPr>
            <a:lstStyle/>
            <a:p>
              <a:pPr lvl="0" algn="l" defTabSz="889000">
                <a:lnSpc>
                  <a:spcPct val="90000"/>
                </a:lnSpc>
                <a:spcBef>
                  <a:spcPct val="0"/>
                </a:spcBef>
                <a:spcAft>
                  <a:spcPct val="35000"/>
                </a:spcAft>
              </a:pPr>
              <a:r>
                <a:rPr lang="en-US" sz="2000" kern="1200" dirty="0" smtClean="0"/>
                <a:t>Conservation Goals and Objectives</a:t>
              </a:r>
              <a:endParaRPr lang="en-US" sz="1400" kern="1200" dirty="0"/>
            </a:p>
          </p:txBody>
        </p:sp>
      </p:grpSp>
      <p:sp>
        <p:nvSpPr>
          <p:cNvPr id="2" name="Up-Down Arrow 1"/>
          <p:cNvSpPr/>
          <p:nvPr/>
        </p:nvSpPr>
        <p:spPr>
          <a:xfrm>
            <a:off x="5410200" y="3733800"/>
            <a:ext cx="228600" cy="328803"/>
          </a:xfrm>
          <a:prstGeom prst="up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049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941" y="2320174"/>
            <a:ext cx="7894565" cy="914400"/>
          </a:xfrm>
        </p:spPr>
        <p:txBody>
          <a:bodyPr>
            <a:normAutofit/>
          </a:bodyPr>
          <a:lstStyle/>
          <a:p>
            <a:r>
              <a:rPr lang="en-US" b="1" dirty="0" smtClean="0">
                <a:solidFill>
                  <a:srgbClr val="990000"/>
                </a:solidFill>
              </a:rPr>
              <a:t>Closing Questions – Sense of the SC</a:t>
            </a:r>
            <a:endParaRPr lang="en-US" b="1" dirty="0">
              <a:solidFill>
                <a:srgbClr val="990000"/>
              </a:solidFill>
            </a:endParaRPr>
          </a:p>
        </p:txBody>
      </p:sp>
      <p:sp>
        <p:nvSpPr>
          <p:cNvPr id="10" name="Content Placeholder 7"/>
          <p:cNvSpPr txBox="1">
            <a:spLocks/>
          </p:cNvSpPr>
          <p:nvPr/>
        </p:nvSpPr>
        <p:spPr>
          <a:xfrm>
            <a:off x="457200" y="5083932"/>
            <a:ext cx="7772400" cy="1164468"/>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Tasks 1 – 3 have been completed</a:t>
            </a:r>
          </a:p>
          <a:p>
            <a:r>
              <a:rPr lang="en-US" sz="2000" dirty="0" smtClean="0"/>
              <a:t>List of ~50 candidate  activities within the 9 areas of focus has been developed</a:t>
            </a:r>
          </a:p>
          <a:p>
            <a:r>
              <a:rPr lang="en-US" sz="2000" dirty="0" smtClean="0"/>
              <a:t>Steering Committee discussion identified a short(</a:t>
            </a:r>
            <a:r>
              <a:rPr lang="en-US" sz="2000" dirty="0" err="1" smtClean="0"/>
              <a:t>er</a:t>
            </a:r>
            <a:r>
              <a:rPr lang="en-US" sz="2000" dirty="0" smtClean="0"/>
              <a:t>) list of activities that are of high(</a:t>
            </a:r>
            <a:r>
              <a:rPr lang="en-US" sz="2000" dirty="0" err="1" smtClean="0"/>
              <a:t>er</a:t>
            </a:r>
            <a:r>
              <a:rPr lang="en-US" sz="2000" dirty="0" smtClean="0"/>
              <a:t>) priority for NPLCC support in the near-term</a:t>
            </a:r>
          </a:p>
        </p:txBody>
      </p:sp>
      <p:graphicFrame>
        <p:nvGraphicFramePr>
          <p:cNvPr id="11" name="Diagram 10"/>
          <p:cNvGraphicFramePr/>
          <p:nvPr>
            <p:extLst>
              <p:ext uri="{D42A27DB-BD31-4B8C-83A1-F6EECF244321}">
                <p14:modId xmlns:p14="http://schemas.microsoft.com/office/powerpoint/2010/main" val="2830783185"/>
              </p:ext>
            </p:extLst>
          </p:nvPr>
        </p:nvGraphicFramePr>
        <p:xfrm>
          <a:off x="457200" y="1939174"/>
          <a:ext cx="8077200" cy="1399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2473288" y="4399403"/>
            <a:ext cx="1682821" cy="230832"/>
          </a:xfrm>
          <a:prstGeom prst="rect">
            <a:avLst/>
          </a:prstGeom>
          <a:noFill/>
        </p:spPr>
        <p:txBody>
          <a:bodyPr wrap="square" rtlCol="0">
            <a:spAutoFit/>
          </a:bodyPr>
          <a:lstStyle/>
          <a:p>
            <a:pPr algn="ctr"/>
            <a:r>
              <a:rPr lang="en-US" sz="900" b="1" dirty="0" smtClean="0"/>
              <a:t>Importance for NPLCC action</a:t>
            </a:r>
            <a:endParaRPr lang="en-US" sz="900" b="1" dirty="0"/>
          </a:p>
        </p:txBody>
      </p:sp>
      <p:graphicFrame>
        <p:nvGraphicFramePr>
          <p:cNvPr id="13" name="Chart 12"/>
          <p:cNvGraphicFramePr>
            <a:graphicFrameLocks/>
          </p:cNvGraphicFramePr>
          <p:nvPr>
            <p:extLst>
              <p:ext uri="{D42A27DB-BD31-4B8C-83A1-F6EECF244321}">
                <p14:modId xmlns:p14="http://schemas.microsoft.com/office/powerpoint/2010/main" val="1166763322"/>
              </p:ext>
            </p:extLst>
          </p:nvPr>
        </p:nvGraphicFramePr>
        <p:xfrm>
          <a:off x="2463763" y="3367799"/>
          <a:ext cx="1738745" cy="1031604"/>
        </p:xfrm>
        <a:graphic>
          <a:graphicData uri="http://schemas.openxmlformats.org/drawingml/2006/chart">
            <c:chart xmlns:c="http://schemas.openxmlformats.org/drawingml/2006/chart" xmlns:r="http://schemas.openxmlformats.org/officeDocument/2006/relationships" r:id="rId8"/>
          </a:graphicData>
        </a:graphic>
      </p:graphicFrame>
      <p:sp>
        <p:nvSpPr>
          <p:cNvPr id="14" name="Rectangle 13"/>
          <p:cNvSpPr/>
          <p:nvPr/>
        </p:nvSpPr>
        <p:spPr>
          <a:xfrm>
            <a:off x="533400" y="3158374"/>
            <a:ext cx="1828800" cy="1931908"/>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362200" y="3158374"/>
            <a:ext cx="1904998"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267200" y="3158374"/>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172200" y="3158374"/>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flipV="1">
            <a:off x="1371600" y="3284528"/>
            <a:ext cx="128777" cy="26091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324600" y="3234574"/>
            <a:ext cx="1371600" cy="938719"/>
          </a:xfrm>
          <a:prstGeom prst="rect">
            <a:avLst/>
          </a:prstGeom>
          <a:no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20" name="TextBox 19"/>
          <p:cNvSpPr txBox="1"/>
          <p:nvPr/>
        </p:nvSpPr>
        <p:spPr>
          <a:xfrm>
            <a:off x="6400800" y="3463174"/>
            <a:ext cx="1371600" cy="938719"/>
          </a:xfrm>
          <a:prstGeom prst="rect">
            <a:avLst/>
          </a:prstGeom>
          <a:solidFill>
            <a:schemeClr val="bg1"/>
          </a:solid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21" name="TextBox 20"/>
          <p:cNvSpPr txBox="1"/>
          <p:nvPr/>
        </p:nvSpPr>
        <p:spPr>
          <a:xfrm>
            <a:off x="6477000" y="3667455"/>
            <a:ext cx="1371600" cy="938719"/>
          </a:xfrm>
          <a:prstGeom prst="rect">
            <a:avLst/>
          </a:prstGeom>
          <a:solidFill>
            <a:schemeClr val="bg1"/>
          </a:solidFill>
          <a:ln>
            <a:solidFill>
              <a:schemeClr val="tx1"/>
            </a:solidFill>
          </a:ln>
        </p:spPr>
        <p:txBody>
          <a:bodyPr wrap="square" rtlCol="0">
            <a:spAutoFit/>
          </a:bodyPr>
          <a:lstStyle/>
          <a:p>
            <a:r>
              <a:rPr lang="en-US" sz="1100" dirty="0" smtClean="0"/>
              <a:t>Activity</a:t>
            </a:r>
          </a:p>
          <a:p>
            <a:r>
              <a:rPr lang="en-US" sz="1100" dirty="0" smtClean="0"/>
              <a:t>Need</a:t>
            </a:r>
          </a:p>
          <a:p>
            <a:r>
              <a:rPr lang="en-US" sz="1100" dirty="0" smtClean="0"/>
              <a:t>Description</a:t>
            </a:r>
          </a:p>
          <a:p>
            <a:r>
              <a:rPr lang="en-US" sz="1100" dirty="0" smtClean="0"/>
              <a:t>Specific actions</a:t>
            </a:r>
          </a:p>
          <a:p>
            <a:r>
              <a:rPr lang="en-US" sz="1100" dirty="0" smtClean="0"/>
              <a:t>$$</a:t>
            </a:r>
            <a:endParaRPr lang="en-US" sz="1100" dirty="0"/>
          </a:p>
        </p:txBody>
      </p:sp>
      <p:sp>
        <p:nvSpPr>
          <p:cNvPr id="22" name="TextBox 21"/>
          <p:cNvSpPr txBox="1"/>
          <p:nvPr/>
        </p:nvSpPr>
        <p:spPr>
          <a:xfrm rot="5400000">
            <a:off x="6800357" y="4517722"/>
            <a:ext cx="590581" cy="584775"/>
          </a:xfrm>
          <a:prstGeom prst="rect">
            <a:avLst/>
          </a:prstGeom>
          <a:noFill/>
        </p:spPr>
        <p:txBody>
          <a:bodyPr wrap="square" rtlCol="0">
            <a:spAutoFit/>
          </a:bodyPr>
          <a:lstStyle/>
          <a:p>
            <a:r>
              <a:rPr lang="en-US" sz="3200" dirty="0" smtClean="0"/>
              <a:t>…</a:t>
            </a:r>
            <a:endParaRPr lang="en-US" sz="3200" dirty="0"/>
          </a:p>
        </p:txBody>
      </p:sp>
      <p:graphicFrame>
        <p:nvGraphicFramePr>
          <p:cNvPr id="23" name="Table 22"/>
          <p:cNvGraphicFramePr>
            <a:graphicFrameLocks noGrp="1"/>
          </p:cNvGraphicFramePr>
          <p:nvPr>
            <p:extLst>
              <p:ext uri="{D42A27DB-BD31-4B8C-83A1-F6EECF244321}">
                <p14:modId xmlns:p14="http://schemas.microsoft.com/office/powerpoint/2010/main" val="681473523"/>
              </p:ext>
            </p:extLst>
          </p:nvPr>
        </p:nvGraphicFramePr>
        <p:xfrm>
          <a:off x="609600" y="3501200"/>
          <a:ext cx="1600200" cy="1261872"/>
        </p:xfrm>
        <a:graphic>
          <a:graphicData uri="http://schemas.openxmlformats.org/drawingml/2006/table">
            <a:tbl>
              <a:tblPr firstRow="1" firstCol="1" bandRow="1">
                <a:tableStyleId>{5C22544A-7EE6-4342-B048-85BDC9FD1C3A}</a:tableStyleId>
              </a:tblPr>
              <a:tblGrid>
                <a:gridCol w="831572"/>
                <a:gridCol w="768628"/>
              </a:tblGrid>
              <a:tr h="368325">
                <a:tc>
                  <a:txBody>
                    <a:bodyPr/>
                    <a:lstStyle/>
                    <a:p>
                      <a:pPr marL="0" marR="0">
                        <a:lnSpc>
                          <a:spcPct val="115000"/>
                        </a:lnSpc>
                        <a:spcBef>
                          <a:spcPts val="0"/>
                        </a:spcBef>
                        <a:spcAft>
                          <a:spcPts val="0"/>
                        </a:spcAft>
                      </a:pPr>
                      <a:r>
                        <a:rPr lang="en-US" sz="1200" dirty="0">
                          <a:effectLst/>
                        </a:rPr>
                        <a:t>Guiding Principles</a:t>
                      </a:r>
                      <a:endParaRPr lang="en-US" sz="12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200" dirty="0">
                          <a:effectLst/>
                        </a:rPr>
                        <a:t>Priority </a:t>
                      </a:r>
                      <a:endParaRPr lang="en-US" sz="1200" dirty="0" smtClean="0">
                        <a:effectLst/>
                      </a:endParaRPr>
                    </a:p>
                    <a:p>
                      <a:pPr marL="0" marR="0">
                        <a:lnSpc>
                          <a:spcPct val="115000"/>
                        </a:lnSpc>
                        <a:spcBef>
                          <a:spcPts val="0"/>
                        </a:spcBef>
                        <a:spcAft>
                          <a:spcPts val="0"/>
                        </a:spcAft>
                      </a:pPr>
                      <a:r>
                        <a:rPr lang="en-US" sz="1200" dirty="0" smtClean="0">
                          <a:effectLst/>
                        </a:rPr>
                        <a:t>Topics</a:t>
                      </a:r>
                      <a:endParaRPr lang="en-US" sz="1200" dirty="0">
                        <a:effectLst/>
                        <a:latin typeface="Calibri"/>
                        <a:ea typeface="Times New Roman"/>
                        <a:cs typeface="Times New Roman"/>
                      </a:endParaRPr>
                    </a:p>
                  </a:txBody>
                  <a:tcPr marL="68580" marR="68580" marT="0" marB="0"/>
                </a:tc>
              </a:tr>
              <a:tr h="736649">
                <a:tc>
                  <a:txBody>
                    <a:bodyPr/>
                    <a:lstStyle/>
                    <a:p>
                      <a:pPr marL="114300" marR="0" lvl="0" indent="-114300">
                        <a:lnSpc>
                          <a:spcPct val="115000"/>
                        </a:lnSpc>
                        <a:spcBef>
                          <a:spcPts val="0"/>
                        </a:spcBef>
                        <a:spcAft>
                          <a:spcPts val="0"/>
                        </a:spcAft>
                        <a:buFont typeface="Symbol"/>
                        <a:buChar char=""/>
                      </a:pPr>
                      <a:r>
                        <a:rPr lang="en-US" sz="1200" dirty="0" smtClean="0">
                          <a:solidFill>
                            <a:schemeClr val="tx1"/>
                          </a:solidFill>
                          <a:effectLst/>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endParaRPr lang="en-US" sz="1200" dirty="0">
                        <a:solidFill>
                          <a:schemeClr val="tx1"/>
                        </a:solidFill>
                        <a:effectLst/>
                        <a:latin typeface="Calibri"/>
                        <a:ea typeface="Times New Roman"/>
                        <a:cs typeface="Times New Roman"/>
                      </a:endParaRPr>
                    </a:p>
                  </a:txBody>
                  <a:tcPr marL="68580" marR="68580" marT="0" marB="0">
                    <a:solidFill>
                      <a:schemeClr val="accent1">
                        <a:lumMod val="40000"/>
                        <a:lumOff val="60000"/>
                      </a:schemeClr>
                    </a:solidFill>
                  </a:tcPr>
                </a:tc>
                <a:tc>
                  <a:txBody>
                    <a:bodyPr/>
                    <a:lstStyle/>
                    <a:p>
                      <a:pPr marL="114300" marR="0" lvl="0" indent="-114300">
                        <a:lnSpc>
                          <a:spcPct val="115000"/>
                        </a:lnSpc>
                        <a:spcBef>
                          <a:spcPts val="0"/>
                        </a:spcBef>
                        <a:spcAft>
                          <a:spcPts val="0"/>
                        </a:spcAft>
                        <a:buFont typeface="Symbol"/>
                        <a:buChar char=""/>
                      </a:pPr>
                      <a:r>
                        <a:rPr lang="en-US" sz="1200" dirty="0" smtClean="0">
                          <a:effectLst/>
                        </a:rPr>
                        <a:t>A</a:t>
                      </a:r>
                    </a:p>
                    <a:p>
                      <a:pPr marL="114300" marR="0" lvl="0" indent="-114300">
                        <a:lnSpc>
                          <a:spcPct val="115000"/>
                        </a:lnSpc>
                        <a:spcBef>
                          <a:spcPts val="0"/>
                        </a:spcBef>
                        <a:spcAft>
                          <a:spcPts val="0"/>
                        </a:spcAft>
                        <a:buFont typeface="Symbol"/>
                        <a:buChar char=""/>
                      </a:pPr>
                      <a:r>
                        <a:rPr lang="en-US" sz="1200" dirty="0" smtClean="0">
                          <a:effectLst/>
                        </a:rPr>
                        <a:t>B</a:t>
                      </a:r>
                    </a:p>
                    <a:p>
                      <a:pPr marL="114300" marR="0" lvl="0" indent="-114300">
                        <a:lnSpc>
                          <a:spcPct val="115000"/>
                        </a:lnSpc>
                        <a:spcBef>
                          <a:spcPts val="0"/>
                        </a:spcBef>
                        <a:spcAft>
                          <a:spcPts val="0"/>
                        </a:spcAft>
                        <a:buFont typeface="Symbol"/>
                        <a:buChar char=""/>
                      </a:pPr>
                      <a:r>
                        <a:rPr lang="en-US" sz="1200" dirty="0" smtClean="0">
                          <a:effectLst/>
                        </a:rPr>
                        <a:t>C</a:t>
                      </a:r>
                    </a:p>
                    <a:p>
                      <a:pPr marL="114300" marR="0" lvl="0" indent="-114300">
                        <a:lnSpc>
                          <a:spcPct val="115000"/>
                        </a:lnSpc>
                        <a:spcBef>
                          <a:spcPts val="0"/>
                        </a:spcBef>
                        <a:spcAft>
                          <a:spcPts val="0"/>
                        </a:spcAft>
                        <a:buFont typeface="Symbol"/>
                        <a:buChar char=""/>
                      </a:pPr>
                      <a:r>
                        <a:rPr lang="en-US" sz="1200" dirty="0" smtClean="0">
                          <a:effectLst/>
                        </a:rPr>
                        <a:t>D</a:t>
                      </a:r>
                    </a:p>
                  </a:txBody>
                  <a:tcPr marL="68580" marR="68580" marT="0" marB="0"/>
                </a:tc>
              </a:tr>
            </a:tbl>
          </a:graphicData>
        </a:graphic>
      </p:graphicFrame>
      <p:pic>
        <p:nvPicPr>
          <p:cNvPr id="24" name="Picture 2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3401" y="3451389"/>
            <a:ext cx="1676400" cy="1136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itle 1"/>
          <p:cNvSpPr txBox="1">
            <a:spLocks/>
          </p:cNvSpPr>
          <p:nvPr/>
        </p:nvSpPr>
        <p:spPr>
          <a:xfrm>
            <a:off x="612941" y="1143000"/>
            <a:ext cx="7894565" cy="91440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990000"/>
                </a:solidFill>
              </a:rPr>
              <a:t>2015-16 Implementation Planning Process</a:t>
            </a:r>
            <a:endParaRPr lang="en-US" b="1" dirty="0">
              <a:solidFill>
                <a:srgbClr val="990000"/>
              </a:solidFill>
            </a:endParaRPr>
          </a:p>
        </p:txBody>
      </p:sp>
    </p:spTree>
    <p:extLst>
      <p:ext uri="{BB962C8B-B14F-4D97-AF65-F5344CB8AC3E}">
        <p14:creationId xmlns:p14="http://schemas.microsoft.com/office/powerpoint/2010/main" val="161585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Elements of the Implementation Plan </a:t>
            </a:r>
            <a:endParaRPr lang="en-US" dirty="0"/>
          </a:p>
        </p:txBody>
      </p:sp>
      <p:sp>
        <p:nvSpPr>
          <p:cNvPr id="8" name="Content Placeholder 7"/>
          <p:cNvSpPr>
            <a:spLocks noGrp="1"/>
          </p:cNvSpPr>
          <p:nvPr>
            <p:ph idx="1"/>
          </p:nvPr>
        </p:nvSpPr>
        <p:spPr/>
        <p:txBody>
          <a:bodyPr>
            <a:normAutofit fontScale="92500" lnSpcReduction="10000"/>
          </a:bodyPr>
          <a:lstStyle/>
          <a:p>
            <a:r>
              <a:rPr lang="en-US" u="sng" dirty="0" smtClean="0"/>
              <a:t>Areas of focus </a:t>
            </a:r>
            <a:r>
              <a:rPr lang="en-US" dirty="0" smtClean="0"/>
              <a:t>specify the types of work associated with each Priority Topic that would be most useful to the partnership in the near-term</a:t>
            </a:r>
          </a:p>
          <a:p>
            <a:r>
              <a:rPr lang="en-US" u="sng" dirty="0" smtClean="0"/>
              <a:t>Activities</a:t>
            </a:r>
            <a:r>
              <a:rPr lang="en-US" dirty="0" smtClean="0"/>
              <a:t> are defined for each area of focus as a more specific way of carrying out the work of the NPLCC</a:t>
            </a:r>
          </a:p>
          <a:p>
            <a:pPr lvl="1"/>
            <a:r>
              <a:rPr lang="en-US" dirty="0" smtClean="0"/>
              <a:t>Activities identified in the annual implementation plan form the basis for direct support- or RFP-initiated </a:t>
            </a:r>
            <a:r>
              <a:rPr lang="en-US" u="sng" dirty="0" smtClean="0"/>
              <a:t>projects</a:t>
            </a:r>
            <a:endParaRPr lang="en-US" u="sng" dirty="0"/>
          </a:p>
        </p:txBody>
      </p:sp>
    </p:spTree>
    <p:extLst>
      <p:ext uri="{BB962C8B-B14F-4D97-AF65-F5344CB8AC3E}">
        <p14:creationId xmlns:p14="http://schemas.microsoft.com/office/powerpoint/2010/main" val="2653455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176" y="1215628"/>
            <a:ext cx="8229600" cy="762000"/>
          </a:xfrm>
        </p:spPr>
        <p:txBody>
          <a:bodyPr/>
          <a:lstStyle/>
          <a:p>
            <a:r>
              <a:rPr lang="en-US" dirty="0" smtClean="0"/>
              <a:t>9 Areas of Focus for 2015-2016</a:t>
            </a:r>
            <a:endParaRPr lang="en-US" dirty="0"/>
          </a:p>
        </p:txBody>
      </p:sp>
      <p:sp>
        <p:nvSpPr>
          <p:cNvPr id="3" name="Content Placeholder 2"/>
          <p:cNvSpPr>
            <a:spLocks noGrp="1"/>
          </p:cNvSpPr>
          <p:nvPr>
            <p:ph idx="1"/>
          </p:nvPr>
        </p:nvSpPr>
        <p:spPr>
          <a:xfrm>
            <a:off x="457200" y="2133600"/>
            <a:ext cx="4343400" cy="3992563"/>
          </a:xfrm>
        </p:spPr>
        <p:txBody>
          <a:bodyPr>
            <a:noAutofit/>
          </a:bodyPr>
          <a:lstStyle/>
          <a:p>
            <a:r>
              <a:rPr lang="en-US" sz="1800" dirty="0" smtClean="0"/>
              <a:t>See Table 1 distributed separately</a:t>
            </a:r>
          </a:p>
          <a:p>
            <a:r>
              <a:rPr lang="en-US" sz="1800" dirty="0" smtClean="0"/>
              <a:t>The first three areas of focus were evaluated by the S-TEK as high priority  for most Priority Topics</a:t>
            </a:r>
          </a:p>
          <a:p>
            <a:r>
              <a:rPr lang="en-US" sz="1800" dirty="0" smtClean="0"/>
              <a:t>The remaining six were evaluated as high priority for a narrower set of Priority Topics</a:t>
            </a:r>
          </a:p>
          <a:p>
            <a:r>
              <a:rPr lang="en-US" sz="1800" dirty="0" smtClean="0"/>
              <a:t>Two additional topic were identified as high priority but more appropriate for other entities to support</a:t>
            </a:r>
          </a:p>
          <a:p>
            <a:r>
              <a:rPr lang="en-US" sz="1800" dirty="0" smtClean="0"/>
              <a:t>“High priority” =</a:t>
            </a:r>
          </a:p>
          <a:p>
            <a:pPr lvl="1"/>
            <a:r>
              <a:rPr lang="en-US" sz="1400" dirty="0" smtClean="0"/>
              <a:t>Likely to produce management and decision-relevant information or tools</a:t>
            </a:r>
          </a:p>
          <a:p>
            <a:pPr lvl="1"/>
            <a:r>
              <a:rPr lang="en-US" sz="1400" dirty="0" smtClean="0"/>
              <a:t>Useful for multiple/many NPLCC partners </a:t>
            </a:r>
          </a:p>
          <a:p>
            <a:pPr lvl="1"/>
            <a:r>
              <a:rPr lang="en-US" sz="1400" dirty="0" smtClean="0"/>
              <a:t>Particularly useful if started “now”</a:t>
            </a:r>
            <a:endParaRPr lang="en-US"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9712" y="1977628"/>
            <a:ext cx="3744064" cy="4346971"/>
          </a:xfrm>
          <a:prstGeom prst="rect">
            <a:avLst/>
          </a:prstGeom>
          <a:solidFill>
            <a:schemeClr val="bg1"/>
          </a:solidFill>
          <a:ln>
            <a:noFill/>
          </a:ln>
          <a:effectLst/>
        </p:spPr>
      </p:pic>
    </p:spTree>
    <p:extLst>
      <p:ext uri="{BB962C8B-B14F-4D97-AF65-F5344CB8AC3E}">
        <p14:creationId xmlns:p14="http://schemas.microsoft.com/office/powerpoint/2010/main" val="3611125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762000"/>
          </a:xfrm>
        </p:spPr>
        <p:txBody>
          <a:bodyPr>
            <a:normAutofit/>
          </a:bodyPr>
          <a:lstStyle/>
          <a:p>
            <a:r>
              <a:rPr lang="en-US" dirty="0" smtClean="0"/>
              <a:t>Discussion: FY15 Activities</a:t>
            </a:r>
            <a:endParaRPr lang="en-US" dirty="0"/>
          </a:p>
        </p:txBody>
      </p:sp>
      <p:sp>
        <p:nvSpPr>
          <p:cNvPr id="3" name="Content Placeholder 2"/>
          <p:cNvSpPr>
            <a:spLocks noGrp="1"/>
          </p:cNvSpPr>
          <p:nvPr>
            <p:ph idx="1"/>
          </p:nvPr>
        </p:nvSpPr>
        <p:spPr>
          <a:xfrm>
            <a:off x="457200" y="2514600"/>
            <a:ext cx="8458200" cy="4103048"/>
          </a:xfrm>
        </p:spPr>
        <p:txBody>
          <a:bodyPr>
            <a:noAutofit/>
          </a:bodyPr>
          <a:lstStyle/>
          <a:p>
            <a:pPr marL="457200" indent="-457200">
              <a:buFont typeface="+mj-lt"/>
              <a:buAutoNum type="arabicPeriod"/>
            </a:pPr>
            <a:r>
              <a:rPr lang="en-US" sz="2000" dirty="0" smtClean="0"/>
              <a:t>Data and information sharing and synthesis (all Priority Topics)</a:t>
            </a:r>
          </a:p>
          <a:p>
            <a:pPr lvl="1"/>
            <a:r>
              <a:rPr lang="en-US" sz="1800" dirty="0" smtClean="0"/>
              <a:t>Includes (but not limited to) ongoing support for the data management platform</a:t>
            </a:r>
          </a:p>
          <a:p>
            <a:pPr marL="457200" indent="-457200">
              <a:buFont typeface="+mj-lt"/>
              <a:buAutoNum type="arabicPeriod"/>
            </a:pPr>
            <a:r>
              <a:rPr lang="en-US" sz="2000" dirty="0" smtClean="0"/>
              <a:t>Assess vulnerability and resilience of resources to projected climate change;  incorporate results in adaptation planning and implementation</a:t>
            </a:r>
          </a:p>
          <a:p>
            <a:pPr lvl="1"/>
            <a:r>
              <a:rPr lang="en-US" sz="1800" dirty="0"/>
              <a:t>Priority Topics B, C, and </a:t>
            </a:r>
            <a:r>
              <a:rPr lang="en-US" sz="1800" dirty="0" smtClean="0"/>
              <a:t>D</a:t>
            </a:r>
            <a:endParaRPr lang="en-US" sz="1800" dirty="0"/>
          </a:p>
          <a:p>
            <a:pPr marL="457200" indent="-457200">
              <a:buFont typeface="+mj-lt"/>
              <a:buAutoNum type="arabicPeriod"/>
            </a:pPr>
            <a:r>
              <a:rPr lang="en-US" sz="2000" dirty="0" smtClean="0"/>
              <a:t>Conduct, support, or facilitate landscape-scale conservation planning exercise(s) in a particular geography or region </a:t>
            </a:r>
          </a:p>
          <a:p>
            <a:pPr lvl="1"/>
            <a:r>
              <a:rPr lang="en-US" sz="1800" dirty="0" smtClean="0"/>
              <a:t>Sea level rise and  estuaries (Priority Topic C) in the northern portion of the LCC</a:t>
            </a:r>
          </a:p>
          <a:p>
            <a:pPr marL="457200" indent="-457200">
              <a:buFont typeface="+mj-lt"/>
              <a:buAutoNum type="arabicPeriod"/>
            </a:pPr>
            <a:r>
              <a:rPr lang="en-US" sz="2000" dirty="0" smtClean="0"/>
              <a:t>Improve information on how climate change will affect linkages between ecological and human resources</a:t>
            </a:r>
          </a:p>
          <a:p>
            <a:pPr lvl="1"/>
            <a:r>
              <a:rPr lang="en-US" sz="1800" dirty="0" smtClean="0"/>
              <a:t>Potentially focus on Priority Topics A and/or D</a:t>
            </a:r>
          </a:p>
          <a:p>
            <a:pPr lvl="1"/>
            <a:endParaRPr lang="en-US" sz="1800" dirty="0" smtClean="0"/>
          </a:p>
        </p:txBody>
      </p:sp>
      <p:sp>
        <p:nvSpPr>
          <p:cNvPr id="4" name="TextBox 3"/>
          <p:cNvSpPr txBox="1"/>
          <p:nvPr/>
        </p:nvSpPr>
        <p:spPr>
          <a:xfrm>
            <a:off x="381000" y="1676400"/>
            <a:ext cx="8357653" cy="830997"/>
          </a:xfrm>
          <a:prstGeom prst="rect">
            <a:avLst/>
          </a:prstGeom>
          <a:noFill/>
        </p:spPr>
        <p:txBody>
          <a:bodyPr wrap="square" rtlCol="0">
            <a:spAutoFit/>
          </a:bodyPr>
          <a:lstStyle/>
          <a:p>
            <a:r>
              <a:rPr lang="en-US" sz="2400" b="1" dirty="0" smtClean="0">
                <a:solidFill>
                  <a:schemeClr val="accent2"/>
                </a:solidFill>
              </a:rPr>
              <a:t>Note: All NPLCC-funded activities  should have management application and broader implications or lessons</a:t>
            </a:r>
            <a:endParaRPr lang="en-US" sz="2400" b="1" dirty="0">
              <a:solidFill>
                <a:schemeClr val="accent2"/>
              </a:solidFill>
            </a:endParaRPr>
          </a:p>
        </p:txBody>
      </p:sp>
    </p:spTree>
    <p:extLst>
      <p:ext uri="{BB962C8B-B14F-4D97-AF65-F5344CB8AC3E}">
        <p14:creationId xmlns:p14="http://schemas.microsoft.com/office/powerpoint/2010/main" val="3552592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Discussion: Assuring/Increasing the management relevance of FY15 projects</a:t>
            </a:r>
            <a:endParaRPr lang="en-US" sz="3200" dirty="0"/>
          </a:p>
        </p:txBody>
      </p:sp>
      <p:sp>
        <p:nvSpPr>
          <p:cNvPr id="3" name="Content Placeholder 2"/>
          <p:cNvSpPr>
            <a:spLocks noGrp="1"/>
          </p:cNvSpPr>
          <p:nvPr>
            <p:ph idx="1"/>
          </p:nvPr>
        </p:nvSpPr>
        <p:spPr>
          <a:xfrm>
            <a:off x="457200" y="2286000"/>
            <a:ext cx="8229600" cy="4191000"/>
          </a:xfrm>
        </p:spPr>
        <p:txBody>
          <a:bodyPr>
            <a:normAutofit fontScale="77500" lnSpcReduction="20000"/>
          </a:bodyPr>
          <a:lstStyle/>
          <a:p>
            <a:r>
              <a:rPr lang="en-US" dirty="0" smtClean="0"/>
              <a:t>What is the appropriate balance between</a:t>
            </a:r>
          </a:p>
          <a:p>
            <a:pPr lvl="1"/>
            <a:r>
              <a:rPr lang="en-US" dirty="0"/>
              <a:t>D</a:t>
            </a:r>
            <a:r>
              <a:rPr lang="en-US" dirty="0" smtClean="0"/>
              <a:t>etailed descriptions in the implementation plan of the types of projects we want to see </a:t>
            </a:r>
          </a:p>
          <a:p>
            <a:pPr lvl="1"/>
            <a:r>
              <a:rPr lang="en-US" dirty="0" smtClean="0"/>
              <a:t>Reliance on the RFP process to generate the detailed projects for each activity?</a:t>
            </a:r>
          </a:p>
          <a:p>
            <a:r>
              <a:rPr lang="en-US" dirty="0" smtClean="0"/>
              <a:t>How do we promote more management relevance in the proposals?</a:t>
            </a:r>
          </a:p>
          <a:p>
            <a:pPr lvl="1"/>
            <a:r>
              <a:rPr lang="en-US" dirty="0" smtClean="0"/>
              <a:t>Require that proposals state how results can be used?</a:t>
            </a:r>
          </a:p>
          <a:p>
            <a:pPr lvl="1"/>
            <a:r>
              <a:rPr lang="en-US" dirty="0" smtClean="0"/>
              <a:t>Ask for letters of support from natural resource managers?</a:t>
            </a:r>
          </a:p>
          <a:p>
            <a:pPr lvl="2"/>
            <a:r>
              <a:rPr lang="en-US" dirty="0" smtClean="0"/>
              <a:t>Targeted, with information on how the managers will use the results?</a:t>
            </a:r>
          </a:p>
          <a:p>
            <a:pPr lvl="1"/>
            <a:r>
              <a:rPr lang="en-US" dirty="0" smtClean="0"/>
              <a:t>Direct involvement / joint proposals from scientists and natural resource managers?</a:t>
            </a:r>
          </a:p>
          <a:p>
            <a:pPr lvl="1"/>
            <a:r>
              <a:rPr lang="en-US" dirty="0" smtClean="0"/>
              <a:t>Other?</a:t>
            </a:r>
          </a:p>
        </p:txBody>
      </p:sp>
    </p:spTree>
    <p:extLst>
      <p:ext uri="{BB962C8B-B14F-4D97-AF65-F5344CB8AC3E}">
        <p14:creationId xmlns:p14="http://schemas.microsoft.com/office/powerpoint/2010/main" val="1400479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62000"/>
          </a:xfrm>
        </p:spPr>
        <p:txBody>
          <a:bodyPr>
            <a:normAutofit/>
          </a:bodyPr>
          <a:lstStyle/>
          <a:p>
            <a:r>
              <a:rPr lang="en-US" dirty="0" smtClean="0"/>
              <a:t>Additional discussion on Activity #2</a:t>
            </a:r>
            <a:endParaRPr lang="en-US" dirty="0"/>
          </a:p>
        </p:txBody>
      </p:sp>
      <p:sp>
        <p:nvSpPr>
          <p:cNvPr id="3" name="Content Placeholder 2"/>
          <p:cNvSpPr>
            <a:spLocks noGrp="1"/>
          </p:cNvSpPr>
          <p:nvPr>
            <p:ph idx="1"/>
          </p:nvPr>
        </p:nvSpPr>
        <p:spPr>
          <a:xfrm>
            <a:off x="304800" y="2057400"/>
            <a:ext cx="8458200" cy="1143000"/>
          </a:xfrm>
        </p:spPr>
        <p:txBody>
          <a:bodyPr>
            <a:noAutofit/>
          </a:bodyPr>
          <a:lstStyle/>
          <a:p>
            <a:r>
              <a:rPr lang="en-US" sz="2200" dirty="0" smtClean="0"/>
              <a:t>How do we increase the likelihood that projects related to this activity are useful to resource managers?</a:t>
            </a:r>
          </a:p>
        </p:txBody>
      </p:sp>
      <p:graphicFrame>
        <p:nvGraphicFramePr>
          <p:cNvPr id="4" name="Table 3"/>
          <p:cNvGraphicFramePr>
            <a:graphicFrameLocks noGrp="1"/>
          </p:cNvGraphicFramePr>
          <p:nvPr>
            <p:extLst>
              <p:ext uri="{D42A27DB-BD31-4B8C-83A1-F6EECF244321}">
                <p14:modId xmlns:p14="http://schemas.microsoft.com/office/powerpoint/2010/main" val="1911494590"/>
              </p:ext>
            </p:extLst>
          </p:nvPr>
        </p:nvGraphicFramePr>
        <p:xfrm>
          <a:off x="381000" y="2971800"/>
          <a:ext cx="8458200" cy="3154680"/>
        </p:xfrm>
        <a:graphic>
          <a:graphicData uri="http://schemas.openxmlformats.org/drawingml/2006/table">
            <a:tbl>
              <a:tblPr>
                <a:tableStyleId>{5C22544A-7EE6-4342-B048-85BDC9FD1C3A}</a:tableStyleId>
              </a:tblPr>
              <a:tblGrid>
                <a:gridCol w="2837244"/>
                <a:gridCol w="5620956"/>
              </a:tblGrid>
              <a:tr h="3124359">
                <a:tc>
                  <a:txBody>
                    <a:bodyPr/>
                    <a:lstStyle/>
                    <a:p>
                      <a:pPr marL="0" marR="0">
                        <a:lnSpc>
                          <a:spcPct val="115000"/>
                        </a:lnSpc>
                        <a:spcBef>
                          <a:spcPts val="0"/>
                        </a:spcBef>
                        <a:spcAft>
                          <a:spcPts val="0"/>
                        </a:spcAft>
                      </a:pPr>
                      <a:r>
                        <a:rPr lang="en-US" sz="1200" dirty="0">
                          <a:effectLst/>
                        </a:rPr>
                        <a:t>Assess vulnerability and resilience of the resource(s) to projected climate change: identify critical stressors, valued/necessary resources (including Tribal and First Nations valued resources, corridors and </a:t>
                      </a:r>
                      <a:r>
                        <a:rPr lang="en-US" sz="1200" dirty="0" err="1">
                          <a:effectLst/>
                        </a:rPr>
                        <a:t>refugia</a:t>
                      </a:r>
                      <a:r>
                        <a:rPr lang="en-US" sz="1200" dirty="0">
                          <a:effectLst/>
                        </a:rPr>
                        <a:t>, etc.), anticipated changes, and locations of more vulnerable and less vulnerable resources.  Include consideration of the effects of multiple stressors on the resource(s)</a:t>
                      </a:r>
                    </a:p>
                    <a:p>
                      <a:pPr marL="0" marR="0">
                        <a:lnSpc>
                          <a:spcPct val="115000"/>
                        </a:lnSpc>
                        <a:spcBef>
                          <a:spcPts val="0"/>
                        </a:spcBef>
                        <a:spcAft>
                          <a:spcPts val="0"/>
                        </a:spcAft>
                      </a:pPr>
                      <a:r>
                        <a:rPr lang="en-US" sz="1200" dirty="0">
                          <a:effectLst/>
                        </a:rPr>
                        <a:t> </a:t>
                      </a:r>
                    </a:p>
                    <a:p>
                      <a:pPr marL="0" marR="0">
                        <a:lnSpc>
                          <a:spcPct val="115000"/>
                        </a:lnSpc>
                        <a:spcBef>
                          <a:spcPts val="0"/>
                        </a:spcBef>
                        <a:spcAft>
                          <a:spcPts val="0"/>
                        </a:spcAft>
                      </a:pPr>
                      <a:r>
                        <a:rPr lang="en-US" sz="1200" dirty="0">
                          <a:effectLst/>
                        </a:rPr>
                        <a:t>Identified as an area of focus for </a:t>
                      </a:r>
                      <a:br>
                        <a:rPr lang="en-US" sz="1200" dirty="0">
                          <a:effectLst/>
                        </a:rPr>
                      </a:br>
                      <a:r>
                        <a:rPr lang="en-US" sz="1200" dirty="0">
                          <a:effectLst/>
                        </a:rPr>
                        <a:t>Priority Topics B, C, D, and E; Identified as fruitful area for collaboration / joint funding opportunities</a:t>
                      </a:r>
                      <a:endParaRPr lang="en-US" sz="12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u="sng" dirty="0">
                          <a:effectLst/>
                        </a:rPr>
                        <a:t>Tool development/Needs identification</a:t>
                      </a:r>
                      <a:endParaRPr lang="en-US" sz="1200" dirty="0">
                        <a:effectLst/>
                      </a:endParaRPr>
                    </a:p>
                    <a:p>
                      <a:pPr marL="342900" marR="0" lvl="0" indent="-342900">
                        <a:lnSpc>
                          <a:spcPct val="115000"/>
                        </a:lnSpc>
                        <a:spcBef>
                          <a:spcPts val="0"/>
                        </a:spcBef>
                        <a:spcAft>
                          <a:spcPts val="0"/>
                        </a:spcAft>
                        <a:buFont typeface="Symbol"/>
                        <a:buChar char=""/>
                      </a:pPr>
                      <a:r>
                        <a:rPr lang="en-US" sz="1200" dirty="0">
                          <a:effectLst/>
                        </a:rPr>
                        <a:t>Focus on how to understand and assess the cumulative effects/cumulative impacts of a variety of stressors (esp. relevant in BC?)</a:t>
                      </a:r>
                    </a:p>
                    <a:p>
                      <a:pPr marL="0" marR="0">
                        <a:lnSpc>
                          <a:spcPct val="115000"/>
                        </a:lnSpc>
                        <a:spcBef>
                          <a:spcPts val="0"/>
                        </a:spcBef>
                        <a:spcAft>
                          <a:spcPts val="0"/>
                        </a:spcAft>
                      </a:pPr>
                      <a:r>
                        <a:rPr lang="en-US" sz="1200" u="sng" dirty="0">
                          <a:effectLst/>
                        </a:rPr>
                        <a:t>Analysis/Sharing of “what works”</a:t>
                      </a:r>
                      <a:endParaRPr lang="en-US" sz="1200" dirty="0">
                        <a:effectLst/>
                      </a:endParaRPr>
                    </a:p>
                    <a:p>
                      <a:pPr marL="342900" marR="0" lvl="0" indent="-342900">
                        <a:lnSpc>
                          <a:spcPct val="115000"/>
                        </a:lnSpc>
                        <a:spcBef>
                          <a:spcPts val="0"/>
                        </a:spcBef>
                        <a:spcAft>
                          <a:spcPts val="0"/>
                        </a:spcAft>
                        <a:buFont typeface="Symbol"/>
                        <a:buChar char=""/>
                      </a:pPr>
                      <a:r>
                        <a:rPr lang="en-US" sz="1200" dirty="0" smtClean="0">
                          <a:effectLst/>
                        </a:rPr>
                        <a:t>Examination </a:t>
                      </a:r>
                      <a:r>
                        <a:rPr lang="en-US" sz="1200" dirty="0">
                          <a:effectLst/>
                        </a:rPr>
                        <a:t>of the use/non-use of existing studies</a:t>
                      </a:r>
                    </a:p>
                    <a:p>
                      <a:pPr marL="742950" marR="0" lvl="1" indent="-285750">
                        <a:lnSpc>
                          <a:spcPct val="115000"/>
                        </a:lnSpc>
                        <a:spcBef>
                          <a:spcPts val="0"/>
                        </a:spcBef>
                        <a:spcAft>
                          <a:spcPts val="0"/>
                        </a:spcAft>
                        <a:buFont typeface="Courier New"/>
                        <a:buChar char="o"/>
                      </a:pPr>
                      <a:r>
                        <a:rPr lang="en-US" sz="1200" dirty="0">
                          <a:effectLst/>
                        </a:rPr>
                        <a:t>Note that there are quite a few methods used for "vulnerability assessments"; there is some research being done on what is used / not used and why; and inventory of existing/past VAs might be available from USGS</a:t>
                      </a:r>
                    </a:p>
                    <a:p>
                      <a:pPr marL="342900" marR="0" lvl="0" indent="-342900">
                        <a:lnSpc>
                          <a:spcPct val="115000"/>
                        </a:lnSpc>
                        <a:spcBef>
                          <a:spcPts val="0"/>
                        </a:spcBef>
                        <a:spcAft>
                          <a:spcPts val="0"/>
                        </a:spcAft>
                        <a:buFont typeface="Symbol"/>
                        <a:buChar char=""/>
                      </a:pPr>
                      <a:r>
                        <a:rPr lang="en-US" sz="1200" dirty="0">
                          <a:effectLst/>
                        </a:rPr>
                        <a:t>Examine scale/scope of assessments and applicability to decisions at, potentially, different scales from the VA itself</a:t>
                      </a:r>
                    </a:p>
                    <a:p>
                      <a:pPr marL="57150" marR="0">
                        <a:lnSpc>
                          <a:spcPct val="115000"/>
                        </a:lnSpc>
                        <a:spcBef>
                          <a:spcPts val="0"/>
                        </a:spcBef>
                        <a:spcAft>
                          <a:spcPts val="0"/>
                        </a:spcAft>
                      </a:pPr>
                      <a:r>
                        <a:rPr lang="en-US" sz="1200" u="sng" dirty="0">
                          <a:effectLst/>
                        </a:rPr>
                        <a:t>Add climate considerations</a:t>
                      </a:r>
                      <a:endParaRPr lang="en-US" sz="1200" dirty="0">
                        <a:effectLst/>
                      </a:endParaRPr>
                    </a:p>
                    <a:p>
                      <a:pPr marL="342900" marR="0" lvl="0" indent="-342900">
                        <a:lnSpc>
                          <a:spcPct val="115000"/>
                        </a:lnSpc>
                        <a:spcBef>
                          <a:spcPts val="0"/>
                        </a:spcBef>
                        <a:spcAft>
                          <a:spcPts val="0"/>
                        </a:spcAft>
                        <a:buFont typeface="Symbol"/>
                        <a:buChar char=""/>
                      </a:pPr>
                      <a:r>
                        <a:rPr lang="en-US" sz="1200" dirty="0">
                          <a:effectLst/>
                        </a:rPr>
                        <a:t>Support (jointly with Partner?) specific/individual vulnerability assessment that includes consideration of multiple environments and stressors </a:t>
                      </a:r>
                      <a:r>
                        <a:rPr lang="en-US" sz="1200" dirty="0" smtClean="0">
                          <a:effectLst/>
                        </a:rPr>
                        <a:t> that can be used in adaptation planning</a:t>
                      </a:r>
                      <a:endParaRPr lang="en-US" sz="12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454081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62000"/>
          </a:xfrm>
        </p:spPr>
        <p:txBody>
          <a:bodyPr>
            <a:normAutofit/>
          </a:bodyPr>
          <a:lstStyle/>
          <a:p>
            <a:r>
              <a:rPr lang="en-US" dirty="0" smtClean="0"/>
              <a:t>Additional discussion on Activity #1</a:t>
            </a:r>
            <a:endParaRPr lang="en-US" dirty="0"/>
          </a:p>
        </p:txBody>
      </p:sp>
      <p:sp>
        <p:nvSpPr>
          <p:cNvPr id="3" name="Content Placeholder 2"/>
          <p:cNvSpPr>
            <a:spLocks noGrp="1"/>
          </p:cNvSpPr>
          <p:nvPr>
            <p:ph idx="1"/>
          </p:nvPr>
        </p:nvSpPr>
        <p:spPr>
          <a:xfrm>
            <a:off x="304800" y="2057400"/>
            <a:ext cx="8458200" cy="1143000"/>
          </a:xfrm>
        </p:spPr>
        <p:txBody>
          <a:bodyPr>
            <a:noAutofit/>
          </a:bodyPr>
          <a:lstStyle/>
          <a:p>
            <a:r>
              <a:rPr lang="en-US" sz="2200" dirty="0" smtClean="0"/>
              <a:t>Beyond / in addition to the data management platform</a:t>
            </a:r>
          </a:p>
          <a:p>
            <a:r>
              <a:rPr lang="en-US" sz="2200" dirty="0" smtClean="0"/>
              <a:t>What other types of projects should be encouraged?</a:t>
            </a:r>
          </a:p>
        </p:txBody>
      </p:sp>
      <p:graphicFrame>
        <p:nvGraphicFramePr>
          <p:cNvPr id="4" name="Table 3"/>
          <p:cNvGraphicFramePr>
            <a:graphicFrameLocks noGrp="1"/>
          </p:cNvGraphicFramePr>
          <p:nvPr>
            <p:extLst>
              <p:ext uri="{D42A27DB-BD31-4B8C-83A1-F6EECF244321}">
                <p14:modId xmlns:p14="http://schemas.microsoft.com/office/powerpoint/2010/main" val="1305633765"/>
              </p:ext>
            </p:extLst>
          </p:nvPr>
        </p:nvGraphicFramePr>
        <p:xfrm>
          <a:off x="381000" y="2971800"/>
          <a:ext cx="8458200" cy="3364992"/>
        </p:xfrm>
        <a:graphic>
          <a:graphicData uri="http://schemas.openxmlformats.org/drawingml/2006/table">
            <a:tbl>
              <a:tblPr>
                <a:tableStyleId>{5C22544A-7EE6-4342-B048-85BDC9FD1C3A}</a:tableStyleId>
              </a:tblPr>
              <a:tblGrid>
                <a:gridCol w="2837244"/>
                <a:gridCol w="5620956"/>
              </a:tblGrid>
              <a:tr h="3124359">
                <a:tc>
                  <a:txBody>
                    <a:bodyPr/>
                    <a:lstStyle/>
                    <a:p>
                      <a:pPr marL="0" marR="0">
                        <a:lnSpc>
                          <a:spcPct val="115000"/>
                        </a:lnSpc>
                        <a:spcBef>
                          <a:spcPts val="0"/>
                        </a:spcBef>
                        <a:spcAft>
                          <a:spcPts val="0"/>
                        </a:spcAft>
                      </a:pPr>
                      <a:r>
                        <a:rPr lang="en-US" sz="1200" dirty="0">
                          <a:solidFill>
                            <a:srgbClr val="000000"/>
                          </a:solidFill>
                          <a:effectLst/>
                          <a:latin typeface="Calibri"/>
                          <a:ea typeface="Calibri"/>
                          <a:cs typeface="Calibri"/>
                        </a:rPr>
                        <a:t>Data and information synthesis and sharing.  Identify, compile, collate and integrate existing data and information concerning climate impact data and modeling, monitoring, and monitoring networks, TEK, etc.  Focus areas include addressing special cross-border challenges; linking information and data across disciplines and habitats, and providing the information and data to decision makers in a way that makes it useful to them.  (Information and data sharing to be as desired by Tribes / First Nations for TEK).  </a:t>
                      </a:r>
                      <a:endParaRPr lang="en-US" sz="1200" dirty="0">
                        <a:effectLst/>
                        <a:latin typeface="Calibri"/>
                        <a:ea typeface="Calibri"/>
                        <a:cs typeface="Times New Roman"/>
                      </a:endParaRPr>
                    </a:p>
                    <a:p>
                      <a:pPr marL="0" marR="0">
                        <a:lnSpc>
                          <a:spcPct val="115000"/>
                        </a:lnSpc>
                        <a:spcBef>
                          <a:spcPts val="0"/>
                        </a:spcBef>
                        <a:spcAft>
                          <a:spcPts val="0"/>
                        </a:spcAft>
                      </a:pPr>
                      <a:r>
                        <a:rPr lang="en-US" sz="1200" dirty="0">
                          <a:solidFill>
                            <a:srgbClr val="000000"/>
                          </a:solidFill>
                          <a:effectLst/>
                          <a:latin typeface="Calibri"/>
                          <a:ea typeface="Calibri"/>
                          <a:cs typeface="Calibri"/>
                        </a:rPr>
                        <a:t> </a:t>
                      </a:r>
                      <a:endParaRPr lang="en-US" sz="1200" dirty="0">
                        <a:effectLst/>
                        <a:latin typeface="Calibri"/>
                        <a:ea typeface="Calibri"/>
                        <a:cs typeface="Times New Roman"/>
                      </a:endParaRPr>
                    </a:p>
                    <a:p>
                      <a:pPr marL="0" marR="0">
                        <a:lnSpc>
                          <a:spcPct val="115000"/>
                        </a:lnSpc>
                        <a:spcBef>
                          <a:spcPts val="0"/>
                        </a:spcBef>
                        <a:spcAft>
                          <a:spcPts val="0"/>
                        </a:spcAft>
                      </a:pPr>
                      <a:r>
                        <a:rPr lang="en-US" sz="1200" b="1" dirty="0">
                          <a:solidFill>
                            <a:srgbClr val="000000"/>
                          </a:solidFill>
                          <a:effectLst/>
                          <a:latin typeface="Calibri"/>
                          <a:ea typeface="Calibri"/>
                          <a:cs typeface="Times New Roman"/>
                        </a:rPr>
                        <a:t>Identified as an area of focus for </a:t>
                      </a:r>
                      <a:br>
                        <a:rPr lang="en-US" sz="1200" b="1" dirty="0">
                          <a:solidFill>
                            <a:srgbClr val="000000"/>
                          </a:solidFill>
                          <a:effectLst/>
                          <a:latin typeface="Calibri"/>
                          <a:ea typeface="Calibri"/>
                          <a:cs typeface="Times New Roman"/>
                        </a:rPr>
                      </a:br>
                      <a:r>
                        <a:rPr lang="en-US" sz="1200" b="1" dirty="0">
                          <a:solidFill>
                            <a:srgbClr val="000000"/>
                          </a:solidFill>
                          <a:effectLst/>
                          <a:latin typeface="Calibri"/>
                          <a:ea typeface="Calibri"/>
                          <a:cs typeface="Times New Roman"/>
                        </a:rPr>
                        <a:t>all Priority Topics</a:t>
                      </a:r>
                      <a:endParaRPr lang="en-US" sz="12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u="sng" dirty="0">
                          <a:solidFill>
                            <a:srgbClr val="000000"/>
                          </a:solidFill>
                          <a:effectLst/>
                          <a:latin typeface="Calibri"/>
                          <a:ea typeface="Calibri"/>
                          <a:cs typeface="Calibri"/>
                        </a:rPr>
                        <a:t>Tool development/Needs identification</a:t>
                      </a:r>
                      <a:endParaRPr lang="en-US" sz="1200" dirty="0">
                        <a:effectLst/>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Continue to develop/expand the data platform:</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Add one or more priority datasets (as identified by the GIS technical team) to the NPLCC data management system</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Additional support for hydrology data in SE Alaska</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Implement suggestions from </a:t>
                      </a:r>
                      <a:r>
                        <a:rPr lang="en-US" sz="1200" dirty="0" err="1">
                          <a:solidFill>
                            <a:srgbClr val="000000"/>
                          </a:solidFill>
                          <a:effectLst/>
                          <a:latin typeface="Calibri"/>
                          <a:ea typeface="Times New Roman"/>
                          <a:cs typeface="Calibri"/>
                        </a:rPr>
                        <a:t>EcoAdapt</a:t>
                      </a:r>
                      <a:r>
                        <a:rPr lang="en-US" sz="1200" dirty="0">
                          <a:solidFill>
                            <a:srgbClr val="000000"/>
                          </a:solidFill>
                          <a:effectLst/>
                          <a:latin typeface="Calibri"/>
                          <a:ea typeface="Times New Roman"/>
                          <a:cs typeface="Calibri"/>
                        </a:rPr>
                        <a:t> workshops and others on the data platform, data needs, and data presentation</a:t>
                      </a:r>
                      <a:endParaRPr lang="en-US" sz="1200" dirty="0">
                        <a:effectLst/>
                        <a:latin typeface="Calibri"/>
                        <a:ea typeface="Times New Roman"/>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Increase awareness of data that is already available (through NPLCC, through Partners, or both) and actively promote/provide data/information to decision-makers</a:t>
                      </a:r>
                      <a:endParaRPr lang="en-US" sz="1200" dirty="0">
                        <a:effectLst/>
                        <a:latin typeface="Calibri"/>
                        <a:ea typeface="Times New Roman"/>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Identify/track what information is being sought and / or used by decision-makers (e.g. network analyses on data use</a:t>
                      </a:r>
                      <a:r>
                        <a:rPr lang="en-US" sz="1200" i="1" dirty="0">
                          <a:solidFill>
                            <a:srgbClr val="000000"/>
                          </a:solidFill>
                          <a:effectLst/>
                          <a:latin typeface="Calibri"/>
                          <a:ea typeface="Times New Roman"/>
                          <a:cs typeface="Calibri"/>
                        </a:rPr>
                        <a:t>)</a:t>
                      </a:r>
                      <a:r>
                        <a:rPr lang="en-US" sz="1200" dirty="0">
                          <a:solidFill>
                            <a:srgbClr val="000000"/>
                          </a:solidFill>
                          <a:effectLst/>
                          <a:latin typeface="Calibri"/>
                          <a:ea typeface="Times New Roman"/>
                          <a:cs typeface="Calibri"/>
                        </a:rPr>
                        <a:t> use results identify what should be put into the data platform, and/or what people need to be made aware of </a:t>
                      </a:r>
                      <a:r>
                        <a:rPr lang="en-US" sz="1200" i="1" dirty="0">
                          <a:solidFill>
                            <a:srgbClr val="000000"/>
                          </a:solidFill>
                          <a:effectLst/>
                          <a:latin typeface="Calibri"/>
                          <a:ea typeface="Times New Roman"/>
                          <a:cs typeface="Calibri"/>
                        </a:rPr>
                        <a:t>(also proposed as a way to further clarify decision-makers needs for S-TEK information)</a:t>
                      </a:r>
                      <a:endParaRPr lang="en-US" sz="1200" dirty="0">
                        <a:effectLst/>
                        <a:latin typeface="Calibri"/>
                        <a:ea typeface="Times New Roman"/>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Document and highlight roadblocks for data sharing and integration (and identify ways to overcome those roadblocks)</a:t>
                      </a:r>
                      <a:endParaRPr lang="en-US" sz="12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3001901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62000"/>
          </a:xfrm>
        </p:spPr>
        <p:txBody>
          <a:bodyPr>
            <a:normAutofit/>
          </a:bodyPr>
          <a:lstStyle/>
          <a:p>
            <a:r>
              <a:rPr lang="en-US" dirty="0" smtClean="0"/>
              <a:t>Additional discussion on Activity #4</a:t>
            </a:r>
            <a:endParaRPr lang="en-US" dirty="0"/>
          </a:p>
        </p:txBody>
      </p:sp>
      <p:sp>
        <p:nvSpPr>
          <p:cNvPr id="3" name="Content Placeholder 2"/>
          <p:cNvSpPr>
            <a:spLocks noGrp="1"/>
          </p:cNvSpPr>
          <p:nvPr>
            <p:ph idx="1"/>
          </p:nvPr>
        </p:nvSpPr>
        <p:spPr>
          <a:xfrm>
            <a:off x="228600" y="1752600"/>
            <a:ext cx="8458200" cy="1143000"/>
          </a:xfrm>
        </p:spPr>
        <p:txBody>
          <a:bodyPr>
            <a:noAutofit/>
          </a:bodyPr>
          <a:lstStyle/>
          <a:p>
            <a:r>
              <a:rPr lang="en-US" sz="2200" dirty="0"/>
              <a:t>How do we increase the likelihood that projects related to this activity are useful to resource managers?</a:t>
            </a:r>
          </a:p>
        </p:txBody>
      </p:sp>
      <p:graphicFrame>
        <p:nvGraphicFramePr>
          <p:cNvPr id="4" name="Table 3"/>
          <p:cNvGraphicFramePr>
            <a:graphicFrameLocks noGrp="1"/>
          </p:cNvGraphicFramePr>
          <p:nvPr>
            <p:extLst>
              <p:ext uri="{D42A27DB-BD31-4B8C-83A1-F6EECF244321}">
                <p14:modId xmlns:p14="http://schemas.microsoft.com/office/powerpoint/2010/main" val="2731720929"/>
              </p:ext>
            </p:extLst>
          </p:nvPr>
        </p:nvGraphicFramePr>
        <p:xfrm>
          <a:off x="381000" y="2667001"/>
          <a:ext cx="8458200" cy="3867785"/>
        </p:xfrm>
        <a:graphic>
          <a:graphicData uri="http://schemas.openxmlformats.org/drawingml/2006/table">
            <a:tbl>
              <a:tblPr>
                <a:tableStyleId>{5C22544A-7EE6-4342-B048-85BDC9FD1C3A}</a:tableStyleId>
              </a:tblPr>
              <a:tblGrid>
                <a:gridCol w="2837244"/>
                <a:gridCol w="5620956"/>
              </a:tblGrid>
              <a:tr h="3867785">
                <a:tc>
                  <a:txBody>
                    <a:bodyPr/>
                    <a:lstStyle/>
                    <a:p>
                      <a:pPr marL="0" marR="0">
                        <a:lnSpc>
                          <a:spcPct val="115000"/>
                        </a:lnSpc>
                        <a:spcBef>
                          <a:spcPts val="0"/>
                        </a:spcBef>
                        <a:spcAft>
                          <a:spcPts val="0"/>
                        </a:spcAft>
                      </a:pPr>
                      <a:r>
                        <a:rPr lang="en-US" sz="1200" dirty="0">
                          <a:solidFill>
                            <a:srgbClr val="000000"/>
                          </a:solidFill>
                          <a:effectLst/>
                          <a:latin typeface="Calibri"/>
                          <a:ea typeface="Calibri"/>
                          <a:cs typeface="Times New Roman"/>
                        </a:rPr>
                        <a:t>Improve information on how climate change will affect linkages between ecological and human resources (including tribal and First Nations subsistence activities)</a:t>
                      </a:r>
                      <a:endParaRPr lang="en-US" sz="1200" dirty="0">
                        <a:effectLst/>
                        <a:latin typeface="Calibri"/>
                        <a:ea typeface="Calibri"/>
                        <a:cs typeface="Times New Roman"/>
                      </a:endParaRPr>
                    </a:p>
                    <a:p>
                      <a:pPr marL="0" marR="0">
                        <a:lnSpc>
                          <a:spcPct val="115000"/>
                        </a:lnSpc>
                        <a:spcBef>
                          <a:spcPts val="0"/>
                        </a:spcBef>
                        <a:spcAft>
                          <a:spcPts val="0"/>
                        </a:spcAft>
                      </a:pPr>
                      <a:r>
                        <a:rPr lang="en-US" sz="1200" dirty="0">
                          <a:solidFill>
                            <a:srgbClr val="000000"/>
                          </a:solidFill>
                          <a:effectLst/>
                          <a:latin typeface="Calibri"/>
                          <a:ea typeface="Calibri"/>
                          <a:cs typeface="Times New Roman"/>
                        </a:rPr>
                        <a:t> </a:t>
                      </a:r>
                      <a:endParaRPr lang="en-US" sz="1200" dirty="0">
                        <a:effectLst/>
                        <a:latin typeface="Calibri"/>
                        <a:ea typeface="Calibri"/>
                        <a:cs typeface="Times New Roman"/>
                      </a:endParaRPr>
                    </a:p>
                    <a:p>
                      <a:pPr marL="0" marR="0">
                        <a:lnSpc>
                          <a:spcPct val="115000"/>
                        </a:lnSpc>
                        <a:spcBef>
                          <a:spcPts val="0"/>
                        </a:spcBef>
                        <a:spcAft>
                          <a:spcPts val="0"/>
                        </a:spcAft>
                      </a:pPr>
                      <a:r>
                        <a:rPr lang="en-US" sz="1200" b="1" dirty="0">
                          <a:solidFill>
                            <a:srgbClr val="000000"/>
                          </a:solidFill>
                          <a:effectLst/>
                          <a:latin typeface="Calibri"/>
                          <a:ea typeface="Calibri"/>
                          <a:cs typeface="Times New Roman"/>
                        </a:rPr>
                        <a:t>Identified as an area of focus for </a:t>
                      </a:r>
                      <a:br>
                        <a:rPr lang="en-US" sz="1200" b="1" dirty="0">
                          <a:solidFill>
                            <a:srgbClr val="000000"/>
                          </a:solidFill>
                          <a:effectLst/>
                          <a:latin typeface="Calibri"/>
                          <a:ea typeface="Calibri"/>
                          <a:cs typeface="Times New Roman"/>
                        </a:rPr>
                      </a:br>
                      <a:r>
                        <a:rPr lang="en-US" sz="1200" b="1" dirty="0">
                          <a:solidFill>
                            <a:srgbClr val="000000"/>
                          </a:solidFill>
                          <a:effectLst/>
                          <a:latin typeface="Calibri"/>
                          <a:ea typeface="Calibri"/>
                          <a:cs typeface="Times New Roman"/>
                        </a:rPr>
                        <a:t>Priority Topics A and D</a:t>
                      </a:r>
                      <a:endParaRPr lang="en-US" sz="12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u="sng" dirty="0">
                          <a:solidFill>
                            <a:srgbClr val="000000"/>
                          </a:solidFill>
                          <a:effectLst/>
                          <a:latin typeface="Calibri"/>
                          <a:ea typeface="Calibri"/>
                          <a:cs typeface="Calibri"/>
                        </a:rPr>
                        <a:t>Tool development/Needs identification</a:t>
                      </a:r>
                      <a:endParaRPr lang="en-US" sz="1200" dirty="0">
                        <a:effectLst/>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Develop and pilot test a method / conceptual model for an integrated social and ecological vulnerability assessment </a:t>
                      </a:r>
                      <a:endParaRPr lang="en-US" sz="1200" dirty="0">
                        <a:effectLst/>
                        <a:latin typeface="Calibri"/>
                        <a:ea typeface="Times New Roman"/>
                        <a:cs typeface="Times New Roman"/>
                      </a:endParaRPr>
                    </a:p>
                    <a:p>
                      <a:pPr marL="57150" marR="0">
                        <a:lnSpc>
                          <a:spcPct val="115000"/>
                        </a:lnSpc>
                        <a:spcBef>
                          <a:spcPts val="0"/>
                        </a:spcBef>
                        <a:spcAft>
                          <a:spcPts val="0"/>
                        </a:spcAft>
                      </a:pPr>
                      <a:r>
                        <a:rPr lang="en-US" sz="1200" u="sng" dirty="0">
                          <a:solidFill>
                            <a:srgbClr val="000000"/>
                          </a:solidFill>
                          <a:effectLst/>
                          <a:latin typeface="Calibri"/>
                          <a:ea typeface="Calibri"/>
                          <a:cs typeface="Calibri"/>
                        </a:rPr>
                        <a:t>Add climate considerations</a:t>
                      </a:r>
                      <a:endParaRPr lang="en-US" sz="1200" dirty="0">
                        <a:effectLst/>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Analyze these interactions and linkages within any one of the Priority Topics (note that this was identified as high priority for Topic D only).  Examples might include:</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Public health impacts related to climate change impacts </a:t>
                      </a:r>
                      <a:r>
                        <a:rPr lang="en-US" sz="1200" dirty="0" smtClean="0">
                          <a:solidFill>
                            <a:srgbClr val="000000"/>
                          </a:solidFill>
                          <a:effectLst/>
                          <a:latin typeface="Calibri"/>
                          <a:ea typeface="Times New Roman"/>
                          <a:cs typeface="Calibri"/>
                        </a:rPr>
                        <a:t>within </a:t>
                      </a:r>
                      <a:r>
                        <a:rPr lang="en-US" sz="1200" dirty="0">
                          <a:solidFill>
                            <a:srgbClr val="000000"/>
                          </a:solidFill>
                          <a:effectLst/>
                          <a:latin typeface="Calibri"/>
                          <a:ea typeface="Times New Roman"/>
                          <a:cs typeface="Calibri"/>
                        </a:rPr>
                        <a:t>a Priority Topics (e.g., for Topics D &amp; E, links between climate change and fish/shellfish disease – hatchery closures, fish advisories, etc. that affect consumption)</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Interactions between connectivity, species range shifts, and tribal and First Nations access to culturally important species</a:t>
                      </a:r>
                      <a:endParaRPr lang="en-US" sz="1200" dirty="0">
                        <a:effectLst/>
                        <a:latin typeface="Calibri"/>
                        <a:ea typeface="Times New Roman"/>
                        <a:cs typeface="Times New Roman"/>
                      </a:endParaRPr>
                    </a:p>
                    <a:p>
                      <a:pPr marL="742950" marR="0" lvl="1" indent="-285750">
                        <a:lnSpc>
                          <a:spcPct val="115000"/>
                        </a:lnSpc>
                        <a:spcBef>
                          <a:spcPts val="0"/>
                        </a:spcBef>
                        <a:spcAft>
                          <a:spcPts val="0"/>
                        </a:spcAft>
                        <a:buFont typeface="Courier New"/>
                        <a:buChar char="o"/>
                      </a:pPr>
                      <a:r>
                        <a:rPr lang="en-US" sz="1200" dirty="0">
                          <a:solidFill>
                            <a:srgbClr val="000000"/>
                          </a:solidFill>
                          <a:effectLst/>
                          <a:latin typeface="Calibri"/>
                          <a:ea typeface="Times New Roman"/>
                          <a:cs typeface="Calibri"/>
                        </a:rPr>
                        <a:t>Climate change effects on subsistence and/or recreational hunting and gathering, including economic, health, and quality of life impacts</a:t>
                      </a:r>
                      <a:endParaRPr lang="en-US" sz="1200" dirty="0">
                        <a:effectLst/>
                        <a:latin typeface="Calibri"/>
                        <a:ea typeface="Times New Roman"/>
                        <a:cs typeface="Times New Roman"/>
                      </a:endParaRPr>
                    </a:p>
                    <a:p>
                      <a:pPr marL="342900" marR="0" lvl="0" indent="-342900">
                        <a:lnSpc>
                          <a:spcPct val="115000"/>
                        </a:lnSpc>
                        <a:spcBef>
                          <a:spcPts val="0"/>
                        </a:spcBef>
                        <a:spcAft>
                          <a:spcPts val="0"/>
                        </a:spcAft>
                        <a:buFont typeface="Symbol"/>
                        <a:buChar char=""/>
                      </a:pPr>
                      <a:r>
                        <a:rPr lang="en-US" sz="1200" dirty="0">
                          <a:solidFill>
                            <a:srgbClr val="000000"/>
                          </a:solidFill>
                          <a:effectLst/>
                          <a:latin typeface="Calibri"/>
                          <a:ea typeface="Times New Roman"/>
                          <a:cs typeface="Calibri"/>
                        </a:rPr>
                        <a:t>Add consideration of the human dimensions of climate change, including ways to improve communication of impacts, and to incorporate considerations related to the social/human impacts of change into the existing planning processes.</a:t>
                      </a:r>
                      <a:endParaRPr lang="en-US" sz="1200" dirty="0">
                        <a:effectLst/>
                        <a:latin typeface="Calibri"/>
                        <a:ea typeface="Times New Roman"/>
                        <a:cs typeface="Times New Roman"/>
                      </a:endParaRPr>
                    </a:p>
                    <a:p>
                      <a:pPr marL="285750" marR="0">
                        <a:lnSpc>
                          <a:spcPct val="115000"/>
                        </a:lnSpc>
                        <a:spcBef>
                          <a:spcPts val="0"/>
                        </a:spcBef>
                        <a:spcAft>
                          <a:spcPts val="0"/>
                        </a:spcAft>
                      </a:pPr>
                      <a:r>
                        <a:rPr lang="en-US" sz="1200" dirty="0">
                          <a:solidFill>
                            <a:srgbClr val="000000"/>
                          </a:solidFill>
                          <a:effectLst/>
                          <a:latin typeface="Calibri"/>
                          <a:ea typeface="Times New Roman"/>
                          <a:cs typeface="Calibri"/>
                        </a:rPr>
                        <a:t> </a:t>
                      </a:r>
                      <a:endParaRPr lang="en-US" sz="12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4239291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838200"/>
            <a:ext cx="6629400" cy="762000"/>
          </a:xfrm>
        </p:spPr>
        <p:txBody>
          <a:bodyPr>
            <a:normAutofit/>
          </a:bodyPr>
          <a:lstStyle/>
          <a:p>
            <a:r>
              <a:rPr lang="en-US" sz="3200" dirty="0" smtClean="0"/>
              <a:t>Next Steps – Implementation Plan</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551047422"/>
              </p:ext>
            </p:extLst>
          </p:nvPr>
        </p:nvGraphicFramePr>
        <p:xfrm>
          <a:off x="228600" y="1600200"/>
          <a:ext cx="8305800" cy="4973320"/>
        </p:xfrm>
        <a:graphic>
          <a:graphicData uri="http://schemas.openxmlformats.org/drawingml/2006/table">
            <a:tbl>
              <a:tblPr firstRow="1" bandRow="1">
                <a:tableStyleId>{5C22544A-7EE6-4342-B048-85BDC9FD1C3A}</a:tableStyleId>
              </a:tblPr>
              <a:tblGrid>
                <a:gridCol w="3753583"/>
                <a:gridCol w="2795221"/>
                <a:gridCol w="1756996"/>
              </a:tblGrid>
              <a:tr h="381000">
                <a:tc>
                  <a:txBody>
                    <a:bodyPr/>
                    <a:lstStyle/>
                    <a:p>
                      <a:r>
                        <a:rPr lang="en-US" sz="1800" dirty="0" smtClean="0"/>
                        <a:t>What</a:t>
                      </a:r>
                      <a:endParaRPr lang="en-US" sz="1800" dirty="0"/>
                    </a:p>
                  </a:txBody>
                  <a:tcPr/>
                </a:tc>
                <a:tc>
                  <a:txBody>
                    <a:bodyPr/>
                    <a:lstStyle/>
                    <a:p>
                      <a:r>
                        <a:rPr lang="en-US" sz="1800" dirty="0" smtClean="0"/>
                        <a:t>Who</a:t>
                      </a:r>
                      <a:endParaRPr lang="en-US" sz="1800" dirty="0"/>
                    </a:p>
                  </a:txBody>
                  <a:tcPr/>
                </a:tc>
                <a:tc>
                  <a:txBody>
                    <a:bodyPr/>
                    <a:lstStyle/>
                    <a:p>
                      <a:r>
                        <a:rPr lang="en-US" sz="1800" dirty="0" smtClean="0"/>
                        <a:t>When</a:t>
                      </a:r>
                      <a:endParaRPr lang="en-US" sz="1800" dirty="0"/>
                    </a:p>
                  </a:txBody>
                  <a:tcPr/>
                </a:tc>
              </a:tr>
              <a:tr h="370840">
                <a:tc>
                  <a:txBody>
                    <a:bodyPr/>
                    <a:lstStyle/>
                    <a:p>
                      <a:r>
                        <a:rPr lang="en-US" sz="1800" dirty="0" smtClean="0"/>
                        <a:t>Draft 2015-2016 Implementation Plan</a:t>
                      </a:r>
                      <a:endParaRPr lang="en-US" sz="1800" dirty="0"/>
                    </a:p>
                  </a:txBody>
                  <a:tcPr/>
                </a:tc>
                <a:tc>
                  <a:txBody>
                    <a:bodyPr/>
                    <a:lstStyle/>
                    <a:p>
                      <a:r>
                        <a:rPr lang="en-US" sz="1800" dirty="0" smtClean="0"/>
                        <a:t>NPLCC Staff, consultant</a:t>
                      </a:r>
                      <a:endParaRPr lang="en-US" sz="1800" dirty="0"/>
                    </a:p>
                  </a:txBody>
                  <a:tcPr/>
                </a:tc>
                <a:tc>
                  <a:txBody>
                    <a:bodyPr/>
                    <a:lstStyle/>
                    <a:p>
                      <a:r>
                        <a:rPr lang="en-US" sz="1800" dirty="0" smtClean="0"/>
                        <a:t>By 10/13</a:t>
                      </a:r>
                      <a:endParaRPr lang="en-US" sz="1800" dirty="0"/>
                    </a:p>
                  </a:txBody>
                  <a:tcPr/>
                </a:tc>
              </a:tr>
              <a:tr h="370840">
                <a:tc>
                  <a:txBody>
                    <a:bodyPr/>
                    <a:lstStyle/>
                    <a:p>
                      <a:r>
                        <a:rPr lang="en-US" sz="1800" dirty="0" smtClean="0"/>
                        <a:t>Review and approve 2015-2016 Implementation Plan</a:t>
                      </a:r>
                      <a:endParaRPr lang="en-US" sz="1800" dirty="0"/>
                    </a:p>
                  </a:txBody>
                  <a:tcPr/>
                </a:tc>
                <a:tc>
                  <a:txBody>
                    <a:bodyPr/>
                    <a:lstStyle/>
                    <a:p>
                      <a:r>
                        <a:rPr lang="en-US" sz="1800" dirty="0" smtClean="0"/>
                        <a:t>Steering Committee</a:t>
                      </a:r>
                      <a:endParaRPr lang="en-US" sz="1800" dirty="0"/>
                    </a:p>
                  </a:txBody>
                  <a:tcPr/>
                </a:tc>
                <a:tc>
                  <a:txBody>
                    <a:bodyPr/>
                    <a:lstStyle/>
                    <a:p>
                      <a:r>
                        <a:rPr lang="en-US" sz="1800" dirty="0" smtClean="0"/>
                        <a:t>11/</a:t>
                      </a:r>
                      <a:r>
                        <a:rPr lang="en-US" sz="1800" baseline="0" dirty="0" smtClean="0"/>
                        <a:t>3  SC </a:t>
                      </a:r>
                      <a:r>
                        <a:rPr lang="en-US" sz="1800" baseline="0" dirty="0" err="1" smtClean="0"/>
                        <a:t>mtg</a:t>
                      </a:r>
                      <a:endParaRPr lang="en-US" sz="1800" dirty="0"/>
                    </a:p>
                  </a:txBody>
                  <a:tcPr/>
                </a:tc>
              </a:tr>
              <a:tr h="370840">
                <a:tc>
                  <a:txBody>
                    <a:bodyPr/>
                    <a:lstStyle/>
                    <a:p>
                      <a:r>
                        <a:rPr lang="en-US" sz="1800" dirty="0" smtClean="0"/>
                        <a:t>Draft RFP(s)</a:t>
                      </a:r>
                      <a:r>
                        <a:rPr lang="en-US" sz="1800" baseline="0" dirty="0" smtClean="0"/>
                        <a:t> for the four FY15 Activities</a:t>
                      </a:r>
                      <a:endParaRPr lang="en-US" sz="1800" dirty="0"/>
                    </a:p>
                  </a:txBody>
                  <a:tcPr/>
                </a:tc>
                <a:tc>
                  <a:txBody>
                    <a:bodyPr/>
                    <a:lstStyle/>
                    <a:p>
                      <a:r>
                        <a:rPr lang="en-US" sz="1800" dirty="0" smtClean="0"/>
                        <a:t>NPLCC Staff,</a:t>
                      </a:r>
                      <a:r>
                        <a:rPr lang="en-US" sz="1800" baseline="0" dirty="0" smtClean="0"/>
                        <a:t> with support from S-TEK</a:t>
                      </a:r>
                      <a:endParaRPr lang="en-US" sz="1800" dirty="0"/>
                    </a:p>
                  </a:txBody>
                  <a:tcPr/>
                </a:tc>
                <a:tc>
                  <a:txBody>
                    <a:bodyPr/>
                    <a:lstStyle/>
                    <a:p>
                      <a:r>
                        <a:rPr lang="en-US" sz="1800" dirty="0" smtClean="0"/>
                        <a:t>First call week of 11/10</a:t>
                      </a:r>
                      <a:endParaRPr lang="en-US" sz="1800" dirty="0"/>
                    </a:p>
                  </a:txBody>
                  <a:tcPr/>
                </a:tc>
              </a:tr>
              <a:tr h="370840">
                <a:tc>
                  <a:txBody>
                    <a:bodyPr/>
                    <a:lstStyle/>
                    <a:p>
                      <a:r>
                        <a:rPr lang="en-US" sz="1800" dirty="0" err="1" smtClean="0"/>
                        <a:t>Preproposal</a:t>
                      </a:r>
                      <a:r>
                        <a:rPr lang="en-US" sz="1800" baseline="0" dirty="0" smtClean="0"/>
                        <a:t> development</a:t>
                      </a:r>
                      <a:endParaRPr lang="en-US" sz="1800" dirty="0"/>
                    </a:p>
                  </a:txBody>
                  <a:tcPr/>
                </a:tc>
                <a:tc>
                  <a:txBody>
                    <a:bodyPr/>
                    <a:lstStyle/>
                    <a:p>
                      <a:r>
                        <a:rPr lang="en-US" sz="1800" dirty="0" smtClean="0"/>
                        <a:t>Researchers</a:t>
                      </a:r>
                      <a:r>
                        <a:rPr lang="en-US" sz="1800" baseline="0" dirty="0" smtClean="0"/>
                        <a:t> &amp; Managers</a:t>
                      </a:r>
                      <a:endParaRPr lang="en-US" sz="1800" dirty="0"/>
                    </a:p>
                  </a:txBody>
                  <a:tcPr/>
                </a:tc>
                <a:tc>
                  <a:txBody>
                    <a:bodyPr/>
                    <a:lstStyle/>
                    <a:p>
                      <a:r>
                        <a:rPr lang="en-US" sz="1800" dirty="0" smtClean="0"/>
                        <a:t>12/3</a:t>
                      </a:r>
                      <a:r>
                        <a:rPr lang="en-US" sz="1800" baseline="0" dirty="0" smtClean="0"/>
                        <a:t> – 1/14</a:t>
                      </a:r>
                      <a:endParaRPr lang="en-US" sz="1800" dirty="0"/>
                    </a:p>
                  </a:txBody>
                  <a:tcPr/>
                </a:tc>
              </a:tr>
              <a:tr h="370840">
                <a:tc>
                  <a:txBody>
                    <a:bodyPr/>
                    <a:lstStyle/>
                    <a:p>
                      <a:r>
                        <a:rPr lang="en-US" sz="1800" dirty="0" err="1" smtClean="0"/>
                        <a:t>Preproposal</a:t>
                      </a:r>
                      <a:r>
                        <a:rPr lang="en-US" sz="1800" baseline="0" dirty="0" smtClean="0"/>
                        <a:t> review and selection</a:t>
                      </a:r>
                      <a:endParaRPr lang="en-US" sz="1800" dirty="0"/>
                    </a:p>
                  </a:txBody>
                  <a:tcPr/>
                </a:tc>
                <a:tc>
                  <a:txBody>
                    <a:bodyPr/>
                    <a:lstStyle/>
                    <a:p>
                      <a:r>
                        <a:rPr lang="en-US" sz="1800" dirty="0" smtClean="0"/>
                        <a:t>NPLCC Staff</a:t>
                      </a:r>
                      <a:r>
                        <a:rPr lang="en-US" sz="1800" baseline="0" dirty="0" smtClean="0"/>
                        <a:t> and S-TEK support; Steering Committee approval</a:t>
                      </a:r>
                      <a:endParaRPr lang="en-US" sz="1800" dirty="0"/>
                    </a:p>
                  </a:txBody>
                  <a:tcPr/>
                </a:tc>
                <a:tc>
                  <a:txBody>
                    <a:bodyPr/>
                    <a:lstStyle/>
                    <a:p>
                      <a:r>
                        <a:rPr lang="en-US" sz="1800" dirty="0" smtClean="0"/>
                        <a:t>1/19 – 2/16</a:t>
                      </a:r>
                    </a:p>
                    <a:p>
                      <a:r>
                        <a:rPr lang="en-US" sz="1800" dirty="0" smtClean="0"/>
                        <a:t>2/16 – 3/8</a:t>
                      </a:r>
                      <a:endParaRPr lang="en-US" sz="1800" dirty="0"/>
                    </a:p>
                  </a:txBody>
                  <a:tcPr/>
                </a:tc>
              </a:tr>
              <a:tr h="370840">
                <a:tc>
                  <a:txBody>
                    <a:bodyPr/>
                    <a:lstStyle/>
                    <a:p>
                      <a:r>
                        <a:rPr lang="en-US" sz="1800" dirty="0" smtClean="0"/>
                        <a:t>Full proposal development</a:t>
                      </a:r>
                      <a:endParaRPr lang="en-US" sz="1800" dirty="0"/>
                    </a:p>
                  </a:txBody>
                  <a:tcPr/>
                </a:tc>
                <a:tc>
                  <a:txBody>
                    <a:bodyPr/>
                    <a:lstStyle/>
                    <a:p>
                      <a:r>
                        <a:rPr lang="en-US" sz="1800" dirty="0" smtClean="0"/>
                        <a:t>Researchers &amp; Managers</a:t>
                      </a:r>
                      <a:endParaRPr lang="en-US" sz="1800" dirty="0"/>
                    </a:p>
                  </a:txBody>
                  <a:tcPr/>
                </a:tc>
                <a:tc>
                  <a:txBody>
                    <a:bodyPr/>
                    <a:lstStyle/>
                    <a:p>
                      <a:r>
                        <a:rPr lang="en-US" sz="1800" dirty="0" smtClean="0"/>
                        <a:t>3/8 – 4/6</a:t>
                      </a:r>
                      <a:endParaRPr lang="en-US" sz="1800" dirty="0"/>
                    </a:p>
                  </a:txBody>
                  <a:tcPr/>
                </a:tc>
              </a:tr>
              <a:tr h="370840">
                <a:tc>
                  <a:txBody>
                    <a:bodyPr/>
                    <a:lstStyle/>
                    <a:p>
                      <a:r>
                        <a:rPr lang="en-US" sz="1800" dirty="0" smtClean="0"/>
                        <a:t>Proposal review and selection</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NPLCC Staff</a:t>
                      </a:r>
                      <a:r>
                        <a:rPr lang="en-US" sz="1800" baseline="0" dirty="0" smtClean="0"/>
                        <a:t> and S-TEK support; Steering Committee approval</a:t>
                      </a:r>
                      <a:endParaRPr lang="en-US" sz="1800" dirty="0" smtClean="0"/>
                    </a:p>
                  </a:txBody>
                  <a:tcPr/>
                </a:tc>
                <a:tc>
                  <a:txBody>
                    <a:bodyPr/>
                    <a:lstStyle/>
                    <a:p>
                      <a:r>
                        <a:rPr lang="en-US" sz="1800" dirty="0" smtClean="0"/>
                        <a:t>4/8 – 5/6</a:t>
                      </a:r>
                    </a:p>
                    <a:p>
                      <a:r>
                        <a:rPr lang="en-US" sz="1800" dirty="0" smtClean="0"/>
                        <a:t>5/8</a:t>
                      </a:r>
                      <a:r>
                        <a:rPr lang="en-US" sz="1800" baseline="0" dirty="0" smtClean="0"/>
                        <a:t> – 5/31</a:t>
                      </a:r>
                      <a:endParaRPr lang="en-US" sz="1800" dirty="0"/>
                    </a:p>
                  </a:txBody>
                  <a:tcPr/>
                </a:tc>
              </a:tr>
              <a:tr h="370840">
                <a:tc>
                  <a:txBody>
                    <a:bodyPr/>
                    <a:lstStyle/>
                    <a:p>
                      <a:r>
                        <a:rPr lang="en-US" sz="1800" dirty="0" smtClean="0"/>
                        <a:t>Agreements in place</a:t>
                      </a:r>
                      <a:endParaRPr lang="en-US" sz="1800" dirty="0"/>
                    </a:p>
                  </a:txBody>
                  <a:tcPr/>
                </a:tc>
                <a:tc>
                  <a:txBody>
                    <a:bodyPr/>
                    <a:lstStyle/>
                    <a:p>
                      <a:r>
                        <a:rPr lang="en-US" sz="1800" dirty="0" smtClean="0"/>
                        <a:t>NPLCC Staff</a:t>
                      </a:r>
                      <a:endParaRPr lang="en-US" sz="1800" dirty="0"/>
                    </a:p>
                  </a:txBody>
                  <a:tcPr/>
                </a:tc>
                <a:tc>
                  <a:txBody>
                    <a:bodyPr/>
                    <a:lstStyle/>
                    <a:p>
                      <a:r>
                        <a:rPr lang="en-US" sz="1800" dirty="0" smtClean="0"/>
                        <a:t>June, 2015</a:t>
                      </a:r>
                      <a:endParaRPr lang="en-US" sz="1800" dirty="0"/>
                    </a:p>
                  </a:txBody>
                  <a:tcPr/>
                </a:tc>
              </a:tr>
            </a:tbl>
          </a:graphicData>
        </a:graphic>
      </p:graphicFrame>
    </p:spTree>
    <p:extLst>
      <p:ext uri="{BB962C8B-B14F-4D97-AF65-F5344CB8AC3E}">
        <p14:creationId xmlns:p14="http://schemas.microsoft.com/office/powerpoint/2010/main" val="3941214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9685</TotalTime>
  <Words>1718</Words>
  <Application>Microsoft Office PowerPoint</Application>
  <PresentationFormat>On-screen Show (4:3)</PresentationFormat>
  <Paragraphs>208</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Outline </vt:lpstr>
      <vt:lpstr>PowerPoint Presentation</vt:lpstr>
      <vt:lpstr>LCC-Specific Conservation Goals</vt:lpstr>
      <vt:lpstr>PowerPoint Presentation</vt:lpstr>
      <vt:lpstr>Closing Questions – Sense of the SC</vt:lpstr>
      <vt:lpstr>Elements of the Implementation Plan </vt:lpstr>
      <vt:lpstr>9 Areas of Focus for 2015-2016</vt:lpstr>
      <vt:lpstr>Discussion: FY15 Activities</vt:lpstr>
      <vt:lpstr>Discussion: Assuring/Increasing the management relevance of FY15 projects</vt:lpstr>
      <vt:lpstr>Additional discussion on Activity #2</vt:lpstr>
      <vt:lpstr>Additional discussion on Activity #1</vt:lpstr>
      <vt:lpstr>Additional discussion on Activity #4</vt:lpstr>
      <vt:lpstr>Next Steps – Implementation Plan</vt:lpstr>
    </vt:vector>
  </TitlesOfParts>
  <Company>DOI-FWS-R7--FAIR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Philip</dc:creator>
  <cp:lastModifiedBy>Kearney, Meghan</cp:lastModifiedBy>
  <cp:revision>524</cp:revision>
  <cp:lastPrinted>2014-04-02T23:57:14Z</cp:lastPrinted>
  <dcterms:created xsi:type="dcterms:W3CDTF">2012-06-06T16:26:27Z</dcterms:created>
  <dcterms:modified xsi:type="dcterms:W3CDTF">2014-10-01T15:45:35Z</dcterms:modified>
</cp:coreProperties>
</file>