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2"/>
  </p:notesMasterIdLst>
  <p:sldIdLst>
    <p:sldId id="268" r:id="rId3"/>
    <p:sldId id="269" r:id="rId4"/>
    <p:sldId id="257" r:id="rId5"/>
    <p:sldId id="258" r:id="rId6"/>
    <p:sldId id="260" r:id="rId7"/>
    <p:sldId id="261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81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C2F5C-0CEB-43C7-8149-5BAA1F36BFF0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F9440-4DDE-4361-95C1-CF8051141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52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4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02" name="Shape 4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7" name="Shape 4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5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135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934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38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8260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2303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118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208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282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146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9960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241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39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487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870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557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714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02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31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981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974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80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marR="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2595456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FEB9C-7C11-4D98-89B8-15BD8DA7C18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10/15/2014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26188-6368-4577-B290-3080915FCB2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8860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600200"/>
            <a:ext cx="7848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Integrated Data Management Network </a:t>
            </a:r>
            <a:r>
              <a:rPr lang="en-US" sz="2400" dirty="0" smtClean="0">
                <a:solidFill>
                  <a:schemeClr val="bg1"/>
                </a:solidFill>
              </a:rPr>
              <a:t>presentation </a:t>
            </a:r>
            <a:r>
              <a:rPr lang="en-US" sz="2400" dirty="0">
                <a:solidFill>
                  <a:schemeClr val="bg1"/>
                </a:solidFill>
              </a:rPr>
              <a:t>by Matt Heller and Deanne </a:t>
            </a:r>
            <a:r>
              <a:rPr lang="en-US" sz="2400" dirty="0" err="1" smtClean="0">
                <a:solidFill>
                  <a:schemeClr val="bg1"/>
                </a:solidFill>
              </a:rPr>
              <a:t>DiPetro</a:t>
            </a:r>
            <a:endParaRPr lang="en-US" sz="2400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i="1" dirty="0" smtClean="0">
                <a:solidFill>
                  <a:schemeClr val="bg1"/>
                </a:solidFill>
              </a:rPr>
              <a:t>Presented by Jill </a:t>
            </a:r>
            <a:r>
              <a:rPr lang="en-US" i="1" dirty="0" err="1" smtClean="0">
                <a:solidFill>
                  <a:schemeClr val="bg1"/>
                </a:solidFill>
              </a:rPr>
              <a:t>Hardiman</a:t>
            </a:r>
            <a:r>
              <a:rPr lang="en-US" i="1" dirty="0" smtClean="0">
                <a:solidFill>
                  <a:schemeClr val="bg1"/>
                </a:solidFill>
              </a:rPr>
              <a:t>, NPLCC S-TEK Committee Meeting 10-1-2014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14800"/>
            <a:ext cx="3514725" cy="1104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923671"/>
            <a:ext cx="2529008" cy="148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9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5179" y="2552000"/>
            <a:ext cx="2446021" cy="2954655"/>
          </a:xfrm>
          <a:prstGeom prst="rect">
            <a:avLst/>
          </a:prstGeom>
          <a:noFill/>
          <a:ln w="12700" cap="rnd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en-US" dirty="0" err="1" smtClean="0">
                <a:solidFill>
                  <a:prstClr val="black"/>
                </a:solidFill>
              </a:rPr>
              <a:t>ScienceBase</a:t>
            </a:r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Data Repository for LCC Project Records (LCMAP) and CSCs and other research work. It has </a:t>
            </a:r>
            <a:r>
              <a:rPr lang="en-US" sz="1200" dirty="0" err="1" smtClean="0">
                <a:solidFill>
                  <a:prstClr val="black"/>
                </a:solidFill>
              </a:rPr>
              <a:t>webservices</a:t>
            </a:r>
            <a:r>
              <a:rPr lang="en-US" sz="1200" dirty="0" smtClean="0">
                <a:solidFill>
                  <a:prstClr val="black"/>
                </a:solidFill>
              </a:rPr>
              <a:t> capabilities. NPLCC uses this in conjunction with Data Basin to serve up the CPA</a:t>
            </a:r>
          </a:p>
          <a:p>
            <a:pPr lvl="1"/>
            <a:endParaRPr lang="en-US" sz="1000" dirty="0">
              <a:solidFill>
                <a:prstClr val="black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prstClr val="black"/>
              </a:solidFill>
            </a:endParaRPr>
          </a:p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418" y="4191000"/>
            <a:ext cx="1676400" cy="1261884"/>
          </a:xfrm>
          <a:prstGeom prst="rect">
            <a:avLst/>
          </a:prstGeom>
          <a:noFill/>
          <a:ln w="12700" cap="rnd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Project Pages Tool</a:t>
            </a:r>
          </a:p>
          <a:p>
            <a:pPr algn="ctr"/>
            <a:r>
              <a:rPr lang="en-US" sz="1000" dirty="0" smtClean="0">
                <a:solidFill>
                  <a:prstClr val="black"/>
                </a:solidFill>
              </a:rPr>
              <a:t>Displays Project Records on LCC Web Sites (currently  the NCCWSC website is linked to Science Base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38701" y="1071265"/>
            <a:ext cx="2324099" cy="1292662"/>
          </a:xfrm>
          <a:prstGeom prst="rect">
            <a:avLst/>
          </a:prstGeom>
          <a:noFill/>
          <a:ln w="12700" cap="rnd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DEPTH </a:t>
            </a:r>
          </a:p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Helps PI Manage Project Records   </a:t>
            </a:r>
          </a:p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Project-centric view</a:t>
            </a:r>
          </a:p>
          <a:p>
            <a:pPr algn="ctr"/>
            <a:endParaRPr lang="en-US" dirty="0" smtClean="0">
              <a:solidFill>
                <a:prstClr val="black"/>
              </a:solidFill>
            </a:endParaRPr>
          </a:p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3599" y="1223427"/>
            <a:ext cx="1981201" cy="1169551"/>
          </a:xfrm>
          <a:prstGeom prst="rect">
            <a:avLst/>
          </a:prstGeom>
          <a:noFill/>
          <a:ln w="12700" cap="rnd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prstClr val="black"/>
                </a:solidFill>
              </a:rPr>
              <a:t>DMPEditor</a:t>
            </a:r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Helps PI Build/Update DMP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prstClr val="black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1" y="4267199"/>
            <a:ext cx="2632366" cy="1200329"/>
          </a:xfrm>
          <a:prstGeom prst="rect">
            <a:avLst/>
          </a:prstGeom>
          <a:noFill/>
          <a:ln w="12700" cap="rnd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prstClr val="black"/>
                </a:solidFill>
              </a:rPr>
              <a:t>lccRFPManager</a:t>
            </a:r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Manages RFP Process and Creates Initial Project Record in Science Base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000" dirty="0" smtClean="0">
                <a:solidFill>
                  <a:prstClr val="black"/>
                </a:solidFill>
              </a:rPr>
              <a:t>Proposal/SOI PDF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000" dirty="0" smtClean="0">
                <a:solidFill>
                  <a:prstClr val="black"/>
                </a:solidFill>
              </a:rPr>
              <a:t>Data Management Plan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000" dirty="0" smtClean="0">
                <a:solidFill>
                  <a:prstClr val="black"/>
                </a:solidFill>
              </a:rPr>
              <a:t>Budget Document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64923" y="3148131"/>
            <a:ext cx="1981200" cy="646331"/>
          </a:xfrm>
          <a:prstGeom prst="rect">
            <a:avLst/>
          </a:prstGeom>
          <a:noFill/>
          <a:ln w="12700" cap="rnd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Project Tracking System</a:t>
            </a:r>
            <a:r>
              <a:rPr lang="en-US" sz="1000" dirty="0" smtClean="0">
                <a:solidFill>
                  <a:prstClr val="black"/>
                </a:solidFill>
              </a:rPr>
              <a:t> 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555243" y="2727290"/>
            <a:ext cx="330957" cy="396910"/>
          </a:xfrm>
          <a:prstGeom prst="straightConnector1">
            <a:avLst/>
          </a:prstGeom>
          <a:ln w="47625" cap="rnd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784767" y="4682698"/>
            <a:ext cx="484212" cy="0"/>
          </a:xfrm>
          <a:prstGeom prst="straightConnector1">
            <a:avLst/>
          </a:prstGeom>
          <a:ln w="47625" cap="rnd">
            <a:solidFill>
              <a:schemeClr val="bg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4648200"/>
            <a:ext cx="685800" cy="0"/>
          </a:xfrm>
          <a:prstGeom prst="straightConnector1">
            <a:avLst/>
          </a:prstGeom>
          <a:ln w="47625" cap="rnd">
            <a:solidFill>
              <a:schemeClr val="bg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04800" y="2286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LCC Project Tracking Lifecycle</a:t>
            </a:r>
            <a:endParaRPr lang="en-US" sz="2400" b="1" dirty="0">
              <a:solidFill>
                <a:prstClr val="black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555523" y="4648200"/>
            <a:ext cx="381000" cy="0"/>
          </a:xfrm>
          <a:prstGeom prst="straightConnector1">
            <a:avLst/>
          </a:prstGeom>
          <a:ln w="47625" cap="rnd">
            <a:solidFill>
              <a:schemeClr val="bg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893818" y="4363079"/>
            <a:ext cx="1143000" cy="68579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LCC </a:t>
            </a:r>
            <a:r>
              <a:rPr lang="en-US" dirty="0" err="1" smtClean="0">
                <a:solidFill>
                  <a:prstClr val="black"/>
                </a:solidFill>
              </a:rPr>
              <a:t>WebSites</a:t>
            </a:r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en-US" sz="1050" dirty="0" smtClean="0">
                <a:solidFill>
                  <a:prstClr val="black"/>
                </a:solidFill>
              </a:rPr>
              <a:t>National and individual LCCs</a:t>
            </a:r>
            <a:endParaRPr lang="en-US" sz="1050" dirty="0">
              <a:solidFill>
                <a:prstClr val="black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888" y="4267199"/>
            <a:ext cx="2083557" cy="143496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233" y="1913871"/>
            <a:ext cx="1665033" cy="64558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48" y="1828800"/>
            <a:ext cx="1613451" cy="815730"/>
          </a:xfrm>
          <a:prstGeom prst="rect">
            <a:avLst/>
          </a:prstGeom>
        </p:spPr>
      </p:pic>
      <p:cxnSp>
        <p:nvCxnSpPr>
          <p:cNvPr id="42" name="Straight Arrow Connector 41"/>
          <p:cNvCxnSpPr/>
          <p:nvPr/>
        </p:nvCxnSpPr>
        <p:spPr>
          <a:xfrm flipH="1">
            <a:off x="5257800" y="2668832"/>
            <a:ext cx="316524" cy="455368"/>
          </a:xfrm>
          <a:prstGeom prst="straightConnector1">
            <a:avLst/>
          </a:prstGeom>
          <a:ln w="47625" cap="rnd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880587" y="3581400"/>
            <a:ext cx="825013" cy="654059"/>
          </a:xfrm>
          <a:prstGeom prst="straightConnector1">
            <a:avLst/>
          </a:prstGeom>
          <a:ln w="47625" cap="rnd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68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Statement of Need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LCCs </a:t>
            </a:r>
            <a:r>
              <a:rPr lang="en-US" sz="2400" dirty="0">
                <a:solidFill>
                  <a:schemeClr val="tx1"/>
                </a:solidFill>
              </a:rPr>
              <a:t>have a critical need for information management </a:t>
            </a:r>
            <a:r>
              <a:rPr lang="en-US" sz="2400" dirty="0" smtClean="0">
                <a:solidFill>
                  <a:schemeClr val="tx1"/>
                </a:solidFill>
              </a:rPr>
              <a:t>processes that facilitate: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science product (i.e., data, analysis and decision tools, documents) sharing;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data </a:t>
            </a:r>
            <a:r>
              <a:rPr lang="en-US" sz="2400" dirty="0">
                <a:solidFill>
                  <a:schemeClr val="tx1"/>
                </a:solidFill>
              </a:rPr>
              <a:t>storage</a:t>
            </a:r>
            <a:r>
              <a:rPr lang="en-US" sz="2400" dirty="0" smtClean="0">
                <a:solidFill>
                  <a:schemeClr val="tx1"/>
                </a:solidFill>
              </a:rPr>
              <a:t>, security</a:t>
            </a:r>
            <a:r>
              <a:rPr lang="en-US" sz="2400" dirty="0">
                <a:solidFill>
                  <a:schemeClr val="tx1"/>
                </a:solidFill>
              </a:rPr>
              <a:t>, and dissemination; and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project </a:t>
            </a:r>
            <a:r>
              <a:rPr lang="en-US" sz="2400" dirty="0">
                <a:solidFill>
                  <a:schemeClr val="tx1"/>
                </a:solidFill>
              </a:rPr>
              <a:t>tracking, communication and collaboration </a:t>
            </a:r>
            <a:r>
              <a:rPr lang="en-US" sz="2400" dirty="0" smtClean="0">
                <a:solidFill>
                  <a:schemeClr val="tx1"/>
                </a:solidFill>
              </a:rPr>
              <a:t>tools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Effort </a:t>
            </a:r>
            <a:r>
              <a:rPr lang="en-US" sz="2400" dirty="0">
                <a:solidFill>
                  <a:schemeClr val="tx1"/>
                </a:solidFill>
              </a:rPr>
              <a:t>must be interoperable with the USGS National Climate Change and </a:t>
            </a:r>
            <a:r>
              <a:rPr lang="en-US" sz="2400" dirty="0" smtClean="0">
                <a:solidFill>
                  <a:schemeClr val="tx1"/>
                </a:solidFill>
              </a:rPr>
              <a:t>Wildlife Science </a:t>
            </a:r>
            <a:r>
              <a:rPr lang="en-US" sz="2400" dirty="0">
                <a:solidFill>
                  <a:schemeClr val="tx1"/>
                </a:solidFill>
              </a:rPr>
              <a:t>Center (NCCWSC) and other landscape‐level project management </a:t>
            </a:r>
            <a:r>
              <a:rPr lang="en-US" sz="2400" dirty="0" smtClean="0">
                <a:solidFill>
                  <a:schemeClr val="tx1"/>
                </a:solidFill>
              </a:rPr>
              <a:t>systems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9144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9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kinds of project information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457200" y="1634400"/>
            <a:ext cx="52869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048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6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Project Cataloging</a:t>
            </a:r>
            <a:r>
              <a:rPr lang="en-US" sz="2600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2600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basic, standardized  information about LCC projects, with links to more detail on LCC </a:t>
            </a:r>
            <a:r>
              <a:rPr lang="en-US" sz="2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websites</a:t>
            </a:r>
            <a:br>
              <a:rPr lang="en-US" sz="2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048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6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Project Tracking</a:t>
            </a:r>
            <a:r>
              <a:rPr lang="en-US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detailed information about every aspect of a project needed to manage it from start to completion; typically expands on project cataloging with deliverables, contacts, deadlines, etc.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8389725" y="6377225"/>
            <a:ext cx="675599" cy="36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DD</a:t>
            </a:r>
          </a:p>
        </p:txBody>
      </p:sp>
      <p:sp>
        <p:nvSpPr>
          <p:cNvPr id="138" name="Shape 138"/>
          <p:cNvSpPr/>
          <p:nvPr/>
        </p:nvSpPr>
        <p:spPr>
          <a:xfrm>
            <a:off x="6047400" y="1417650"/>
            <a:ext cx="2869499" cy="4015500"/>
          </a:xfrm>
          <a:prstGeom prst="ellipse">
            <a:avLst/>
          </a:prstGeom>
          <a:solidFill>
            <a:srgbClr val="4A86E8"/>
          </a:solidFill>
          <a:ln w="19050" cap="flat">
            <a:solidFill>
              <a:srgbClr val="4C113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pPr algn="ctr"/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Project Tracking</a:t>
            </a:r>
          </a:p>
        </p:txBody>
      </p:sp>
      <p:sp>
        <p:nvSpPr>
          <p:cNvPr id="139" name="Shape 139"/>
          <p:cNvSpPr/>
          <p:nvPr/>
        </p:nvSpPr>
        <p:spPr>
          <a:xfrm>
            <a:off x="6536325" y="1417650"/>
            <a:ext cx="1853399" cy="2017799"/>
          </a:xfrm>
          <a:prstGeom prst="ellipse">
            <a:avLst/>
          </a:prstGeom>
          <a:solidFill>
            <a:srgbClr val="DD7E6B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Project Cataloging</a:t>
            </a:r>
          </a:p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419815669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57200" y="14529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Previous work: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9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Simple National Project Catalog</a:t>
            </a:r>
          </a:p>
        </p:txBody>
      </p:sp>
      <p:sp>
        <p:nvSpPr>
          <p:cNvPr id="176" name="Shape 176"/>
          <p:cNvSpPr txBox="1"/>
          <p:nvPr/>
        </p:nvSpPr>
        <p:spPr>
          <a:xfrm>
            <a:off x="457200" y="1425050"/>
            <a:ext cx="3223799" cy="5071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SzPct val="25000"/>
            </a:pPr>
            <a:r>
              <a:rPr lang="en-US" sz="24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Spring 2013</a:t>
            </a:r>
          </a:p>
          <a:p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rtl val="0"/>
            </a:endParaRPr>
          </a:p>
          <a:p>
            <a:pPr>
              <a:buSzPct val="25000"/>
            </a:pPr>
            <a:r>
              <a:rPr lang="en-US" sz="20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Gathered, standardized, and assembled project metadata from all 22 LCCs</a:t>
            </a:r>
          </a:p>
          <a:p>
            <a:endParaRPr sz="20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rtl val="0"/>
            </a:endParaRPr>
          </a:p>
          <a:p>
            <a:pPr>
              <a:buSzPct val="25000"/>
            </a:pPr>
            <a:r>
              <a:rPr lang="en-US" sz="20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Collaboratively developed a common standard for the data, got buy-in from all LCCs</a:t>
            </a:r>
          </a:p>
          <a:p>
            <a:endParaRPr sz="20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rtl val="0"/>
            </a:endParaRPr>
          </a:p>
          <a:p>
            <a:pPr>
              <a:buSzPct val="25000"/>
            </a:pPr>
            <a:r>
              <a:rPr lang="en-US" sz="20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Worked with each LCC to incorporate the standard with their current methods for managing this data</a:t>
            </a:r>
          </a:p>
          <a:p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rtl val="0"/>
            </a:endParaRPr>
          </a:p>
          <a:p>
            <a:pPr>
              <a:buSzPct val="25000"/>
            </a:pPr>
            <a:r>
              <a:rPr lang="en-US" sz="2400" u="sng" kern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http://lccnetwork.org/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8389725" y="6377225"/>
            <a:ext cx="675599" cy="36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DD</a:t>
            </a:r>
          </a:p>
        </p:txBody>
      </p:sp>
      <p:pic>
        <p:nvPicPr>
          <p:cNvPr id="178" name="Shape 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5197" y="1288299"/>
            <a:ext cx="4718524" cy="5153425"/>
          </a:xfrm>
          <a:prstGeom prst="rect">
            <a:avLst/>
          </a:prstGeom>
          <a:noFill/>
          <a:ln w="19050" cap="flat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129406161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79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Previous work: 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95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Simple National Project Catalog</a:t>
            </a:r>
          </a:p>
        </p:txBody>
      </p:sp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576774"/>
            <a:ext cx="8342999" cy="4557299"/>
          </a:xfrm>
          <a:prstGeom prst="rect">
            <a:avLst/>
          </a:prstGeom>
          <a:noFill/>
          <a:ln w="9525" cap="flat">
            <a:solidFill>
              <a:srgbClr val="4A86E8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2" name="Shape 202"/>
          <p:cNvSpPr txBox="1"/>
          <p:nvPr/>
        </p:nvSpPr>
        <p:spPr>
          <a:xfrm>
            <a:off x="4370200" y="5054225"/>
            <a:ext cx="3443399" cy="1335900"/>
          </a:xfrm>
          <a:prstGeom prst="rect">
            <a:avLst/>
          </a:prstGeom>
          <a:solidFill>
            <a:srgbClr val="F9CB9C"/>
          </a:solidFill>
          <a:ln w="9525" cap="flat">
            <a:solidFill>
              <a:srgbClr val="4A86E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kern="0" dirty="0">
                <a:solidFill>
                  <a:srgbClr val="000000"/>
                </a:solidFill>
                <a:cs typeface="Arial"/>
                <a:sym typeface="Arial"/>
                <a:rtl val="0"/>
              </a:rPr>
              <a:t>The SNPC Spreadsheet tool. Each LCC data manager was provided their data back in standardized form.</a:t>
            </a:r>
          </a:p>
        </p:txBody>
      </p:sp>
      <p:sp>
        <p:nvSpPr>
          <p:cNvPr id="203" name="Shape 203"/>
          <p:cNvSpPr txBox="1"/>
          <p:nvPr/>
        </p:nvSpPr>
        <p:spPr>
          <a:xfrm>
            <a:off x="8389725" y="6377225"/>
            <a:ext cx="675599" cy="36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DD</a:t>
            </a:r>
          </a:p>
        </p:txBody>
      </p:sp>
    </p:spTree>
    <p:extLst>
      <p:ext uri="{BB962C8B-B14F-4D97-AF65-F5344CB8AC3E}">
        <p14:creationId xmlns:p14="http://schemas.microsoft.com/office/powerpoint/2010/main" val="305221396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3600" dirty="0" err="1"/>
              <a:t>ScienceBase</a:t>
            </a:r>
            <a:endParaRPr lang="en-US" sz="3600" dirty="0"/>
          </a:p>
        </p:txBody>
      </p:sp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indent="-34290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catalog and collaborative data management platform with project cataloging capabilities</a:t>
            </a:r>
          </a:p>
          <a:p>
            <a:pPr indent="-34290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 and discovery application</a:t>
            </a:r>
          </a:p>
          <a:p>
            <a:pPr indent="-34290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Repository</a:t>
            </a:r>
          </a:p>
          <a:p>
            <a:pPr indent="-34290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many different communities for many different purposes</a:t>
            </a:r>
          </a:p>
          <a:p>
            <a:pPr indent="-34290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front end web application, DEPTH, to create project metadata that complies with the national LCC standard</a:t>
            </a:r>
          </a:p>
          <a:p>
            <a:pPr indent="-34290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Web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services for facilitating other applications which provides added flexibility to display data</a:t>
            </a:r>
          </a:p>
          <a:p>
            <a:pPr marL="203200" indent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342" name="Shape 342"/>
          <p:cNvSpPr txBox="1"/>
          <p:nvPr/>
        </p:nvSpPr>
        <p:spPr>
          <a:xfrm>
            <a:off x="8518750" y="6398121"/>
            <a:ext cx="524399" cy="344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LW</a:t>
            </a:r>
          </a:p>
        </p:txBody>
      </p:sp>
    </p:spTree>
    <p:extLst>
      <p:ext uri="{BB962C8B-B14F-4D97-AF65-F5344CB8AC3E}">
        <p14:creationId xmlns:p14="http://schemas.microsoft.com/office/powerpoint/2010/main" val="314121128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title"/>
          </p:nvPr>
        </p:nvSpPr>
        <p:spPr>
          <a:xfrm>
            <a:off x="428375" y="202599"/>
            <a:ext cx="8000099" cy="733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 Study: NCCWSC</a:t>
            </a:r>
          </a:p>
        </p:txBody>
      </p:sp>
      <p:pic>
        <p:nvPicPr>
          <p:cNvPr id="394" name="Shape 3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00" y="995250"/>
            <a:ext cx="5695950" cy="363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Shape 3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2300" y="1642425"/>
            <a:ext cx="5533649" cy="515174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Shape 396"/>
          <p:cNvSpPr/>
          <p:nvPr/>
        </p:nvSpPr>
        <p:spPr>
          <a:xfrm>
            <a:off x="5962550" y="1012600"/>
            <a:ext cx="2723400" cy="556499"/>
          </a:xfrm>
          <a:prstGeom prst="flowChartAlternateProcess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397" name="Shape 397"/>
          <p:cNvSpPr txBox="1"/>
          <p:nvPr/>
        </p:nvSpPr>
        <p:spPr>
          <a:xfrm>
            <a:off x="5891556" y="1012600"/>
            <a:ext cx="2793300" cy="59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en-US" sz="1400" kern="0">
                <a:solidFill>
                  <a:srgbClr val="C0504D"/>
                </a:solidFill>
                <a:cs typeface="Arial"/>
                <a:sym typeface="Arial"/>
                <a:rtl val="0"/>
              </a:rPr>
              <a:t>Project &amp; products cataloged in ScienceBase/DEPTH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8429450" y="6329550"/>
            <a:ext cx="524399" cy="41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LW</a:t>
            </a:r>
          </a:p>
        </p:txBody>
      </p:sp>
      <p:sp>
        <p:nvSpPr>
          <p:cNvPr id="399" name="Shape 399"/>
          <p:cNvSpPr/>
          <p:nvPr/>
        </p:nvSpPr>
        <p:spPr>
          <a:xfrm>
            <a:off x="108050" y="5148600"/>
            <a:ext cx="3003899" cy="873899"/>
          </a:xfrm>
          <a:prstGeom prst="flowChartAlternateProcess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1400" kern="0">
                <a:solidFill>
                  <a:srgbClr val="C0504D"/>
                </a:solidFill>
                <a:cs typeface="Arial"/>
                <a:sym typeface="Arial"/>
                <a:rtl val="0"/>
              </a:rPr>
              <a:t>Using ScienceBase web services, the project metadata &amp; products are displayed on the NCCWSC website</a:t>
            </a:r>
          </a:p>
        </p:txBody>
      </p:sp>
    </p:spTree>
    <p:extLst>
      <p:ext uri="{BB962C8B-B14F-4D97-AF65-F5344CB8AC3E}">
        <p14:creationId xmlns:p14="http://schemas.microsoft.com/office/powerpoint/2010/main" val="203985788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Shape 4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1187" y="1857575"/>
            <a:ext cx="3262104" cy="209365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Shape 48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Great Northern Project Tracking System 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2400">
                <a:solidFill>
                  <a:schemeClr val="dk1"/>
                </a:solidFill>
              </a:rPr>
              <a:t>(based on Arctic Project Tracker)</a:t>
            </a:r>
          </a:p>
          <a:p>
            <a:pPr lvl="0" rtl="0">
              <a:spcBef>
                <a:spcPts val="0"/>
              </a:spcBef>
              <a:buNone/>
            </a:pPr>
            <a:endParaRPr sz="3000"/>
          </a:p>
        </p:txBody>
      </p:sp>
      <p:cxnSp>
        <p:nvCxnSpPr>
          <p:cNvPr id="482" name="Shape 482"/>
          <p:cNvCxnSpPr/>
          <p:nvPr/>
        </p:nvCxnSpPr>
        <p:spPr>
          <a:xfrm rot="10800000" flipH="1">
            <a:off x="1930435" y="3840051"/>
            <a:ext cx="1039199" cy="865799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483" name="Shape 483"/>
          <p:cNvCxnSpPr/>
          <p:nvPr/>
        </p:nvCxnSpPr>
        <p:spPr>
          <a:xfrm>
            <a:off x="1793235" y="2575001"/>
            <a:ext cx="1184699" cy="438299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cxnSp>
      <p:pic>
        <p:nvPicPr>
          <p:cNvPr id="484" name="Shape 4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950" y="1650600"/>
            <a:ext cx="1363724" cy="1668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Shape 4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" y="4740338"/>
            <a:ext cx="2671199" cy="1459200"/>
          </a:xfrm>
          <a:prstGeom prst="rect">
            <a:avLst/>
          </a:prstGeom>
          <a:noFill/>
          <a:ln w="9525" cap="flat">
            <a:solidFill>
              <a:srgbClr val="4A86E8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86" name="Shape 486"/>
          <p:cNvSpPr txBox="1"/>
          <p:nvPr/>
        </p:nvSpPr>
        <p:spPr>
          <a:xfrm>
            <a:off x="1283900" y="3095200"/>
            <a:ext cx="1284899" cy="438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Manual entry</a:t>
            </a:r>
          </a:p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 OR</a:t>
            </a:r>
          </a:p>
        </p:txBody>
      </p:sp>
      <p:sp>
        <p:nvSpPr>
          <p:cNvPr id="487" name="Shape 487"/>
          <p:cNvSpPr txBox="1"/>
          <p:nvPr/>
        </p:nvSpPr>
        <p:spPr>
          <a:xfrm>
            <a:off x="293525" y="3807375"/>
            <a:ext cx="1980599" cy="659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ingest Simple National Project Catalog spreadsheet</a:t>
            </a:r>
          </a:p>
        </p:txBody>
      </p:sp>
      <p:sp>
        <p:nvSpPr>
          <p:cNvPr id="488" name="Shape 488"/>
          <p:cNvSpPr txBox="1"/>
          <p:nvPr/>
        </p:nvSpPr>
        <p:spPr>
          <a:xfrm>
            <a:off x="3260425" y="4219650"/>
            <a:ext cx="5757000" cy="232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indent="-336550"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1700" kern="0">
                <a:solidFill>
                  <a:srgbClr val="000000"/>
                </a:solidFill>
                <a:cs typeface="Arial"/>
                <a:sym typeface="Arial"/>
                <a:rtl val="0"/>
              </a:rPr>
              <a:t>Microsoft Access</a:t>
            </a:r>
          </a:p>
          <a:p>
            <a:pPr marL="457200" indent="-336550"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1700" kern="0">
                <a:solidFill>
                  <a:srgbClr val="000000"/>
                </a:solidFill>
                <a:cs typeface="Arial"/>
                <a:sym typeface="Arial"/>
                <a:rtl val="0"/>
              </a:rPr>
              <a:t>Low/moderate technical overhead</a:t>
            </a:r>
          </a:p>
          <a:p>
            <a:pPr marL="457200" indent="-336550"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1700" kern="0">
                <a:solidFill>
                  <a:srgbClr val="000000"/>
                </a:solidFill>
                <a:cs typeface="Arial"/>
                <a:sym typeface="Arial"/>
                <a:rtl val="0"/>
              </a:rPr>
              <a:t>Project tracking features (i.e. lcc strategic elements)</a:t>
            </a:r>
          </a:p>
          <a:p>
            <a:pPr marL="457200" indent="-336550"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1700" kern="0">
                <a:solidFill>
                  <a:srgbClr val="000000"/>
                </a:solidFill>
                <a:cs typeface="Arial"/>
                <a:sym typeface="Arial"/>
                <a:rtl val="0"/>
              </a:rPr>
              <a:t>You can customize it (entry forms, tables, reports, etc.)</a:t>
            </a:r>
          </a:p>
          <a:p>
            <a:pPr marL="457200" indent="-336550"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1700" kern="0">
                <a:solidFill>
                  <a:srgbClr val="000000"/>
                </a:solidFill>
                <a:cs typeface="Arial"/>
                <a:sym typeface="Arial"/>
                <a:rtl val="0"/>
              </a:rPr>
              <a:t>Sciencebase linking/export options</a:t>
            </a:r>
          </a:p>
          <a:p>
            <a:pPr marL="457200" indent="-336550"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1700" kern="0">
                <a:solidFill>
                  <a:srgbClr val="000000"/>
                </a:solidFill>
                <a:cs typeface="Arial"/>
                <a:sym typeface="Arial"/>
                <a:rtl val="0"/>
              </a:rPr>
              <a:t>Batch uploads of lccproject.org data</a:t>
            </a:r>
          </a:p>
        </p:txBody>
      </p:sp>
      <p:sp>
        <p:nvSpPr>
          <p:cNvPr id="489" name="Shape 489"/>
          <p:cNvSpPr/>
          <p:nvPr/>
        </p:nvSpPr>
        <p:spPr>
          <a:xfrm>
            <a:off x="6991092" y="892905"/>
            <a:ext cx="1681799" cy="1682099"/>
          </a:xfrm>
          <a:prstGeom prst="can">
            <a:avLst>
              <a:gd name="adj" fmla="val 25000"/>
            </a:avLst>
          </a:prstGeom>
          <a:gradFill>
            <a:gsLst>
              <a:gs pos="0">
                <a:srgbClr val="3E7FCE"/>
              </a:gs>
              <a:gs pos="100000">
                <a:srgbClr val="BFDCFF"/>
              </a:gs>
            </a:gsLst>
            <a:lin ang="16200037" scaled="0"/>
          </a:gradFill>
          <a:ln w="9525" cap="flat">
            <a:solidFill>
              <a:srgbClr val="4A7DB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SzPct val="25000"/>
            </a:pPr>
            <a:r>
              <a:rPr lang="en-US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National LCC Project Catalog</a:t>
            </a:r>
          </a:p>
        </p:txBody>
      </p:sp>
      <p:sp>
        <p:nvSpPr>
          <p:cNvPr id="490" name="Shape 490"/>
          <p:cNvSpPr txBox="1"/>
          <p:nvPr/>
        </p:nvSpPr>
        <p:spPr>
          <a:xfrm>
            <a:off x="8493025" y="6337500"/>
            <a:ext cx="524399" cy="36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MH</a:t>
            </a:r>
          </a:p>
        </p:txBody>
      </p:sp>
      <p:cxnSp>
        <p:nvCxnSpPr>
          <p:cNvPr id="491" name="Shape 491"/>
          <p:cNvCxnSpPr>
            <a:stCxn id="492" idx="0"/>
          </p:cNvCxnSpPr>
          <p:nvPr/>
        </p:nvCxnSpPr>
        <p:spPr>
          <a:xfrm rot="10800000" flipH="1">
            <a:off x="7156087" y="2489650"/>
            <a:ext cx="164999" cy="829499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492" name="Shape 492"/>
          <p:cNvSpPr/>
          <p:nvPr/>
        </p:nvSpPr>
        <p:spPr>
          <a:xfrm>
            <a:off x="6330337" y="3319150"/>
            <a:ext cx="1651499" cy="1113300"/>
          </a:xfrm>
          <a:prstGeom prst="ellipse">
            <a:avLst/>
          </a:prstGeom>
          <a:gradFill>
            <a:gsLst>
              <a:gs pos="0">
                <a:srgbClr val="3E7FCE"/>
              </a:gs>
              <a:gs pos="100000">
                <a:srgbClr val="BFDCFF"/>
              </a:gs>
            </a:gsLst>
            <a:lin ang="16200037" scaled="0"/>
          </a:gradFill>
          <a:ln w="9525" cap="flat">
            <a:solidFill>
              <a:srgbClr val="4A7DB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SzPct val="25000"/>
            </a:pPr>
            <a:r>
              <a:rPr lang="en-US" sz="14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Standardized metadata in</a:t>
            </a:r>
          </a:p>
          <a:p>
            <a:pPr algn="ctr">
              <a:buSzPct val="25000"/>
            </a:pPr>
            <a:r>
              <a:rPr lang="en-US" sz="14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.CSV</a:t>
            </a:r>
          </a:p>
        </p:txBody>
      </p:sp>
      <p:cxnSp>
        <p:nvCxnSpPr>
          <p:cNvPr id="493" name="Shape 493"/>
          <p:cNvCxnSpPr>
            <a:endCxn id="492" idx="1"/>
          </p:cNvCxnSpPr>
          <p:nvPr/>
        </p:nvCxnSpPr>
        <p:spPr>
          <a:xfrm>
            <a:off x="5496994" y="3119489"/>
            <a:ext cx="1075199" cy="362699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494" name="Shape 494"/>
          <p:cNvSpPr txBox="1"/>
          <p:nvPr/>
        </p:nvSpPr>
        <p:spPr>
          <a:xfrm>
            <a:off x="85025" y="6115525"/>
            <a:ext cx="7940099" cy="74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Webinar</a:t>
            </a:r>
            <a:r>
              <a:rPr lang="en-US" sz="1400" kern="0" dirty="0">
                <a:solidFill>
                  <a:srgbClr val="000000"/>
                </a:solidFill>
                <a:cs typeface="Arial"/>
                <a:sym typeface="Arial"/>
                <a:rtl val="0"/>
              </a:rPr>
              <a:t>: http://greatnorthernlcc.org/event/462</a:t>
            </a:r>
          </a:p>
        </p:txBody>
      </p:sp>
    </p:spTree>
    <p:extLst>
      <p:ext uri="{BB962C8B-B14F-4D97-AF65-F5344CB8AC3E}">
        <p14:creationId xmlns:p14="http://schemas.microsoft.com/office/powerpoint/2010/main" val="390758771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B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466</Words>
  <Application>Microsoft Office PowerPoint</Application>
  <PresentationFormat>On-screen Show (4:3)</PresentationFormat>
  <Paragraphs>92</Paragraphs>
  <Slides>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2_Office Theme</vt:lpstr>
      <vt:lpstr>3_Office Theme</vt:lpstr>
      <vt:lpstr>PowerPoint Presentation</vt:lpstr>
      <vt:lpstr>PowerPoint Presentation</vt:lpstr>
      <vt:lpstr>Statement of Need</vt:lpstr>
      <vt:lpstr>Two kinds of project information</vt:lpstr>
      <vt:lpstr>Previous work:  Simple National Project Catalog</vt:lpstr>
      <vt:lpstr>Previous work:  Simple National Project Catalog</vt:lpstr>
      <vt:lpstr>ScienceBase</vt:lpstr>
      <vt:lpstr>Case Study: NCCWSC</vt:lpstr>
      <vt:lpstr>Great Northern Project Tracking System  (based on Arctic Project Tracker)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Marie Hardiman</dc:creator>
  <cp:lastModifiedBy>Kearney, Meghan</cp:lastModifiedBy>
  <cp:revision>9</cp:revision>
  <dcterms:created xsi:type="dcterms:W3CDTF">2014-09-30T17:22:54Z</dcterms:created>
  <dcterms:modified xsi:type="dcterms:W3CDTF">2014-10-15T16:48:59Z</dcterms:modified>
</cp:coreProperties>
</file>