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8.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9" r:id="rId5"/>
    <p:sldMasterId id="2147483722" r:id="rId6"/>
    <p:sldMasterId id="2147483735" r:id="rId7"/>
    <p:sldMasterId id="2147483748" r:id="rId8"/>
    <p:sldMasterId id="2147483761" r:id="rId9"/>
  </p:sldMasterIdLst>
  <p:notesMasterIdLst>
    <p:notesMasterId r:id="rId26"/>
  </p:notesMasterIdLst>
  <p:sldIdLst>
    <p:sldId id="257" r:id="rId10"/>
    <p:sldId id="258" r:id="rId11"/>
    <p:sldId id="259" r:id="rId12"/>
    <p:sldId id="265" r:id="rId13"/>
    <p:sldId id="263" r:id="rId14"/>
    <p:sldId id="266" r:id="rId15"/>
    <p:sldId id="270" r:id="rId16"/>
    <p:sldId id="256" r:id="rId17"/>
    <p:sldId id="269" r:id="rId18"/>
    <p:sldId id="271" r:id="rId19"/>
    <p:sldId id="260" r:id="rId20"/>
    <p:sldId id="264" r:id="rId21"/>
    <p:sldId id="261" r:id="rId22"/>
    <p:sldId id="267" r:id="rId23"/>
    <p:sldId id="268" r:id="rId24"/>
    <p:sldId id="262"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708" autoAdjust="0"/>
  </p:normalViewPr>
  <p:slideViewPr>
    <p:cSldViewPr>
      <p:cViewPr>
        <p:scale>
          <a:sx n="90" d="100"/>
          <a:sy n="90" d="100"/>
        </p:scale>
        <p:origin x="-426" y="-1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2.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viewProps" Target="viewProps.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6E3686-4462-476A-9F11-B4F91762CA84}" type="datetimeFigureOut">
              <a:rPr lang="en-US" smtClean="0"/>
              <a:t>7/10/2014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E9B91A-87C2-489E-A607-417E0DB88C6E}" type="slidenum">
              <a:rPr lang="en-US" smtClean="0"/>
              <a:t>‹#›</a:t>
            </a:fld>
            <a:endParaRPr lang="en-US"/>
          </a:p>
        </p:txBody>
      </p:sp>
    </p:spTree>
    <p:extLst>
      <p:ext uri="{BB962C8B-B14F-4D97-AF65-F5344CB8AC3E}">
        <p14:creationId xmlns:p14="http://schemas.microsoft.com/office/powerpoint/2010/main" val="1436891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5E65F694-6B79-4B61-BD4F-F934EE02AB83}" type="slidenum">
              <a:rPr lang="en-US" altLang="en-US" smtClean="0">
                <a:solidFill>
                  <a:prstClr val="black"/>
                </a:solidFill>
              </a:rPr>
              <a:pPr eaLnBrk="1" hangingPunct="1">
                <a:spcBef>
                  <a:spcPct val="0"/>
                </a:spcBef>
              </a:pPr>
              <a:t>4</a:t>
            </a:fld>
            <a:endParaRPr lang="en-US" altLang="en-US" smtClean="0">
              <a:solidFill>
                <a:prstClr val="black"/>
              </a:solidFill>
            </a:endParaRPr>
          </a:p>
        </p:txBody>
      </p:sp>
      <p:sp>
        <p:nvSpPr>
          <p:cNvPr id="37891" name="Rectangle 2"/>
          <p:cNvSpPr>
            <a:spLocks noGrp="1" noRot="1" noChangeAspect="1" noTextEdit="1"/>
          </p:cNvSpPr>
          <p:nvPr>
            <p:ph type="sldImg"/>
          </p:nvPr>
        </p:nvSpPr>
        <p:spPr>
          <a:ln/>
        </p:spPr>
      </p:sp>
      <p:sp>
        <p:nvSpPr>
          <p:cNvPr id="37892" name="Rectangle 3"/>
          <p:cNvSpPr>
            <a:spLocks noGrp="1"/>
          </p:cNvSpPr>
          <p:nvPr>
            <p:ph type="body" idx="1"/>
          </p:nvPr>
        </p:nvSpPr>
        <p:spPr>
          <a:xfrm>
            <a:off x="685800" y="4344988"/>
            <a:ext cx="5486400" cy="4113212"/>
          </a:xfrm>
          <a:noFill/>
        </p:spPr>
        <p:txBody>
          <a:bodyPr/>
          <a:lstStyle/>
          <a:p>
            <a:pPr eaLnBrk="1" hangingPunct="1"/>
            <a:r>
              <a:rPr lang="en-US" altLang="en-US" smtClean="0"/>
              <a:t>What the delta could have become compared to other estuaries in Puget Sound. Unique opportunity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D290ACC4-B415-4B39-8A2C-A028FEB28152}" type="slidenum">
              <a:rPr lang="en-US" altLang="en-US" smtClean="0">
                <a:solidFill>
                  <a:prstClr val="black"/>
                </a:solidFill>
              </a:rPr>
              <a:pPr eaLnBrk="1" hangingPunct="1">
                <a:spcBef>
                  <a:spcPct val="0"/>
                </a:spcBef>
              </a:pPr>
              <a:t>9</a:t>
            </a:fld>
            <a:endParaRPr lang="en-US" altLang="en-US" smtClean="0">
              <a:solidFill>
                <a:prstClr val="black"/>
              </a:solidFill>
            </a:endParaRPr>
          </a:p>
        </p:txBody>
      </p:sp>
      <p:sp>
        <p:nvSpPr>
          <p:cNvPr id="36867" name="Rectangle 7"/>
          <p:cNvSpPr txBox="1">
            <a:spLocks noGrp="1" noChangeArrowheads="1"/>
          </p:cNvSpPr>
          <p:nvPr/>
        </p:nvSpPr>
        <p:spPr bwMode="auto">
          <a:xfrm>
            <a:off x="3884613"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1863" eaLnBrk="0" hangingPunct="0">
              <a:spcBef>
                <a:spcPct val="30000"/>
              </a:spcBef>
              <a:defRPr sz="1200">
                <a:solidFill>
                  <a:schemeClr val="tx1"/>
                </a:solidFill>
                <a:latin typeface="Arial" charset="0"/>
              </a:defRPr>
            </a:lvl1pPr>
            <a:lvl2pPr marL="742950" indent="-285750" defTabSz="931863" eaLnBrk="0" hangingPunct="0">
              <a:spcBef>
                <a:spcPct val="30000"/>
              </a:spcBef>
              <a:defRPr sz="1200">
                <a:solidFill>
                  <a:schemeClr val="tx1"/>
                </a:solidFill>
                <a:latin typeface="Arial" charset="0"/>
              </a:defRPr>
            </a:lvl2pPr>
            <a:lvl3pPr marL="1143000" indent="-228600" defTabSz="931863" eaLnBrk="0" hangingPunct="0">
              <a:spcBef>
                <a:spcPct val="30000"/>
              </a:spcBef>
              <a:defRPr sz="1200">
                <a:solidFill>
                  <a:schemeClr val="tx1"/>
                </a:solidFill>
                <a:latin typeface="Arial" charset="0"/>
              </a:defRPr>
            </a:lvl3pPr>
            <a:lvl4pPr marL="1600200" indent="-228600" defTabSz="931863" eaLnBrk="0" hangingPunct="0">
              <a:spcBef>
                <a:spcPct val="30000"/>
              </a:spcBef>
              <a:defRPr sz="1200">
                <a:solidFill>
                  <a:schemeClr val="tx1"/>
                </a:solidFill>
                <a:latin typeface="Arial" charset="0"/>
              </a:defRPr>
            </a:lvl4pPr>
            <a:lvl5pPr marL="2057400" indent="-228600" defTabSz="931863" eaLnBrk="0" hangingPunct="0">
              <a:spcBef>
                <a:spcPct val="30000"/>
              </a:spcBef>
              <a:defRPr sz="1200">
                <a:solidFill>
                  <a:schemeClr val="tx1"/>
                </a:solidFill>
                <a:latin typeface="Arial" charset="0"/>
              </a:defRPr>
            </a:lvl5pPr>
            <a:lvl6pPr marL="2514600" indent="-228600" defTabSz="931863" eaLnBrk="0" fontAlgn="base" hangingPunct="0">
              <a:spcBef>
                <a:spcPct val="30000"/>
              </a:spcBef>
              <a:spcAft>
                <a:spcPct val="0"/>
              </a:spcAft>
              <a:defRPr sz="1200">
                <a:solidFill>
                  <a:schemeClr val="tx1"/>
                </a:solidFill>
                <a:latin typeface="Arial" charset="0"/>
              </a:defRPr>
            </a:lvl6pPr>
            <a:lvl7pPr marL="2971800" indent="-228600" defTabSz="931863" eaLnBrk="0" fontAlgn="base" hangingPunct="0">
              <a:spcBef>
                <a:spcPct val="30000"/>
              </a:spcBef>
              <a:spcAft>
                <a:spcPct val="0"/>
              </a:spcAft>
              <a:defRPr sz="1200">
                <a:solidFill>
                  <a:schemeClr val="tx1"/>
                </a:solidFill>
                <a:latin typeface="Arial" charset="0"/>
              </a:defRPr>
            </a:lvl7pPr>
            <a:lvl8pPr marL="3429000" indent="-228600" defTabSz="931863" eaLnBrk="0" fontAlgn="base" hangingPunct="0">
              <a:spcBef>
                <a:spcPct val="30000"/>
              </a:spcBef>
              <a:spcAft>
                <a:spcPct val="0"/>
              </a:spcAft>
              <a:defRPr sz="1200">
                <a:solidFill>
                  <a:schemeClr val="tx1"/>
                </a:solidFill>
                <a:latin typeface="Arial" charset="0"/>
              </a:defRPr>
            </a:lvl8pPr>
            <a:lvl9pPr marL="3886200" indent="-228600" defTabSz="931863" eaLnBrk="0" fontAlgn="base" hangingPunct="0">
              <a:spcBef>
                <a:spcPct val="30000"/>
              </a:spcBef>
              <a:spcAft>
                <a:spcPct val="0"/>
              </a:spcAft>
              <a:defRPr sz="1200">
                <a:solidFill>
                  <a:schemeClr val="tx1"/>
                </a:solidFill>
                <a:latin typeface="Arial" charset="0"/>
              </a:defRPr>
            </a:lvl9pPr>
          </a:lstStyle>
          <a:p>
            <a:pPr algn="r" eaLnBrk="1" fontAlgn="base" hangingPunct="1">
              <a:spcBef>
                <a:spcPct val="0"/>
              </a:spcBef>
              <a:spcAft>
                <a:spcPct val="0"/>
              </a:spcAft>
            </a:pPr>
            <a:fld id="{75EED682-37DC-4AC0-A04C-45AB6C866351}" type="slidenum">
              <a:rPr lang="en-US" altLang="en-US">
                <a:solidFill>
                  <a:srgbClr val="000000"/>
                </a:solidFill>
              </a:rPr>
              <a:pPr algn="r" eaLnBrk="1" fontAlgn="base" hangingPunct="1">
                <a:spcBef>
                  <a:spcPct val="0"/>
                </a:spcBef>
                <a:spcAft>
                  <a:spcPct val="0"/>
                </a:spcAft>
              </a:pPr>
              <a:t>9</a:t>
            </a:fld>
            <a:endParaRPr lang="en-US" altLang="en-US">
              <a:solidFill>
                <a:srgbClr val="000000"/>
              </a:solidFill>
            </a:endParaRPr>
          </a:p>
        </p:txBody>
      </p:sp>
      <p:sp>
        <p:nvSpPr>
          <p:cNvPr id="36868" name="Rectangle 2"/>
          <p:cNvSpPr>
            <a:spLocks noGrp="1" noRot="1" noChangeAspect="1" noChangeArrowheads="1" noTextEdit="1"/>
          </p:cNvSpPr>
          <p:nvPr>
            <p:ph type="sldImg"/>
          </p:nvPr>
        </p:nvSpPr>
        <p:spPr>
          <a:ln/>
        </p:spPr>
      </p:sp>
      <p:sp>
        <p:nvSpPr>
          <p:cNvPr id="36869" name="Rectangle 3"/>
          <p:cNvSpPr>
            <a:spLocks noGrp="1" noChangeArrowheads="1"/>
          </p:cNvSpPr>
          <p:nvPr>
            <p:ph type="body" idx="1"/>
          </p:nvPr>
        </p:nvSpPr>
        <p:spPr>
          <a:xfrm>
            <a:off x="685800" y="4344988"/>
            <a:ext cx="5486400" cy="4113212"/>
          </a:xfrm>
          <a:noFill/>
        </p:spPr>
        <p:txBody>
          <a:bodyPr lIns="93177" tIns="46589" rIns="93177" bIns="46589"/>
          <a:lstStyle/>
          <a:p>
            <a:pPr eaLnBrk="1" hangingPunct="1"/>
            <a:r>
              <a:rPr lang="en-US" altLang="en-US" smtClean="0"/>
              <a:t>Allister Brown purchased over 2000 acres in 1904 building a 5 mile dike cutting of approximately 1000 acres from the tides of Puget Sound. Dike built from native materials out of borrow ditch along inside of dike. Crew of 30 with horse drawn scoop. Also significant dike costruction on the Braget Farm on the eastside of the river in the same era.</a:t>
            </a:r>
          </a:p>
          <a:p>
            <a:pPr eaLnBrk="1" hangingPunct="1"/>
            <a:r>
              <a:rPr lang="en-US" altLang="en-US" smtClean="0"/>
              <a:t>3+ yrs to Build the dike and 3 yrs to leach salts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EFE5C801-35AC-462B-BBC0-9B1CD8E424BD}" type="slidenum">
              <a:rPr lang="en-US" altLang="en-US" smtClean="0">
                <a:solidFill>
                  <a:prstClr val="black"/>
                </a:solidFill>
              </a:rPr>
              <a:pPr eaLnBrk="1" hangingPunct="1">
                <a:spcBef>
                  <a:spcPct val="0"/>
                </a:spcBef>
              </a:pPr>
              <a:t>10</a:t>
            </a:fld>
            <a:endParaRPr lang="en-US" altLang="en-US" smtClean="0">
              <a:solidFill>
                <a:prstClr val="black"/>
              </a:solidFill>
            </a:endParaRPr>
          </a:p>
        </p:txBody>
      </p:sp>
      <p:sp>
        <p:nvSpPr>
          <p:cNvPr id="39939" name="Rectangle 2"/>
          <p:cNvSpPr>
            <a:spLocks noGrp="1" noRot="1" noChangeAspect="1" noTextEdit="1"/>
          </p:cNvSpPr>
          <p:nvPr>
            <p:ph type="sldImg"/>
          </p:nvPr>
        </p:nvSpPr>
        <p:spPr>
          <a:ln/>
        </p:spPr>
      </p:sp>
      <p:sp>
        <p:nvSpPr>
          <p:cNvPr id="39940" name="Rectangle 3"/>
          <p:cNvSpPr>
            <a:spLocks noGrp="1"/>
          </p:cNvSpPr>
          <p:nvPr>
            <p:ph type="body" idx="1"/>
          </p:nvPr>
        </p:nvSpPr>
        <p:spPr>
          <a:xfrm>
            <a:off x="685800" y="4344988"/>
            <a:ext cx="5486400" cy="4113212"/>
          </a:xfrm>
          <a:noFill/>
        </p:spPr>
        <p:txBody>
          <a:bodyPr/>
          <a:lstStyle/>
          <a:p>
            <a:pPr eaLnBrk="1" hangingPunct="1"/>
            <a:r>
              <a:rPr lang="en-US" altLang="en-US" smtClean="0"/>
              <a:t>The building of the dike cut over 21 miles of tidal channels and slough from Puget Sound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92385AB7-2093-4272-85E4-B399A1C054BC}" type="slidenum">
              <a:rPr lang="en-US" altLang="en-US" smtClean="0">
                <a:solidFill>
                  <a:prstClr val="black"/>
                </a:solidFill>
              </a:rPr>
              <a:pPr eaLnBrk="1" hangingPunct="1">
                <a:spcBef>
                  <a:spcPct val="0"/>
                </a:spcBef>
              </a:pPr>
              <a:t>11</a:t>
            </a:fld>
            <a:endParaRPr lang="en-US" altLang="en-US" smtClean="0">
              <a:solidFill>
                <a:prstClr val="black"/>
              </a:solidFill>
            </a:endParaRPr>
          </a:p>
        </p:txBody>
      </p:sp>
      <p:sp>
        <p:nvSpPr>
          <p:cNvPr id="41987" name="Rectangle 2"/>
          <p:cNvSpPr>
            <a:spLocks noGrp="1" noRot="1" noChangeAspect="1" noTextEdit="1"/>
          </p:cNvSpPr>
          <p:nvPr>
            <p:ph type="sldImg"/>
          </p:nvPr>
        </p:nvSpPr>
        <p:spPr>
          <a:ln/>
        </p:spPr>
      </p:sp>
      <p:sp>
        <p:nvSpPr>
          <p:cNvPr id="41988" name="Rectangle 3"/>
          <p:cNvSpPr>
            <a:spLocks noGrp="1"/>
          </p:cNvSpPr>
          <p:nvPr>
            <p:ph type="body" idx="1"/>
          </p:nvPr>
        </p:nvSpPr>
        <p:spPr>
          <a:xfrm>
            <a:off x="685800" y="4344988"/>
            <a:ext cx="5486400" cy="4113212"/>
          </a:xfrm>
          <a:noFill/>
        </p:spPr>
        <p:txBody>
          <a:bodyPr/>
          <a:lstStyle/>
          <a:p>
            <a:pPr eaLnBrk="1" hangingPunct="1"/>
            <a:r>
              <a:rPr lang="en-US" altLang="en-US" smtClean="0"/>
              <a:t>Preferred alternative as implemented. 760 acres of estuary restored to tides. 250 acres of FW wetland habitat protected by setback levee, enhanced FW habitats with smaller levees/WCS and borrow areas. 25+ acres of new tidal riparian forest, reconnection of 8 significant tidal slough systems, ELJ to protect dike jct, Rock armor removal to allow river to migrate. Increased sanctuary areas. Improved FW wetlands in smaller area. New trail and boardwalk. Also NIT projects on E side of river – Pilot, Phase I, Phase II and Riparian Planting.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C394EB3-68D4-4D89-8E3B-14490371DC23}" type="slidenum">
              <a:rPr lang="en-US" altLang="en-US" smtClean="0">
                <a:solidFill>
                  <a:prstClr val="black"/>
                </a:solidFill>
              </a:rPr>
              <a:pPr eaLnBrk="1" hangingPunct="1">
                <a:spcBef>
                  <a:spcPct val="0"/>
                </a:spcBef>
              </a:pPr>
              <a:t>14</a:t>
            </a:fld>
            <a:endParaRPr lang="en-US" altLang="en-US" smtClean="0">
              <a:solidFill>
                <a:prstClr val="black"/>
              </a:solidFill>
            </a:endParaRPr>
          </a:p>
        </p:txBody>
      </p:sp>
      <p:sp>
        <p:nvSpPr>
          <p:cNvPr id="50179" name="Rectangle 7"/>
          <p:cNvSpPr txBox="1">
            <a:spLocks noGrp="1" noChangeArrowheads="1"/>
          </p:cNvSpPr>
          <p:nvPr/>
        </p:nvSpPr>
        <p:spPr bwMode="auto">
          <a:xfrm>
            <a:off x="3884613"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1" tIns="46586" rIns="93171" bIns="46586" anchor="b"/>
          <a:lstStyle>
            <a:lvl1pPr defTabSz="931863" eaLnBrk="0" hangingPunct="0">
              <a:spcBef>
                <a:spcPct val="30000"/>
              </a:spcBef>
              <a:defRPr sz="1200">
                <a:solidFill>
                  <a:schemeClr val="tx1"/>
                </a:solidFill>
                <a:latin typeface="Arial" charset="0"/>
              </a:defRPr>
            </a:lvl1pPr>
            <a:lvl2pPr marL="742950" indent="-285750" defTabSz="931863" eaLnBrk="0" hangingPunct="0">
              <a:spcBef>
                <a:spcPct val="30000"/>
              </a:spcBef>
              <a:defRPr sz="1200">
                <a:solidFill>
                  <a:schemeClr val="tx1"/>
                </a:solidFill>
                <a:latin typeface="Arial" charset="0"/>
              </a:defRPr>
            </a:lvl2pPr>
            <a:lvl3pPr marL="1143000" indent="-228600" defTabSz="931863" eaLnBrk="0" hangingPunct="0">
              <a:spcBef>
                <a:spcPct val="30000"/>
              </a:spcBef>
              <a:defRPr sz="1200">
                <a:solidFill>
                  <a:schemeClr val="tx1"/>
                </a:solidFill>
                <a:latin typeface="Arial" charset="0"/>
              </a:defRPr>
            </a:lvl3pPr>
            <a:lvl4pPr marL="1600200" indent="-228600" defTabSz="931863" eaLnBrk="0" hangingPunct="0">
              <a:spcBef>
                <a:spcPct val="30000"/>
              </a:spcBef>
              <a:defRPr sz="1200">
                <a:solidFill>
                  <a:schemeClr val="tx1"/>
                </a:solidFill>
                <a:latin typeface="Arial" charset="0"/>
              </a:defRPr>
            </a:lvl4pPr>
            <a:lvl5pPr marL="2057400" indent="-228600" defTabSz="931863" eaLnBrk="0" hangingPunct="0">
              <a:spcBef>
                <a:spcPct val="30000"/>
              </a:spcBef>
              <a:defRPr sz="1200">
                <a:solidFill>
                  <a:schemeClr val="tx1"/>
                </a:solidFill>
                <a:latin typeface="Arial" charset="0"/>
              </a:defRPr>
            </a:lvl5pPr>
            <a:lvl6pPr marL="2514600" indent="-228600" defTabSz="931863" eaLnBrk="0" fontAlgn="base" hangingPunct="0">
              <a:spcBef>
                <a:spcPct val="30000"/>
              </a:spcBef>
              <a:spcAft>
                <a:spcPct val="0"/>
              </a:spcAft>
              <a:defRPr sz="1200">
                <a:solidFill>
                  <a:schemeClr val="tx1"/>
                </a:solidFill>
                <a:latin typeface="Arial" charset="0"/>
              </a:defRPr>
            </a:lvl6pPr>
            <a:lvl7pPr marL="2971800" indent="-228600" defTabSz="931863" eaLnBrk="0" fontAlgn="base" hangingPunct="0">
              <a:spcBef>
                <a:spcPct val="30000"/>
              </a:spcBef>
              <a:spcAft>
                <a:spcPct val="0"/>
              </a:spcAft>
              <a:defRPr sz="1200">
                <a:solidFill>
                  <a:schemeClr val="tx1"/>
                </a:solidFill>
                <a:latin typeface="Arial" charset="0"/>
              </a:defRPr>
            </a:lvl7pPr>
            <a:lvl8pPr marL="3429000" indent="-228600" defTabSz="931863" eaLnBrk="0" fontAlgn="base" hangingPunct="0">
              <a:spcBef>
                <a:spcPct val="30000"/>
              </a:spcBef>
              <a:spcAft>
                <a:spcPct val="0"/>
              </a:spcAft>
              <a:defRPr sz="1200">
                <a:solidFill>
                  <a:schemeClr val="tx1"/>
                </a:solidFill>
                <a:latin typeface="Arial" charset="0"/>
              </a:defRPr>
            </a:lvl8pPr>
            <a:lvl9pPr marL="3886200" indent="-228600" defTabSz="931863" eaLnBrk="0" fontAlgn="base" hangingPunct="0">
              <a:spcBef>
                <a:spcPct val="30000"/>
              </a:spcBef>
              <a:spcAft>
                <a:spcPct val="0"/>
              </a:spcAft>
              <a:defRPr sz="1200">
                <a:solidFill>
                  <a:schemeClr val="tx1"/>
                </a:solidFill>
                <a:latin typeface="Arial" charset="0"/>
              </a:defRPr>
            </a:lvl9pPr>
          </a:lstStyle>
          <a:p>
            <a:pPr algn="r" eaLnBrk="1" fontAlgn="base" hangingPunct="1">
              <a:spcBef>
                <a:spcPct val="0"/>
              </a:spcBef>
              <a:spcAft>
                <a:spcPct val="0"/>
              </a:spcAft>
            </a:pPr>
            <a:fld id="{BFB4A190-0E4B-4CF6-92A8-7FE8B06BD05B}" type="slidenum">
              <a:rPr lang="en-US" altLang="en-US">
                <a:solidFill>
                  <a:prstClr val="black"/>
                </a:solidFill>
              </a:rPr>
              <a:pPr algn="r" eaLnBrk="1" fontAlgn="base" hangingPunct="1">
                <a:spcBef>
                  <a:spcPct val="0"/>
                </a:spcBef>
                <a:spcAft>
                  <a:spcPct val="0"/>
                </a:spcAft>
              </a:pPr>
              <a:t>14</a:t>
            </a:fld>
            <a:endParaRPr lang="en-US" altLang="en-US">
              <a:solidFill>
                <a:prstClr val="black"/>
              </a:solidFill>
            </a:endParaRPr>
          </a:p>
        </p:txBody>
      </p:sp>
      <p:sp>
        <p:nvSpPr>
          <p:cNvPr id="50180" name="Notes Placeholder 2"/>
          <p:cNvSpPr>
            <a:spLocks noGrp="1"/>
          </p:cNvSpPr>
          <p:nvPr>
            <p:ph type="body" idx="1"/>
          </p:nvPr>
        </p:nvSpPr>
        <p:spPr>
          <a:xfrm>
            <a:off x="685800" y="4344988"/>
            <a:ext cx="5486400" cy="4113212"/>
          </a:xfrm>
          <a:noFill/>
        </p:spPr>
        <p:txBody>
          <a:bodyPr lIns="93171" tIns="46586" rIns="93171" bIns="46586"/>
          <a:lstStyle/>
          <a:p>
            <a:r>
              <a:rPr lang="en-US" altLang="en-US" dirty="0" smtClean="0"/>
              <a:t>MONITORING COMPONENTS – Now that I’ve given you a framework for our monitoring plan, I’d like to take you through our monitoring components and present some preliminary results based on this last year of data collection.  This slide shows the abiotic factors we are studying. Lets first talk about aerial photographs.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4283DB2-9604-43F7-824D-E372A61C0BD6}" type="slidenum">
              <a:rPr lang="en-US" altLang="en-US" smtClean="0">
                <a:solidFill>
                  <a:prstClr val="black"/>
                </a:solidFill>
              </a:rPr>
              <a:pPr eaLnBrk="1" hangingPunct="1">
                <a:spcBef>
                  <a:spcPct val="0"/>
                </a:spcBef>
              </a:pPr>
              <a:t>15</a:t>
            </a:fld>
            <a:endParaRPr lang="en-US" altLang="en-US" smtClean="0">
              <a:solidFill>
                <a:prstClr val="black"/>
              </a:solidFill>
            </a:endParaRPr>
          </a:p>
        </p:txBody>
      </p:sp>
      <p:sp>
        <p:nvSpPr>
          <p:cNvPr id="53251" name="Rectangle 7"/>
          <p:cNvSpPr txBox="1">
            <a:spLocks noGrp="1" noChangeArrowheads="1"/>
          </p:cNvSpPr>
          <p:nvPr/>
        </p:nvSpPr>
        <p:spPr bwMode="auto">
          <a:xfrm>
            <a:off x="3884613"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1" tIns="46586" rIns="93171" bIns="46586" anchor="b"/>
          <a:lstStyle>
            <a:lvl1pPr defTabSz="931863" eaLnBrk="0" hangingPunct="0">
              <a:spcBef>
                <a:spcPct val="30000"/>
              </a:spcBef>
              <a:defRPr sz="1200">
                <a:solidFill>
                  <a:schemeClr val="tx1"/>
                </a:solidFill>
                <a:latin typeface="Arial" charset="0"/>
              </a:defRPr>
            </a:lvl1pPr>
            <a:lvl2pPr marL="742950" indent="-285750" defTabSz="931863" eaLnBrk="0" hangingPunct="0">
              <a:spcBef>
                <a:spcPct val="30000"/>
              </a:spcBef>
              <a:defRPr sz="1200">
                <a:solidFill>
                  <a:schemeClr val="tx1"/>
                </a:solidFill>
                <a:latin typeface="Arial" charset="0"/>
              </a:defRPr>
            </a:lvl2pPr>
            <a:lvl3pPr marL="1143000" indent="-228600" defTabSz="931863" eaLnBrk="0" hangingPunct="0">
              <a:spcBef>
                <a:spcPct val="30000"/>
              </a:spcBef>
              <a:defRPr sz="1200">
                <a:solidFill>
                  <a:schemeClr val="tx1"/>
                </a:solidFill>
                <a:latin typeface="Arial" charset="0"/>
              </a:defRPr>
            </a:lvl3pPr>
            <a:lvl4pPr marL="1600200" indent="-228600" defTabSz="931863" eaLnBrk="0" hangingPunct="0">
              <a:spcBef>
                <a:spcPct val="30000"/>
              </a:spcBef>
              <a:defRPr sz="1200">
                <a:solidFill>
                  <a:schemeClr val="tx1"/>
                </a:solidFill>
                <a:latin typeface="Arial" charset="0"/>
              </a:defRPr>
            </a:lvl4pPr>
            <a:lvl5pPr marL="2057400" indent="-228600" defTabSz="931863" eaLnBrk="0" hangingPunct="0">
              <a:spcBef>
                <a:spcPct val="30000"/>
              </a:spcBef>
              <a:defRPr sz="1200">
                <a:solidFill>
                  <a:schemeClr val="tx1"/>
                </a:solidFill>
                <a:latin typeface="Arial" charset="0"/>
              </a:defRPr>
            </a:lvl5pPr>
            <a:lvl6pPr marL="2514600" indent="-228600" defTabSz="931863" eaLnBrk="0" fontAlgn="base" hangingPunct="0">
              <a:spcBef>
                <a:spcPct val="30000"/>
              </a:spcBef>
              <a:spcAft>
                <a:spcPct val="0"/>
              </a:spcAft>
              <a:defRPr sz="1200">
                <a:solidFill>
                  <a:schemeClr val="tx1"/>
                </a:solidFill>
                <a:latin typeface="Arial" charset="0"/>
              </a:defRPr>
            </a:lvl6pPr>
            <a:lvl7pPr marL="2971800" indent="-228600" defTabSz="931863" eaLnBrk="0" fontAlgn="base" hangingPunct="0">
              <a:spcBef>
                <a:spcPct val="30000"/>
              </a:spcBef>
              <a:spcAft>
                <a:spcPct val="0"/>
              </a:spcAft>
              <a:defRPr sz="1200">
                <a:solidFill>
                  <a:schemeClr val="tx1"/>
                </a:solidFill>
                <a:latin typeface="Arial" charset="0"/>
              </a:defRPr>
            </a:lvl7pPr>
            <a:lvl8pPr marL="3429000" indent="-228600" defTabSz="931863" eaLnBrk="0" fontAlgn="base" hangingPunct="0">
              <a:spcBef>
                <a:spcPct val="30000"/>
              </a:spcBef>
              <a:spcAft>
                <a:spcPct val="0"/>
              </a:spcAft>
              <a:defRPr sz="1200">
                <a:solidFill>
                  <a:schemeClr val="tx1"/>
                </a:solidFill>
                <a:latin typeface="Arial" charset="0"/>
              </a:defRPr>
            </a:lvl8pPr>
            <a:lvl9pPr marL="3886200" indent="-228600" defTabSz="931863" eaLnBrk="0" fontAlgn="base" hangingPunct="0">
              <a:spcBef>
                <a:spcPct val="30000"/>
              </a:spcBef>
              <a:spcAft>
                <a:spcPct val="0"/>
              </a:spcAft>
              <a:defRPr sz="1200">
                <a:solidFill>
                  <a:schemeClr val="tx1"/>
                </a:solidFill>
                <a:latin typeface="Arial" charset="0"/>
              </a:defRPr>
            </a:lvl9pPr>
          </a:lstStyle>
          <a:p>
            <a:pPr algn="r" eaLnBrk="1" fontAlgn="base" hangingPunct="1">
              <a:spcBef>
                <a:spcPct val="0"/>
              </a:spcBef>
              <a:spcAft>
                <a:spcPct val="0"/>
              </a:spcAft>
            </a:pPr>
            <a:fld id="{49256B8F-D7F4-4A31-800C-86855EB9DF36}" type="slidenum">
              <a:rPr lang="en-US" altLang="en-US">
                <a:solidFill>
                  <a:prstClr val="black"/>
                </a:solidFill>
              </a:rPr>
              <a:pPr algn="r" eaLnBrk="1" fontAlgn="base" hangingPunct="1">
                <a:spcBef>
                  <a:spcPct val="0"/>
                </a:spcBef>
                <a:spcAft>
                  <a:spcPct val="0"/>
                </a:spcAft>
              </a:pPr>
              <a:t>15</a:t>
            </a:fld>
            <a:endParaRPr lang="en-US" altLang="en-US">
              <a:solidFill>
                <a:prstClr val="black"/>
              </a:solidFill>
            </a:endParaRPr>
          </a:p>
        </p:txBody>
      </p:sp>
      <p:sp>
        <p:nvSpPr>
          <p:cNvPr id="53252" name="Notes Placeholder 2"/>
          <p:cNvSpPr>
            <a:spLocks noGrp="1"/>
          </p:cNvSpPr>
          <p:nvPr>
            <p:ph type="body" idx="1"/>
          </p:nvPr>
        </p:nvSpPr>
        <p:spPr>
          <a:xfrm>
            <a:off x="685800" y="4344988"/>
            <a:ext cx="5486400" cy="4113212"/>
          </a:xfrm>
          <a:noFill/>
        </p:spPr>
        <p:txBody>
          <a:bodyPr lIns="93171" tIns="46586" rIns="93171" bIns="46586"/>
          <a:lstStyle/>
          <a:p>
            <a:r>
              <a:rPr lang="en-US" altLang="en-US" smtClean="0"/>
              <a:t>BIOTIC FACTORS – Lets move on to our biotic monitoring components.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0204CF1-53CA-4DC9-9362-C716D807275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1525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A338F4F-FAB2-4FCE-B9F4-D874E5DE3D5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4998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A474163-54D5-401F-BA34-033FEE221F0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2206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6001AF2-3EB3-4E0E-A1A4-D3ACD149670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67182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372DA14C-D965-42B5-B797-BED54760998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5391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C93CCC6A-E629-49A3-8A88-ABD9360E60B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1842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E4801AEF-4361-474B-B371-69643D2676A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7439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2FE3A7B-BB74-420A-87B5-0B15FC88C5F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909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4EB15D9F-A6D5-47AD-B25B-2D31FB572AB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0795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105DC2A-EA07-43FC-B50D-E2A4EC78005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991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8A4DECA-FC4C-4BD3-B58B-B2B83F8806B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307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0204CF1-53CA-4DC9-9362-C716D807275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10793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A338F4F-FAB2-4FCE-B9F4-D874E5DE3D5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3374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A474163-54D5-401F-BA34-033FEE221F0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11494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6001AF2-3EB3-4E0E-A1A4-D3ACD149670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59120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372DA14C-D965-42B5-B797-BED54760998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8233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C93CCC6A-E629-49A3-8A88-ABD9360E60B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02558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E4801AEF-4361-474B-B371-69643D2676A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34522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2FE3A7B-BB74-420A-87B5-0B15FC88C5F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48012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4EB15D9F-A6D5-47AD-B25B-2D31FB572AB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87642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105DC2A-EA07-43FC-B50D-E2A4EC78005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70905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8A4DECA-FC4C-4BD3-B58B-B2B83F8806B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25645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0204CF1-53CA-4DC9-9362-C716D807275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31839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A338F4F-FAB2-4FCE-B9F4-D874E5DE3D5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59281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A474163-54D5-401F-BA34-033FEE221F0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67508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6001AF2-3EB3-4E0E-A1A4-D3ACD149670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2605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372DA14C-D965-42B5-B797-BED54760998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71854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C93CCC6A-E629-49A3-8A88-ABD9360E60B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12525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E4801AEF-4361-474B-B371-69643D2676A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200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2FE3A7B-BB74-420A-87B5-0B15FC88C5F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41242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4EB15D9F-A6D5-47AD-B25B-2D31FB572AB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44061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105DC2A-EA07-43FC-B50D-E2A4EC78005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01311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8A4DECA-FC4C-4BD3-B58B-B2B83F8806B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08359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5E7AAC2-62E9-4BD3-88A1-0CD8B3A57E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650549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CFD7642-FCE6-4465-8310-BCEB921ECF8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495992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FBD97D-658C-4759-955A-6D47452F1BA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137079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8D00DA4-05AA-4341-9C66-B28226CD899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00496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85781C8-B3F9-4B6C-BAFA-2CFA7F08F6A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08600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7A7F739-FD6E-4BE9-838A-12FB6F39902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015999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DF10616-9E76-45A7-B3A2-0E6B0E1D3F6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023381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B7A334D-3662-4FCD-8E0C-60D60BABE42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871753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B862D41-8DB6-4CB7-832D-DDEF6A8BDD7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430235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90D6E1C-65C2-4E09-BA3D-9F4B80CAEF5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08666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DD9B4C3-B081-44A5-9727-182447D4465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9876361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8B28A80-01EB-4A26-943C-9BCD3F78A1C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804741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5E7AAC2-62E9-4BD3-88A1-0CD8B3A57E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715421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CFD7642-FCE6-4465-8310-BCEB921ECF8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52263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FBD97D-658C-4759-955A-6D47452F1BA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0420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8D00DA4-05AA-4341-9C66-B28226CD899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62987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85781C8-B3F9-4B6C-BAFA-2CFA7F08F6A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04335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7A7F739-FD6E-4BE9-838A-12FB6F39902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054802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DF10616-9E76-45A7-B3A2-0E6B0E1D3F6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940091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B7A334D-3662-4FCD-8E0C-60D60BABE42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4625806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B862D41-8DB6-4CB7-832D-DDEF6A8BDD7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3665399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90D6E1C-65C2-4E09-BA3D-9F4B80CAEF5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1812618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DD9B4C3-B081-44A5-9727-182447D4465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3539460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8B28A80-01EB-4A26-943C-9BCD3F78A1C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4470658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5E7AAC2-62E9-4BD3-88A1-0CD8B3A57E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934661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CFD7642-FCE6-4465-8310-BCEB921ECF8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382343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FBD97D-658C-4759-955A-6D47452F1BA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6697148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8D00DA4-05AA-4341-9C66-B28226CD899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6209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85781C8-B3F9-4B6C-BAFA-2CFA7F08F6A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870565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7A7F739-FD6E-4BE9-838A-12FB6F39902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3806905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DF10616-9E76-45A7-B3A2-0E6B0E1D3F6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6927653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B7A334D-3662-4FCD-8E0C-60D60BABE42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9552014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B862D41-8DB6-4CB7-832D-DDEF6A8BDD7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8758592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90D6E1C-65C2-4E09-BA3D-9F4B80CAEF5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952833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DD9B4C3-B081-44A5-9727-182447D4465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151270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8B28A80-01EB-4A26-943C-9BCD3F78A1C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6009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5E7AAC2-62E9-4BD3-88A1-0CD8B3A57E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0616318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CFD7642-FCE6-4465-8310-BCEB921ECF8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309116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FBD97D-658C-4759-955A-6D47452F1BA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2266385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8D00DA4-05AA-4341-9C66-B28226CD899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6314262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85781C8-B3F9-4B6C-BAFA-2CFA7F08F6A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3435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7A7F739-FD6E-4BE9-838A-12FB6F39902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9874993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DF10616-9E76-45A7-B3A2-0E6B0E1D3F6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138435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B7A334D-3662-4FCD-8E0C-60D60BABE42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958650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B862D41-8DB6-4CB7-832D-DDEF6A8BDD7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9955986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90D6E1C-65C2-4E09-BA3D-9F4B80CAEF5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475845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DD9B4C3-B081-44A5-9727-182447D4465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6320980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8B28A80-01EB-4A26-943C-9BCD3F78A1C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0865409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5E7AAC2-62E9-4BD3-88A1-0CD8B3A57E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9540096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CFD7642-FCE6-4465-8310-BCEB921ECF8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087670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FBD97D-658C-4759-955A-6D47452F1BA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6527938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8D00DA4-05AA-4341-9C66-B28226CD899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077258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85781C8-B3F9-4B6C-BAFA-2CFA7F08F6A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3353356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7A7F739-FD6E-4BE9-838A-12FB6F39902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544012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DF10616-9E76-45A7-B3A2-0E6B0E1D3F6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4777280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B7A334D-3662-4FCD-8E0C-60D60BABE42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9986075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B862D41-8DB6-4CB7-832D-DDEF6A8BDD7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4442985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90D6E1C-65C2-4E09-BA3D-9F4B80CAEF5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5072503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DD9B4C3-B081-44A5-9727-182447D4465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7195643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8B28A80-01EB-4A26-943C-9BCD3F78A1C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7534246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5E7AAC2-62E9-4BD3-88A1-0CD8B3A57E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900845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CFD7642-FCE6-4465-8310-BCEB921ECF8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6811252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FBD97D-658C-4759-955A-6D47452F1BA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6736286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8D00DA4-05AA-4341-9C66-B28226CD899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05708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85781C8-B3F9-4B6C-BAFA-2CFA7F08F6A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6372451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7A7F739-FD6E-4BE9-838A-12FB6F39902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663874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DF10616-9E76-45A7-B3A2-0E6B0E1D3F6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5581832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B7A334D-3662-4FCD-8E0C-60D60BABE42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791839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B862D41-8DB6-4CB7-832D-DDEF6A8BDD7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3498396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90D6E1C-65C2-4E09-BA3D-9F4B80CAEF5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8508864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DD9B4C3-B081-44A5-9727-182447D4465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2382435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8B28A80-01EB-4A26-943C-9BCD3F78A1C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70051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theme" Target="../theme/theme6.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theme" Target="../theme/theme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theme" Target="../theme/theme8.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theme" Target="../theme/theme9.xml"/><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slideLayout" Target="../slideLayouts/slideLayout105.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5" Type="http://schemas.openxmlformats.org/officeDocument/2006/relationships/slideLayout" Target="../slideLayouts/slideLayout98.xml"/><Relationship Id="rId10" Type="http://schemas.openxmlformats.org/officeDocument/2006/relationships/slideLayout" Target="../slideLayouts/slideLayout103.xml"/><Relationship Id="rId4" Type="http://schemas.openxmlformats.org/officeDocument/2006/relationships/slideLayout" Target="../slideLayouts/slideLayout97.xml"/><Relationship Id="rId9" Type="http://schemas.openxmlformats.org/officeDocument/2006/relationships/slideLayout" Target="../slideLayouts/slideLayout10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2BC4F4A9-A5B7-4BD2-B858-3A0BDED01B9D}" type="slidenum">
              <a:rPr lang="en-US" altLang="en-US">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37761013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defRPr>
      </a:lvl2pPr>
      <a:lvl3pPr algn="ctr" rtl="0" fontAlgn="base">
        <a:spcBef>
          <a:spcPct val="0"/>
        </a:spcBef>
        <a:spcAft>
          <a:spcPct val="0"/>
        </a:spcAft>
        <a:defRPr sz="4400">
          <a:solidFill>
            <a:schemeClr val="tx2"/>
          </a:solidFill>
          <a:latin typeface="Times New Roman" charset="0"/>
        </a:defRPr>
      </a:lvl3pPr>
      <a:lvl4pPr algn="ctr" rtl="0" fontAlgn="base">
        <a:spcBef>
          <a:spcPct val="0"/>
        </a:spcBef>
        <a:spcAft>
          <a:spcPct val="0"/>
        </a:spcAft>
        <a:defRPr sz="4400">
          <a:solidFill>
            <a:schemeClr val="tx2"/>
          </a:solidFill>
          <a:latin typeface="Times New Roman" charset="0"/>
        </a:defRPr>
      </a:lvl4pPr>
      <a:lvl5pPr algn="ctr" rtl="0" fontAlgn="base">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2BC4F4A9-A5B7-4BD2-B858-3A0BDED01B9D}" type="slidenum">
              <a:rPr lang="en-US" altLang="en-US">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13636051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defRPr>
      </a:lvl2pPr>
      <a:lvl3pPr algn="ctr" rtl="0" fontAlgn="base">
        <a:spcBef>
          <a:spcPct val="0"/>
        </a:spcBef>
        <a:spcAft>
          <a:spcPct val="0"/>
        </a:spcAft>
        <a:defRPr sz="4400">
          <a:solidFill>
            <a:schemeClr val="tx2"/>
          </a:solidFill>
          <a:latin typeface="Times New Roman" charset="0"/>
        </a:defRPr>
      </a:lvl3pPr>
      <a:lvl4pPr algn="ctr" rtl="0" fontAlgn="base">
        <a:spcBef>
          <a:spcPct val="0"/>
        </a:spcBef>
        <a:spcAft>
          <a:spcPct val="0"/>
        </a:spcAft>
        <a:defRPr sz="4400">
          <a:solidFill>
            <a:schemeClr val="tx2"/>
          </a:solidFill>
          <a:latin typeface="Times New Roman" charset="0"/>
        </a:defRPr>
      </a:lvl4pPr>
      <a:lvl5pPr algn="ctr" rtl="0" fontAlgn="base">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2BC4F4A9-A5B7-4BD2-B858-3A0BDED01B9D}" type="slidenum">
              <a:rPr lang="en-US" altLang="en-US">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386137184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defRPr>
      </a:lvl2pPr>
      <a:lvl3pPr algn="ctr" rtl="0" fontAlgn="base">
        <a:spcBef>
          <a:spcPct val="0"/>
        </a:spcBef>
        <a:spcAft>
          <a:spcPct val="0"/>
        </a:spcAft>
        <a:defRPr sz="4400">
          <a:solidFill>
            <a:schemeClr val="tx2"/>
          </a:solidFill>
          <a:latin typeface="Times New Roman" charset="0"/>
        </a:defRPr>
      </a:lvl3pPr>
      <a:lvl4pPr algn="ctr" rtl="0" fontAlgn="base">
        <a:spcBef>
          <a:spcPct val="0"/>
        </a:spcBef>
        <a:spcAft>
          <a:spcPct val="0"/>
        </a:spcAft>
        <a:defRPr sz="4400">
          <a:solidFill>
            <a:schemeClr val="tx2"/>
          </a:solidFill>
          <a:latin typeface="Times New Roman" charset="0"/>
        </a:defRPr>
      </a:lvl4pPr>
      <a:lvl5pPr algn="ctr" rtl="0" fontAlgn="base">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0E1FE384-ABD7-480C-B449-1D6AE3709F47}"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40226760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0E1FE384-ABD7-480C-B449-1D6AE3709F47}"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431650265"/>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0E1FE384-ABD7-480C-B449-1D6AE3709F47}"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3143537226"/>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0E1FE384-ABD7-480C-B449-1D6AE3709F47}"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257039347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0E1FE384-ABD7-480C-B449-1D6AE3709F47}"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588300705"/>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0E1FE384-ABD7-480C-B449-1D6AE3709F47}"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436240218"/>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29.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slideLayout" Target="../slideLayouts/slideLayout34.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88.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00.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64.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 Id="rId9" Type="http://schemas.openxmlformats.org/officeDocument/2006/relationships/image" Target="../media/image24.png"/></Relationships>
</file>

<file path=ppt/slides/_rels/slide15.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5.jpeg"/><Relationship Id="rId7" Type="http://schemas.openxmlformats.org/officeDocument/2006/relationships/image" Target="../media/image28.jpeg"/><Relationship Id="rId2" Type="http://schemas.openxmlformats.org/officeDocument/2006/relationships/notesSlide" Target="../notesSlides/notesSlide6.xml"/><Relationship Id="rId1" Type="http://schemas.openxmlformats.org/officeDocument/2006/relationships/slideLayout" Target="../slideLayouts/slideLayout76.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4.png"/><Relationship Id="rId9"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hoto-old\Mt Rainier - ML.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372600" cy="8123238"/>
          </a:xfrm>
          <a:prstGeom prst="rect">
            <a:avLst/>
          </a:prstGeom>
          <a:noFill/>
          <a:extLst>
            <a:ext uri="{909E8E84-426E-40DD-AFC4-6F175D3DCCD1}">
              <a14:hiddenFill xmlns:a14="http://schemas.microsoft.com/office/drawing/2010/main">
                <a:solidFill>
                  <a:srgbClr val="FFFFFF"/>
                </a:solidFill>
              </a14:hiddenFill>
            </a:ext>
          </a:extLst>
        </p:spPr>
      </p:pic>
      <p:sp>
        <p:nvSpPr>
          <p:cNvPr id="2051" name="Text Box 3"/>
          <p:cNvSpPr txBox="1">
            <a:spLocks noChangeArrowheads="1"/>
          </p:cNvSpPr>
          <p:nvPr/>
        </p:nvSpPr>
        <p:spPr bwMode="auto">
          <a:xfrm>
            <a:off x="838200" y="5562600"/>
            <a:ext cx="87630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sz="3000" b="1">
                <a:solidFill>
                  <a:srgbClr val="000000"/>
                </a:solidFill>
                <a:latin typeface="Gill Sans MT" pitchFamily="34" charset="0"/>
              </a:rPr>
              <a:t>Nisqually National Wildlife Refuge Complex</a:t>
            </a:r>
          </a:p>
        </p:txBody>
      </p:sp>
      <p:pic>
        <p:nvPicPr>
          <p:cNvPr id="2052" name="Picture 4" descr="A:\emblem6.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0" y="5791200"/>
            <a:ext cx="711200" cy="846138"/>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A:\goose.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6096000"/>
            <a:ext cx="7696200" cy="83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427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Nanette\refuge-locat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84175"/>
            <a:ext cx="9829800" cy="7546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0577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S:\Photos-new\Jean's Show\Jean_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76238"/>
            <a:ext cx="10744200" cy="7234238"/>
          </a:xfrm>
          <a:prstGeom prst="rect">
            <a:avLst/>
          </a:prstGeom>
          <a:noFill/>
          <a:extLst>
            <a:ext uri="{909E8E84-426E-40DD-AFC4-6F175D3DCCD1}">
              <a14:hiddenFill xmlns:a14="http://schemas.microsoft.com/office/drawing/2010/main">
                <a:solidFill>
                  <a:srgbClr val="FFFFFF"/>
                </a:solidFill>
              </a14:hiddenFill>
            </a:ext>
          </a:extLst>
        </p:spPr>
      </p:pic>
      <p:sp>
        <p:nvSpPr>
          <p:cNvPr id="35843" name="Text Box 3"/>
          <p:cNvSpPr txBox="1">
            <a:spLocks noChangeArrowheads="1"/>
          </p:cNvSpPr>
          <p:nvPr/>
        </p:nvSpPr>
        <p:spPr bwMode="auto">
          <a:xfrm>
            <a:off x="838200" y="838200"/>
            <a:ext cx="8763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sz="4000" b="1">
                <a:solidFill>
                  <a:srgbClr val="000000"/>
                </a:solidFill>
              </a:rPr>
              <a:t>Nisqually</a:t>
            </a:r>
            <a:r>
              <a:rPr lang="en-US" altLang="en-US" sz="4400" b="1">
                <a:solidFill>
                  <a:srgbClr val="000000"/>
                </a:solidFill>
              </a:rPr>
              <a:t> National Wildlife Refuge</a:t>
            </a:r>
          </a:p>
        </p:txBody>
      </p:sp>
      <p:pic>
        <p:nvPicPr>
          <p:cNvPr id="35844" name="Picture 4" descr="A:\emblem6.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066800"/>
            <a:ext cx="711200" cy="846138"/>
          </a:xfrm>
          <a:prstGeom prst="rect">
            <a:avLst/>
          </a:prstGeom>
          <a:noFill/>
          <a:extLst>
            <a:ext uri="{909E8E84-426E-40DD-AFC4-6F175D3DCCD1}">
              <a14:hiddenFill xmlns:a14="http://schemas.microsoft.com/office/drawing/2010/main">
                <a:solidFill>
                  <a:srgbClr val="FFFFFF"/>
                </a:solidFill>
              </a14:hiddenFill>
            </a:ext>
          </a:extLst>
        </p:spPr>
      </p:pic>
      <p:pic>
        <p:nvPicPr>
          <p:cNvPr id="35845" name="Picture 5" descr="A:\goose.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9800" y="1524000"/>
            <a:ext cx="7696200" cy="83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4708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p:cNvSpPr>
          <p:nvPr>
            <p:ph type="title" idx="4294967295"/>
          </p:nvPr>
        </p:nvSpPr>
        <p:spPr/>
        <p:txBody>
          <a:bodyPr/>
          <a:lstStyle/>
          <a:p>
            <a:pPr eaLnBrk="1" hangingPunct="1"/>
            <a:endParaRPr lang="en-US" altLang="en-US" smtClean="0"/>
          </a:p>
        </p:txBody>
      </p:sp>
      <p:pic>
        <p:nvPicPr>
          <p:cNvPr id="5123" name="Picture 3"/>
          <p:cNvPicPr>
            <a:picLocks noGrp="1" noChangeAspect="1" noChangeArrowheads="1"/>
          </p:cNvPicPr>
          <p:nvPr>
            <p:ph type="body" idx="4294967295"/>
          </p:nvPr>
        </p:nvPicPr>
        <p:blipFill>
          <a:blip r:embed="rId3">
            <a:extLst>
              <a:ext uri="{28A0092B-C50C-407E-A947-70E740481C1C}">
                <a14:useLocalDpi xmlns:a14="http://schemas.microsoft.com/office/drawing/2010/main" val="0"/>
              </a:ext>
            </a:extLst>
          </a:blip>
          <a:srcRect/>
          <a:stretch>
            <a:fillRect/>
          </a:stretch>
        </p:blipFill>
        <p:spPr>
          <a:xfrm>
            <a:off x="0" y="0"/>
            <a:ext cx="9144000" cy="6858000"/>
          </a:xfrm>
        </p:spPr>
      </p:pic>
      <p:sp>
        <p:nvSpPr>
          <p:cNvPr id="5124" name="Text Box 4"/>
          <p:cNvSpPr txBox="1">
            <a:spLocks noChangeArrowheads="1"/>
          </p:cNvSpPr>
          <p:nvPr/>
        </p:nvSpPr>
        <p:spPr bwMode="auto">
          <a:xfrm>
            <a:off x="1600200" y="0"/>
            <a:ext cx="5800725" cy="519113"/>
          </a:xfrm>
          <a:prstGeom prst="rect">
            <a:avLst/>
          </a:prstGeom>
          <a:solidFill>
            <a:schemeClr val="bg1">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r>
              <a:rPr lang="en-US" altLang="en-US" sz="2800" b="1">
                <a:solidFill>
                  <a:srgbClr val="000000"/>
                </a:solidFill>
              </a:rPr>
              <a:t>Another Puget Sound River Delta</a:t>
            </a:r>
          </a:p>
        </p:txBody>
      </p:sp>
    </p:spTree>
    <p:extLst>
      <p:ext uri="{BB962C8B-B14F-4D97-AF65-F5344CB8AC3E}">
        <p14:creationId xmlns:p14="http://schemas.microsoft.com/office/powerpoint/2010/main" val="3668742513"/>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5194" t="3876" r="5433" b="11008"/>
          <a:stretch/>
        </p:blipFill>
        <p:spPr>
          <a:xfrm>
            <a:off x="2514600" y="0"/>
            <a:ext cx="4711214" cy="6934200"/>
          </a:xfrm>
          <a:prstGeom prst="rect">
            <a:avLst/>
          </a:prstGeom>
        </p:spPr>
      </p:pic>
    </p:spTree>
    <p:extLst>
      <p:ext uri="{BB962C8B-B14F-4D97-AF65-F5344CB8AC3E}">
        <p14:creationId xmlns:p14="http://schemas.microsoft.com/office/powerpoint/2010/main" val="2884840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4070" t="2648" r="2094" b="2648"/>
          <a:stretch/>
        </p:blipFill>
        <p:spPr>
          <a:xfrm>
            <a:off x="152400" y="152400"/>
            <a:ext cx="8800214" cy="5746856"/>
          </a:xfrm>
          <a:prstGeom prst="rect">
            <a:avLst/>
          </a:prstGeom>
        </p:spPr>
      </p:pic>
      <p:sp>
        <p:nvSpPr>
          <p:cNvPr id="3" name="TextBox 2"/>
          <p:cNvSpPr txBox="1"/>
          <p:nvPr/>
        </p:nvSpPr>
        <p:spPr>
          <a:xfrm>
            <a:off x="381000" y="5872532"/>
            <a:ext cx="6725303" cy="276999"/>
          </a:xfrm>
          <a:prstGeom prst="rect">
            <a:avLst/>
          </a:prstGeom>
          <a:noFill/>
        </p:spPr>
        <p:txBody>
          <a:bodyPr wrap="none" rtlCol="0">
            <a:spAutoFit/>
          </a:bodyPr>
          <a:lstStyle/>
          <a:p>
            <a:r>
              <a:rPr lang="en-US" sz="1200" dirty="0" smtClean="0"/>
              <a:t>Source: Nisqually Indian Tribe. Nisqually Watershed Detailed Implementation Plan, February 2007.  25pp.</a:t>
            </a:r>
            <a:endParaRPr lang="en-US" sz="1200" dirty="0"/>
          </a:p>
        </p:txBody>
      </p:sp>
    </p:spTree>
    <p:extLst>
      <p:ext uri="{BB962C8B-B14F-4D97-AF65-F5344CB8AC3E}">
        <p14:creationId xmlns:p14="http://schemas.microsoft.com/office/powerpoint/2010/main" val="40483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9474" y="3336186"/>
            <a:ext cx="4088515" cy="3066386"/>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4158" y="218853"/>
            <a:ext cx="3924462" cy="2600547"/>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9107" y="1519126"/>
            <a:ext cx="3037256" cy="4049675"/>
          </a:xfrm>
          <a:prstGeom prst="rect">
            <a:avLst/>
          </a:prstGeom>
        </p:spPr>
      </p:pic>
      <p:sp>
        <p:nvSpPr>
          <p:cNvPr id="5" name="TextBox 4"/>
          <p:cNvSpPr txBox="1"/>
          <p:nvPr/>
        </p:nvSpPr>
        <p:spPr>
          <a:xfrm>
            <a:off x="4084158" y="2819400"/>
            <a:ext cx="4572000" cy="338554"/>
          </a:xfrm>
          <a:prstGeom prst="rect">
            <a:avLst/>
          </a:prstGeom>
          <a:noFill/>
        </p:spPr>
        <p:txBody>
          <a:bodyPr wrap="square" rtlCol="0">
            <a:spAutoFit/>
          </a:bodyPr>
          <a:lstStyle/>
          <a:p>
            <a:r>
              <a:rPr lang="en-US" sz="1600" dirty="0" smtClean="0"/>
              <a:t>Norm Dicks Visitor Center &amp; Administrative Building</a:t>
            </a:r>
            <a:endParaRPr lang="en-US" sz="1600" dirty="0"/>
          </a:p>
        </p:txBody>
      </p:sp>
      <p:sp>
        <p:nvSpPr>
          <p:cNvPr id="6" name="TextBox 5"/>
          <p:cNvSpPr txBox="1"/>
          <p:nvPr/>
        </p:nvSpPr>
        <p:spPr>
          <a:xfrm>
            <a:off x="235688" y="5678168"/>
            <a:ext cx="1614994" cy="338554"/>
          </a:xfrm>
          <a:prstGeom prst="rect">
            <a:avLst/>
          </a:prstGeom>
          <a:noFill/>
        </p:spPr>
        <p:txBody>
          <a:bodyPr wrap="none" rtlCol="0">
            <a:spAutoFit/>
          </a:bodyPr>
          <a:lstStyle/>
          <a:p>
            <a:r>
              <a:rPr lang="en-US" sz="1600" dirty="0" smtClean="0"/>
              <a:t>Education Center</a:t>
            </a:r>
            <a:endParaRPr lang="en-US" sz="1600" dirty="0"/>
          </a:p>
        </p:txBody>
      </p:sp>
      <p:sp>
        <p:nvSpPr>
          <p:cNvPr id="7" name="TextBox 6"/>
          <p:cNvSpPr txBox="1"/>
          <p:nvPr/>
        </p:nvSpPr>
        <p:spPr>
          <a:xfrm>
            <a:off x="4091246" y="6415713"/>
            <a:ext cx="2533066" cy="338554"/>
          </a:xfrm>
          <a:prstGeom prst="rect">
            <a:avLst/>
          </a:prstGeom>
          <a:noFill/>
        </p:spPr>
        <p:txBody>
          <a:bodyPr wrap="none" rtlCol="0">
            <a:spAutoFit/>
          </a:bodyPr>
          <a:lstStyle/>
          <a:p>
            <a:r>
              <a:rPr lang="en-US" sz="1600" dirty="0" smtClean="0"/>
              <a:t>Nisqually Estuary Boardwalk</a:t>
            </a:r>
            <a:endParaRPr lang="en-US" sz="1600" dirty="0"/>
          </a:p>
        </p:txBody>
      </p:sp>
    </p:spTree>
    <p:extLst>
      <p:ext uri="{BB962C8B-B14F-4D97-AF65-F5344CB8AC3E}">
        <p14:creationId xmlns:p14="http://schemas.microsoft.com/office/powerpoint/2010/main" val="2322354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8468" t="6666" r="7666" b="6512"/>
          <a:stretch/>
        </p:blipFill>
        <p:spPr>
          <a:xfrm>
            <a:off x="2371060" y="0"/>
            <a:ext cx="5119008" cy="6858000"/>
          </a:xfrm>
          <a:prstGeom prst="rect">
            <a:avLst/>
          </a:prstGeom>
        </p:spPr>
      </p:pic>
    </p:spTree>
    <p:extLst>
      <p:ext uri="{BB962C8B-B14F-4D97-AF65-F5344CB8AC3E}">
        <p14:creationId xmlns:p14="http://schemas.microsoft.com/office/powerpoint/2010/main" val="163083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body" idx="4294967295"/>
          </p:nvPr>
        </p:nvSpPr>
        <p:spPr/>
        <p:txBody>
          <a:bodyPr/>
          <a:lstStyle/>
          <a:p>
            <a:pPr eaLnBrk="1" hangingPunct="1"/>
            <a:endParaRPr lang="en-US" altLang="en-US" smtClean="0"/>
          </a:p>
        </p:txBody>
      </p:sp>
      <p:pic>
        <p:nvPicPr>
          <p:cNvPr id="4099" name="Picture 3" descr="WSHS_194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0"/>
            <a:ext cx="8305800" cy="655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Text Box 4"/>
          <p:cNvSpPr txBox="1">
            <a:spLocks noChangeArrowheads="1"/>
          </p:cNvSpPr>
          <p:nvPr/>
        </p:nvSpPr>
        <p:spPr bwMode="auto">
          <a:xfrm>
            <a:off x="5334000" y="6521450"/>
            <a:ext cx="32305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r>
              <a:rPr lang="en-US" altLang="en-US" sz="1600" b="1">
                <a:solidFill>
                  <a:srgbClr val="FFFFFF"/>
                </a:solidFill>
                <a:latin typeface="Times New Roman" pitchFamily="18" charset="0"/>
                <a:cs typeface="Times New Roman" pitchFamily="18" charset="0"/>
              </a:rPr>
              <a:t>Photo: WA State Historical Society</a:t>
            </a:r>
          </a:p>
        </p:txBody>
      </p:sp>
      <p:sp>
        <p:nvSpPr>
          <p:cNvPr id="4101" name="Title 1"/>
          <p:cNvSpPr txBox="1">
            <a:spLocks/>
          </p:cNvSpPr>
          <p:nvPr/>
        </p:nvSpPr>
        <p:spPr bwMode="auto">
          <a:xfrm>
            <a:off x="457200" y="0"/>
            <a:ext cx="8229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fontAlgn="base">
              <a:spcBef>
                <a:spcPct val="0"/>
              </a:spcBef>
              <a:spcAft>
                <a:spcPct val="0"/>
              </a:spcAft>
              <a:buFontTx/>
              <a:buNone/>
            </a:pPr>
            <a:r>
              <a:rPr lang="en-US" altLang="en-US" sz="2800" b="1">
                <a:solidFill>
                  <a:srgbClr val="000000"/>
                </a:solidFill>
                <a:latin typeface="Times New Roman" pitchFamily="18" charset="0"/>
                <a:cs typeface="Times New Roman" pitchFamily="18" charset="0"/>
              </a:rPr>
              <a:t>Dike Construction</a:t>
            </a:r>
            <a:r>
              <a:rPr lang="en-US" altLang="en-US" sz="2800">
                <a:solidFill>
                  <a:srgbClr val="000000"/>
                </a:solidFill>
                <a:latin typeface="Times New Roman" pitchFamily="18" charset="0"/>
                <a:cs typeface="Times New Roman" pitchFamily="18" charset="0"/>
              </a:rPr>
              <a:t> </a:t>
            </a:r>
          </a:p>
          <a:p>
            <a:pPr algn="ctr" fontAlgn="base">
              <a:spcBef>
                <a:spcPct val="0"/>
              </a:spcBef>
              <a:spcAft>
                <a:spcPct val="0"/>
              </a:spcAft>
              <a:buFontTx/>
              <a:buNone/>
            </a:pPr>
            <a:r>
              <a:rPr lang="en-US" altLang="en-US" sz="2800">
                <a:solidFill>
                  <a:srgbClr val="000000"/>
                </a:solidFill>
                <a:latin typeface="Times New Roman" pitchFamily="18" charset="0"/>
                <a:cs typeface="Times New Roman" pitchFamily="18" charset="0"/>
              </a:rPr>
              <a:t>(Agricultural Conversion)</a:t>
            </a:r>
          </a:p>
          <a:p>
            <a:pPr algn="ctr" fontAlgn="base">
              <a:spcBef>
                <a:spcPct val="0"/>
              </a:spcBef>
              <a:spcAft>
                <a:spcPct val="0"/>
              </a:spcAft>
              <a:buFontTx/>
              <a:buNone/>
            </a:pPr>
            <a:r>
              <a:rPr lang="en-US" altLang="en-US" sz="2000">
                <a:solidFill>
                  <a:srgbClr val="000000"/>
                </a:solidFill>
                <a:latin typeface="Times New Roman" pitchFamily="18" charset="0"/>
                <a:cs typeface="Times New Roman" pitchFamily="18" charset="0"/>
              </a:rPr>
              <a:t>1904 ~ 1910+</a:t>
            </a:r>
          </a:p>
        </p:txBody>
      </p:sp>
    </p:spTree>
    <p:extLst>
      <p:ext uri="{BB962C8B-B14F-4D97-AF65-F5344CB8AC3E}">
        <p14:creationId xmlns:p14="http://schemas.microsoft.com/office/powerpoint/2010/main" val="3155971485"/>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p:cNvSpPr>
          <p:nvPr>
            <p:ph type="title" idx="4294967295"/>
          </p:nvPr>
        </p:nvSpPr>
        <p:spPr/>
        <p:txBody>
          <a:bodyPr/>
          <a:lstStyle/>
          <a:p>
            <a:pPr eaLnBrk="1" hangingPunct="1"/>
            <a:endParaRPr lang="en-US" altLang="en-US" smtClean="0"/>
          </a:p>
        </p:txBody>
      </p:sp>
      <p:pic>
        <p:nvPicPr>
          <p:cNvPr id="7171" name="Picture 3"/>
          <p:cNvPicPr>
            <a:picLocks noGrp="1" noChangeAspect="1" noChangeArrowheads="1"/>
          </p:cNvPicPr>
          <p:nvPr>
            <p:ph type="body" idx="4294967295"/>
          </p:nvPr>
        </p:nvPicPr>
        <p:blipFill>
          <a:blip r:embed="rId3">
            <a:extLst>
              <a:ext uri="{28A0092B-C50C-407E-A947-70E740481C1C}">
                <a14:useLocalDpi xmlns:a14="http://schemas.microsoft.com/office/drawing/2010/main" val="0"/>
              </a:ext>
            </a:extLst>
          </a:blip>
          <a:srcRect/>
          <a:stretch>
            <a:fillRect/>
          </a:stretch>
        </p:blipFill>
        <p:spPr>
          <a:xfrm>
            <a:off x="0" y="0"/>
            <a:ext cx="9144000" cy="6858000"/>
          </a:xfrm>
        </p:spPr>
      </p:pic>
      <p:sp>
        <p:nvSpPr>
          <p:cNvPr id="16" name="Freeform 15"/>
          <p:cNvSpPr/>
          <p:nvPr/>
        </p:nvSpPr>
        <p:spPr>
          <a:xfrm>
            <a:off x="3200400" y="4114800"/>
            <a:ext cx="1143000" cy="1752600"/>
          </a:xfrm>
          <a:custGeom>
            <a:avLst/>
            <a:gdLst>
              <a:gd name="connsiteX0" fmla="*/ 1219200 w 1589314"/>
              <a:gd name="connsiteY0" fmla="*/ 2057400 h 2209800"/>
              <a:gd name="connsiteX1" fmla="*/ 1132114 w 1589314"/>
              <a:gd name="connsiteY1" fmla="*/ 2177143 h 2209800"/>
              <a:gd name="connsiteX2" fmla="*/ 870857 w 1589314"/>
              <a:gd name="connsiteY2" fmla="*/ 2209800 h 2209800"/>
              <a:gd name="connsiteX3" fmla="*/ 489857 w 1589314"/>
              <a:gd name="connsiteY3" fmla="*/ 2209800 h 2209800"/>
              <a:gd name="connsiteX4" fmla="*/ 206829 w 1589314"/>
              <a:gd name="connsiteY4" fmla="*/ 2209800 h 2209800"/>
              <a:gd name="connsiteX5" fmla="*/ 54429 w 1589314"/>
              <a:gd name="connsiteY5" fmla="*/ 2068285 h 2209800"/>
              <a:gd name="connsiteX6" fmla="*/ 0 w 1589314"/>
              <a:gd name="connsiteY6" fmla="*/ 2002971 h 2209800"/>
              <a:gd name="connsiteX7" fmla="*/ 141514 w 1589314"/>
              <a:gd name="connsiteY7" fmla="*/ 794657 h 2209800"/>
              <a:gd name="connsiteX8" fmla="*/ 163286 w 1589314"/>
              <a:gd name="connsiteY8" fmla="*/ 272143 h 2209800"/>
              <a:gd name="connsiteX9" fmla="*/ 293914 w 1589314"/>
              <a:gd name="connsiteY9" fmla="*/ 97971 h 2209800"/>
              <a:gd name="connsiteX10" fmla="*/ 478971 w 1589314"/>
              <a:gd name="connsiteY10" fmla="*/ 0 h 2209800"/>
              <a:gd name="connsiteX11" fmla="*/ 674914 w 1589314"/>
              <a:gd name="connsiteY11" fmla="*/ 54428 h 2209800"/>
              <a:gd name="connsiteX12" fmla="*/ 849086 w 1589314"/>
              <a:gd name="connsiteY12" fmla="*/ 130628 h 2209800"/>
              <a:gd name="connsiteX13" fmla="*/ 979714 w 1589314"/>
              <a:gd name="connsiteY13" fmla="*/ 261257 h 2209800"/>
              <a:gd name="connsiteX14" fmla="*/ 1088571 w 1589314"/>
              <a:gd name="connsiteY14" fmla="*/ 391885 h 2209800"/>
              <a:gd name="connsiteX15" fmla="*/ 1306286 w 1589314"/>
              <a:gd name="connsiteY15" fmla="*/ 500743 h 2209800"/>
              <a:gd name="connsiteX16" fmla="*/ 1436914 w 1589314"/>
              <a:gd name="connsiteY16" fmla="*/ 620485 h 2209800"/>
              <a:gd name="connsiteX17" fmla="*/ 1589314 w 1589314"/>
              <a:gd name="connsiteY17" fmla="*/ 751114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89314" h="2209800">
                <a:moveTo>
                  <a:pt x="1219200" y="2057400"/>
                </a:moveTo>
                <a:lnTo>
                  <a:pt x="1132114" y="2177143"/>
                </a:lnTo>
                <a:lnTo>
                  <a:pt x="870857" y="2209800"/>
                </a:lnTo>
                <a:lnTo>
                  <a:pt x="489857" y="2209800"/>
                </a:lnTo>
                <a:lnTo>
                  <a:pt x="206829" y="2209800"/>
                </a:lnTo>
                <a:lnTo>
                  <a:pt x="54429" y="2068285"/>
                </a:lnTo>
                <a:lnTo>
                  <a:pt x="0" y="2002971"/>
                </a:lnTo>
                <a:lnTo>
                  <a:pt x="141514" y="794657"/>
                </a:lnTo>
                <a:lnTo>
                  <a:pt x="163286" y="272143"/>
                </a:lnTo>
                <a:lnTo>
                  <a:pt x="293914" y="97971"/>
                </a:lnTo>
                <a:lnTo>
                  <a:pt x="478971" y="0"/>
                </a:lnTo>
                <a:lnTo>
                  <a:pt x="674914" y="54428"/>
                </a:lnTo>
                <a:lnTo>
                  <a:pt x="849086" y="130628"/>
                </a:lnTo>
                <a:lnTo>
                  <a:pt x="979714" y="261257"/>
                </a:lnTo>
                <a:lnTo>
                  <a:pt x="1088571" y="391885"/>
                </a:lnTo>
                <a:lnTo>
                  <a:pt x="1306286" y="500743"/>
                </a:lnTo>
                <a:lnTo>
                  <a:pt x="1436914" y="620485"/>
                </a:lnTo>
                <a:lnTo>
                  <a:pt x="1589314" y="751114"/>
                </a:lnTo>
              </a:path>
            </a:pathLst>
          </a:custGeom>
          <a:ln w="25400">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fontAlgn="base">
              <a:spcBef>
                <a:spcPct val="0"/>
              </a:spcBef>
              <a:spcAft>
                <a:spcPct val="0"/>
              </a:spcAft>
              <a:defRPr/>
            </a:pPr>
            <a:endParaRPr lang="en-US">
              <a:solidFill>
                <a:srgbClr val="000000"/>
              </a:solidFill>
            </a:endParaRPr>
          </a:p>
        </p:txBody>
      </p:sp>
      <p:sp>
        <p:nvSpPr>
          <p:cNvPr id="7173" name="Text Box 5"/>
          <p:cNvSpPr txBox="1">
            <a:spLocks noChangeArrowheads="1"/>
          </p:cNvSpPr>
          <p:nvPr/>
        </p:nvSpPr>
        <p:spPr bwMode="auto">
          <a:xfrm>
            <a:off x="1371600" y="0"/>
            <a:ext cx="64103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r>
              <a:rPr lang="en-US" altLang="en-US" sz="2400" b="1">
                <a:solidFill>
                  <a:srgbClr val="000000"/>
                </a:solidFill>
              </a:rPr>
              <a:t>Lost Tidal </a:t>
            </a:r>
            <a:r>
              <a:rPr lang="en-US" altLang="en-US" sz="2800" b="1">
                <a:solidFill>
                  <a:srgbClr val="000000"/>
                </a:solidFill>
              </a:rPr>
              <a:t>Channel</a:t>
            </a:r>
            <a:r>
              <a:rPr lang="en-US" altLang="en-US" sz="2400" b="1">
                <a:solidFill>
                  <a:srgbClr val="000000"/>
                </a:solidFill>
              </a:rPr>
              <a:t> Habitat at the Refuge  </a:t>
            </a:r>
          </a:p>
        </p:txBody>
      </p:sp>
    </p:spTree>
    <p:extLst>
      <p:ext uri="{BB962C8B-B14F-4D97-AF65-F5344CB8AC3E}">
        <p14:creationId xmlns:p14="http://schemas.microsoft.com/office/powerpoint/2010/main" val="1217326337"/>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6" descr="M:\Jesse\Outreach\powerpoints\slides\EstuaryRestoration_FlyerFeb2013_02061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4763"/>
            <a:ext cx="88392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Rectangle 2"/>
          <p:cNvSpPr>
            <a:spLocks noGrp="1" noChangeArrowheads="1"/>
          </p:cNvSpPr>
          <p:nvPr>
            <p:ph type="title" idx="4294967295"/>
          </p:nvPr>
        </p:nvSpPr>
        <p:spPr/>
        <p:txBody>
          <a:bodyPr/>
          <a:lstStyle/>
          <a:p>
            <a:pPr eaLnBrk="1" hangingPunct="1"/>
            <a:r>
              <a:rPr lang="en-US" altLang="en-US" smtClean="0"/>
              <a:t> </a:t>
            </a:r>
          </a:p>
        </p:txBody>
      </p:sp>
      <p:sp>
        <p:nvSpPr>
          <p:cNvPr id="9220" name="Text Box 5"/>
          <p:cNvSpPr txBox="1">
            <a:spLocks noChangeArrowheads="1"/>
          </p:cNvSpPr>
          <p:nvPr/>
        </p:nvSpPr>
        <p:spPr bwMode="auto">
          <a:xfrm>
            <a:off x="2819400" y="0"/>
            <a:ext cx="5568950" cy="519113"/>
          </a:xfrm>
          <a:prstGeom prst="rect">
            <a:avLst/>
          </a:prstGeom>
          <a:solidFill>
            <a:schemeClr val="bg1">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r>
              <a:rPr lang="en-US" altLang="en-US" sz="2800" b="1">
                <a:solidFill>
                  <a:srgbClr val="000000"/>
                </a:solidFill>
              </a:rPr>
              <a:t>Actions Implemented 2008/2009</a:t>
            </a:r>
          </a:p>
        </p:txBody>
      </p:sp>
    </p:spTree>
    <p:extLst>
      <p:ext uri="{BB962C8B-B14F-4D97-AF65-F5344CB8AC3E}">
        <p14:creationId xmlns:p14="http://schemas.microsoft.com/office/powerpoint/2010/main" val="3057342224"/>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july 2009 NAI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6400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Text Box 3"/>
          <p:cNvSpPr txBox="1">
            <a:spLocks noChangeArrowheads="1"/>
          </p:cNvSpPr>
          <p:nvPr/>
        </p:nvSpPr>
        <p:spPr bwMode="auto">
          <a:xfrm>
            <a:off x="3640138" y="152400"/>
            <a:ext cx="1557337" cy="457200"/>
          </a:xfrm>
          <a:prstGeom prst="rect">
            <a:avLst/>
          </a:prstGeom>
          <a:solidFill>
            <a:srgbClr val="FFFFFF">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r>
              <a:rPr lang="en-US" altLang="en-US" sz="2400" b="1">
                <a:solidFill>
                  <a:srgbClr val="000000"/>
                </a:solidFill>
              </a:rPr>
              <a:t>July 2009</a:t>
            </a:r>
          </a:p>
        </p:txBody>
      </p:sp>
      <p:sp>
        <p:nvSpPr>
          <p:cNvPr id="21510" name="Text Box 4"/>
          <p:cNvSpPr txBox="1">
            <a:spLocks noChangeArrowheads="1"/>
          </p:cNvSpPr>
          <p:nvPr/>
        </p:nvSpPr>
        <p:spPr bwMode="auto">
          <a:xfrm>
            <a:off x="381000" y="6324600"/>
            <a:ext cx="8826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r>
              <a:rPr lang="en-US" altLang="en-US" sz="1000" b="1">
                <a:solidFill>
                  <a:srgbClr val="FFFFFF"/>
                </a:solidFill>
              </a:rPr>
              <a:t>Source: </a:t>
            </a:r>
          </a:p>
          <a:p>
            <a:pPr eaLnBrk="1" fontAlgn="base" hangingPunct="1">
              <a:spcBef>
                <a:spcPct val="0"/>
              </a:spcBef>
              <a:spcAft>
                <a:spcPct val="0"/>
              </a:spcAft>
              <a:buFontTx/>
              <a:buNone/>
            </a:pPr>
            <a:r>
              <a:rPr lang="en-US" altLang="en-US" sz="1000" b="1">
                <a:solidFill>
                  <a:srgbClr val="FFFFFF"/>
                </a:solidFill>
              </a:rPr>
              <a:t>USDA NAIP</a:t>
            </a:r>
          </a:p>
        </p:txBody>
      </p:sp>
    </p:spTree>
    <p:extLst>
      <p:ext uri="{BB962C8B-B14F-4D97-AF65-F5344CB8AC3E}">
        <p14:creationId xmlns:p14="http://schemas.microsoft.com/office/powerpoint/2010/main" val="12224046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9" y="762000"/>
            <a:ext cx="9144000" cy="5514153"/>
          </a:xfrm>
          <a:prstGeom prst="rect">
            <a:avLst/>
          </a:prstGeom>
        </p:spPr>
      </p:pic>
      <p:sp>
        <p:nvSpPr>
          <p:cNvPr id="3" name="TextBox 2"/>
          <p:cNvSpPr txBox="1"/>
          <p:nvPr/>
        </p:nvSpPr>
        <p:spPr>
          <a:xfrm>
            <a:off x="7315200" y="246849"/>
            <a:ext cx="1340945" cy="369332"/>
          </a:xfrm>
          <a:prstGeom prst="rect">
            <a:avLst/>
          </a:prstGeom>
          <a:noFill/>
        </p:spPr>
        <p:txBody>
          <a:bodyPr wrap="none" rtlCol="0">
            <a:spAutoFit/>
          </a:bodyPr>
          <a:lstStyle/>
          <a:p>
            <a:r>
              <a:rPr lang="en-US" dirty="0" smtClean="0"/>
              <a:t>May 4, 2013</a:t>
            </a:r>
            <a:endParaRPr lang="en-US" dirty="0"/>
          </a:p>
        </p:txBody>
      </p:sp>
    </p:spTree>
    <p:extLst>
      <p:ext uri="{BB962C8B-B14F-4D97-AF65-F5344CB8AC3E}">
        <p14:creationId xmlns:p14="http://schemas.microsoft.com/office/powerpoint/2010/main" val="3944696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body" idx="4294967295"/>
          </p:nvPr>
        </p:nvSpPr>
        <p:spPr>
          <a:xfrm>
            <a:off x="609600" y="990600"/>
            <a:ext cx="4876800" cy="3763963"/>
          </a:xfrm>
        </p:spPr>
        <p:txBody>
          <a:bodyPr/>
          <a:lstStyle/>
          <a:p>
            <a:pPr>
              <a:lnSpc>
                <a:spcPct val="80000"/>
              </a:lnSpc>
            </a:pPr>
            <a:r>
              <a:rPr lang="en-US" altLang="en-US" sz="1800" smtClean="0">
                <a:solidFill>
                  <a:schemeClr val="bg1"/>
                </a:solidFill>
              </a:rPr>
              <a:t>Aerial Photography and Remote Sensing</a:t>
            </a:r>
          </a:p>
          <a:p>
            <a:pPr>
              <a:lnSpc>
                <a:spcPct val="80000"/>
              </a:lnSpc>
              <a:buFontTx/>
              <a:buNone/>
            </a:pPr>
            <a:endParaRPr lang="en-US" altLang="en-US" sz="1800" smtClean="0">
              <a:solidFill>
                <a:schemeClr val="bg1"/>
              </a:solidFill>
            </a:endParaRPr>
          </a:p>
          <a:p>
            <a:pPr>
              <a:lnSpc>
                <a:spcPct val="80000"/>
              </a:lnSpc>
            </a:pPr>
            <a:r>
              <a:rPr lang="en-US" altLang="en-US" sz="1800" smtClean="0">
                <a:solidFill>
                  <a:schemeClr val="bg1"/>
                </a:solidFill>
              </a:rPr>
              <a:t>Photodocumentation</a:t>
            </a:r>
          </a:p>
          <a:p>
            <a:pPr>
              <a:lnSpc>
                <a:spcPct val="80000"/>
              </a:lnSpc>
              <a:buFontTx/>
              <a:buNone/>
            </a:pPr>
            <a:endParaRPr lang="en-US" altLang="en-US" sz="1800" smtClean="0">
              <a:solidFill>
                <a:schemeClr val="bg1"/>
              </a:solidFill>
            </a:endParaRPr>
          </a:p>
          <a:p>
            <a:pPr>
              <a:lnSpc>
                <a:spcPct val="80000"/>
              </a:lnSpc>
            </a:pPr>
            <a:r>
              <a:rPr lang="en-US" altLang="en-US" sz="1800" smtClean="0">
                <a:solidFill>
                  <a:schemeClr val="bg1"/>
                </a:solidFill>
              </a:rPr>
              <a:t>Hydrology</a:t>
            </a:r>
          </a:p>
          <a:p>
            <a:pPr>
              <a:lnSpc>
                <a:spcPct val="80000"/>
              </a:lnSpc>
              <a:buFontTx/>
              <a:buNone/>
            </a:pPr>
            <a:endParaRPr lang="en-US" altLang="en-US" sz="1800" smtClean="0">
              <a:solidFill>
                <a:schemeClr val="bg1"/>
              </a:solidFill>
            </a:endParaRPr>
          </a:p>
          <a:p>
            <a:pPr>
              <a:lnSpc>
                <a:spcPct val="80000"/>
              </a:lnSpc>
            </a:pPr>
            <a:r>
              <a:rPr lang="en-US" altLang="en-US" sz="1800" smtClean="0">
                <a:solidFill>
                  <a:schemeClr val="bg1"/>
                </a:solidFill>
              </a:rPr>
              <a:t>Water Quality</a:t>
            </a:r>
          </a:p>
          <a:p>
            <a:pPr>
              <a:lnSpc>
                <a:spcPct val="80000"/>
              </a:lnSpc>
              <a:buFontTx/>
              <a:buNone/>
            </a:pPr>
            <a:endParaRPr lang="en-US" altLang="en-US" sz="1800" smtClean="0">
              <a:solidFill>
                <a:schemeClr val="bg1"/>
              </a:solidFill>
            </a:endParaRPr>
          </a:p>
          <a:p>
            <a:pPr>
              <a:lnSpc>
                <a:spcPct val="80000"/>
              </a:lnSpc>
            </a:pPr>
            <a:r>
              <a:rPr lang="en-US" altLang="en-US" sz="1800" smtClean="0">
                <a:solidFill>
                  <a:schemeClr val="bg1"/>
                </a:solidFill>
              </a:rPr>
              <a:t>Geomorphology</a:t>
            </a:r>
          </a:p>
          <a:p>
            <a:pPr>
              <a:lnSpc>
                <a:spcPct val="80000"/>
              </a:lnSpc>
              <a:buFontTx/>
              <a:buNone/>
            </a:pPr>
            <a:endParaRPr lang="en-US" altLang="en-US" sz="1800" smtClean="0">
              <a:solidFill>
                <a:schemeClr val="bg1"/>
              </a:solidFill>
            </a:endParaRPr>
          </a:p>
          <a:p>
            <a:pPr>
              <a:lnSpc>
                <a:spcPct val="80000"/>
              </a:lnSpc>
            </a:pPr>
            <a:r>
              <a:rPr lang="en-US" altLang="en-US" sz="1800" smtClean="0">
                <a:solidFill>
                  <a:schemeClr val="bg1"/>
                </a:solidFill>
              </a:rPr>
              <a:t>Elevation</a:t>
            </a:r>
          </a:p>
          <a:p>
            <a:pPr>
              <a:lnSpc>
                <a:spcPct val="80000"/>
              </a:lnSpc>
              <a:buFontTx/>
              <a:buNone/>
            </a:pPr>
            <a:endParaRPr lang="en-US" altLang="en-US" sz="1800" smtClean="0">
              <a:solidFill>
                <a:schemeClr val="bg1"/>
              </a:solidFill>
            </a:endParaRPr>
          </a:p>
          <a:p>
            <a:pPr>
              <a:lnSpc>
                <a:spcPct val="80000"/>
              </a:lnSpc>
            </a:pPr>
            <a:r>
              <a:rPr lang="en-US" altLang="en-US" sz="1800" smtClean="0">
                <a:solidFill>
                  <a:schemeClr val="bg1"/>
                </a:solidFill>
              </a:rPr>
              <a:t>Sedimentation</a:t>
            </a:r>
          </a:p>
          <a:p>
            <a:pPr>
              <a:lnSpc>
                <a:spcPct val="80000"/>
              </a:lnSpc>
            </a:pPr>
            <a:endParaRPr lang="en-US" altLang="en-US" sz="1800" smtClean="0">
              <a:solidFill>
                <a:schemeClr val="bg1"/>
              </a:solidFill>
            </a:endParaRPr>
          </a:p>
        </p:txBody>
      </p:sp>
      <p:sp>
        <p:nvSpPr>
          <p:cNvPr id="19459" name="Rectangle 11"/>
          <p:cNvSpPr>
            <a:spLocks noGrp="1" noChangeArrowheads="1"/>
          </p:cNvSpPr>
          <p:nvPr>
            <p:ph type="title" idx="4294967295"/>
          </p:nvPr>
        </p:nvSpPr>
        <p:spPr>
          <a:xfrm>
            <a:off x="-152400" y="-19050"/>
            <a:ext cx="7543800" cy="838200"/>
          </a:xfrm>
        </p:spPr>
        <p:txBody>
          <a:bodyPr/>
          <a:lstStyle/>
          <a:p>
            <a:r>
              <a:rPr lang="en-US" altLang="en-US" sz="2800" smtClean="0">
                <a:solidFill>
                  <a:srgbClr val="FFFF00"/>
                </a:solidFill>
              </a:rPr>
              <a:t>Restoration Monitoring Components</a:t>
            </a:r>
            <a:r>
              <a:rPr lang="en-US" altLang="en-US" sz="3200" smtClean="0">
                <a:solidFill>
                  <a:srgbClr val="FFFF00"/>
                </a:solidFill>
              </a:rPr>
              <a:t/>
            </a:r>
            <a:br>
              <a:rPr lang="en-US" altLang="en-US" sz="3200" smtClean="0">
                <a:solidFill>
                  <a:srgbClr val="FFFF00"/>
                </a:solidFill>
              </a:rPr>
            </a:br>
            <a:r>
              <a:rPr lang="en-US" altLang="en-US" sz="2000" smtClean="0">
                <a:solidFill>
                  <a:srgbClr val="FFFF00"/>
                </a:solidFill>
              </a:rPr>
              <a:t>abiotic factors</a:t>
            </a:r>
          </a:p>
        </p:txBody>
      </p:sp>
      <p:pic>
        <p:nvPicPr>
          <p:cNvPr id="19460" name="Picture 5" descr="P101008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0"/>
            <a:ext cx="190500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9" descr="P101000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48500" y="4648200"/>
            <a:ext cx="20955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953000"/>
            <a:ext cx="2286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Picture 4" descr="P1010064.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86000" y="4953000"/>
            <a:ext cx="2540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4" name="Text Box 8"/>
          <p:cNvSpPr txBox="1">
            <a:spLocks noChangeArrowheads="1"/>
          </p:cNvSpPr>
          <p:nvPr/>
        </p:nvSpPr>
        <p:spPr bwMode="auto">
          <a:xfrm>
            <a:off x="0" y="4724400"/>
            <a:ext cx="18637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r>
              <a:rPr lang="en-US" altLang="en-US" sz="1200" b="1">
                <a:solidFill>
                  <a:srgbClr val="FFFFFF"/>
                </a:solidFill>
              </a:rPr>
              <a:t>Photos: USGS, USFWS</a:t>
            </a:r>
          </a:p>
        </p:txBody>
      </p:sp>
      <p:pic>
        <p:nvPicPr>
          <p:cNvPr id="19465"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00600" y="4953000"/>
            <a:ext cx="24384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6"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70488" y="2514600"/>
            <a:ext cx="3973512"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7" name="Picture 21" descr="C:\Data Files\usgs\logos\C_USGSID.T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05200" y="4343400"/>
            <a:ext cx="16573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86077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029" descr="Fallout Tr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466850"/>
            <a:ext cx="3116263"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Rectangle 11"/>
          <p:cNvSpPr>
            <a:spLocks noGrp="1" noChangeArrowheads="1"/>
          </p:cNvSpPr>
          <p:nvPr>
            <p:ph type="title" idx="4294967295"/>
          </p:nvPr>
        </p:nvSpPr>
        <p:spPr>
          <a:xfrm>
            <a:off x="-685800" y="0"/>
            <a:ext cx="7543800" cy="838200"/>
          </a:xfrm>
        </p:spPr>
        <p:txBody>
          <a:bodyPr/>
          <a:lstStyle/>
          <a:p>
            <a:r>
              <a:rPr lang="en-US" altLang="en-US" sz="2800" smtClean="0">
                <a:solidFill>
                  <a:srgbClr val="FFFF00"/>
                </a:solidFill>
              </a:rPr>
              <a:t>Restoration Monitoring Components</a:t>
            </a:r>
            <a:r>
              <a:rPr lang="en-US" altLang="en-US" sz="3200" smtClean="0">
                <a:solidFill>
                  <a:srgbClr val="FFFF00"/>
                </a:solidFill>
              </a:rPr>
              <a:t/>
            </a:r>
            <a:br>
              <a:rPr lang="en-US" altLang="en-US" sz="3200" smtClean="0">
                <a:solidFill>
                  <a:srgbClr val="FFFF00"/>
                </a:solidFill>
              </a:rPr>
            </a:br>
            <a:r>
              <a:rPr lang="en-US" altLang="en-US" sz="2000" smtClean="0">
                <a:solidFill>
                  <a:srgbClr val="FFFF00"/>
                </a:solidFill>
              </a:rPr>
              <a:t>biotic factors</a:t>
            </a:r>
          </a:p>
        </p:txBody>
      </p:sp>
      <p:sp>
        <p:nvSpPr>
          <p:cNvPr id="12" name="Rectangle 4"/>
          <p:cNvSpPr txBox="1">
            <a:spLocks noChangeArrowheads="1"/>
          </p:cNvSpPr>
          <p:nvPr/>
        </p:nvSpPr>
        <p:spPr bwMode="auto">
          <a:xfrm>
            <a:off x="685800" y="990600"/>
            <a:ext cx="4495800" cy="3763963"/>
          </a:xfrm>
          <a:prstGeom prst="rect">
            <a:avLst/>
          </a:prstGeom>
          <a:noFill/>
          <a:ln w="9525">
            <a:noFill/>
            <a:miter lim="800000"/>
            <a:headEnd/>
            <a:tailEnd/>
          </a:ln>
        </p:spPr>
        <p:txBody>
          <a:bodyPr/>
          <a:lstStyle/>
          <a:p>
            <a:pPr marL="342900" indent="-342900" eaLnBrk="0" fontAlgn="base" hangingPunct="0">
              <a:lnSpc>
                <a:spcPct val="80000"/>
              </a:lnSpc>
              <a:spcBef>
                <a:spcPct val="20000"/>
              </a:spcBef>
              <a:spcAft>
                <a:spcPct val="0"/>
              </a:spcAft>
              <a:buFontTx/>
              <a:buChar char="•"/>
              <a:defRPr/>
            </a:pPr>
            <a:r>
              <a:rPr lang="en-US" sz="2400" kern="0" dirty="0">
                <a:solidFill>
                  <a:srgbClr val="FFFFFF"/>
                </a:solidFill>
              </a:rPr>
              <a:t>Vegetation</a:t>
            </a:r>
          </a:p>
          <a:p>
            <a:pPr marL="342900" indent="-342900" eaLnBrk="0" fontAlgn="base" hangingPunct="0">
              <a:lnSpc>
                <a:spcPct val="80000"/>
              </a:lnSpc>
              <a:spcBef>
                <a:spcPct val="20000"/>
              </a:spcBef>
              <a:spcAft>
                <a:spcPct val="0"/>
              </a:spcAft>
              <a:buFontTx/>
              <a:buChar char="•"/>
              <a:defRPr/>
            </a:pPr>
            <a:endParaRPr lang="en-US" sz="2400" kern="0" dirty="0">
              <a:solidFill>
                <a:srgbClr val="FFFFFF"/>
              </a:solidFill>
            </a:endParaRPr>
          </a:p>
          <a:p>
            <a:pPr marL="342900" indent="-342900" eaLnBrk="0" fontAlgn="base" hangingPunct="0">
              <a:lnSpc>
                <a:spcPct val="80000"/>
              </a:lnSpc>
              <a:spcBef>
                <a:spcPct val="20000"/>
              </a:spcBef>
              <a:spcAft>
                <a:spcPct val="0"/>
              </a:spcAft>
              <a:buFontTx/>
              <a:buChar char="•"/>
              <a:defRPr/>
            </a:pPr>
            <a:r>
              <a:rPr lang="en-US" sz="2400" kern="0" dirty="0">
                <a:solidFill>
                  <a:srgbClr val="FFFFFF"/>
                </a:solidFill>
              </a:rPr>
              <a:t>Birds</a:t>
            </a:r>
          </a:p>
          <a:p>
            <a:pPr marL="342900" indent="-342900" eaLnBrk="0" fontAlgn="base" hangingPunct="0">
              <a:lnSpc>
                <a:spcPct val="80000"/>
              </a:lnSpc>
              <a:spcBef>
                <a:spcPct val="20000"/>
              </a:spcBef>
              <a:spcAft>
                <a:spcPct val="0"/>
              </a:spcAft>
              <a:buFontTx/>
              <a:buChar char="•"/>
              <a:defRPr/>
            </a:pPr>
            <a:endParaRPr lang="en-US" sz="2400" kern="0" dirty="0">
              <a:solidFill>
                <a:srgbClr val="FFFFFF"/>
              </a:solidFill>
            </a:endParaRPr>
          </a:p>
          <a:p>
            <a:pPr marL="342900" indent="-342900" eaLnBrk="0" fontAlgn="base" hangingPunct="0">
              <a:lnSpc>
                <a:spcPct val="80000"/>
              </a:lnSpc>
              <a:spcBef>
                <a:spcPct val="20000"/>
              </a:spcBef>
              <a:spcAft>
                <a:spcPct val="0"/>
              </a:spcAft>
              <a:buFontTx/>
              <a:buChar char="•"/>
              <a:defRPr/>
            </a:pPr>
            <a:r>
              <a:rPr lang="en-US" sz="2400" kern="0" dirty="0">
                <a:solidFill>
                  <a:srgbClr val="FFFFFF"/>
                </a:solidFill>
              </a:rPr>
              <a:t>Invertebrates</a:t>
            </a:r>
          </a:p>
          <a:p>
            <a:pPr marL="285750" indent="-285750" eaLnBrk="0" fontAlgn="base" hangingPunct="0">
              <a:lnSpc>
                <a:spcPct val="80000"/>
              </a:lnSpc>
              <a:spcBef>
                <a:spcPct val="20000"/>
              </a:spcBef>
              <a:spcAft>
                <a:spcPct val="0"/>
              </a:spcAft>
              <a:buFont typeface="Arial" pitchFamily="34" charset="0"/>
              <a:buChar char="•"/>
              <a:defRPr/>
            </a:pPr>
            <a:endParaRPr lang="en-US" sz="2400" kern="0" dirty="0">
              <a:solidFill>
                <a:srgbClr val="FFFFFF"/>
              </a:solidFill>
            </a:endParaRPr>
          </a:p>
          <a:p>
            <a:pPr marL="285750" indent="-285750" eaLnBrk="0" fontAlgn="base" hangingPunct="0">
              <a:lnSpc>
                <a:spcPct val="80000"/>
              </a:lnSpc>
              <a:spcBef>
                <a:spcPct val="20000"/>
              </a:spcBef>
              <a:spcAft>
                <a:spcPct val="0"/>
              </a:spcAft>
              <a:buFont typeface="Arial" pitchFamily="34" charset="0"/>
              <a:buChar char="•"/>
              <a:defRPr/>
            </a:pPr>
            <a:r>
              <a:rPr lang="en-US" sz="2400" kern="0" dirty="0">
                <a:solidFill>
                  <a:srgbClr val="FFFFFF"/>
                </a:solidFill>
              </a:rPr>
              <a:t>Fish</a:t>
            </a:r>
          </a:p>
          <a:p>
            <a:pPr marL="342900" indent="-342900" eaLnBrk="0" fontAlgn="base" hangingPunct="0">
              <a:lnSpc>
                <a:spcPct val="80000"/>
              </a:lnSpc>
              <a:spcBef>
                <a:spcPct val="20000"/>
              </a:spcBef>
              <a:spcAft>
                <a:spcPct val="0"/>
              </a:spcAft>
              <a:defRPr/>
            </a:pPr>
            <a:endParaRPr lang="en-US" sz="2400" kern="0" dirty="0">
              <a:solidFill>
                <a:srgbClr val="FFFFFF"/>
              </a:solidFill>
            </a:endParaRPr>
          </a:p>
          <a:p>
            <a:pPr marL="342900" indent="-342900" eaLnBrk="0" fontAlgn="base" hangingPunct="0">
              <a:lnSpc>
                <a:spcPct val="80000"/>
              </a:lnSpc>
              <a:spcBef>
                <a:spcPct val="20000"/>
              </a:spcBef>
              <a:spcAft>
                <a:spcPct val="0"/>
              </a:spcAft>
              <a:defRPr/>
            </a:pPr>
            <a:endParaRPr lang="en-US" sz="2400" kern="0" dirty="0">
              <a:solidFill>
                <a:srgbClr val="FFFFFF"/>
              </a:solidFill>
            </a:endParaRPr>
          </a:p>
        </p:txBody>
      </p:sp>
      <p:pic>
        <p:nvPicPr>
          <p:cNvPr id="26629" name="Picture 21" descr="C:\Data Files\usgs\logos\C_USGSID.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7363" y="6477000"/>
            <a:ext cx="103663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Text Box 6"/>
          <p:cNvSpPr txBox="1">
            <a:spLocks noChangeArrowheads="1"/>
          </p:cNvSpPr>
          <p:nvPr/>
        </p:nvSpPr>
        <p:spPr bwMode="auto">
          <a:xfrm>
            <a:off x="0" y="4114800"/>
            <a:ext cx="24066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r>
              <a:rPr lang="en-US" altLang="en-US" sz="1200" b="1">
                <a:solidFill>
                  <a:srgbClr val="FFFFFF"/>
                </a:solidFill>
              </a:rPr>
              <a:t>Photos: USGS, Nisqually Tribe</a:t>
            </a:r>
          </a:p>
        </p:txBody>
      </p:sp>
      <p:pic>
        <p:nvPicPr>
          <p:cNvPr id="26631" name="Picture 4" descr="05-06-10 021.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05563" y="0"/>
            <a:ext cx="27384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2"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99213" y="3124200"/>
            <a:ext cx="2744787"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3" name="Picture 4" descr="HeatherMinnella_DaveRichardson_BirdSurvey"/>
          <p:cNvPicPr>
            <a:picLocks noChangeAspect="1" noChangeArrowheads="1"/>
          </p:cNvPicPr>
          <p:nvPr/>
        </p:nvPicPr>
        <p:blipFill>
          <a:blip r:embed="rId7">
            <a:lum bright="12000" contrast="8000"/>
            <a:extLst>
              <a:ext uri="{28A0092B-C50C-407E-A947-70E740481C1C}">
                <a14:useLocalDpi xmlns:a14="http://schemas.microsoft.com/office/drawing/2010/main" val="0"/>
              </a:ext>
            </a:extLst>
          </a:blip>
          <a:srcRect/>
          <a:stretch>
            <a:fillRect/>
          </a:stretch>
        </p:blipFill>
        <p:spPr bwMode="auto">
          <a:xfrm>
            <a:off x="0" y="4419600"/>
            <a:ext cx="32766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4" name="Content Placeholder 3" descr="03-25-10 004.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514600" y="4419600"/>
            <a:ext cx="38862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5"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95600" y="3228975"/>
            <a:ext cx="143033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6" name="Picture 21" descr="C:\Data Files\usgs\logos\C_USGSID.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3898900"/>
            <a:ext cx="1417638"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76237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0" y="2819400"/>
            <a:ext cx="3792705" cy="646331"/>
          </a:xfrm>
          <a:prstGeom prst="rect">
            <a:avLst/>
          </a:prstGeom>
          <a:noFill/>
        </p:spPr>
        <p:txBody>
          <a:bodyPr wrap="none" rtlCol="0">
            <a:spAutoFit/>
          </a:bodyPr>
          <a:lstStyle/>
          <a:p>
            <a:r>
              <a:rPr lang="en-US" sz="3600" dirty="0" smtClean="0">
                <a:solidFill>
                  <a:schemeClr val="bg1"/>
                </a:solidFill>
              </a:rPr>
              <a:t>Let’s get outside !</a:t>
            </a:r>
            <a:endParaRPr lang="en-US" sz="3600" dirty="0">
              <a:solidFill>
                <a:schemeClr val="bg1"/>
              </a:solidFill>
            </a:endParaRPr>
          </a:p>
        </p:txBody>
      </p:sp>
    </p:spTree>
    <p:extLst>
      <p:ext uri="{BB962C8B-B14F-4D97-AF65-F5344CB8AC3E}">
        <p14:creationId xmlns:p14="http://schemas.microsoft.com/office/powerpoint/2010/main" val="2954578736"/>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261</TotalTime>
  <Words>407</Words>
  <Application>Microsoft Office PowerPoint</Application>
  <PresentationFormat>On-screen Show (4:3)</PresentationFormat>
  <Paragraphs>59</Paragraphs>
  <Slides>16</Slides>
  <Notes>6</Notes>
  <HiddenSlides>0</HiddenSlides>
  <MMClips>0</MMClips>
  <ScaleCrop>false</ScaleCrop>
  <HeadingPairs>
    <vt:vector size="4" baseType="variant">
      <vt:variant>
        <vt:lpstr>Theme</vt:lpstr>
      </vt:variant>
      <vt:variant>
        <vt:i4>9</vt:i4>
      </vt:variant>
      <vt:variant>
        <vt:lpstr>Slide Titles</vt:lpstr>
      </vt:variant>
      <vt:variant>
        <vt:i4>16</vt:i4>
      </vt:variant>
    </vt:vector>
  </HeadingPairs>
  <TitlesOfParts>
    <vt:vector size="25" baseType="lpstr">
      <vt:lpstr>Default Design</vt:lpstr>
      <vt:lpstr>1_Default Design</vt:lpstr>
      <vt:lpstr>2_Default Design</vt:lpstr>
      <vt:lpstr>3_Default Design</vt:lpstr>
      <vt:lpstr>4_Default Design</vt:lpstr>
      <vt:lpstr>5_Default Design</vt:lpstr>
      <vt:lpstr>6_Default Design</vt:lpstr>
      <vt:lpstr>7_Default Design</vt:lpstr>
      <vt:lpstr>8_Default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Restoration Monitoring Components abiotic factors</vt:lpstr>
      <vt:lpstr>Restoration Monitoring Components biotic factors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Nakai, Glynnis</dc:creator>
  <cp:lastModifiedBy>Nakai, Glynnis</cp:lastModifiedBy>
  <cp:revision>13</cp:revision>
  <dcterms:created xsi:type="dcterms:W3CDTF">2014-07-10T14:39:51Z</dcterms:created>
  <dcterms:modified xsi:type="dcterms:W3CDTF">2014-07-10T19:01:30Z</dcterms:modified>
</cp:coreProperties>
</file>