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377" r:id="rId2"/>
    <p:sldId id="326" r:id="rId3"/>
    <p:sldId id="337" r:id="rId4"/>
    <p:sldId id="360" r:id="rId5"/>
    <p:sldId id="309" r:id="rId6"/>
    <p:sldId id="311" r:id="rId7"/>
    <p:sldId id="378" r:id="rId8"/>
    <p:sldId id="379" r:id="rId9"/>
    <p:sldId id="315" r:id="rId10"/>
    <p:sldId id="336" r:id="rId11"/>
    <p:sldId id="370" r:id="rId12"/>
    <p:sldId id="366" r:id="rId13"/>
    <p:sldId id="367" r:id="rId14"/>
    <p:sldId id="381" r:id="rId15"/>
    <p:sldId id="380" r:id="rId16"/>
  </p:sldIdLst>
  <p:sldSz cx="9144000" cy="6858000" type="screen4x3"/>
  <p:notesSz cx="69342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bertson, Amanda L" initials="ALR" lastIdx="7" clrIdx="0"/>
  <p:cmAuthor id="1" name="Martin, Philip" initials="PDM" lastIdx="2" clrIdx="1"/>
  <p:cmAuthor id="2" name="Mahaffy, Mary" initials="M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990000"/>
    <a:srgbClr val="6A3602"/>
    <a:srgbClr val="003300"/>
    <a:srgbClr val="DEEDF0"/>
    <a:srgbClr val="CC99FF"/>
    <a:srgbClr val="00FF99"/>
    <a:srgbClr val="00FF00"/>
    <a:srgbClr val="A30598"/>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16" autoAdjust="0"/>
    <p:restoredTop sz="99567" autoAdjust="0"/>
  </p:normalViewPr>
  <p:slideViewPr>
    <p:cSldViewPr>
      <p:cViewPr>
        <p:scale>
          <a:sx n="60" d="100"/>
          <a:sy n="60" d="100"/>
        </p:scale>
        <p:origin x="-1173" y="-513"/>
      </p:cViewPr>
      <p:guideLst>
        <p:guide orient="horz" pos="2160"/>
        <p:guide pos="2880"/>
      </p:guideLst>
    </p:cSldViewPr>
  </p:slideViewPr>
  <p:outlineViewPr>
    <p:cViewPr>
      <p:scale>
        <a:sx n="33" d="100"/>
        <a:sy n="33" d="100"/>
      </p:scale>
      <p:origin x="0" y="8273"/>
    </p:cViewPr>
  </p:outlineViewPr>
  <p:notesTextViewPr>
    <p:cViewPr>
      <p:scale>
        <a:sx n="1" d="1"/>
        <a:sy n="1" d="1"/>
      </p:scale>
      <p:origin x="0" y="0"/>
    </p:cViewPr>
  </p:notesTextViewPr>
  <p:sorterViewPr>
    <p:cViewPr>
      <p:scale>
        <a:sx n="100" d="100"/>
        <a:sy n="100" d="100"/>
      </p:scale>
      <p:origin x="0" y="0"/>
    </p:cViewPr>
  </p:sorterViewPr>
  <p:notesViewPr>
    <p:cSldViewPr>
      <p:cViewPr>
        <p:scale>
          <a:sx n="66" d="100"/>
          <a:sy n="66" d="100"/>
        </p:scale>
        <p:origin x="-3106" y="-72"/>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05448" cy="461325"/>
          </a:xfrm>
          <a:prstGeom prst="rect">
            <a:avLst/>
          </a:prstGeom>
        </p:spPr>
        <p:txBody>
          <a:bodyPr vert="horz" lIns="90568" tIns="45284" rIns="90568" bIns="45284" rtlCol="0"/>
          <a:lstStyle>
            <a:lvl1pPr algn="l">
              <a:defRPr sz="1200"/>
            </a:lvl1pPr>
          </a:lstStyle>
          <a:p>
            <a:endParaRPr lang="en-US" dirty="0"/>
          </a:p>
        </p:txBody>
      </p:sp>
      <p:sp>
        <p:nvSpPr>
          <p:cNvPr id="3" name="Date Placeholder 2"/>
          <p:cNvSpPr>
            <a:spLocks noGrp="1"/>
          </p:cNvSpPr>
          <p:nvPr>
            <p:ph type="dt" sz="quarter" idx="1"/>
          </p:nvPr>
        </p:nvSpPr>
        <p:spPr>
          <a:xfrm>
            <a:off x="3927183" y="1"/>
            <a:ext cx="3005448" cy="461325"/>
          </a:xfrm>
          <a:prstGeom prst="rect">
            <a:avLst/>
          </a:prstGeom>
        </p:spPr>
        <p:txBody>
          <a:bodyPr vert="horz" lIns="90568" tIns="45284" rIns="90568" bIns="45284" rtlCol="0"/>
          <a:lstStyle>
            <a:lvl1pPr algn="r">
              <a:defRPr sz="1200"/>
            </a:lvl1pPr>
          </a:lstStyle>
          <a:p>
            <a:fld id="{612BA783-2769-4BF4-8E96-7EFF5685D8A1}" type="datetimeFigureOut">
              <a:rPr lang="en-US" smtClean="0"/>
              <a:pPr/>
              <a:t>7/8/2014</a:t>
            </a:fld>
            <a:endParaRPr lang="en-US" dirty="0"/>
          </a:p>
        </p:txBody>
      </p:sp>
      <p:sp>
        <p:nvSpPr>
          <p:cNvPr id="4" name="Footer Placeholder 3"/>
          <p:cNvSpPr>
            <a:spLocks noGrp="1"/>
          </p:cNvSpPr>
          <p:nvPr>
            <p:ph type="ftr" sz="quarter" idx="2"/>
          </p:nvPr>
        </p:nvSpPr>
        <p:spPr>
          <a:xfrm>
            <a:off x="2" y="8757301"/>
            <a:ext cx="3005448" cy="461325"/>
          </a:xfrm>
          <a:prstGeom prst="rect">
            <a:avLst/>
          </a:prstGeom>
        </p:spPr>
        <p:txBody>
          <a:bodyPr vert="horz" lIns="90568" tIns="45284" rIns="90568" bIns="4528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27183" y="8757301"/>
            <a:ext cx="3005448" cy="461325"/>
          </a:xfrm>
          <a:prstGeom prst="rect">
            <a:avLst/>
          </a:prstGeom>
        </p:spPr>
        <p:txBody>
          <a:bodyPr vert="horz" lIns="90568" tIns="45284" rIns="90568" bIns="45284" rtlCol="0" anchor="b"/>
          <a:lstStyle>
            <a:lvl1pPr algn="r">
              <a:defRPr sz="1200"/>
            </a:lvl1pPr>
          </a:lstStyle>
          <a:p>
            <a:fld id="{35F3B541-F7F9-46F7-9946-0A1020C23DBC}" type="slidenum">
              <a:rPr lang="en-US" smtClean="0"/>
              <a:pPr/>
              <a:t>‹#›</a:t>
            </a:fld>
            <a:endParaRPr lang="en-US" dirty="0"/>
          </a:p>
        </p:txBody>
      </p:sp>
    </p:spTree>
    <p:extLst>
      <p:ext uri="{BB962C8B-B14F-4D97-AF65-F5344CB8AC3E}">
        <p14:creationId xmlns:p14="http://schemas.microsoft.com/office/powerpoint/2010/main" val="36065179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010"/>
          </a:xfrm>
          <a:prstGeom prst="rect">
            <a:avLst/>
          </a:prstGeom>
        </p:spPr>
        <p:txBody>
          <a:bodyPr vert="horz" lIns="92289" tIns="46145" rIns="92289" bIns="46145" rtlCol="0"/>
          <a:lstStyle>
            <a:lvl1pPr algn="l">
              <a:defRPr sz="1200"/>
            </a:lvl1pPr>
          </a:lstStyle>
          <a:p>
            <a:endParaRPr lang="en-US" dirty="0"/>
          </a:p>
        </p:txBody>
      </p:sp>
      <p:sp>
        <p:nvSpPr>
          <p:cNvPr id="3" name="Date Placeholder 2"/>
          <p:cNvSpPr>
            <a:spLocks noGrp="1"/>
          </p:cNvSpPr>
          <p:nvPr>
            <p:ph type="dt" idx="1"/>
          </p:nvPr>
        </p:nvSpPr>
        <p:spPr>
          <a:xfrm>
            <a:off x="3927775" y="0"/>
            <a:ext cx="3004820" cy="461010"/>
          </a:xfrm>
          <a:prstGeom prst="rect">
            <a:avLst/>
          </a:prstGeom>
        </p:spPr>
        <p:txBody>
          <a:bodyPr vert="horz" lIns="92289" tIns="46145" rIns="92289" bIns="46145" rtlCol="0"/>
          <a:lstStyle>
            <a:lvl1pPr algn="r">
              <a:defRPr sz="1200"/>
            </a:lvl1pPr>
          </a:lstStyle>
          <a:p>
            <a:fld id="{19F2C9E6-4136-480E-8920-4B783EAF5A66}" type="datetimeFigureOut">
              <a:rPr lang="en-US" smtClean="0"/>
              <a:pPr/>
              <a:t>7/8/2014</a:t>
            </a:fld>
            <a:endParaRPr lang="en-US" dirty="0"/>
          </a:p>
        </p:txBody>
      </p:sp>
      <p:sp>
        <p:nvSpPr>
          <p:cNvPr id="4" name="Slide Image Placeholder 3"/>
          <p:cNvSpPr>
            <a:spLocks noGrp="1" noRot="1" noChangeAspect="1"/>
          </p:cNvSpPr>
          <p:nvPr>
            <p:ph type="sldImg" idx="2"/>
          </p:nvPr>
        </p:nvSpPr>
        <p:spPr>
          <a:xfrm>
            <a:off x="1162050" y="692150"/>
            <a:ext cx="4610100" cy="3457575"/>
          </a:xfrm>
          <a:prstGeom prst="rect">
            <a:avLst/>
          </a:prstGeom>
          <a:noFill/>
          <a:ln w="12700">
            <a:solidFill>
              <a:prstClr val="black"/>
            </a:solidFill>
          </a:ln>
        </p:spPr>
        <p:txBody>
          <a:bodyPr vert="horz" lIns="92289" tIns="46145" rIns="92289" bIns="46145" rtlCol="0" anchor="ctr"/>
          <a:lstStyle/>
          <a:p>
            <a:endParaRPr lang="en-US" dirty="0"/>
          </a:p>
        </p:txBody>
      </p:sp>
      <p:sp>
        <p:nvSpPr>
          <p:cNvPr id="5" name="Notes Placeholder 4"/>
          <p:cNvSpPr>
            <a:spLocks noGrp="1"/>
          </p:cNvSpPr>
          <p:nvPr>
            <p:ph type="body" sz="quarter" idx="3"/>
          </p:nvPr>
        </p:nvSpPr>
        <p:spPr>
          <a:xfrm>
            <a:off x="693420" y="4379595"/>
            <a:ext cx="5547360" cy="4149090"/>
          </a:xfrm>
          <a:prstGeom prst="rect">
            <a:avLst/>
          </a:prstGeom>
        </p:spPr>
        <p:txBody>
          <a:bodyPr vert="horz" lIns="92289" tIns="46145" rIns="92289" bIns="4614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57590"/>
            <a:ext cx="3004820" cy="461010"/>
          </a:xfrm>
          <a:prstGeom prst="rect">
            <a:avLst/>
          </a:prstGeom>
        </p:spPr>
        <p:txBody>
          <a:bodyPr vert="horz" lIns="92289" tIns="46145" rIns="92289" bIns="4614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27775" y="8757590"/>
            <a:ext cx="3004820" cy="461010"/>
          </a:xfrm>
          <a:prstGeom prst="rect">
            <a:avLst/>
          </a:prstGeom>
        </p:spPr>
        <p:txBody>
          <a:bodyPr vert="horz" lIns="92289" tIns="46145" rIns="92289" bIns="46145" rtlCol="0" anchor="b"/>
          <a:lstStyle>
            <a:lvl1pPr algn="r">
              <a:defRPr sz="1200"/>
            </a:lvl1pPr>
          </a:lstStyle>
          <a:p>
            <a:fld id="{44569739-A6A1-4521-8889-ED85372E169D}" type="slidenum">
              <a:rPr lang="en-US" smtClean="0"/>
              <a:pPr/>
              <a:t>‹#›</a:t>
            </a:fld>
            <a:endParaRPr lang="en-US" dirty="0"/>
          </a:p>
        </p:txBody>
      </p:sp>
    </p:spTree>
    <p:extLst>
      <p:ext uri="{BB962C8B-B14F-4D97-AF65-F5344CB8AC3E}">
        <p14:creationId xmlns:p14="http://schemas.microsoft.com/office/powerpoint/2010/main" val="1726132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5"/>
            <a:ext cx="5547360" cy="2211705"/>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1</a:t>
            </a:fld>
            <a:endParaRPr lang="en-US" dirty="0"/>
          </a:p>
        </p:txBody>
      </p:sp>
    </p:spTree>
    <p:extLst>
      <p:ext uri="{BB962C8B-B14F-4D97-AF65-F5344CB8AC3E}">
        <p14:creationId xmlns:p14="http://schemas.microsoft.com/office/powerpoint/2010/main" val="236719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2</a:t>
            </a:fld>
            <a:endParaRPr lang="en-US" dirty="0"/>
          </a:p>
        </p:txBody>
      </p:sp>
    </p:spTree>
    <p:extLst>
      <p:ext uri="{BB962C8B-B14F-4D97-AF65-F5344CB8AC3E}">
        <p14:creationId xmlns:p14="http://schemas.microsoft.com/office/powerpoint/2010/main" val="3745835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3</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4</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5</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If you need to leave out a slide – I recommend this one (or just briefly mention points here)</a:t>
            </a:r>
          </a:p>
          <a:p>
            <a:endParaRPr lang="en-US" dirty="0" smtClean="0"/>
          </a:p>
          <a:p>
            <a:r>
              <a:rPr lang="en-US" dirty="0" smtClean="0"/>
              <a:t>In FY 2012 – a focus was placed on funding TEK projects throughout the NPLCC.  We hope to  learn more about how and where TEK can be incorporated into NPLCC actions and management decisions.  We may also need to update the Science/ TEK Strategy  and the Implementation Plan based on lessons learned with these projects. </a:t>
            </a:r>
          </a:p>
          <a:p>
            <a:endParaRPr lang="en-US" dirty="0"/>
          </a:p>
          <a:p>
            <a:r>
              <a:rPr lang="en-US" dirty="0" smtClean="0"/>
              <a:t>Currently on our website are draft reports that National Wildlife Federation prepared </a:t>
            </a:r>
            <a:r>
              <a:rPr lang="en-US" dirty="0"/>
              <a:t>that compile literature and synthesize information about climate change effects and adaptation approaches for freshwater and for marine and coastal ecosystems in the entire range of the NPLCC</a:t>
            </a:r>
            <a:r>
              <a:rPr lang="en-US" dirty="0" smtClean="0"/>
              <a:t>.  They are in the process of preparing a similar report for terrestrial habitats. </a:t>
            </a:r>
          </a:p>
          <a:p>
            <a:endParaRPr lang="en-US" dirty="0"/>
          </a:p>
          <a:p>
            <a:r>
              <a:rPr lang="en-US" dirty="0" smtClean="0"/>
              <a:t>A cross –boundary data sharing workshop that will be held in Vancouver. B.C. was also supported.  The Alaska Coastal Rainforest Center hosted the first two workshops and this third workshop will build on the past efforts.  </a:t>
            </a:r>
          </a:p>
          <a:p>
            <a:endParaRPr lang="en-US" dirty="0"/>
          </a:p>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6</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If you need to leave out a slide – I recommend this one (or just briefly mention points here)</a:t>
            </a:r>
          </a:p>
          <a:p>
            <a:endParaRPr lang="en-US" dirty="0" smtClean="0"/>
          </a:p>
          <a:p>
            <a:r>
              <a:rPr lang="en-US" dirty="0" smtClean="0"/>
              <a:t>In FY 2012 – a focus was placed on funding TEK projects throughout the NPLCC.  We hope to  learn more about how and where TEK can be incorporated into NPLCC actions and management decisions.  We may also need to update the Science/ TEK Strategy  and the Implementation Plan based on lessons learned with these projects. </a:t>
            </a:r>
          </a:p>
          <a:p>
            <a:endParaRPr lang="en-US" dirty="0"/>
          </a:p>
          <a:p>
            <a:r>
              <a:rPr lang="en-US" dirty="0" smtClean="0"/>
              <a:t>Currently on our website are draft reports that National Wildlife Federation prepared </a:t>
            </a:r>
            <a:r>
              <a:rPr lang="en-US" dirty="0"/>
              <a:t>that compile literature and synthesize information about climate change effects and adaptation approaches for freshwater and for marine and coastal ecosystems in the entire range of the NPLCC</a:t>
            </a:r>
            <a:r>
              <a:rPr lang="en-US" dirty="0" smtClean="0"/>
              <a:t>.  They are in the process of preparing a similar report for terrestrial habitats. </a:t>
            </a:r>
          </a:p>
          <a:p>
            <a:endParaRPr lang="en-US" dirty="0"/>
          </a:p>
          <a:p>
            <a:r>
              <a:rPr lang="en-US" dirty="0" smtClean="0"/>
              <a:t>A cross –boundary data sharing workshop that will be held in Vancouver. B.C. was also supported.  The Alaska Coastal Rainforest Center hosted the first two workshops and this third workshop will build on the past efforts.  </a:t>
            </a:r>
          </a:p>
          <a:p>
            <a:endParaRPr lang="en-US" dirty="0"/>
          </a:p>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7</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8</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If you need to leave out a slide – I recommend this one (or just briefly mention points here)</a:t>
            </a:r>
          </a:p>
          <a:p>
            <a:endParaRPr lang="en-US" dirty="0" smtClean="0"/>
          </a:p>
          <a:p>
            <a:r>
              <a:rPr lang="en-US" dirty="0" smtClean="0"/>
              <a:t>In FY 2012 – a focus was placed on funding TEK projects throughout the NPLCC.  We hope to  learn more about how and where TEK can be incorporated into NPLCC actions and management decisions.  We may also need to update the Science/ TEK Strategy  and the Implementation Plan based on lessons learned with these projects. </a:t>
            </a:r>
          </a:p>
          <a:p>
            <a:endParaRPr lang="en-US" dirty="0"/>
          </a:p>
          <a:p>
            <a:r>
              <a:rPr lang="en-US" dirty="0" smtClean="0"/>
              <a:t>Currently on our website are draft reports that National Wildlife Federation prepared </a:t>
            </a:r>
            <a:r>
              <a:rPr lang="en-US" dirty="0"/>
              <a:t>that compile literature and synthesize information about climate change effects and adaptation approaches for freshwater and for marine and coastal ecosystems in the entire range of the NPLCC</a:t>
            </a:r>
            <a:r>
              <a:rPr lang="en-US" dirty="0" smtClean="0"/>
              <a:t>.  They are in the process of preparing a similar report for terrestrial habitats. </a:t>
            </a:r>
          </a:p>
          <a:p>
            <a:endParaRPr lang="en-US" dirty="0"/>
          </a:p>
          <a:p>
            <a:r>
              <a:rPr lang="en-US" dirty="0" smtClean="0"/>
              <a:t>A cross –boundary data sharing workshop that will be held in Vancouver. B.C. was also supported.  The Alaska Coastal Rainforest Center hosted the first two workshops and this third workshop will build on the past efforts.  </a:t>
            </a:r>
          </a:p>
          <a:p>
            <a:endParaRPr lang="en-US" dirty="0"/>
          </a:p>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9</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10</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11</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12</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13</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5"/>
            <a:ext cx="5547360" cy="2211705"/>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14</a:t>
            </a:fld>
            <a:endParaRPr lang="en-US" dirty="0"/>
          </a:p>
        </p:txBody>
      </p:sp>
    </p:spTree>
    <p:extLst>
      <p:ext uri="{BB962C8B-B14F-4D97-AF65-F5344CB8AC3E}">
        <p14:creationId xmlns:p14="http://schemas.microsoft.com/office/powerpoint/2010/main" val="236719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15</a:t>
            </a:fld>
            <a:endParaRPr lang="en-US" dirty="0"/>
          </a:p>
        </p:txBody>
      </p:sp>
    </p:spTree>
    <p:extLst>
      <p:ext uri="{BB962C8B-B14F-4D97-AF65-F5344CB8AC3E}">
        <p14:creationId xmlns:p14="http://schemas.microsoft.com/office/powerpoint/2010/main" val="2197738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2519962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416629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847930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1855355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66137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1599366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2265124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750985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483096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33989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65441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042093-98A6-4FF5-89D7-49E2AEEAD5D3}" type="datetimeFigureOut">
              <a:rPr lang="en-US" smtClean="0"/>
              <a:pPr/>
              <a:t>7/8/2014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100670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jp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png"/><Relationship Id="rId3" Type="http://schemas.openxmlformats.org/officeDocument/2006/relationships/image" Target="../media/image10.jpeg"/><Relationship Id="rId7" Type="http://schemas.openxmlformats.org/officeDocument/2006/relationships/image" Target="../media/image14.jpeg"/><Relationship Id="rId12"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jpeg"/><Relationship Id="rId9"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3.wmf"/></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3.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7.jpeg"/><Relationship Id="rId7"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jpeg"/><Relationship Id="rId5" Type="http://schemas.microsoft.com/office/2007/relationships/hdphoto" Target="../media/hdphoto1.wdp"/><Relationship Id="rId4" Type="http://schemas.openxmlformats.org/officeDocument/2006/relationships/image" Target="../media/image38.jpeg"/></Relationships>
</file>

<file path=ppt/slides/_rels/slide12.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40.png"/><Relationship Id="rId7"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3.jpeg"/><Relationship Id="rId7"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46.jpeg"/><Relationship Id="rId10" Type="http://schemas.openxmlformats.org/officeDocument/2006/relationships/image" Target="../media/image50.png"/><Relationship Id="rId4" Type="http://schemas.openxmlformats.org/officeDocument/2006/relationships/image" Target="../media/image45.jpeg"/><Relationship Id="rId9" Type="http://schemas.openxmlformats.org/officeDocument/2006/relationships/image" Target="../media/image49.png"/></Relationships>
</file>

<file path=ppt/slides/_rels/slide1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jpeg"/><Relationship Id="rId7"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4.png"/><Relationship Id="rId9" Type="http://schemas.openxmlformats.org/officeDocument/2006/relationships/image" Target="../media/image55.jpeg"/></Relationships>
</file>

<file path=ppt/slides/_rels/slide1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2.png"/><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4286771"/>
            <a:ext cx="3095806" cy="2058711"/>
          </a:xfrm>
          <a:prstGeom prst="rect">
            <a:avLst/>
          </a:prstGeom>
          <a:ln w="3175">
            <a:solidFill>
              <a:schemeClr val="tx1"/>
            </a:solidFill>
          </a:ln>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6293" y="3568462"/>
            <a:ext cx="2646048" cy="1395790"/>
          </a:xfrm>
          <a:prstGeom prst="rect">
            <a:avLst/>
          </a:prstGeom>
          <a:ln w="3175">
            <a:solidFill>
              <a:schemeClr val="tx1"/>
            </a:solidFill>
          </a:ln>
        </p:spPr>
      </p:pic>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52400" y="1853639"/>
            <a:ext cx="4306026" cy="2554545"/>
          </a:xfrm>
          <a:prstGeom prst="rect">
            <a:avLst/>
          </a:prstGeom>
          <a:noFill/>
        </p:spPr>
        <p:txBody>
          <a:bodyPr wrap="square" rtlCol="0">
            <a:spAutoFit/>
          </a:bodyPr>
          <a:lstStyle/>
          <a:p>
            <a:pPr algn="ctr"/>
            <a:endParaRPr lang="en-US" sz="3600" b="1" dirty="0">
              <a:solidFill>
                <a:srgbClr val="990000"/>
              </a:solidFill>
            </a:endParaRPr>
          </a:p>
          <a:p>
            <a:pPr algn="ctr"/>
            <a:endParaRPr lang="en-US" sz="3600" b="1" dirty="0" smtClean="0">
              <a:solidFill>
                <a:srgbClr val="990000"/>
              </a:solidFill>
            </a:endParaRPr>
          </a:p>
          <a:p>
            <a:pPr algn="ctr"/>
            <a:endParaRPr lang="en-US" sz="1600" b="1" dirty="0" smtClean="0">
              <a:solidFill>
                <a:srgbClr val="990000"/>
              </a:solidFill>
            </a:endParaRPr>
          </a:p>
          <a:p>
            <a:pPr algn="ctr"/>
            <a:endParaRPr lang="en-US" sz="1600" b="1" dirty="0">
              <a:solidFill>
                <a:srgbClr val="990000"/>
              </a:solidFill>
            </a:endParaRPr>
          </a:p>
          <a:p>
            <a:pPr algn="ctr"/>
            <a:endParaRPr lang="en-US" sz="1600" b="1" dirty="0" smtClean="0">
              <a:solidFill>
                <a:srgbClr val="990000"/>
              </a:solidFill>
            </a:endParaRPr>
          </a:p>
          <a:p>
            <a:pPr algn="ctr"/>
            <a:endParaRPr lang="en-US" sz="1600" b="1" dirty="0" smtClean="0">
              <a:solidFill>
                <a:srgbClr val="990000"/>
              </a:solidFill>
            </a:endParaRPr>
          </a:p>
          <a:p>
            <a:pPr algn="ctr"/>
            <a:r>
              <a:rPr lang="en-US" sz="2400" b="1" dirty="0" smtClean="0">
                <a:solidFill>
                  <a:srgbClr val="990000"/>
                </a:solidFill>
              </a:rPr>
              <a:t> </a:t>
            </a:r>
            <a:endParaRPr lang="en-US" sz="2400" b="1" dirty="0"/>
          </a:p>
        </p:txBody>
      </p:sp>
      <p:pic>
        <p:nvPicPr>
          <p:cNvPr id="3074"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6494" y="76200"/>
            <a:ext cx="26670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77000" y="1114241"/>
            <a:ext cx="2515471" cy="1886603"/>
          </a:xfrm>
          <a:prstGeom prst="rect">
            <a:avLst/>
          </a:prstGeom>
          <a:ln w="3175">
            <a:solidFill>
              <a:schemeClr val="tx1"/>
            </a:solidFill>
          </a:ln>
        </p:spPr>
      </p:pic>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72000" y="2323364"/>
            <a:ext cx="2478125" cy="1697586"/>
          </a:xfrm>
          <a:prstGeom prst="rect">
            <a:avLst/>
          </a:prstGeom>
          <a:ln w="3175">
            <a:solidFill>
              <a:schemeClr val="tx1"/>
            </a:solidFill>
          </a:ln>
        </p:spPr>
      </p:pic>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95686" y="5230073"/>
            <a:ext cx="2356654" cy="1569569"/>
          </a:xfrm>
          <a:prstGeom prst="rect">
            <a:avLst/>
          </a:prstGeom>
          <a:ln w="3175">
            <a:solidFill>
              <a:schemeClr val="tx1"/>
            </a:solidFill>
          </a:ln>
        </p:spPr>
      </p:pic>
      <p:sp>
        <p:nvSpPr>
          <p:cNvPr id="13" name="TextBox 12"/>
          <p:cNvSpPr txBox="1"/>
          <p:nvPr/>
        </p:nvSpPr>
        <p:spPr>
          <a:xfrm>
            <a:off x="259042" y="1709756"/>
            <a:ext cx="4312958" cy="1354217"/>
          </a:xfrm>
          <a:prstGeom prst="rect">
            <a:avLst/>
          </a:prstGeom>
          <a:noFill/>
        </p:spPr>
        <p:txBody>
          <a:bodyPr wrap="square" rtlCol="0">
            <a:spAutoFit/>
          </a:bodyPr>
          <a:lstStyle/>
          <a:p>
            <a:pPr algn="ctr"/>
            <a:r>
              <a:rPr lang="en-US" sz="3600" b="1" dirty="0" smtClean="0">
                <a:solidFill>
                  <a:srgbClr val="990000"/>
                </a:solidFill>
              </a:rPr>
              <a:t>North Pacific LCC</a:t>
            </a:r>
          </a:p>
          <a:p>
            <a:pPr algn="ctr"/>
            <a:endParaRPr lang="en-US" sz="1000" b="1" dirty="0">
              <a:solidFill>
                <a:srgbClr val="990000"/>
              </a:solidFill>
            </a:endParaRPr>
          </a:p>
          <a:p>
            <a:pPr algn="ctr"/>
            <a:r>
              <a:rPr lang="en-US" sz="3600" b="1" dirty="0" smtClean="0">
                <a:solidFill>
                  <a:srgbClr val="990000"/>
                </a:solidFill>
              </a:rPr>
              <a:t>An Overview</a:t>
            </a:r>
            <a:endParaRPr lang="en-US" sz="3600" b="1" dirty="0"/>
          </a:p>
        </p:txBody>
      </p:sp>
      <p:sp>
        <p:nvSpPr>
          <p:cNvPr id="16" name="Rectangle 15"/>
          <p:cNvSpPr/>
          <p:nvPr/>
        </p:nvSpPr>
        <p:spPr>
          <a:xfrm>
            <a:off x="238260" y="4424789"/>
            <a:ext cx="3651190" cy="830997"/>
          </a:xfrm>
          <a:prstGeom prst="rect">
            <a:avLst/>
          </a:prstGeom>
        </p:spPr>
        <p:txBody>
          <a:bodyPr wrap="square">
            <a:spAutoFit/>
          </a:bodyPr>
          <a:lstStyle/>
          <a:p>
            <a:pPr algn="ctr"/>
            <a:r>
              <a:rPr lang="en-US" sz="2400" b="1" dirty="0" smtClean="0"/>
              <a:t>NPLCC Steering Committee  </a:t>
            </a:r>
          </a:p>
          <a:p>
            <a:pPr algn="ctr"/>
            <a:r>
              <a:rPr lang="en-US" sz="2400" b="1" dirty="0" smtClean="0"/>
              <a:t>July 9, 2014</a:t>
            </a:r>
            <a:endParaRPr lang="en-US" sz="2400" b="1" dirty="0"/>
          </a:p>
        </p:txBody>
      </p:sp>
      <p:sp>
        <p:nvSpPr>
          <p:cNvPr id="17" name="TextBox 16"/>
          <p:cNvSpPr txBox="1"/>
          <p:nvPr/>
        </p:nvSpPr>
        <p:spPr>
          <a:xfrm>
            <a:off x="723086" y="5678269"/>
            <a:ext cx="2493824" cy="984885"/>
          </a:xfrm>
          <a:prstGeom prst="rect">
            <a:avLst/>
          </a:prstGeom>
          <a:noFill/>
        </p:spPr>
        <p:txBody>
          <a:bodyPr wrap="none" rtlCol="0">
            <a:spAutoFit/>
          </a:bodyPr>
          <a:lstStyle/>
          <a:p>
            <a:pPr algn="ctr"/>
            <a:r>
              <a:rPr lang="en-US" sz="2000" b="1" dirty="0" smtClean="0">
                <a:solidFill>
                  <a:schemeClr val="accent5">
                    <a:lumMod val="50000"/>
                  </a:schemeClr>
                </a:solidFill>
              </a:rPr>
              <a:t>John Mankowski</a:t>
            </a:r>
          </a:p>
          <a:p>
            <a:pPr algn="ctr"/>
            <a:r>
              <a:rPr lang="en-US" sz="2000" b="1" dirty="0" smtClean="0">
                <a:solidFill>
                  <a:schemeClr val="accent5">
                    <a:lumMod val="50000"/>
                  </a:schemeClr>
                </a:solidFill>
              </a:rPr>
              <a:t>NPLCC Coordinator</a:t>
            </a:r>
          </a:p>
          <a:p>
            <a:endParaRPr lang="en-US" dirty="0"/>
          </a:p>
        </p:txBody>
      </p:sp>
    </p:spTree>
    <p:extLst>
      <p:ext uri="{BB962C8B-B14F-4D97-AF65-F5344CB8AC3E}">
        <p14:creationId xmlns:p14="http://schemas.microsoft.com/office/powerpoint/2010/main" val="914617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4" name="Picture 2" descr="G:\NPLCC General Information\Images of NPLCC\Tribal_CulturalImagesNPLCC\Tribal Summit 2012, WA DNR and Suquamish Nation Nancy Charbonneau-WADNR.jpg"/>
          <p:cNvPicPr preferRelativeResize="0">
            <a:picLocks noChangeArrowheads="1"/>
          </p:cNvPicPr>
          <p:nvPr/>
        </p:nvPicPr>
        <p:blipFill rotWithShape="1">
          <a:blip r:embed="rId3">
            <a:extLst>
              <a:ext uri="{28A0092B-C50C-407E-A947-70E740481C1C}">
                <a14:useLocalDpi xmlns:a14="http://schemas.microsoft.com/office/drawing/2010/main" val="0"/>
              </a:ext>
            </a:extLst>
          </a:blip>
          <a:srcRect l="857" r="1428" b="11136"/>
          <a:stretch/>
        </p:blipFill>
        <p:spPr bwMode="auto">
          <a:xfrm>
            <a:off x="3952702" y="2667000"/>
            <a:ext cx="5212080" cy="333756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52400" y="1177754"/>
            <a:ext cx="8229600" cy="1143000"/>
          </a:xfrm>
        </p:spPr>
        <p:txBody>
          <a:bodyPr>
            <a:normAutofit fontScale="90000"/>
          </a:bodyPr>
          <a:lstStyle/>
          <a:p>
            <a:r>
              <a:rPr lang="en-US" b="1" dirty="0" smtClean="0">
                <a:solidFill>
                  <a:srgbClr val="C00000"/>
                </a:solidFill>
              </a:rPr>
              <a:t>Who we are.  Where we’ve been.  Where we’re going.</a:t>
            </a:r>
            <a:endParaRPr lang="en-US" b="1" dirty="0">
              <a:solidFill>
                <a:srgbClr val="C00000"/>
              </a:solidFill>
            </a:endParaRPr>
          </a:p>
        </p:txBody>
      </p:sp>
      <p:sp>
        <p:nvSpPr>
          <p:cNvPr id="3" name="Content Placeholder 2"/>
          <p:cNvSpPr>
            <a:spLocks noGrp="1"/>
          </p:cNvSpPr>
          <p:nvPr>
            <p:ph sz="half" idx="4294967295"/>
          </p:nvPr>
        </p:nvSpPr>
        <p:spPr>
          <a:xfrm>
            <a:off x="0" y="2438400"/>
            <a:ext cx="3962399" cy="4717473"/>
          </a:xfrm>
        </p:spPr>
        <p:txBody>
          <a:bodyPr>
            <a:normAutofit/>
          </a:bodyPr>
          <a:lstStyle/>
          <a:p>
            <a:r>
              <a:rPr lang="en-US" sz="3600" dirty="0" smtClean="0"/>
              <a:t>Why Landscape Conservation Cooperatives? </a:t>
            </a:r>
          </a:p>
          <a:p>
            <a:pPr marL="0" indent="0">
              <a:buNone/>
            </a:pPr>
            <a:endParaRPr lang="en-US" sz="1600" dirty="0" smtClean="0"/>
          </a:p>
          <a:p>
            <a:r>
              <a:rPr lang="en-US" sz="3600" dirty="0" smtClean="0"/>
              <a:t>North Pacific LCC</a:t>
            </a:r>
          </a:p>
          <a:p>
            <a:pPr lvl="1"/>
            <a:r>
              <a:rPr lang="en-US" dirty="0" smtClean="0"/>
              <a:t>The work we do</a:t>
            </a:r>
          </a:p>
          <a:p>
            <a:pPr lvl="1"/>
            <a:r>
              <a:rPr lang="en-US" dirty="0" smtClean="0"/>
              <a:t>How we’re organized</a:t>
            </a:r>
          </a:p>
          <a:p>
            <a:pPr lvl="1"/>
            <a:endParaRPr lang="en-US" dirty="0" smtClean="0"/>
          </a:p>
          <a:p>
            <a:pPr lvl="1"/>
            <a:endParaRPr lang="en-US" dirty="0" smtClean="0"/>
          </a:p>
          <a:p>
            <a:endParaRPr lang="en-US" sz="3600" dirty="0" smtClean="0"/>
          </a:p>
          <a:p>
            <a:pPr marL="0" indent="0">
              <a:buNone/>
            </a:pPr>
            <a:endParaRPr lang="en-US" sz="3600" dirty="0">
              <a:solidFill>
                <a:srgbClr val="990000"/>
              </a:solidFill>
            </a:endParaRPr>
          </a:p>
        </p:txBody>
      </p:sp>
      <p:sp>
        <p:nvSpPr>
          <p:cNvPr id="8"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nplcc-logo.png"/>
          <p:cNvPicPr>
            <a:picLocks noChangeAspect="1"/>
          </p:cNvPicPr>
          <p:nvPr/>
        </p:nvPicPr>
        <p:blipFill>
          <a:blip r:embed="rId5" cstate="print"/>
          <a:stretch>
            <a:fillRect/>
          </a:stretch>
        </p:blipFill>
        <p:spPr>
          <a:xfrm>
            <a:off x="304800" y="-41446"/>
            <a:ext cx="2438400" cy="1219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4469" y="2700699"/>
            <a:ext cx="3531462" cy="2331671"/>
          </a:xfrm>
          <a:prstGeom prst="rect">
            <a:avLst/>
          </a:prstGeom>
          <a:ln w="3175">
            <a:solidFill>
              <a:schemeClr val="tx1"/>
            </a:solidFill>
          </a:ln>
        </p:spPr>
      </p:pic>
      <p:pic>
        <p:nvPicPr>
          <p:cNvPr id="17" name="Picture 16" descr="sprawlComp.jpg"/>
          <p:cNvPicPr>
            <a:picLocks noChangeAspect="1"/>
          </p:cNvPicPr>
          <p:nvPr/>
        </p:nvPicPr>
        <p:blipFill rotWithShape="1">
          <a:blip r:embed="rId4" cstate="print"/>
          <a:srcRect t="2417" b="14931"/>
          <a:stretch/>
        </p:blipFill>
        <p:spPr>
          <a:xfrm>
            <a:off x="228600" y="3771900"/>
            <a:ext cx="2667000" cy="3086100"/>
          </a:xfrm>
          <a:prstGeom prst="rect">
            <a:avLst/>
          </a:prstGeom>
          <a:ln w="3175">
            <a:solidFill>
              <a:schemeClr val="tx1"/>
            </a:solidFill>
          </a:ln>
        </p:spPr>
      </p:pic>
      <p:pic>
        <p:nvPicPr>
          <p:cNvPr id="12" name="Picture 11" descr="InvasiveZebraMusscle.jpg"/>
          <p:cNvPicPr>
            <a:picLocks noChangeAspect="1"/>
          </p:cNvPicPr>
          <p:nvPr/>
        </p:nvPicPr>
        <p:blipFill rotWithShape="1">
          <a:blip r:embed="rId5" cstate="print"/>
          <a:srcRect l="54548" t="12355" r="6526" b="30859"/>
          <a:stretch/>
        </p:blipFill>
        <p:spPr>
          <a:xfrm rot="21395104">
            <a:off x="200665" y="4846726"/>
            <a:ext cx="1598457" cy="1668191"/>
          </a:xfrm>
          <a:prstGeom prst="rect">
            <a:avLst/>
          </a:prstGeom>
        </p:spPr>
      </p:pic>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4" name="Picture 13" descr="Oregon SLR.jpg"/>
          <p:cNvPicPr>
            <a:picLocks noChangeAspect="1"/>
          </p:cNvPicPr>
          <p:nvPr/>
        </p:nvPicPr>
        <p:blipFill>
          <a:blip r:embed="rId6" cstate="print"/>
          <a:srcRect t="18670" r="9204" b="12873"/>
          <a:stretch>
            <a:fillRect/>
          </a:stretch>
        </p:blipFill>
        <p:spPr>
          <a:xfrm>
            <a:off x="2514600" y="4724400"/>
            <a:ext cx="3352800" cy="1844362"/>
          </a:xfrm>
          <a:prstGeom prst="rect">
            <a:avLst/>
          </a:prstGeom>
          <a:ln w="3175">
            <a:solidFill>
              <a:schemeClr val="tx1"/>
            </a:solidFill>
          </a:ln>
        </p:spPr>
      </p:pic>
      <p:pic>
        <p:nvPicPr>
          <p:cNvPr id="16" name="Picture 15" descr="Chehalis river 2.jpg"/>
          <p:cNvPicPr>
            <a:picLocks noChangeAspect="1"/>
          </p:cNvPicPr>
          <p:nvPr/>
        </p:nvPicPr>
        <p:blipFill>
          <a:blip r:embed="rId7" cstate="print"/>
          <a:srcRect b="20833"/>
          <a:stretch>
            <a:fillRect/>
          </a:stretch>
        </p:blipFill>
        <p:spPr>
          <a:xfrm rot="21189325">
            <a:off x="6347796" y="4803949"/>
            <a:ext cx="2709979" cy="1609050"/>
          </a:xfrm>
          <a:prstGeom prst="rect">
            <a:avLst/>
          </a:prstGeom>
          <a:ln w="3175">
            <a:solidFill>
              <a:schemeClr val="tx1"/>
            </a:solidFill>
          </a:ln>
        </p:spPr>
      </p:pic>
      <p:sp>
        <p:nvSpPr>
          <p:cNvPr id="23" name="Title 22"/>
          <p:cNvSpPr>
            <a:spLocks noGrp="1"/>
          </p:cNvSpPr>
          <p:nvPr>
            <p:ph type="title"/>
          </p:nvPr>
        </p:nvSpPr>
        <p:spPr>
          <a:xfrm>
            <a:off x="685800" y="1295400"/>
            <a:ext cx="8229600" cy="1143000"/>
          </a:xfrm>
        </p:spPr>
        <p:txBody>
          <a:bodyPr>
            <a:normAutofit fontScale="90000"/>
          </a:bodyPr>
          <a:lstStyle/>
          <a:p>
            <a:r>
              <a:rPr lang="en-US" dirty="0" smtClean="0">
                <a:solidFill>
                  <a:srgbClr val="C00000"/>
                </a:solidFill>
              </a:rPr>
              <a:t>Why</a:t>
            </a:r>
            <a:r>
              <a:rPr lang="en-US" baseline="0" dirty="0" smtClean="0">
                <a:solidFill>
                  <a:srgbClr val="C00000"/>
                </a:solidFill>
              </a:rPr>
              <a:t> should we organize around LARGE SCALE Conservation?</a:t>
            </a:r>
            <a:endParaRPr lang="en-US" dirty="0">
              <a:solidFill>
                <a:srgbClr val="C00000"/>
              </a:solidFill>
            </a:endParaRPr>
          </a:p>
        </p:txBody>
      </p:sp>
      <p:pic>
        <p:nvPicPr>
          <p:cNvPr id="19" name="Picture 18" descr="Fire.jpg"/>
          <p:cNvPicPr>
            <a:picLocks noChangeAspect="1"/>
          </p:cNvPicPr>
          <p:nvPr/>
        </p:nvPicPr>
        <p:blipFill>
          <a:blip r:embed="rId8" cstate="print"/>
          <a:stretch>
            <a:fillRect/>
          </a:stretch>
        </p:blipFill>
        <p:spPr>
          <a:xfrm>
            <a:off x="6629400" y="2971800"/>
            <a:ext cx="2863890" cy="1763258"/>
          </a:xfrm>
          <a:prstGeom prst="rect">
            <a:avLst/>
          </a:prstGeom>
          <a:ln w="3175">
            <a:solidFill>
              <a:schemeClr val="tx1"/>
            </a:solidFill>
          </a:ln>
        </p:spPr>
      </p:pic>
      <p:pic>
        <p:nvPicPr>
          <p:cNvPr id="22" name="Picture 21" descr="global_warming_hoax.jpg"/>
          <p:cNvPicPr>
            <a:picLocks noChangeAspect="1"/>
          </p:cNvPicPr>
          <p:nvPr/>
        </p:nvPicPr>
        <p:blipFill>
          <a:blip r:embed="rId9" cstate="print"/>
          <a:stretch>
            <a:fillRect/>
          </a:stretch>
        </p:blipFill>
        <p:spPr>
          <a:xfrm rot="416775">
            <a:off x="3831073" y="188405"/>
            <a:ext cx="2892778" cy="2564216"/>
          </a:xfrm>
          <a:prstGeom prst="rect">
            <a:avLst/>
          </a:prstGeom>
          <a:ln w="3175">
            <a:solidFill>
              <a:schemeClr val="tx1"/>
            </a:solidFill>
          </a:ln>
        </p:spPr>
      </p:pic>
      <p:pic>
        <p:nvPicPr>
          <p:cNvPr id="18" name="Picture 17" descr="Drought.jpg"/>
          <p:cNvPicPr>
            <a:picLocks noChangeAspect="1"/>
          </p:cNvPicPr>
          <p:nvPr/>
        </p:nvPicPr>
        <p:blipFill>
          <a:blip r:embed="rId10" cstate="print"/>
          <a:srcRect t="7086" r="33333" b="14966"/>
          <a:stretch>
            <a:fillRect/>
          </a:stretch>
        </p:blipFill>
        <p:spPr>
          <a:xfrm rot="164535">
            <a:off x="6670292" y="666624"/>
            <a:ext cx="2429437" cy="1908843"/>
          </a:xfrm>
          <a:prstGeom prst="rect">
            <a:avLst/>
          </a:prstGeom>
          <a:ln w="3175">
            <a:solidFill>
              <a:schemeClr val="tx1"/>
            </a:solidFill>
          </a:ln>
        </p:spPr>
      </p:pic>
      <p:pic>
        <p:nvPicPr>
          <p:cNvPr id="20" name="Picture 19" descr="wind-turbine-2.jpg"/>
          <p:cNvPicPr>
            <a:picLocks noChangeAspect="1"/>
          </p:cNvPicPr>
          <p:nvPr/>
        </p:nvPicPr>
        <p:blipFill>
          <a:blip r:embed="rId11" cstate="print"/>
          <a:srcRect t="15723" b="11321"/>
          <a:stretch>
            <a:fillRect/>
          </a:stretch>
        </p:blipFill>
        <p:spPr>
          <a:xfrm rot="-600000">
            <a:off x="78800" y="2078425"/>
            <a:ext cx="3019623" cy="1652246"/>
          </a:xfrm>
          <a:prstGeom prst="rect">
            <a:avLst/>
          </a:prstGeom>
        </p:spPr>
      </p:pic>
      <p:sp>
        <p:nvSpPr>
          <p:cNvPr id="21" name="Flowchart: Document 20"/>
          <p:cNvSpPr/>
          <p:nvPr/>
        </p:nvSpPr>
        <p:spPr>
          <a:xfrm rot="21208068">
            <a:off x="467172" y="420867"/>
            <a:ext cx="3477958" cy="1713422"/>
          </a:xfrm>
          <a:prstGeom prst="flowChartDocumen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latin typeface="Times New Roman" pitchFamily="18" charset="0"/>
                <a:cs typeface="Times New Roman" pitchFamily="18" charset="0"/>
              </a:rPr>
              <a:t>CO2 Reaches 400 ppm: 1</a:t>
            </a:r>
            <a:r>
              <a:rPr lang="en-US" sz="2800" b="1" baseline="30000" dirty="0" smtClean="0">
                <a:solidFill>
                  <a:schemeClr val="tx1"/>
                </a:solidFill>
                <a:latin typeface="Times New Roman" pitchFamily="18" charset="0"/>
                <a:cs typeface="Times New Roman" pitchFamily="18" charset="0"/>
              </a:rPr>
              <a:t>ST</a:t>
            </a:r>
            <a:r>
              <a:rPr lang="en-US" sz="2800" b="1" dirty="0" smtClean="0">
                <a:solidFill>
                  <a:schemeClr val="tx1"/>
                </a:solidFill>
                <a:latin typeface="Times New Roman" pitchFamily="18" charset="0"/>
                <a:cs typeface="Times New Roman" pitchFamily="18" charset="0"/>
              </a:rPr>
              <a:t> Time in 3 MILLION YEARS</a:t>
            </a:r>
            <a:endParaRPr lang="en-US" sz="2800" b="1" dirty="0">
              <a:solidFill>
                <a:schemeClr val="tx1"/>
              </a:solidFill>
              <a:latin typeface="Times New Roman" pitchFamily="18" charset="0"/>
              <a:cs typeface="Times New Roman" pitchFamily="18" charset="0"/>
            </a:endParaRPr>
          </a:p>
        </p:txBody>
      </p:sp>
      <p:pic>
        <p:nvPicPr>
          <p:cNvPr id="49154" name="Picture 2" descr="https://spark.ucar.edu/sites/default/files/images/long-content-page/BACC_map_audubon_noaa.jpg"/>
          <p:cNvPicPr>
            <a:picLocks noChangeAspect="1" noChangeArrowheads="1"/>
          </p:cNvPicPr>
          <p:nvPr/>
        </p:nvPicPr>
        <p:blipFill>
          <a:blip r:embed="rId12" cstate="print"/>
          <a:srcRect/>
          <a:stretch>
            <a:fillRect/>
          </a:stretch>
        </p:blipFill>
        <p:spPr bwMode="auto">
          <a:xfrm>
            <a:off x="1828800" y="685800"/>
            <a:ext cx="6027010" cy="5414264"/>
          </a:xfrm>
          <a:prstGeom prst="rect">
            <a:avLst/>
          </a:prstGeom>
          <a:noFill/>
        </p:spPr>
      </p:pic>
      <p:pic>
        <p:nvPicPr>
          <p:cNvPr id="3074" name="Picture 2" descr="C:\Documents and Settings\jmankowski\Local Settings\Temporary Internet Files\Content.IE5\2JOXZ38L\MC900440395[1].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114800" y="1752600"/>
            <a:ext cx="2008121" cy="2008121"/>
          </a:xfrm>
          <a:prstGeom prst="rect">
            <a:avLst/>
          </a:prstGeom>
          <a:solidFill>
            <a:schemeClr val="accent3">
              <a:lumMod val="40000"/>
              <a:lumOff val="60000"/>
            </a:schemeClr>
          </a:solidFill>
          <a:ln w="3175">
            <a:solidFill>
              <a:schemeClr val="tx1"/>
            </a:solidFill>
          </a:ln>
        </p:spPr>
      </p:pic>
      <p:sp>
        <p:nvSpPr>
          <p:cNvPr id="5" name="Down Arrow 4"/>
          <p:cNvSpPr/>
          <p:nvPr/>
        </p:nvSpPr>
        <p:spPr>
          <a:xfrm rot="16880507">
            <a:off x="4870431" y="1958538"/>
            <a:ext cx="462359" cy="1153438"/>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8076780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9"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0-#ppt_w/2"/>
                                          </p:val>
                                        </p:tav>
                                        <p:tav tm="100000">
                                          <p:val>
                                            <p:strVal val="#ppt_x"/>
                                          </p:val>
                                        </p:tav>
                                      </p:tavLst>
                                    </p:anim>
                                    <p:anim calcmode="lin" valueType="num">
                                      <p:cBhvr additive="base">
                                        <p:cTn id="24" dur="500" fill="hold"/>
                                        <p:tgtEl>
                                          <p:spTgt spid="14"/>
                                        </p:tgtEl>
                                        <p:attrNameLst>
                                          <p:attrName>ppt_y</p:attrName>
                                        </p:attrNameLst>
                                      </p:cBhvr>
                                      <p:tavLst>
                                        <p:tav tm="0">
                                          <p:val>
                                            <p:strVal val="0-#ppt_h/2"/>
                                          </p:val>
                                        </p:tav>
                                        <p:tav tm="100000">
                                          <p:val>
                                            <p:strVal val="#ppt_y"/>
                                          </p:val>
                                        </p:tav>
                                      </p:tavLst>
                                    </p:anim>
                                  </p:childTnLst>
                                </p:cTn>
                              </p:par>
                              <p:par>
                                <p:cTn id="25" presetID="2" presetClass="entr" presetSubtype="9"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0-#ppt_w/2"/>
                                          </p:val>
                                        </p:tav>
                                        <p:tav tm="100000">
                                          <p:val>
                                            <p:strVal val="#ppt_x"/>
                                          </p:val>
                                        </p:tav>
                                      </p:tavLst>
                                    </p:anim>
                                    <p:anim calcmode="lin" valueType="num">
                                      <p:cBhvr additive="base">
                                        <p:cTn id="28" dur="500" fill="hold"/>
                                        <p:tgtEl>
                                          <p:spTgt spid="16"/>
                                        </p:tgtEl>
                                        <p:attrNameLst>
                                          <p:attrName>ppt_y</p:attrName>
                                        </p:attrNameLst>
                                      </p:cBhvr>
                                      <p:tavLst>
                                        <p:tav tm="0">
                                          <p:val>
                                            <p:strVal val="0-#ppt_h/2"/>
                                          </p:val>
                                        </p:tav>
                                        <p:tav tm="100000">
                                          <p:val>
                                            <p:strVal val="#ppt_y"/>
                                          </p:val>
                                        </p:tav>
                                      </p:tavLst>
                                    </p:anim>
                                  </p:childTnLst>
                                </p:cTn>
                              </p:par>
                              <p:par>
                                <p:cTn id="29" presetID="2" presetClass="entr" presetSubtype="9"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0-#ppt_w/2"/>
                                          </p:val>
                                        </p:tav>
                                        <p:tav tm="100000">
                                          <p:val>
                                            <p:strVal val="#ppt_x"/>
                                          </p:val>
                                        </p:tav>
                                      </p:tavLst>
                                    </p:anim>
                                    <p:anim calcmode="lin" valueType="num">
                                      <p:cBhvr additive="base">
                                        <p:cTn id="32" dur="500" fill="hold"/>
                                        <p:tgtEl>
                                          <p:spTgt spid="12"/>
                                        </p:tgtEl>
                                        <p:attrNameLst>
                                          <p:attrName>ppt_y</p:attrName>
                                        </p:attrNameLst>
                                      </p:cBhvr>
                                      <p:tavLst>
                                        <p:tav tm="0">
                                          <p:val>
                                            <p:strVal val="0-#ppt_h/2"/>
                                          </p:val>
                                        </p:tav>
                                        <p:tav tm="100000">
                                          <p:val>
                                            <p:strVal val="#ppt_y"/>
                                          </p:val>
                                        </p:tav>
                                      </p:tavLst>
                                    </p:anim>
                                  </p:childTnLst>
                                </p:cTn>
                              </p:par>
                              <p:par>
                                <p:cTn id="33" presetID="2" presetClass="entr" presetSubtype="9"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0-#ppt_h/2"/>
                                          </p:val>
                                        </p:tav>
                                        <p:tav tm="100000">
                                          <p:val>
                                            <p:strVal val="#ppt_y"/>
                                          </p:val>
                                        </p:tav>
                                      </p:tavLst>
                                    </p:anim>
                                  </p:childTnLst>
                                </p:cTn>
                              </p:par>
                              <p:par>
                                <p:cTn id="37" presetID="2" presetClass="entr" presetSubtype="9"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0-#ppt_w/2"/>
                                          </p:val>
                                        </p:tav>
                                        <p:tav tm="100000">
                                          <p:val>
                                            <p:strVal val="#ppt_x"/>
                                          </p:val>
                                        </p:tav>
                                      </p:tavLst>
                                    </p:anim>
                                    <p:anim calcmode="lin" valueType="num">
                                      <p:cBhvr additive="base">
                                        <p:cTn id="40" dur="500" fill="hold"/>
                                        <p:tgtEl>
                                          <p:spTgt spid="17"/>
                                        </p:tgtEl>
                                        <p:attrNameLst>
                                          <p:attrName>ppt_y</p:attrName>
                                        </p:attrNameLst>
                                      </p:cBhvr>
                                      <p:tavLst>
                                        <p:tav tm="0">
                                          <p:val>
                                            <p:strVal val="0-#ppt_h/2"/>
                                          </p:val>
                                        </p:tav>
                                        <p:tav tm="100000">
                                          <p:val>
                                            <p:strVal val="#ppt_y"/>
                                          </p:val>
                                        </p:tav>
                                      </p:tavLst>
                                    </p:anim>
                                  </p:childTnLst>
                                </p:cTn>
                              </p:par>
                              <p:par>
                                <p:cTn id="41" presetID="2" presetClass="entr" presetSubtype="9"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0-#ppt_w/2"/>
                                          </p:val>
                                        </p:tav>
                                        <p:tav tm="100000">
                                          <p:val>
                                            <p:strVal val="#ppt_x"/>
                                          </p:val>
                                        </p:tav>
                                      </p:tavLst>
                                    </p:anim>
                                    <p:anim calcmode="lin" valueType="num">
                                      <p:cBhvr additive="base">
                                        <p:cTn id="44"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3" fill="hold" nodeType="clickEffect">
                                  <p:stCondLst>
                                    <p:cond delay="0"/>
                                  </p:stCondLst>
                                  <p:childTnLst>
                                    <p:set>
                                      <p:cBhvr>
                                        <p:cTn id="48" dur="1" fill="hold">
                                          <p:stCondLst>
                                            <p:cond delay="0"/>
                                          </p:stCondLst>
                                        </p:cTn>
                                        <p:tgtEl>
                                          <p:spTgt spid="49154"/>
                                        </p:tgtEl>
                                        <p:attrNameLst>
                                          <p:attrName>style.visibility</p:attrName>
                                        </p:attrNameLst>
                                      </p:cBhvr>
                                      <p:to>
                                        <p:strVal val="visible"/>
                                      </p:to>
                                    </p:set>
                                    <p:anim calcmode="lin" valueType="num">
                                      <p:cBhvr additive="base">
                                        <p:cTn id="49" dur="500" fill="hold"/>
                                        <p:tgtEl>
                                          <p:spTgt spid="49154"/>
                                        </p:tgtEl>
                                        <p:attrNameLst>
                                          <p:attrName>ppt_x</p:attrName>
                                        </p:attrNameLst>
                                      </p:cBhvr>
                                      <p:tavLst>
                                        <p:tav tm="0">
                                          <p:val>
                                            <p:strVal val="1+#ppt_w/2"/>
                                          </p:val>
                                        </p:tav>
                                        <p:tav tm="100000">
                                          <p:val>
                                            <p:strVal val="#ppt_x"/>
                                          </p:val>
                                        </p:tav>
                                      </p:tavLst>
                                    </p:anim>
                                    <p:anim calcmode="lin" valueType="num">
                                      <p:cBhvr additive="base">
                                        <p:cTn id="50" dur="500" fill="hold"/>
                                        <p:tgtEl>
                                          <p:spTgt spid="49154"/>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53" presetClass="entr" presetSubtype="0" fill="hold" nodeType="clickEffect">
                                  <p:stCondLst>
                                    <p:cond delay="0"/>
                                  </p:stCondLst>
                                  <p:childTnLst>
                                    <p:set>
                                      <p:cBhvr>
                                        <p:cTn id="54" dur="1" fill="hold">
                                          <p:stCondLst>
                                            <p:cond delay="0"/>
                                          </p:stCondLst>
                                        </p:cTn>
                                        <p:tgtEl>
                                          <p:spTgt spid="3074"/>
                                        </p:tgtEl>
                                        <p:attrNameLst>
                                          <p:attrName>style.visibility</p:attrName>
                                        </p:attrNameLst>
                                      </p:cBhvr>
                                      <p:to>
                                        <p:strVal val="visible"/>
                                      </p:to>
                                    </p:set>
                                    <p:anim calcmode="lin" valueType="num">
                                      <p:cBhvr>
                                        <p:cTn id="55" dur="500" fill="hold"/>
                                        <p:tgtEl>
                                          <p:spTgt spid="3074"/>
                                        </p:tgtEl>
                                        <p:attrNameLst>
                                          <p:attrName>ppt_w</p:attrName>
                                        </p:attrNameLst>
                                      </p:cBhvr>
                                      <p:tavLst>
                                        <p:tav tm="0">
                                          <p:val>
                                            <p:fltVal val="0"/>
                                          </p:val>
                                        </p:tav>
                                        <p:tav tm="100000">
                                          <p:val>
                                            <p:strVal val="#ppt_w"/>
                                          </p:val>
                                        </p:tav>
                                      </p:tavLst>
                                    </p:anim>
                                    <p:anim calcmode="lin" valueType="num">
                                      <p:cBhvr>
                                        <p:cTn id="56" dur="500" fill="hold"/>
                                        <p:tgtEl>
                                          <p:spTgt spid="3074"/>
                                        </p:tgtEl>
                                        <p:attrNameLst>
                                          <p:attrName>ppt_h</p:attrName>
                                        </p:attrNameLst>
                                      </p:cBhvr>
                                      <p:tavLst>
                                        <p:tav tm="0">
                                          <p:val>
                                            <p:fltVal val="0"/>
                                          </p:val>
                                        </p:tav>
                                        <p:tav tm="100000">
                                          <p:val>
                                            <p:strVal val="#ppt_h"/>
                                          </p:val>
                                        </p:tav>
                                      </p:tavLst>
                                    </p:anim>
                                    <p:animEffect transition="in" filter="fade">
                                      <p:cBhvr>
                                        <p:cTn id="57" dur="500"/>
                                        <p:tgtEl>
                                          <p:spTgt spid="3074"/>
                                        </p:tgtEl>
                                      </p:cBhvr>
                                    </p:animEffect>
                                  </p:childTnLst>
                                </p:cTn>
                              </p:par>
                              <p:par>
                                <p:cTn id="58" presetID="53" presetClass="entr" presetSubtype="0" fill="hold" grpId="0" nodeType="withEffect">
                                  <p:stCondLst>
                                    <p:cond delay="0"/>
                                  </p:stCondLst>
                                  <p:childTnLst>
                                    <p:set>
                                      <p:cBhvr>
                                        <p:cTn id="59" dur="1" fill="hold">
                                          <p:stCondLst>
                                            <p:cond delay="0"/>
                                          </p:stCondLst>
                                        </p:cTn>
                                        <p:tgtEl>
                                          <p:spTgt spid="5"/>
                                        </p:tgtEl>
                                        <p:attrNameLst>
                                          <p:attrName>style.visibility</p:attrName>
                                        </p:attrNameLst>
                                      </p:cBhvr>
                                      <p:to>
                                        <p:strVal val="visible"/>
                                      </p:to>
                                    </p:set>
                                    <p:anim calcmode="lin" valueType="num">
                                      <p:cBhvr>
                                        <p:cTn id="60" dur="500" fill="hold"/>
                                        <p:tgtEl>
                                          <p:spTgt spid="5"/>
                                        </p:tgtEl>
                                        <p:attrNameLst>
                                          <p:attrName>ppt_w</p:attrName>
                                        </p:attrNameLst>
                                      </p:cBhvr>
                                      <p:tavLst>
                                        <p:tav tm="0">
                                          <p:val>
                                            <p:fltVal val="0"/>
                                          </p:val>
                                        </p:tav>
                                        <p:tav tm="100000">
                                          <p:val>
                                            <p:strVal val="#ppt_w"/>
                                          </p:val>
                                        </p:tav>
                                      </p:tavLst>
                                    </p:anim>
                                    <p:anim calcmode="lin" valueType="num">
                                      <p:cBhvr>
                                        <p:cTn id="61" dur="500" fill="hold"/>
                                        <p:tgtEl>
                                          <p:spTgt spid="5"/>
                                        </p:tgtEl>
                                        <p:attrNameLst>
                                          <p:attrName>ppt_h</p:attrName>
                                        </p:attrNameLst>
                                      </p:cBhvr>
                                      <p:tavLst>
                                        <p:tav tm="0">
                                          <p:val>
                                            <p:fltVal val="0"/>
                                          </p:val>
                                        </p:tav>
                                        <p:tav tm="100000">
                                          <p:val>
                                            <p:strVal val="#ppt_h"/>
                                          </p:val>
                                        </p:tav>
                                      </p:tavLst>
                                    </p:anim>
                                    <p:animEffect transition="in" filter="fade">
                                      <p:cBhvr>
                                        <p:cTn id="6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2438400" y="914400"/>
            <a:ext cx="6705600" cy="584775"/>
          </a:xfrm>
          <a:prstGeom prst="rect">
            <a:avLst/>
          </a:prstGeom>
          <a:noFill/>
        </p:spPr>
        <p:txBody>
          <a:bodyPr wrap="square" rtlCol="0">
            <a:spAutoFit/>
          </a:bodyPr>
          <a:lstStyle/>
          <a:p>
            <a:r>
              <a:rPr lang="en-US" sz="3200" b="1" dirty="0" smtClean="0">
                <a:solidFill>
                  <a:srgbClr val="990000"/>
                </a:solidFill>
              </a:rPr>
              <a:t>LCC Geographic Framework</a:t>
            </a:r>
            <a:endParaRPr lang="en-US" sz="3200" b="1" dirty="0">
              <a:solidFill>
                <a:srgbClr val="990000"/>
              </a:solidFill>
            </a:endParaRPr>
          </a:p>
        </p:txBody>
      </p:sp>
      <p:sp>
        <p:nvSpPr>
          <p:cNvPr id="15" name="Content Placeholder 14"/>
          <p:cNvSpPr>
            <a:spLocks noGrp="1"/>
          </p:cNvSpPr>
          <p:nvPr>
            <p:ph sz="half" idx="2"/>
          </p:nvPr>
        </p:nvSpPr>
        <p:spPr>
          <a:xfrm>
            <a:off x="4038600" y="1600200"/>
            <a:ext cx="5105400" cy="5257800"/>
          </a:xfrm>
        </p:spPr>
        <p:txBody>
          <a:bodyPr>
            <a:normAutofit/>
          </a:bodyPr>
          <a:lstStyle/>
          <a:p>
            <a:pPr>
              <a:spcBef>
                <a:spcPts val="600"/>
              </a:spcBef>
              <a:spcAft>
                <a:spcPts val="600"/>
              </a:spcAft>
            </a:pPr>
            <a:r>
              <a:rPr lang="en-US" sz="2200" b="1" dirty="0" smtClean="0"/>
              <a:t>Administration response to Climate Change</a:t>
            </a:r>
          </a:p>
          <a:p>
            <a:pPr lvl="1">
              <a:spcBef>
                <a:spcPts val="600"/>
              </a:spcBef>
              <a:spcAft>
                <a:spcPts val="600"/>
              </a:spcAft>
            </a:pPr>
            <a:r>
              <a:rPr lang="en-US" sz="2000" b="1" dirty="0" smtClean="0"/>
              <a:t>Sec Order - 3289, 2009</a:t>
            </a:r>
          </a:p>
          <a:p>
            <a:pPr lvl="1">
              <a:spcBef>
                <a:spcPts val="600"/>
              </a:spcBef>
              <a:spcAft>
                <a:spcPts val="600"/>
              </a:spcAft>
            </a:pPr>
            <a:r>
              <a:rPr lang="en-US" sz="2000" b="1" dirty="0" smtClean="0"/>
              <a:t>22 LCCs; (8 CSCs)</a:t>
            </a:r>
          </a:p>
          <a:p>
            <a:pPr lvl="1">
              <a:spcBef>
                <a:spcPts val="600"/>
              </a:spcBef>
              <a:spcAft>
                <a:spcPts val="600"/>
              </a:spcAft>
            </a:pPr>
            <a:r>
              <a:rPr lang="en-US" sz="2000" b="1" dirty="0" smtClean="0"/>
              <a:t>Led by - FWS, BOR, USFS, BLM</a:t>
            </a:r>
          </a:p>
          <a:p>
            <a:pPr>
              <a:spcBef>
                <a:spcPts val="600"/>
              </a:spcBef>
              <a:spcAft>
                <a:spcPts val="600"/>
              </a:spcAft>
            </a:pPr>
            <a:r>
              <a:rPr lang="en-US" sz="2200" b="1" dirty="0" smtClean="0"/>
              <a:t>Self-directed partnerships</a:t>
            </a:r>
          </a:p>
          <a:p>
            <a:pPr>
              <a:spcBef>
                <a:spcPts val="600"/>
              </a:spcBef>
              <a:spcAft>
                <a:spcPts val="600"/>
              </a:spcAft>
            </a:pPr>
            <a:r>
              <a:rPr lang="en-US" sz="2200" b="1" dirty="0" smtClean="0"/>
              <a:t>Respond to regional threats; Natural &amp; Cultural Resources</a:t>
            </a:r>
          </a:p>
          <a:p>
            <a:pPr>
              <a:spcBef>
                <a:spcPts val="600"/>
              </a:spcBef>
              <a:spcAft>
                <a:spcPts val="600"/>
              </a:spcAft>
            </a:pPr>
            <a:r>
              <a:rPr lang="en-US" sz="2200" b="1" dirty="0" smtClean="0"/>
              <a:t>Leverage, develop goals/tools, link science-mgt., facilitate info exchange</a:t>
            </a:r>
          </a:p>
          <a:p>
            <a:pPr>
              <a:spcBef>
                <a:spcPts val="600"/>
              </a:spcBef>
              <a:spcAft>
                <a:spcPts val="600"/>
              </a:spcAft>
            </a:pPr>
            <a:r>
              <a:rPr lang="en-US" sz="2200" b="1" dirty="0" smtClean="0"/>
              <a:t>Work with other federal CC programs, like CSCs, USFS Hubs, RISAs, etc.</a:t>
            </a:r>
          </a:p>
          <a:p>
            <a:endParaRPr lang="en-US" dirty="0"/>
          </a:p>
        </p:txBody>
      </p:sp>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414" t="1734" r="872" b="3810"/>
          <a:stretch/>
        </p:blipFill>
        <p:spPr bwMode="auto">
          <a:xfrm rot="21267498">
            <a:off x="-194162" y="1707233"/>
            <a:ext cx="4113556" cy="4491398"/>
          </a:xfrm>
          <a:prstGeom prst="rect">
            <a:avLst/>
          </a:prstGeom>
          <a:noFill/>
          <a:ln w="222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2" descr="G:\NPLCC General Information\NPLCC LOGOs\lcc-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6553" y="-125413"/>
            <a:ext cx="4034865" cy="126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7853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p:cNvPicPr>
            <a:picLocks noChangeAspect="1" noChangeArrowheads="1"/>
          </p:cNvPicPr>
          <p:nvPr/>
        </p:nvPicPr>
        <p:blipFill rotWithShape="1">
          <a:blip r:embed="rId4" cstate="print"/>
          <a:srcRect r="8339"/>
          <a:stretch/>
        </p:blipFill>
        <p:spPr>
          <a:xfrm rot="21329871">
            <a:off x="-341925" y="1294622"/>
            <a:ext cx="3349220" cy="5271112"/>
          </a:xfrm>
          <a:prstGeom prst="rect">
            <a:avLst/>
          </a:prstGeom>
          <a:ln>
            <a:solidFill>
              <a:srgbClr val="000000"/>
            </a:solidFill>
          </a:ln>
        </p:spPr>
      </p:pic>
      <p:sp>
        <p:nvSpPr>
          <p:cNvPr id="9" name="Content Placeholder 2"/>
          <p:cNvSpPr>
            <a:spLocks noGrp="1"/>
          </p:cNvSpPr>
          <p:nvPr>
            <p:ph idx="1"/>
          </p:nvPr>
        </p:nvSpPr>
        <p:spPr bwMode="auto">
          <a:xfrm>
            <a:off x="3256970" y="877909"/>
            <a:ext cx="5791200" cy="5980092"/>
          </a:xfrm>
          <a:prstGeom prst="rect">
            <a:avLst/>
          </a:prstGeom>
          <a:noFill/>
          <a:ln w="9525">
            <a:noFill/>
            <a:miter lim="800000"/>
            <a:headEnd/>
            <a:tailEnd/>
          </a:ln>
        </p:spPr>
        <p:txBody>
          <a:bodyPr>
            <a:normAutofit fontScale="32500" lnSpcReduction="20000"/>
          </a:bodyPr>
          <a:lstStyle/>
          <a:p>
            <a:pPr marL="0" indent="0">
              <a:lnSpc>
                <a:spcPct val="120000"/>
              </a:lnSpc>
              <a:spcBef>
                <a:spcPts val="0"/>
              </a:spcBef>
              <a:spcAft>
                <a:spcPts val="600"/>
              </a:spcAft>
              <a:buNone/>
            </a:pPr>
            <a:r>
              <a:rPr lang="en-US" sz="5500" b="1" dirty="0">
                <a:solidFill>
                  <a:srgbClr val="990000"/>
                </a:solidFill>
              </a:rPr>
              <a:t>Who?	</a:t>
            </a:r>
          </a:p>
          <a:p>
            <a:pPr>
              <a:lnSpc>
                <a:spcPct val="120000"/>
              </a:lnSpc>
              <a:spcBef>
                <a:spcPts val="0"/>
              </a:spcBef>
              <a:spcAft>
                <a:spcPts val="600"/>
              </a:spcAft>
              <a:buFont typeface="Wingdings" pitchFamily="2" charset="2"/>
              <a:buChar char="ü"/>
            </a:pPr>
            <a:r>
              <a:rPr lang="en-US" sz="4000" dirty="0"/>
              <a:t>2 Countries</a:t>
            </a:r>
          </a:p>
          <a:p>
            <a:pPr>
              <a:lnSpc>
                <a:spcPct val="120000"/>
              </a:lnSpc>
              <a:spcBef>
                <a:spcPts val="0"/>
              </a:spcBef>
              <a:spcAft>
                <a:spcPts val="600"/>
              </a:spcAft>
              <a:buClr>
                <a:srgbClr val="5F4F5C"/>
              </a:buClr>
              <a:buFont typeface="Wingdings" pitchFamily="2" charset="2"/>
              <a:buChar char="ü"/>
            </a:pPr>
            <a:r>
              <a:rPr lang="en-US" sz="4000" dirty="0"/>
              <a:t>200+ Tribes and First Nations</a:t>
            </a:r>
          </a:p>
          <a:p>
            <a:pPr>
              <a:lnSpc>
                <a:spcPct val="120000"/>
              </a:lnSpc>
              <a:spcBef>
                <a:spcPts val="0"/>
              </a:spcBef>
              <a:spcAft>
                <a:spcPts val="600"/>
              </a:spcAft>
              <a:buClr>
                <a:srgbClr val="5F4F5C"/>
              </a:buClr>
              <a:buFont typeface="Wingdings" pitchFamily="2" charset="2"/>
              <a:buChar char="ü"/>
            </a:pPr>
            <a:r>
              <a:rPr lang="en-US" sz="4000" dirty="0"/>
              <a:t>4 States, 1 Province, 1 </a:t>
            </a:r>
            <a:r>
              <a:rPr lang="en-US" sz="4000" dirty="0" smtClean="0"/>
              <a:t>Territory</a:t>
            </a:r>
          </a:p>
          <a:p>
            <a:pPr marL="0" indent="0">
              <a:lnSpc>
                <a:spcPct val="120000"/>
              </a:lnSpc>
              <a:spcBef>
                <a:spcPts val="0"/>
              </a:spcBef>
              <a:spcAft>
                <a:spcPts val="600"/>
              </a:spcAft>
              <a:buNone/>
            </a:pPr>
            <a:r>
              <a:rPr lang="en-US" sz="5500" b="1" dirty="0">
                <a:solidFill>
                  <a:srgbClr val="990000"/>
                </a:solidFill>
              </a:rPr>
              <a:t>What?</a:t>
            </a:r>
          </a:p>
          <a:p>
            <a:pPr>
              <a:lnSpc>
                <a:spcPct val="120000"/>
              </a:lnSpc>
              <a:spcBef>
                <a:spcPts val="0"/>
              </a:spcBef>
              <a:spcAft>
                <a:spcPts val="600"/>
              </a:spcAft>
              <a:buFont typeface="Wingdings" pitchFamily="2" charset="2"/>
              <a:buChar char="ü"/>
            </a:pPr>
            <a:r>
              <a:rPr lang="en-US" sz="4000" dirty="0"/>
              <a:t>Understand and respond to climate-related </a:t>
            </a:r>
            <a:r>
              <a:rPr lang="en-US" sz="4000" dirty="0" smtClean="0"/>
              <a:t>large-scale stressors</a:t>
            </a:r>
          </a:p>
          <a:p>
            <a:pPr marL="457200" lvl="1" indent="0">
              <a:lnSpc>
                <a:spcPct val="120000"/>
              </a:lnSpc>
              <a:spcBef>
                <a:spcPts val="0"/>
              </a:spcBef>
              <a:spcAft>
                <a:spcPts val="600"/>
              </a:spcAft>
              <a:buNone/>
            </a:pPr>
            <a:r>
              <a:rPr lang="en-US" sz="4000" dirty="0" smtClean="0"/>
              <a:t>Traditional Knowledge and western science</a:t>
            </a:r>
            <a:endParaRPr lang="en-US" sz="4000" dirty="0"/>
          </a:p>
          <a:p>
            <a:pPr>
              <a:lnSpc>
                <a:spcPct val="120000"/>
              </a:lnSpc>
              <a:spcBef>
                <a:spcPts val="0"/>
              </a:spcBef>
              <a:spcAft>
                <a:spcPts val="600"/>
              </a:spcAft>
              <a:buFont typeface="Wingdings" pitchFamily="2" charset="2"/>
              <a:buChar char="ü"/>
            </a:pPr>
            <a:r>
              <a:rPr lang="en-US" sz="4000" dirty="0"/>
              <a:t>Build trans-boundary bridges (international, jurisdictional, geographic)</a:t>
            </a:r>
          </a:p>
          <a:p>
            <a:pPr>
              <a:lnSpc>
                <a:spcPct val="120000"/>
              </a:lnSpc>
              <a:spcBef>
                <a:spcPts val="0"/>
              </a:spcBef>
              <a:spcAft>
                <a:spcPts val="600"/>
              </a:spcAft>
              <a:buFont typeface="Wingdings" pitchFamily="2" charset="2"/>
              <a:buChar char="ü"/>
            </a:pPr>
            <a:r>
              <a:rPr lang="en-US" sz="4000" dirty="0"/>
              <a:t>Provide broader context to conservation </a:t>
            </a:r>
            <a:r>
              <a:rPr lang="en-US" sz="4000" dirty="0" smtClean="0"/>
              <a:t>efforts</a:t>
            </a:r>
          </a:p>
          <a:p>
            <a:pPr>
              <a:lnSpc>
                <a:spcPct val="120000"/>
              </a:lnSpc>
              <a:spcBef>
                <a:spcPts val="0"/>
              </a:spcBef>
              <a:spcAft>
                <a:spcPts val="600"/>
              </a:spcAft>
              <a:buFont typeface="Wingdings" pitchFamily="2" charset="2"/>
              <a:buChar char="ü"/>
            </a:pPr>
            <a:r>
              <a:rPr lang="en-US" sz="4000" dirty="0" smtClean="0"/>
              <a:t>Share information, experiences, best practices</a:t>
            </a:r>
            <a:endParaRPr lang="en-US" sz="4000" dirty="0"/>
          </a:p>
          <a:p>
            <a:pPr marL="0" indent="0">
              <a:lnSpc>
                <a:spcPct val="120000"/>
              </a:lnSpc>
              <a:spcBef>
                <a:spcPts val="0"/>
              </a:spcBef>
              <a:spcAft>
                <a:spcPts val="600"/>
              </a:spcAft>
              <a:buNone/>
            </a:pPr>
            <a:r>
              <a:rPr lang="en-US" sz="5500" b="1" dirty="0">
                <a:solidFill>
                  <a:srgbClr val="990000"/>
                </a:solidFill>
              </a:rPr>
              <a:t>Where?</a:t>
            </a:r>
          </a:p>
          <a:p>
            <a:pPr>
              <a:lnSpc>
                <a:spcPct val="120000"/>
              </a:lnSpc>
              <a:spcBef>
                <a:spcPts val="0"/>
              </a:spcBef>
              <a:spcAft>
                <a:spcPts val="600"/>
              </a:spcAft>
              <a:buFont typeface="Wingdings" pitchFamily="2" charset="2"/>
              <a:buChar char="ü"/>
            </a:pPr>
            <a:r>
              <a:rPr lang="en-US" sz="4900" dirty="0"/>
              <a:t>Entire range of  Pacific Coastal Temperate </a:t>
            </a:r>
            <a:r>
              <a:rPr lang="en-US" sz="4900" dirty="0" smtClean="0"/>
              <a:t>Rainforest </a:t>
            </a:r>
            <a:endParaRPr lang="en-US" sz="4900" dirty="0"/>
          </a:p>
          <a:p>
            <a:pPr>
              <a:lnSpc>
                <a:spcPct val="120000"/>
              </a:lnSpc>
              <a:spcBef>
                <a:spcPts val="0"/>
              </a:spcBef>
              <a:spcAft>
                <a:spcPts val="600"/>
              </a:spcAft>
              <a:buFont typeface="Wingdings" pitchFamily="2" charset="2"/>
              <a:buChar char="ü"/>
            </a:pPr>
            <a:r>
              <a:rPr lang="en-US" sz="4900" dirty="0"/>
              <a:t>Terrestrial &amp; Freshwater Aquatic Ecosystems</a:t>
            </a:r>
          </a:p>
          <a:p>
            <a:pPr>
              <a:lnSpc>
                <a:spcPct val="120000"/>
              </a:lnSpc>
              <a:spcBef>
                <a:spcPts val="0"/>
              </a:spcBef>
              <a:spcAft>
                <a:spcPts val="600"/>
              </a:spcAft>
              <a:buFont typeface="Wingdings" pitchFamily="2" charset="2"/>
              <a:buChar char="ü"/>
            </a:pPr>
            <a:r>
              <a:rPr lang="en-US" sz="4900" dirty="0"/>
              <a:t>Adjacent Marine Ecosystems (shorelines, estuaries, </a:t>
            </a:r>
            <a:r>
              <a:rPr lang="en-US" sz="4900" dirty="0" smtClean="0"/>
              <a:t>nearshore)</a:t>
            </a:r>
            <a:endParaRPr lang="en-US" sz="4900" b="1" dirty="0" smtClean="0">
              <a:solidFill>
                <a:srgbClr val="990000"/>
              </a:solidFill>
            </a:endParaRPr>
          </a:p>
          <a:p>
            <a:pPr marL="0" indent="0">
              <a:lnSpc>
                <a:spcPct val="120000"/>
              </a:lnSpc>
              <a:spcBef>
                <a:spcPts val="0"/>
              </a:spcBef>
              <a:spcAft>
                <a:spcPts val="600"/>
              </a:spcAft>
              <a:buFont typeface="Wingdings" pitchFamily="2" charset="2"/>
              <a:buNone/>
            </a:pPr>
            <a:r>
              <a:rPr lang="en-US" sz="5500" b="1" dirty="0" smtClean="0">
                <a:solidFill>
                  <a:srgbClr val="C00000"/>
                </a:solidFill>
              </a:rPr>
              <a:t>Why?</a:t>
            </a:r>
          </a:p>
          <a:p>
            <a:pPr>
              <a:lnSpc>
                <a:spcPct val="120000"/>
              </a:lnSpc>
              <a:spcBef>
                <a:spcPts val="0"/>
              </a:spcBef>
              <a:spcAft>
                <a:spcPts val="600"/>
              </a:spcAft>
              <a:buFont typeface="Wingdings" pitchFamily="2" charset="2"/>
              <a:buChar char="ü"/>
            </a:pPr>
            <a:r>
              <a:rPr lang="en-US" sz="4900" dirty="0" smtClean="0"/>
              <a:t>Face larger-scale challenges with shrinking fiscal resources </a:t>
            </a:r>
          </a:p>
          <a:p>
            <a:pPr>
              <a:lnSpc>
                <a:spcPct val="120000"/>
              </a:lnSpc>
              <a:spcBef>
                <a:spcPts val="0"/>
              </a:spcBef>
              <a:spcAft>
                <a:spcPts val="600"/>
              </a:spcAft>
              <a:buFont typeface="Wingdings" pitchFamily="2" charset="2"/>
              <a:buChar char="ü"/>
            </a:pPr>
            <a:r>
              <a:rPr lang="en-US" sz="4900" dirty="0" smtClean="0"/>
              <a:t>Natural &amp; cultural resources know no boundaries, </a:t>
            </a:r>
          </a:p>
          <a:p>
            <a:pPr>
              <a:lnSpc>
                <a:spcPct val="120000"/>
              </a:lnSpc>
              <a:spcBef>
                <a:spcPts val="0"/>
              </a:spcBef>
              <a:spcAft>
                <a:spcPts val="600"/>
              </a:spcAft>
              <a:buFont typeface="Wingdings" pitchFamily="2" charset="2"/>
              <a:buChar char="ü"/>
            </a:pPr>
            <a:r>
              <a:rPr lang="en-US" sz="4900" dirty="0" smtClean="0"/>
              <a:t>Become a Community of Practice</a:t>
            </a:r>
          </a:p>
          <a:p>
            <a:pPr marL="0" indent="0">
              <a:lnSpc>
                <a:spcPct val="120000"/>
              </a:lnSpc>
              <a:spcBef>
                <a:spcPts val="0"/>
              </a:spcBef>
              <a:spcAft>
                <a:spcPts val="600"/>
              </a:spcAft>
              <a:buNone/>
            </a:pPr>
            <a:endParaRPr lang="en-US" sz="1500" b="1" dirty="0" smtClean="0">
              <a:solidFill>
                <a:srgbClr val="990000"/>
              </a:solidFill>
            </a:endParaRPr>
          </a:p>
          <a:p>
            <a:pPr marL="0" indent="0">
              <a:lnSpc>
                <a:spcPct val="120000"/>
              </a:lnSpc>
              <a:spcBef>
                <a:spcPts val="0"/>
              </a:spcBef>
              <a:spcAft>
                <a:spcPts val="600"/>
              </a:spcAft>
              <a:buNone/>
            </a:pPr>
            <a:endParaRPr lang="en-US" sz="2400" dirty="0" smtClean="0"/>
          </a:p>
          <a:p>
            <a:pPr marL="0" indent="0">
              <a:lnSpc>
                <a:spcPct val="120000"/>
              </a:lnSpc>
              <a:spcBef>
                <a:spcPts val="0"/>
              </a:spcBef>
              <a:spcAft>
                <a:spcPts val="600"/>
              </a:spcAft>
              <a:buNone/>
            </a:pPr>
            <a:endParaRPr lang="en-US" sz="2700" dirty="0"/>
          </a:p>
        </p:txBody>
      </p:sp>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66486"/>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7853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14" end="1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 calcmode="lin" valueType="num">
                                      <p:cBhvr additive="base">
                                        <p:cTn id="1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 calcmode="lin" valueType="num">
                                      <p:cBhvr additive="base">
                                        <p:cTn id="21"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 calcmode="lin" valueType="num">
                                      <p:cBhvr additive="base">
                                        <p:cTn id="25"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xEl>
                                              <p:pRg st="5" end="5"/>
                                            </p:txEl>
                                          </p:spTgt>
                                        </p:tgtEl>
                                        <p:attrNameLst>
                                          <p:attrName>style.visibility</p:attrName>
                                        </p:attrNameLst>
                                      </p:cBhvr>
                                      <p:to>
                                        <p:strVal val="visible"/>
                                      </p:to>
                                    </p:set>
                                    <p:anim calcmode="lin" valueType="num">
                                      <p:cBhvr additive="base">
                                        <p:cTn id="31"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
                                            <p:txEl>
                                              <p:pRg st="6" end="6"/>
                                            </p:txEl>
                                          </p:spTgt>
                                        </p:tgtEl>
                                        <p:attrNameLst>
                                          <p:attrName>style.visibility</p:attrName>
                                        </p:attrNameLst>
                                      </p:cBhvr>
                                      <p:to>
                                        <p:strVal val="visible"/>
                                      </p:to>
                                    </p:set>
                                    <p:anim calcmode="lin" valueType="num">
                                      <p:cBhvr additive="base">
                                        <p:cTn id="35"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9">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9">
                                            <p:txEl>
                                              <p:pRg st="7" end="7"/>
                                            </p:txEl>
                                          </p:spTgt>
                                        </p:tgtEl>
                                        <p:attrNameLst>
                                          <p:attrName>style.visibility</p:attrName>
                                        </p:attrNameLst>
                                      </p:cBhvr>
                                      <p:to>
                                        <p:strVal val="visible"/>
                                      </p:to>
                                    </p:set>
                                    <p:anim calcmode="lin" valueType="num">
                                      <p:cBhvr additive="base">
                                        <p:cTn id="39"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9">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9">
                                            <p:txEl>
                                              <p:pRg st="8" end="8"/>
                                            </p:txEl>
                                          </p:spTgt>
                                        </p:tgtEl>
                                        <p:attrNameLst>
                                          <p:attrName>style.visibility</p:attrName>
                                        </p:attrNameLst>
                                      </p:cBhvr>
                                      <p:to>
                                        <p:strVal val="visible"/>
                                      </p:to>
                                    </p:set>
                                    <p:anim calcmode="lin" valueType="num">
                                      <p:cBhvr additive="base">
                                        <p:cTn id="43" dur="500" fill="hold"/>
                                        <p:tgtEl>
                                          <p:spTgt spid="9">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9">
                                            <p:txEl>
                                              <p:pRg st="9" end="9"/>
                                            </p:txEl>
                                          </p:spTgt>
                                        </p:tgtEl>
                                        <p:attrNameLst>
                                          <p:attrName>style.visibility</p:attrName>
                                        </p:attrNameLst>
                                      </p:cBhvr>
                                      <p:to>
                                        <p:strVal val="visible"/>
                                      </p:to>
                                    </p:set>
                                    <p:anim calcmode="lin" valueType="num">
                                      <p:cBhvr additive="base">
                                        <p:cTn id="47" dur="500" fill="hold"/>
                                        <p:tgtEl>
                                          <p:spTgt spid="9">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9">
                                            <p:txEl>
                                              <p:pRg st="11" end="11"/>
                                            </p:txEl>
                                          </p:spTgt>
                                        </p:tgtEl>
                                        <p:attrNameLst>
                                          <p:attrName>style.visibility</p:attrName>
                                        </p:attrNameLst>
                                      </p:cBhvr>
                                      <p:to>
                                        <p:strVal val="visible"/>
                                      </p:to>
                                    </p:set>
                                    <p:anim calcmode="lin" valueType="num">
                                      <p:cBhvr additive="base">
                                        <p:cTn id="53" dur="500" fill="hold"/>
                                        <p:tgtEl>
                                          <p:spTgt spid="9">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9">
                                            <p:txEl>
                                              <p:pRg st="11" end="1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9">
                                            <p:txEl>
                                              <p:pRg st="12" end="12"/>
                                            </p:txEl>
                                          </p:spTgt>
                                        </p:tgtEl>
                                        <p:attrNameLst>
                                          <p:attrName>style.visibility</p:attrName>
                                        </p:attrNameLst>
                                      </p:cBhvr>
                                      <p:to>
                                        <p:strVal val="visible"/>
                                      </p:to>
                                    </p:set>
                                    <p:anim calcmode="lin" valueType="num">
                                      <p:cBhvr additive="base">
                                        <p:cTn id="57" dur="500" fill="hold"/>
                                        <p:tgtEl>
                                          <p:spTgt spid="9">
                                            <p:txEl>
                                              <p:pRg st="12" end="1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9">
                                            <p:txEl>
                                              <p:pRg st="12" end="12"/>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9">
                                            <p:txEl>
                                              <p:pRg st="13" end="13"/>
                                            </p:txEl>
                                          </p:spTgt>
                                        </p:tgtEl>
                                        <p:attrNameLst>
                                          <p:attrName>style.visibility</p:attrName>
                                        </p:attrNameLst>
                                      </p:cBhvr>
                                      <p:to>
                                        <p:strVal val="visible"/>
                                      </p:to>
                                    </p:set>
                                    <p:anim calcmode="lin" valueType="num">
                                      <p:cBhvr additive="base">
                                        <p:cTn id="61" dur="500" fill="hold"/>
                                        <p:tgtEl>
                                          <p:spTgt spid="9">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9">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9">
                                            <p:txEl>
                                              <p:pRg st="15" end="15"/>
                                            </p:txEl>
                                          </p:spTgt>
                                        </p:tgtEl>
                                        <p:attrNameLst>
                                          <p:attrName>style.visibility</p:attrName>
                                        </p:attrNameLst>
                                      </p:cBhvr>
                                      <p:to>
                                        <p:strVal val="visible"/>
                                      </p:to>
                                    </p:set>
                                    <p:anim calcmode="lin" valueType="num">
                                      <p:cBhvr additive="base">
                                        <p:cTn id="67" dur="500" fill="hold"/>
                                        <p:tgtEl>
                                          <p:spTgt spid="9">
                                            <p:txEl>
                                              <p:pRg st="15" end="15"/>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9">
                                            <p:txEl>
                                              <p:pRg st="15" end="15"/>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9">
                                            <p:txEl>
                                              <p:pRg st="16" end="16"/>
                                            </p:txEl>
                                          </p:spTgt>
                                        </p:tgtEl>
                                        <p:attrNameLst>
                                          <p:attrName>style.visibility</p:attrName>
                                        </p:attrNameLst>
                                      </p:cBhvr>
                                      <p:to>
                                        <p:strVal val="visible"/>
                                      </p:to>
                                    </p:set>
                                    <p:anim calcmode="lin" valueType="num">
                                      <p:cBhvr additive="base">
                                        <p:cTn id="71" dur="500" fill="hold"/>
                                        <p:tgtEl>
                                          <p:spTgt spid="9">
                                            <p:txEl>
                                              <p:pRg st="16" end="16"/>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9">
                                            <p:txEl>
                                              <p:pRg st="16" end="16"/>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9">
                                            <p:txEl>
                                              <p:pRg st="17" end="17"/>
                                            </p:txEl>
                                          </p:spTgt>
                                        </p:tgtEl>
                                        <p:attrNameLst>
                                          <p:attrName>style.visibility</p:attrName>
                                        </p:attrNameLst>
                                      </p:cBhvr>
                                      <p:to>
                                        <p:strVal val="visible"/>
                                      </p:to>
                                    </p:set>
                                    <p:anim calcmode="lin" valueType="num">
                                      <p:cBhvr additive="base">
                                        <p:cTn id="75" dur="500" fill="hold"/>
                                        <p:tgtEl>
                                          <p:spTgt spid="9">
                                            <p:txEl>
                                              <p:pRg st="17" end="17"/>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9">
                                            <p:txEl>
                                              <p:pRg st="17"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G:\NPLCC General Information\Images of NPLCC\Images for NFWP Project submissions\Gateway\Gateway2 cropp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3919" y="762000"/>
            <a:ext cx="4086225" cy="5524500"/>
          </a:xfrm>
          <a:prstGeom prst="rect">
            <a:avLst/>
          </a:prstGeom>
          <a:noFill/>
          <a:extLst>
            <a:ext uri="{909E8E84-426E-40DD-AFC4-6F175D3DCCD1}">
              <a14:hiddenFill xmlns:a14="http://schemas.microsoft.com/office/drawing/2010/main">
                <a:solidFill>
                  <a:srgbClr val="FFFFFF"/>
                </a:solidFill>
              </a14:hiddenFill>
            </a:ext>
          </a:extLst>
        </p:spPr>
      </p:pic>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04800" y="2057400"/>
            <a:ext cx="8229600" cy="4525963"/>
          </a:xfrm>
        </p:spPr>
        <p:txBody>
          <a:bodyPr/>
          <a:lstStyle/>
          <a:p>
            <a:pPr>
              <a:buFont typeface="Arial" charset="0"/>
              <a:buNone/>
            </a:pPr>
            <a:r>
              <a:rPr lang="en-US" sz="3800" b="1" dirty="0">
                <a:cs typeface="Arial" pitchFamily="34" charset="0"/>
              </a:rPr>
              <a:t>NPLCC Mission</a:t>
            </a:r>
            <a:r>
              <a:rPr lang="en-US" sz="3800" b="1" dirty="0" smtClean="0">
                <a:cs typeface="Arial" pitchFamily="34" charset="0"/>
              </a:rPr>
              <a:t>:</a:t>
            </a:r>
          </a:p>
          <a:p>
            <a:pPr>
              <a:buFont typeface="Arial" charset="0"/>
              <a:buNone/>
            </a:pPr>
            <a:endParaRPr lang="en-US" sz="900" b="1" dirty="0">
              <a:cs typeface="Arial" pitchFamily="34" charset="0"/>
            </a:endParaRPr>
          </a:p>
          <a:p>
            <a:pPr>
              <a:buFont typeface="Arial" charset="0"/>
              <a:buNone/>
            </a:pPr>
            <a:r>
              <a:rPr lang="en-US" dirty="0" smtClean="0">
                <a:solidFill>
                  <a:srgbClr val="000099"/>
                </a:solidFill>
                <a:cs typeface="Arial" pitchFamily="34" charset="0"/>
              </a:rPr>
              <a:t>Promote </a:t>
            </a:r>
            <a:r>
              <a:rPr lang="en-US" dirty="0">
                <a:solidFill>
                  <a:srgbClr val="000099"/>
                </a:solidFill>
                <a:cs typeface="Arial" pitchFamily="34" charset="0"/>
              </a:rPr>
              <a:t>development, coordination </a:t>
            </a:r>
            <a:r>
              <a:rPr lang="en-US" dirty="0" smtClean="0">
                <a:solidFill>
                  <a:srgbClr val="000099"/>
                </a:solidFill>
                <a:cs typeface="Arial" pitchFamily="34" charset="0"/>
              </a:rPr>
              <a:t>&amp; dissemination </a:t>
            </a:r>
            <a:r>
              <a:rPr lang="en-US" dirty="0">
                <a:solidFill>
                  <a:srgbClr val="000099"/>
                </a:solidFill>
                <a:cs typeface="Arial" pitchFamily="34" charset="0"/>
              </a:rPr>
              <a:t>of </a:t>
            </a:r>
            <a:r>
              <a:rPr lang="en-US" u="sng" dirty="0" smtClean="0">
                <a:solidFill>
                  <a:srgbClr val="000099"/>
                </a:solidFill>
                <a:cs typeface="Arial" pitchFamily="34" charset="0"/>
              </a:rPr>
              <a:t>science</a:t>
            </a:r>
          </a:p>
          <a:p>
            <a:pPr>
              <a:buFont typeface="Arial" charset="0"/>
              <a:buNone/>
            </a:pPr>
            <a:r>
              <a:rPr lang="en-US" dirty="0" smtClean="0">
                <a:solidFill>
                  <a:srgbClr val="003300"/>
                </a:solidFill>
                <a:cs typeface="Arial" pitchFamily="34" charset="0"/>
              </a:rPr>
              <a:t>to </a:t>
            </a:r>
            <a:r>
              <a:rPr lang="en-US" u="sng" dirty="0">
                <a:solidFill>
                  <a:srgbClr val="003300"/>
                </a:solidFill>
                <a:cs typeface="Arial" pitchFamily="34" charset="0"/>
              </a:rPr>
              <a:t>inform</a:t>
            </a:r>
            <a:r>
              <a:rPr lang="en-US" dirty="0">
                <a:solidFill>
                  <a:srgbClr val="003300"/>
                </a:solidFill>
                <a:cs typeface="Arial" pitchFamily="34" charset="0"/>
              </a:rPr>
              <a:t> landscape-level conservation &amp; sustainable </a:t>
            </a:r>
            <a:r>
              <a:rPr lang="en-US" u="sng" dirty="0">
                <a:solidFill>
                  <a:srgbClr val="003300"/>
                </a:solidFill>
                <a:cs typeface="Arial" pitchFamily="34" charset="0"/>
              </a:rPr>
              <a:t>resource </a:t>
            </a:r>
            <a:r>
              <a:rPr lang="en-US" u="sng" dirty="0" smtClean="0">
                <a:solidFill>
                  <a:srgbClr val="003300"/>
                </a:solidFill>
                <a:cs typeface="Arial" pitchFamily="34" charset="0"/>
              </a:rPr>
              <a:t>management</a:t>
            </a:r>
            <a:r>
              <a:rPr lang="en-US" dirty="0" smtClean="0">
                <a:solidFill>
                  <a:srgbClr val="003300"/>
                </a:solidFill>
                <a:cs typeface="Arial" pitchFamily="34" charset="0"/>
              </a:rPr>
              <a:t> </a:t>
            </a:r>
          </a:p>
          <a:p>
            <a:pPr>
              <a:buFont typeface="Arial" charset="0"/>
              <a:buNone/>
            </a:pPr>
            <a:r>
              <a:rPr lang="en-US" dirty="0" smtClean="0">
                <a:solidFill>
                  <a:srgbClr val="C00000"/>
                </a:solidFill>
                <a:cs typeface="Arial" pitchFamily="34" charset="0"/>
              </a:rPr>
              <a:t>in </a:t>
            </a:r>
            <a:r>
              <a:rPr lang="en-US" dirty="0">
                <a:solidFill>
                  <a:srgbClr val="C00000"/>
                </a:solidFill>
                <a:cs typeface="Arial" pitchFamily="34" charset="0"/>
              </a:rPr>
              <a:t>the face of a </a:t>
            </a:r>
            <a:r>
              <a:rPr lang="en-US" u="sng" dirty="0">
                <a:solidFill>
                  <a:srgbClr val="C00000"/>
                </a:solidFill>
                <a:cs typeface="Arial" pitchFamily="34" charset="0"/>
              </a:rPr>
              <a:t>changing climate</a:t>
            </a:r>
            <a:r>
              <a:rPr lang="en-US" dirty="0">
                <a:solidFill>
                  <a:srgbClr val="C00000"/>
                </a:solidFill>
                <a:cs typeface="Arial" pitchFamily="34" charset="0"/>
              </a:rPr>
              <a:t> and related stressors. </a:t>
            </a:r>
          </a:p>
        </p:txBody>
      </p:sp>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6765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T:\NPLCC General Information\Images of NPLCC\Animals of the NPLCC\Salmon SE Alask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0" y="3322371"/>
            <a:ext cx="2323227" cy="25273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T:\NPLCC General Information\Images of NPLCC\Animals of the NPLCC\20140112_16Mankowski.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72400" y="914400"/>
            <a:ext cx="1748723" cy="3027218"/>
          </a:xfrm>
          <a:prstGeom prst="rect">
            <a:avLst/>
          </a:prstGeom>
          <a:noFill/>
          <a:extLst>
            <a:ext uri="{909E8E84-426E-40DD-AFC4-6F175D3DCCD1}">
              <a14:hiddenFill xmlns:a14="http://schemas.microsoft.com/office/drawing/2010/main">
                <a:solidFill>
                  <a:srgbClr val="FFFFFF"/>
                </a:solidFill>
              </a14:hiddenFill>
            </a:ext>
          </a:extLst>
        </p:spPr>
      </p:pic>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sp>
        <p:nvSpPr>
          <p:cNvPr id="6" name="Content Placeholder 2"/>
          <p:cNvSpPr>
            <a:spLocks noGrp="1"/>
          </p:cNvSpPr>
          <p:nvPr>
            <p:ph idx="1"/>
          </p:nvPr>
        </p:nvSpPr>
        <p:spPr>
          <a:xfrm>
            <a:off x="505691" y="1847386"/>
            <a:ext cx="8588188" cy="5334000"/>
          </a:xfrm>
        </p:spPr>
        <p:txBody>
          <a:bodyPr>
            <a:noAutofit/>
          </a:bodyPr>
          <a:lstStyle/>
          <a:p>
            <a:pPr>
              <a:spcBef>
                <a:spcPts val="0"/>
              </a:spcBef>
              <a:spcAft>
                <a:spcPts val="1800"/>
              </a:spcAft>
              <a:buClr>
                <a:schemeClr val="tx2"/>
              </a:buClr>
              <a:buSzPct val="100000"/>
              <a:buFont typeface="+mj-lt"/>
              <a:buAutoNum type="arabicPeriod"/>
            </a:pPr>
            <a:r>
              <a:rPr lang="en-US" sz="2400" dirty="0" smtClean="0">
                <a:latin typeface="Arial" pitchFamily="34" charset="0"/>
                <a:cs typeface="Arial" pitchFamily="34" charset="0"/>
              </a:rPr>
              <a:t>Conservation &amp; restoration</a:t>
            </a:r>
          </a:p>
          <a:p>
            <a:pPr>
              <a:spcBef>
                <a:spcPts val="0"/>
              </a:spcBef>
              <a:spcAft>
                <a:spcPts val="1800"/>
              </a:spcAft>
              <a:buClr>
                <a:schemeClr val="tx2"/>
              </a:buClr>
              <a:buSzPct val="100000"/>
              <a:buFont typeface="+mj-lt"/>
              <a:buAutoNum type="arabicPeriod"/>
            </a:pPr>
            <a:r>
              <a:rPr lang="en-US" sz="2400" dirty="0" smtClean="0">
                <a:latin typeface="Arial" pitchFamily="34" charset="0"/>
                <a:cs typeface="Arial" pitchFamily="34" charset="0"/>
              </a:rPr>
              <a:t>Unique role of NPLCC</a:t>
            </a:r>
          </a:p>
          <a:p>
            <a:pPr>
              <a:spcBef>
                <a:spcPts val="0"/>
              </a:spcBef>
              <a:spcAft>
                <a:spcPts val="1800"/>
              </a:spcAft>
              <a:buClr>
                <a:schemeClr val="tx2"/>
              </a:buClr>
              <a:buSzPct val="100000"/>
              <a:buFont typeface="+mj-lt"/>
              <a:buAutoNum type="arabicPeriod"/>
            </a:pPr>
            <a:r>
              <a:rPr lang="en-US" sz="2400" dirty="0" smtClean="0">
                <a:latin typeface="Arial" pitchFamily="34" charset="0"/>
                <a:cs typeface="Arial" pitchFamily="34" charset="0"/>
              </a:rPr>
              <a:t>Information Priorities, Use, Availability</a:t>
            </a:r>
          </a:p>
          <a:p>
            <a:pPr>
              <a:spcBef>
                <a:spcPts val="0"/>
              </a:spcBef>
              <a:spcAft>
                <a:spcPts val="1800"/>
              </a:spcAft>
              <a:buClr>
                <a:schemeClr val="tx2"/>
              </a:buClr>
              <a:buSzPct val="100000"/>
              <a:buFont typeface="+mj-lt"/>
              <a:buAutoNum type="arabicPeriod"/>
            </a:pPr>
            <a:r>
              <a:rPr lang="en-US" sz="2400" dirty="0" smtClean="0">
                <a:latin typeface="Arial" pitchFamily="34" charset="0"/>
                <a:cs typeface="Arial" pitchFamily="34" charset="0"/>
              </a:rPr>
              <a:t>Partnership Coordination and Efficiency</a:t>
            </a:r>
          </a:p>
          <a:p>
            <a:pPr>
              <a:spcBef>
                <a:spcPts val="0"/>
              </a:spcBef>
              <a:spcAft>
                <a:spcPts val="1800"/>
              </a:spcAft>
              <a:buClr>
                <a:schemeClr val="tx2"/>
              </a:buClr>
              <a:buSzPct val="100000"/>
              <a:buFont typeface="+mj-lt"/>
              <a:buAutoNum type="arabicPeriod"/>
            </a:pPr>
            <a:r>
              <a:rPr lang="en-US" sz="2400" dirty="0" smtClean="0">
                <a:latin typeface="Arial" pitchFamily="34" charset="0"/>
                <a:cs typeface="Arial" pitchFamily="34" charset="0"/>
              </a:rPr>
              <a:t>Outreach and education</a:t>
            </a:r>
          </a:p>
          <a:p>
            <a:pPr marL="0" indent="0">
              <a:spcBef>
                <a:spcPts val="0"/>
              </a:spcBef>
              <a:spcAft>
                <a:spcPts val="1800"/>
              </a:spcAft>
              <a:buClr>
                <a:schemeClr val="tx2"/>
              </a:buClr>
              <a:buSzPct val="100000"/>
              <a:buNone/>
            </a:pPr>
            <a:endParaRPr lang="en-US" sz="1800" u="sng" baseline="0" dirty="0" smtClean="0">
              <a:solidFill>
                <a:srgbClr val="006600"/>
              </a:solidFill>
              <a:latin typeface="Arial" pitchFamily="34" charset="0"/>
              <a:cs typeface="Arial" pitchFamily="34" charset="0"/>
            </a:endParaRPr>
          </a:p>
        </p:txBody>
      </p:sp>
      <p:sp>
        <p:nvSpPr>
          <p:cNvPr id="3" name="TextBox 2"/>
          <p:cNvSpPr txBox="1"/>
          <p:nvPr/>
        </p:nvSpPr>
        <p:spPr>
          <a:xfrm>
            <a:off x="568036" y="1066800"/>
            <a:ext cx="6373348" cy="1077218"/>
          </a:xfrm>
          <a:prstGeom prst="rect">
            <a:avLst/>
          </a:prstGeom>
          <a:noFill/>
        </p:spPr>
        <p:txBody>
          <a:bodyPr wrap="none" rtlCol="0">
            <a:spAutoFit/>
          </a:bodyPr>
          <a:lstStyle/>
          <a:p>
            <a:r>
              <a:rPr lang="en-US" sz="3600" b="1" dirty="0" smtClean="0">
                <a:solidFill>
                  <a:srgbClr val="990000"/>
                </a:solidFill>
              </a:rPr>
              <a:t>Seven Goals Guide our Work on:</a:t>
            </a:r>
          </a:p>
          <a:p>
            <a:pPr algn="ctr"/>
            <a:endParaRPr lang="en-US" sz="2800" dirty="0"/>
          </a:p>
        </p:txBody>
      </p:sp>
      <p:pic>
        <p:nvPicPr>
          <p:cNvPr id="409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3400" y="50991"/>
            <a:ext cx="220980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descr="T:\NPLCC General Information\Images of NPLCC\Animals of the NPLCC\20140118_22Mankowski.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01430" y="13856"/>
            <a:ext cx="3563108" cy="1142036"/>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jmankowski\Pictures\HooliganFishing00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5771">
            <a:off x="4700394" y="4953001"/>
            <a:ext cx="3664143" cy="24384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G:\NPLCC General Information\Images of NPLCC\Iconic Images\OregonCoast2.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49325" y="4840486"/>
            <a:ext cx="3587750" cy="2018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963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9"/>
          <p:cNvPicPr>
            <a:picLocks noGrp="1" noChangeAspect="1" noChangeArrowheads="1"/>
          </p:cNvPicPr>
          <p:nvPr>
            <p:ph idx="1"/>
          </p:nvPr>
        </p:nvPicPr>
        <p:blipFill>
          <a:blip r:embed="rId4" cstate="print"/>
          <a:srcRect/>
          <a:stretch>
            <a:fillRect/>
          </a:stretch>
        </p:blipFill>
        <p:spPr bwMode="auto">
          <a:xfrm>
            <a:off x="914400" y="919956"/>
            <a:ext cx="7601464" cy="5778219"/>
          </a:xfrm>
          <a:prstGeom prst="rect">
            <a:avLst/>
          </a:prstGeom>
          <a:noFill/>
          <a:ln w="25400">
            <a:solidFill>
              <a:schemeClr val="tx1"/>
            </a:solidFill>
            <a:miter lim="800000"/>
            <a:headEnd/>
            <a:tailEnd/>
          </a:ln>
        </p:spPr>
      </p:pic>
      <p:pic>
        <p:nvPicPr>
          <p:cNvPr id="512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1000" y="76200"/>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962400" y="6428508"/>
            <a:ext cx="4648200" cy="381000"/>
          </a:xfrm>
          <a:prstGeom prst="rect">
            <a:avLst/>
          </a:prstGeom>
          <a:noFill/>
        </p:spPr>
        <p:txBody>
          <a:bodyPr wrap="square" rtlCol="0">
            <a:spAutoFit/>
          </a:bodyPr>
          <a:lstStyle/>
          <a:p>
            <a:r>
              <a:rPr lang="en-US" b="1" dirty="0" smtClean="0"/>
              <a:t>Convene     Fund     Build     Share</a:t>
            </a:r>
            <a:endParaRPr lang="en-US" b="1" dirty="0"/>
          </a:p>
        </p:txBody>
      </p:sp>
    </p:spTree>
    <p:extLst>
      <p:ext uri="{BB962C8B-B14F-4D97-AF65-F5344CB8AC3E}">
        <p14:creationId xmlns:p14="http://schemas.microsoft.com/office/powerpoint/2010/main" val="1470735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www.inforain.org/images/ctrf_relief.jpg"/>
          <p:cNvPicPr>
            <a:picLocks noGrp="1" noChangeAspect="1" noChangeArrowheads="1"/>
          </p:cNvPicPr>
          <p:nvPr>
            <p:ph idx="1"/>
          </p:nvPr>
        </p:nvPicPr>
        <p:blipFill>
          <a:blip r:embed="rId4" cstate="print"/>
          <a:srcRect/>
          <a:stretch>
            <a:fillRect/>
          </a:stretch>
        </p:blipFill>
        <p:spPr bwMode="auto">
          <a:xfrm rot="21214364">
            <a:off x="2528813" y="2176509"/>
            <a:ext cx="2342484" cy="3819025"/>
          </a:xfrm>
          <a:prstGeom prst="rect">
            <a:avLst/>
          </a:prstGeom>
          <a:noFill/>
        </p:spPr>
      </p:pic>
      <p:sp>
        <p:nvSpPr>
          <p:cNvPr id="3" name="Rectangle 2"/>
          <p:cNvSpPr/>
          <p:nvPr/>
        </p:nvSpPr>
        <p:spPr>
          <a:xfrm>
            <a:off x="0" y="1828800"/>
            <a:ext cx="2438400" cy="2893100"/>
          </a:xfrm>
          <a:prstGeom prst="rect">
            <a:avLst/>
          </a:prstGeom>
        </p:spPr>
        <p:txBody>
          <a:bodyPr wrap="square">
            <a:spAutoFit/>
          </a:bodyPr>
          <a:lstStyle/>
          <a:p>
            <a:pPr marL="136525" lvl="0" indent="0">
              <a:buNone/>
            </a:pPr>
            <a:r>
              <a:rPr lang="en-US" sz="2600" b="1" u="sng" dirty="0" smtClean="0">
                <a:solidFill>
                  <a:srgbClr val="003300"/>
                </a:solidFill>
                <a:cs typeface="Arial" pitchFamily="34" charset="0"/>
              </a:rPr>
              <a:t>Federal</a:t>
            </a:r>
          </a:p>
          <a:p>
            <a:pPr marL="136525" lvl="0" indent="0">
              <a:buNone/>
            </a:pPr>
            <a:r>
              <a:rPr lang="en-US" sz="2600" dirty="0" smtClean="0">
                <a:solidFill>
                  <a:srgbClr val="003300"/>
                </a:solidFill>
                <a:cs typeface="Arial" pitchFamily="34" charset="0"/>
              </a:rPr>
              <a:t>FWS, USFS, BLM, NOAA, NRCS, EPA, NPS, USGS, BIA</a:t>
            </a:r>
          </a:p>
          <a:p>
            <a:pPr marL="136525"/>
            <a:r>
              <a:rPr lang="en-US" sz="2600" dirty="0">
                <a:solidFill>
                  <a:srgbClr val="990000"/>
                </a:solidFill>
                <a:cs typeface="Arial" pitchFamily="34" charset="0"/>
              </a:rPr>
              <a:t>CWS, DFO</a:t>
            </a:r>
          </a:p>
          <a:p>
            <a:pPr marL="136525" lvl="0" indent="0">
              <a:buNone/>
            </a:pPr>
            <a:endParaRPr lang="en-US" sz="2600" dirty="0">
              <a:solidFill>
                <a:srgbClr val="003300"/>
              </a:solidFill>
              <a:cs typeface="Arial" pitchFamily="34" charset="0"/>
            </a:endParaRPr>
          </a:p>
        </p:txBody>
      </p:sp>
      <p:sp>
        <p:nvSpPr>
          <p:cNvPr id="4" name="Rectangle 3"/>
          <p:cNvSpPr/>
          <p:nvPr/>
        </p:nvSpPr>
        <p:spPr>
          <a:xfrm>
            <a:off x="5077690" y="1828800"/>
            <a:ext cx="4038599" cy="4893647"/>
          </a:xfrm>
          <a:prstGeom prst="rect">
            <a:avLst/>
          </a:prstGeom>
        </p:spPr>
        <p:txBody>
          <a:bodyPr wrap="square">
            <a:spAutoFit/>
          </a:bodyPr>
          <a:lstStyle/>
          <a:p>
            <a:pPr marL="136525" indent="0">
              <a:buNone/>
            </a:pPr>
            <a:r>
              <a:rPr lang="en-US" sz="2600" b="1" u="sng" dirty="0" smtClean="0">
                <a:solidFill>
                  <a:srgbClr val="002060"/>
                </a:solidFill>
                <a:cs typeface="Arial" pitchFamily="34" charset="0"/>
              </a:rPr>
              <a:t>State/Provincial</a:t>
            </a:r>
          </a:p>
          <a:p>
            <a:pPr marL="136525" indent="0">
              <a:buNone/>
            </a:pPr>
            <a:r>
              <a:rPr lang="en-US" sz="2600" dirty="0" smtClean="0">
                <a:solidFill>
                  <a:srgbClr val="002060"/>
                </a:solidFill>
                <a:cs typeface="Arial" pitchFamily="34" charset="0"/>
              </a:rPr>
              <a:t>   4 States (AK, WA, OR, CA)</a:t>
            </a:r>
          </a:p>
          <a:p>
            <a:pPr marL="136525" indent="0">
              <a:buNone/>
            </a:pPr>
            <a:r>
              <a:rPr lang="en-US" sz="2600" dirty="0" smtClean="0">
                <a:solidFill>
                  <a:srgbClr val="002060"/>
                </a:solidFill>
                <a:cs typeface="Arial" pitchFamily="34" charset="0"/>
              </a:rPr>
              <a:t>   British Columbia</a:t>
            </a:r>
          </a:p>
          <a:p>
            <a:pPr marL="136525" indent="0">
              <a:buNone/>
            </a:pPr>
            <a:endParaRPr lang="en-US" sz="2600" dirty="0" smtClean="0">
              <a:solidFill>
                <a:schemeClr val="accent3">
                  <a:lumMod val="50000"/>
                </a:schemeClr>
              </a:solidFill>
              <a:cs typeface="Arial" pitchFamily="34" charset="0"/>
            </a:endParaRPr>
          </a:p>
          <a:p>
            <a:pPr marL="136525" indent="0">
              <a:buNone/>
            </a:pPr>
            <a:r>
              <a:rPr lang="en-US" sz="2600" b="1" u="sng" dirty="0" smtClean="0">
                <a:solidFill>
                  <a:srgbClr val="006600"/>
                </a:solidFill>
                <a:cs typeface="Arial" pitchFamily="34" charset="0"/>
              </a:rPr>
              <a:t>Partnerships:</a:t>
            </a:r>
          </a:p>
          <a:p>
            <a:pPr marL="136525" indent="0">
              <a:buNone/>
            </a:pPr>
            <a:r>
              <a:rPr lang="en-US" sz="2600" b="1" dirty="0">
                <a:solidFill>
                  <a:srgbClr val="006600"/>
                </a:solidFill>
                <a:cs typeface="Arial" pitchFamily="34" charset="0"/>
              </a:rPr>
              <a:t> </a:t>
            </a:r>
            <a:r>
              <a:rPr lang="en-US" sz="2600" b="1" dirty="0" smtClean="0">
                <a:solidFill>
                  <a:srgbClr val="006600"/>
                </a:solidFill>
                <a:cs typeface="Arial" pitchFamily="34" charset="0"/>
              </a:rPr>
              <a:t>  </a:t>
            </a:r>
            <a:r>
              <a:rPr lang="en-US" sz="2600" dirty="0" smtClean="0">
                <a:solidFill>
                  <a:srgbClr val="006600"/>
                </a:solidFill>
                <a:cs typeface="Arial" pitchFamily="34" charset="0"/>
              </a:rPr>
              <a:t>Pacific Coast J.V.</a:t>
            </a:r>
            <a:endParaRPr lang="en-US" sz="2000" dirty="0">
              <a:solidFill>
                <a:srgbClr val="006600"/>
              </a:solidFill>
              <a:cs typeface="Arial" pitchFamily="34" charset="0"/>
            </a:endParaRPr>
          </a:p>
          <a:p>
            <a:pPr marL="136525" indent="0">
              <a:buNone/>
            </a:pPr>
            <a:endParaRPr lang="en-US" sz="2600" dirty="0" smtClean="0">
              <a:solidFill>
                <a:schemeClr val="tx1">
                  <a:lumMod val="65000"/>
                  <a:lumOff val="35000"/>
                </a:schemeClr>
              </a:solidFill>
              <a:cs typeface="Arial" pitchFamily="34" charset="0"/>
            </a:endParaRPr>
          </a:p>
          <a:p>
            <a:pPr marL="136525" indent="0">
              <a:buNone/>
            </a:pPr>
            <a:r>
              <a:rPr lang="en-US" sz="2600" b="1" u="sng" dirty="0" smtClean="0">
                <a:solidFill>
                  <a:schemeClr val="tx1">
                    <a:lumMod val="65000"/>
                    <a:lumOff val="35000"/>
                  </a:schemeClr>
                </a:solidFill>
                <a:cs typeface="Arial" pitchFamily="34" charset="0"/>
              </a:rPr>
              <a:t>Science Orgs:</a:t>
            </a:r>
          </a:p>
          <a:p>
            <a:pPr marL="136525" indent="0">
              <a:buNone/>
            </a:pPr>
            <a:r>
              <a:rPr lang="en-US" sz="2600" dirty="0">
                <a:solidFill>
                  <a:schemeClr val="tx1">
                    <a:lumMod val="65000"/>
                    <a:lumOff val="35000"/>
                  </a:schemeClr>
                </a:solidFill>
                <a:cs typeface="Arial" pitchFamily="34" charset="0"/>
              </a:rPr>
              <a:t> </a:t>
            </a:r>
            <a:r>
              <a:rPr lang="en-US" sz="2600" dirty="0" smtClean="0">
                <a:solidFill>
                  <a:schemeClr val="tx1">
                    <a:lumMod val="65000"/>
                    <a:lumOff val="35000"/>
                  </a:schemeClr>
                </a:solidFill>
                <a:cs typeface="Arial" pitchFamily="34" charset="0"/>
              </a:rPr>
              <a:t>  CSC </a:t>
            </a:r>
            <a:r>
              <a:rPr lang="en-US" sz="2600" dirty="0">
                <a:solidFill>
                  <a:schemeClr val="tx1">
                    <a:lumMod val="65000"/>
                    <a:lumOff val="35000"/>
                  </a:schemeClr>
                </a:solidFill>
                <a:cs typeface="Arial" pitchFamily="34" charset="0"/>
              </a:rPr>
              <a:t>(AK, NW, SW)</a:t>
            </a:r>
          </a:p>
          <a:p>
            <a:pPr marL="136525" indent="0">
              <a:buNone/>
            </a:pPr>
            <a:r>
              <a:rPr lang="en-US" sz="2600" dirty="0" smtClean="0">
                <a:solidFill>
                  <a:schemeClr val="tx1">
                    <a:lumMod val="65000"/>
                    <a:lumOff val="35000"/>
                  </a:schemeClr>
                </a:solidFill>
                <a:cs typeface="Arial" pitchFamily="34" charset="0"/>
              </a:rPr>
              <a:t>   NOAA </a:t>
            </a:r>
            <a:r>
              <a:rPr lang="en-US" sz="2600" dirty="0">
                <a:solidFill>
                  <a:schemeClr val="tx1">
                    <a:lumMod val="65000"/>
                    <a:lumOff val="35000"/>
                  </a:schemeClr>
                </a:solidFill>
                <a:cs typeface="Arial" pitchFamily="34" charset="0"/>
              </a:rPr>
              <a:t>RISAs</a:t>
            </a:r>
          </a:p>
          <a:p>
            <a:pPr marL="136525" indent="0">
              <a:buNone/>
            </a:pPr>
            <a:r>
              <a:rPr lang="en-US" sz="2600" dirty="0" smtClean="0">
                <a:solidFill>
                  <a:schemeClr val="tx1">
                    <a:lumMod val="65000"/>
                    <a:lumOff val="35000"/>
                  </a:schemeClr>
                </a:solidFill>
                <a:cs typeface="Arial" pitchFamily="34" charset="0"/>
              </a:rPr>
              <a:t>   Pacific </a:t>
            </a:r>
            <a:r>
              <a:rPr lang="en-US" sz="2600" dirty="0">
                <a:solidFill>
                  <a:schemeClr val="tx1">
                    <a:lumMod val="65000"/>
                    <a:lumOff val="35000"/>
                  </a:schemeClr>
                </a:solidFill>
                <a:cs typeface="Arial" pitchFamily="34" charset="0"/>
              </a:rPr>
              <a:t>Inst. Climate Sol.</a:t>
            </a:r>
          </a:p>
          <a:p>
            <a:pPr marL="136525" indent="0">
              <a:buNone/>
            </a:pPr>
            <a:r>
              <a:rPr lang="en-US" sz="2600" dirty="0" smtClean="0">
                <a:solidFill>
                  <a:schemeClr val="tx1">
                    <a:lumMod val="65000"/>
                    <a:lumOff val="35000"/>
                  </a:schemeClr>
                </a:solidFill>
                <a:cs typeface="Arial" pitchFamily="34" charset="0"/>
              </a:rPr>
              <a:t>   Pac</a:t>
            </a:r>
            <a:r>
              <a:rPr lang="en-US" sz="2600" dirty="0">
                <a:solidFill>
                  <a:schemeClr val="tx1">
                    <a:lumMod val="65000"/>
                    <a:lumOff val="35000"/>
                  </a:schemeClr>
                </a:solidFill>
                <a:cs typeface="Arial" pitchFamily="34" charset="0"/>
              </a:rPr>
              <a:t>. Climate Impacts Con.</a:t>
            </a:r>
          </a:p>
        </p:txBody>
      </p:sp>
      <p:sp>
        <p:nvSpPr>
          <p:cNvPr id="2" name="TextBox 1"/>
          <p:cNvSpPr txBox="1"/>
          <p:nvPr/>
        </p:nvSpPr>
        <p:spPr>
          <a:xfrm>
            <a:off x="2057400" y="1103455"/>
            <a:ext cx="4946226" cy="584775"/>
          </a:xfrm>
          <a:prstGeom prst="rect">
            <a:avLst/>
          </a:prstGeom>
          <a:noFill/>
        </p:spPr>
        <p:txBody>
          <a:bodyPr wrap="none" rtlCol="0">
            <a:spAutoFit/>
          </a:bodyPr>
          <a:lstStyle/>
          <a:p>
            <a:r>
              <a:rPr lang="en-US" sz="3200" b="1" dirty="0" smtClean="0">
                <a:solidFill>
                  <a:srgbClr val="990000"/>
                </a:solidFill>
              </a:rPr>
              <a:t>Steering Committee Entities</a:t>
            </a:r>
            <a:endParaRPr lang="en-US" sz="3200" b="1" dirty="0">
              <a:solidFill>
                <a:srgbClr val="990000"/>
              </a:solidFill>
            </a:endParaRPr>
          </a:p>
        </p:txBody>
      </p:sp>
      <p:sp>
        <p:nvSpPr>
          <p:cNvPr id="5" name="Rectangle 4"/>
          <p:cNvSpPr/>
          <p:nvPr/>
        </p:nvSpPr>
        <p:spPr>
          <a:xfrm>
            <a:off x="228600" y="4724400"/>
            <a:ext cx="2286000" cy="2092881"/>
          </a:xfrm>
          <a:prstGeom prst="rect">
            <a:avLst/>
          </a:prstGeom>
        </p:spPr>
        <p:txBody>
          <a:bodyPr wrap="square">
            <a:spAutoFit/>
          </a:bodyPr>
          <a:lstStyle/>
          <a:p>
            <a:r>
              <a:rPr lang="en-US" sz="2600" b="1" u="sng" dirty="0" smtClean="0">
                <a:solidFill>
                  <a:srgbClr val="6A3602"/>
                </a:solidFill>
                <a:cs typeface="Arial" pitchFamily="34" charset="0"/>
              </a:rPr>
              <a:t>5 Tribes </a:t>
            </a:r>
            <a:r>
              <a:rPr lang="en-US" sz="2600" b="1" u="sng" dirty="0">
                <a:solidFill>
                  <a:srgbClr val="6A3602"/>
                </a:solidFill>
                <a:cs typeface="Arial" pitchFamily="34" charset="0"/>
              </a:rPr>
              <a:t>&amp; First </a:t>
            </a:r>
            <a:r>
              <a:rPr lang="en-US" sz="2600" b="1" u="sng" dirty="0" smtClean="0">
                <a:solidFill>
                  <a:srgbClr val="6A3602"/>
                </a:solidFill>
                <a:cs typeface="Arial" pitchFamily="34" charset="0"/>
              </a:rPr>
              <a:t>Nations</a:t>
            </a:r>
          </a:p>
          <a:p>
            <a:r>
              <a:rPr lang="en-US" sz="2600" dirty="0" smtClean="0">
                <a:solidFill>
                  <a:srgbClr val="6A3602"/>
                </a:solidFill>
                <a:cs typeface="Arial" pitchFamily="34" charset="0"/>
              </a:rPr>
              <a:t>AK, BC, WA, OR, CA</a:t>
            </a:r>
          </a:p>
          <a:p>
            <a:endParaRPr lang="en-US" sz="2600" dirty="0" smtClean="0">
              <a:solidFill>
                <a:srgbClr val="6A3602"/>
              </a:solidFill>
              <a:cs typeface="Arial" pitchFamily="34" charset="0"/>
            </a:endParaRPr>
          </a:p>
        </p:txBody>
      </p:sp>
      <p:pic>
        <p:nvPicPr>
          <p:cNvPr id="614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76200"/>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9777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76200"/>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a:xfrm>
            <a:off x="353291" y="1676400"/>
            <a:ext cx="7647709" cy="5181600"/>
          </a:xfrm>
        </p:spPr>
        <p:txBody>
          <a:bodyPr>
            <a:normAutofit/>
          </a:bodyPr>
          <a:lstStyle/>
          <a:p>
            <a:pPr>
              <a:spcBef>
                <a:spcPts val="0"/>
              </a:spcBef>
              <a:spcAft>
                <a:spcPts val="1200"/>
              </a:spcAft>
            </a:pPr>
            <a:r>
              <a:rPr lang="en-US" sz="2400" dirty="0" smtClean="0"/>
              <a:t>Convene partners/leaders with common interests;  Assess needs </a:t>
            </a:r>
          </a:p>
          <a:p>
            <a:pPr>
              <a:spcBef>
                <a:spcPts val="0"/>
              </a:spcBef>
              <a:spcAft>
                <a:spcPts val="1200"/>
              </a:spcAft>
            </a:pPr>
            <a:r>
              <a:rPr lang="en-US" sz="2400" dirty="0" smtClean="0"/>
              <a:t>Fund Strategic, High-priority Projects</a:t>
            </a:r>
            <a:endParaRPr lang="en-US" sz="2000" dirty="0" smtClean="0"/>
          </a:p>
          <a:p>
            <a:pPr>
              <a:spcBef>
                <a:spcPts val="0"/>
              </a:spcBef>
              <a:spcAft>
                <a:spcPts val="1200"/>
              </a:spcAft>
            </a:pPr>
            <a:r>
              <a:rPr lang="en-US" sz="2400" dirty="0" smtClean="0"/>
              <a:t>Build Capacity</a:t>
            </a:r>
          </a:p>
          <a:p>
            <a:pPr>
              <a:spcBef>
                <a:spcPts val="0"/>
              </a:spcBef>
              <a:spcAft>
                <a:spcPts val="1200"/>
              </a:spcAft>
            </a:pPr>
            <a:r>
              <a:rPr lang="en-US" sz="2400" dirty="0" smtClean="0"/>
              <a:t>Share information &amp; Communicate</a:t>
            </a:r>
          </a:p>
        </p:txBody>
      </p:sp>
      <p:pic>
        <p:nvPicPr>
          <p:cNvPr id="9" name="Picture 8" descr="ClipArt-GIS.gif"/>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96200" y="2133600"/>
            <a:ext cx="1757015" cy="1956720"/>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050" name="Picture 2" descr="G:\NPLCC General Information\Images of NPLCC\Tribal_CulturalImagesNPLCC\tribalSalmonCamp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19800" y="4338204"/>
            <a:ext cx="41910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G:\NPLCC General Information\Images of NPLCC\Science of the NPLC\Science in AK - Peter F, flickr CC.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20087">
            <a:off x="752575" y="4535481"/>
            <a:ext cx="4396488" cy="3280364"/>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346364" y="762000"/>
            <a:ext cx="8229600" cy="1143000"/>
          </a:xfrm>
        </p:spPr>
        <p:txBody>
          <a:bodyPr/>
          <a:lstStyle/>
          <a:p>
            <a:r>
              <a:rPr lang="en-US" b="1" dirty="0" smtClean="0">
                <a:solidFill>
                  <a:srgbClr val="C00000"/>
                </a:solidFill>
              </a:rPr>
              <a:t>What we do:</a:t>
            </a:r>
            <a:endParaRPr lang="en-US" dirty="0"/>
          </a:p>
        </p:txBody>
      </p:sp>
    </p:spTree>
    <p:extLst>
      <p:ext uri="{BB962C8B-B14F-4D97-AF65-F5344CB8AC3E}">
        <p14:creationId xmlns:p14="http://schemas.microsoft.com/office/powerpoint/2010/main" val="1000709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114759">
            <a:off x="5557338" y="2966614"/>
            <a:ext cx="3495970" cy="4524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4" cstate="print">
            <a:extLst>
              <a:ext uri="{BEBA8EAE-BF5A-486C-A8C5-ECC9F3942E4B}">
                <a14:imgProps xmlns:a14="http://schemas.microsoft.com/office/drawing/2010/main">
                  <a14:imgLayer r:embed="rId5">
                    <a14:imgEffect>
                      <a14:brightnessContrast bright="32000"/>
                    </a14:imgEffect>
                  </a14:imgLayer>
                </a14:imgProps>
              </a:ext>
              <a:ext uri="{28A0092B-C50C-407E-A947-70E740481C1C}">
                <a14:useLocalDpi xmlns:a14="http://schemas.microsoft.com/office/drawing/2010/main" val="0"/>
              </a:ext>
            </a:extLst>
          </a:blip>
          <a:stretch>
            <a:fillRect/>
          </a:stretch>
        </p:blipFill>
        <p:spPr>
          <a:xfrm>
            <a:off x="5715000" y="1752600"/>
            <a:ext cx="3429000" cy="2292927"/>
          </a:xfrm>
          <a:prstGeom prst="rect">
            <a:avLst/>
          </a:prstGeom>
        </p:spPr>
      </p:pic>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1000" y="76200"/>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idx="1"/>
          </p:nvPr>
        </p:nvSpPr>
        <p:spPr>
          <a:xfrm>
            <a:off x="228600" y="1856509"/>
            <a:ext cx="5486400" cy="4525963"/>
          </a:xfrm>
        </p:spPr>
        <p:txBody>
          <a:bodyPr>
            <a:normAutofit fontScale="92500"/>
          </a:bodyPr>
          <a:lstStyle/>
          <a:p>
            <a:r>
              <a:rPr lang="en-US" dirty="0" smtClean="0"/>
              <a:t>Committees &amp; subcommittees</a:t>
            </a:r>
          </a:p>
          <a:p>
            <a:r>
              <a:rPr lang="en-US" dirty="0" smtClean="0"/>
              <a:t>Structured needs assessments</a:t>
            </a:r>
          </a:p>
          <a:p>
            <a:r>
              <a:rPr lang="en-US" dirty="0" smtClean="0"/>
              <a:t>In-person meetings</a:t>
            </a:r>
          </a:p>
          <a:p>
            <a:r>
              <a:rPr lang="en-US" dirty="0" smtClean="0"/>
              <a:t>Collaborate and leverage with others</a:t>
            </a:r>
          </a:p>
          <a:p>
            <a:pPr lvl="1"/>
            <a:r>
              <a:rPr lang="en-US" dirty="0" smtClean="0"/>
              <a:t>CSCs, HUBs, RISAs, USGS, Tribes, state and federal agencies</a:t>
            </a:r>
            <a:endParaRPr lang="en-US" dirty="0"/>
          </a:p>
        </p:txBody>
      </p:sp>
      <p:sp>
        <p:nvSpPr>
          <p:cNvPr id="5" name="Title 4"/>
          <p:cNvSpPr>
            <a:spLocks noGrp="1"/>
          </p:cNvSpPr>
          <p:nvPr>
            <p:ph type="title"/>
          </p:nvPr>
        </p:nvSpPr>
        <p:spPr>
          <a:xfrm>
            <a:off x="381000" y="843272"/>
            <a:ext cx="8229600" cy="1143000"/>
          </a:xfrm>
        </p:spPr>
        <p:txBody>
          <a:bodyPr>
            <a:normAutofit fontScale="90000"/>
          </a:bodyPr>
          <a:lstStyle/>
          <a:p>
            <a:r>
              <a:rPr lang="en-US" b="1" dirty="0" smtClean="0">
                <a:solidFill>
                  <a:srgbClr val="C00000"/>
                </a:solidFill>
              </a:rPr>
              <a:t>Convene</a:t>
            </a:r>
            <a:r>
              <a:rPr lang="en-US" b="1" baseline="0" dirty="0" smtClean="0">
                <a:solidFill>
                  <a:srgbClr val="C00000"/>
                </a:solidFill>
              </a:rPr>
              <a:t> Partners and Assess Needs</a:t>
            </a:r>
            <a:endParaRPr lang="en-US" b="1" dirty="0">
              <a:solidFill>
                <a:srgbClr val="C00000"/>
              </a:solidFill>
            </a:endParaRPr>
          </a:p>
        </p:txBody>
      </p:sp>
      <p:pic>
        <p:nvPicPr>
          <p:cNvPr id="1027" name="Picture 3" descr="G:\NPLCC General Information\Images of NPLCC\People of the NPLCC\Victoria Steering Committee\IMG_0172.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76400" y="5334000"/>
            <a:ext cx="2476573"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1969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G:\NPLCC General Information\Images of NPLCC\Science of the NPLC\Map-Wind2000_smal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70851">
            <a:off x="2286000" y="-1070265"/>
            <a:ext cx="3627437" cy="2362201"/>
          </a:xfrm>
          <a:prstGeom prst="rect">
            <a:avLst/>
          </a:prstGeom>
          <a:noFill/>
          <a:extLst>
            <a:ext uri="{909E8E84-426E-40DD-AFC4-6F175D3DCCD1}">
              <a14:hiddenFill xmlns:a14="http://schemas.microsoft.com/office/drawing/2010/main">
                <a:solidFill>
                  <a:srgbClr val="FFFFFF"/>
                </a:solidFill>
              </a14:hiddenFill>
            </a:ext>
          </a:extLst>
        </p:spPr>
      </p:pic>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51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76200"/>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idx="1"/>
          </p:nvPr>
        </p:nvSpPr>
        <p:spPr>
          <a:xfrm>
            <a:off x="457200" y="2057400"/>
            <a:ext cx="6934200" cy="4525963"/>
          </a:xfrm>
        </p:spPr>
        <p:txBody>
          <a:bodyPr>
            <a:normAutofit fontScale="92500" lnSpcReduction="10000"/>
          </a:bodyPr>
          <a:lstStyle/>
          <a:p>
            <a:r>
              <a:rPr lang="en-US" dirty="0" smtClean="0"/>
              <a:t>Population &amp; Habitat Assessments (3)</a:t>
            </a:r>
          </a:p>
          <a:p>
            <a:pPr lvl="0"/>
            <a:r>
              <a:rPr lang="en-US" dirty="0" smtClean="0"/>
              <a:t>Conservation Planning &amp;</a:t>
            </a:r>
            <a:r>
              <a:rPr lang="en-US" baseline="0" dirty="0" smtClean="0"/>
              <a:t> Design (23)</a:t>
            </a:r>
          </a:p>
          <a:p>
            <a:pPr lvl="0"/>
            <a:r>
              <a:rPr lang="en-US" dirty="0" smtClean="0"/>
              <a:t>Vulnerability Assessments (16)</a:t>
            </a:r>
          </a:p>
          <a:p>
            <a:pPr lvl="0"/>
            <a:r>
              <a:rPr lang="en-US" dirty="0" smtClean="0"/>
              <a:t>Decision Support Tools &amp; Data (15)</a:t>
            </a:r>
          </a:p>
          <a:p>
            <a:pPr lvl="0"/>
            <a:r>
              <a:rPr lang="en-US" dirty="0" smtClean="0"/>
              <a:t>Traditional ecological knowledge, cultural &amp; subsistence resources  (12)</a:t>
            </a:r>
          </a:p>
          <a:p>
            <a:pPr lvl="0"/>
            <a:r>
              <a:rPr lang="en-US" dirty="0" smtClean="0"/>
              <a:t>Monitoring &amp; Modeling (3) </a:t>
            </a:r>
          </a:p>
          <a:p>
            <a:pPr marL="0" lvl="0" indent="0">
              <a:buNone/>
            </a:pPr>
            <a:endParaRPr lang="en-US" dirty="0"/>
          </a:p>
          <a:p>
            <a:pPr marL="0" lvl="0" indent="0">
              <a:buNone/>
            </a:pPr>
            <a:r>
              <a:rPr lang="en-US" b="1" dirty="0" smtClean="0">
                <a:solidFill>
                  <a:srgbClr val="C00000"/>
                </a:solidFill>
              </a:rPr>
              <a:t>NPLCC.org/resources</a:t>
            </a:r>
            <a:endParaRPr lang="en-US" b="1" dirty="0">
              <a:solidFill>
                <a:srgbClr val="C00000"/>
              </a:solidFill>
            </a:endParaRPr>
          </a:p>
        </p:txBody>
      </p:sp>
      <p:sp>
        <p:nvSpPr>
          <p:cNvPr id="5" name="Title 4"/>
          <p:cNvSpPr>
            <a:spLocks noGrp="1"/>
          </p:cNvSpPr>
          <p:nvPr>
            <p:ph type="title"/>
          </p:nvPr>
        </p:nvSpPr>
        <p:spPr>
          <a:xfrm>
            <a:off x="-152400" y="1094161"/>
            <a:ext cx="8229600" cy="1143000"/>
          </a:xfrm>
        </p:spPr>
        <p:txBody>
          <a:bodyPr/>
          <a:lstStyle/>
          <a:p>
            <a:r>
              <a:rPr lang="en-US" b="1" dirty="0" smtClean="0">
                <a:solidFill>
                  <a:srgbClr val="C00000"/>
                </a:solidFill>
              </a:rPr>
              <a:t>Fund Strategic Projects</a:t>
            </a:r>
            <a:endParaRPr lang="en-US" b="1" dirty="0">
              <a:solidFill>
                <a:srgbClr val="C00000"/>
              </a:solidFill>
            </a:endParaRPr>
          </a:p>
        </p:txBody>
      </p:sp>
      <p:pic>
        <p:nvPicPr>
          <p:cNvPr id="6" name="Picture 2" descr="G:\NPLCC General Information\Images of NPLCC\People of the NPLCC\Brad Ryan.Chilkoot Eulacho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91400" y="1371600"/>
            <a:ext cx="2171700" cy="289560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00800" y="4495800"/>
            <a:ext cx="297180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63712" y="5610226"/>
            <a:ext cx="2109823" cy="1362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descr="G:\NPLCC General Information\Images of NPLCC\Tribal_CulturalImagesNPLCC\AK totum.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66668" y="0"/>
            <a:ext cx="3524250" cy="1185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900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G:\NPLCC General Information\Images of NPLCC\People of the NPLCC\S-TEK Meetings\20140108_15Mankowski.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4059" y="1125304"/>
            <a:ext cx="2990941" cy="231261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G:\NPLCC General Information\Images of NPLCC\People of the NPLCC\David Redhors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7600" y="3732092"/>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5122"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1000" y="76200"/>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457200" y="762000"/>
            <a:ext cx="8229600" cy="1143000"/>
          </a:xfrm>
        </p:spPr>
        <p:txBody>
          <a:bodyPr/>
          <a:lstStyle/>
          <a:p>
            <a:r>
              <a:rPr lang="en-US" b="1" dirty="0" smtClean="0">
                <a:solidFill>
                  <a:srgbClr val="C00000"/>
                </a:solidFill>
              </a:rPr>
              <a:t>Build Capacity</a:t>
            </a:r>
            <a:endParaRPr lang="en-US" b="1" dirty="0">
              <a:solidFill>
                <a:srgbClr val="C00000"/>
              </a:solidFill>
            </a:endParaRPr>
          </a:p>
        </p:txBody>
      </p:sp>
      <p:sp>
        <p:nvSpPr>
          <p:cNvPr id="5" name="Content Placeholder 4"/>
          <p:cNvSpPr>
            <a:spLocks noGrp="1"/>
          </p:cNvSpPr>
          <p:nvPr>
            <p:ph idx="1"/>
          </p:nvPr>
        </p:nvSpPr>
        <p:spPr>
          <a:xfrm>
            <a:off x="381000" y="1828800"/>
            <a:ext cx="6324600" cy="4525963"/>
          </a:xfrm>
        </p:spPr>
        <p:txBody>
          <a:bodyPr>
            <a:normAutofit fontScale="85000" lnSpcReduction="20000"/>
          </a:bodyPr>
          <a:lstStyle/>
          <a:p>
            <a:r>
              <a:rPr lang="en-US" dirty="0" smtClean="0"/>
              <a:t>Travel support for Tribes</a:t>
            </a:r>
            <a:r>
              <a:rPr lang="en-US" baseline="0" dirty="0" smtClean="0"/>
              <a:t> and state/province partners</a:t>
            </a:r>
          </a:p>
          <a:p>
            <a:r>
              <a:rPr lang="en-US" dirty="0" smtClean="0"/>
              <a:t>Provide training/workshops</a:t>
            </a:r>
            <a:endParaRPr lang="en-US" baseline="0" dirty="0" smtClean="0"/>
          </a:p>
          <a:p>
            <a:r>
              <a:rPr lang="en-US" dirty="0" smtClean="0"/>
              <a:t>Support conservation planning efforts</a:t>
            </a:r>
          </a:p>
          <a:p>
            <a:pPr lvl="1"/>
            <a:r>
              <a:rPr lang="en-US" baseline="0" dirty="0" smtClean="0"/>
              <a:t>North Cascadia</a:t>
            </a:r>
            <a:r>
              <a:rPr lang="en-US" dirty="0" smtClean="0"/>
              <a:t> Partner Forum</a:t>
            </a:r>
          </a:p>
          <a:p>
            <a:pPr lvl="1"/>
            <a:r>
              <a:rPr lang="en-US" baseline="0" dirty="0" smtClean="0"/>
              <a:t>Willamett</a:t>
            </a:r>
            <a:r>
              <a:rPr lang="en-US" dirty="0" smtClean="0"/>
              <a:t>e Basin</a:t>
            </a:r>
          </a:p>
          <a:p>
            <a:pPr lvl="0"/>
            <a:r>
              <a:rPr lang="en-US" dirty="0" smtClean="0"/>
              <a:t>Seek/leverage resources with partners of common interests</a:t>
            </a:r>
          </a:p>
          <a:p>
            <a:pPr lvl="1"/>
            <a:r>
              <a:rPr lang="en-US" dirty="0" smtClean="0"/>
              <a:t>PCJV</a:t>
            </a:r>
            <a:r>
              <a:rPr lang="en-US" baseline="0" dirty="0" smtClean="0"/>
              <a:t> Pacific Flyway</a:t>
            </a:r>
          </a:p>
          <a:p>
            <a:pPr lvl="1"/>
            <a:r>
              <a:rPr lang="en-US" dirty="0" smtClean="0"/>
              <a:t>Adjacent LCC joint projects</a:t>
            </a:r>
          </a:p>
          <a:p>
            <a:pPr lvl="1"/>
            <a:r>
              <a:rPr lang="en-US" dirty="0" smtClean="0"/>
              <a:t>Co-fund projects with CSCs</a:t>
            </a:r>
          </a:p>
          <a:p>
            <a:pPr lvl="1"/>
            <a:endParaRPr lang="en-US" baseline="0" dirty="0" smtClean="0"/>
          </a:p>
          <a:p>
            <a:endParaRPr lang="en-US" dirty="0"/>
          </a:p>
        </p:txBody>
      </p:sp>
      <p:pic>
        <p:nvPicPr>
          <p:cNvPr id="3076" name="Picture 4" descr="G:\NPLCC General Information\NPLCC LOGOs\nwcsc_burgundy_web.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70752" y="6087630"/>
            <a:ext cx="2857500" cy="638175"/>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G:\NPLCC General Information\NPLCC LOGOs\Partner Logos\tribe-logo.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65926" y="4809283"/>
            <a:ext cx="1415218" cy="159743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G:\NPLCC General Information\NPLCC LOGOs\Partner Logos\pcjv_logo.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80057" y="5834632"/>
            <a:ext cx="1197638" cy="1144172"/>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descr="G:\NPLCC General Information\NPLCC LOGOs\Partner Logos\pics_logo.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2400" y="6097560"/>
            <a:ext cx="2568575" cy="596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2106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494" y="76200"/>
            <a:ext cx="26670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ontent Placeholder 2"/>
          <p:cNvSpPr>
            <a:spLocks noGrp="1"/>
          </p:cNvSpPr>
          <p:nvPr>
            <p:ph idx="1"/>
          </p:nvPr>
        </p:nvSpPr>
        <p:spPr>
          <a:xfrm>
            <a:off x="152400" y="2362200"/>
            <a:ext cx="3886200" cy="3931920"/>
          </a:xfrm>
        </p:spPr>
        <p:txBody>
          <a:bodyPr>
            <a:normAutofit fontScale="70000" lnSpcReduction="20000"/>
          </a:bodyPr>
          <a:lstStyle/>
          <a:p>
            <a:r>
              <a:rPr lang="en-US" dirty="0" smtClean="0"/>
              <a:t>Conservation Planning Atlas</a:t>
            </a:r>
          </a:p>
          <a:p>
            <a:r>
              <a:rPr lang="en-US" dirty="0" smtClean="0"/>
              <a:t>Website</a:t>
            </a:r>
          </a:p>
          <a:p>
            <a:r>
              <a:rPr lang="en-US" dirty="0" smtClean="0"/>
              <a:t>Science/Management Webinars</a:t>
            </a:r>
          </a:p>
          <a:p>
            <a:r>
              <a:rPr lang="en-US" dirty="0" smtClean="0"/>
              <a:t>Newsletters</a:t>
            </a:r>
          </a:p>
          <a:p>
            <a:pPr lvl="1"/>
            <a:r>
              <a:rPr lang="en-US" sz="3200" dirty="0" smtClean="0"/>
              <a:t>Climate Science Digest</a:t>
            </a:r>
          </a:p>
          <a:p>
            <a:pPr lvl="1"/>
            <a:r>
              <a:rPr lang="en-US" sz="3200" dirty="0" smtClean="0"/>
              <a:t>North Pacific Tidings</a:t>
            </a:r>
            <a:endParaRPr lang="en-US" sz="3200" dirty="0"/>
          </a:p>
          <a:p>
            <a:r>
              <a:rPr lang="en-US" dirty="0" smtClean="0"/>
              <a:t>Social Media</a:t>
            </a:r>
          </a:p>
          <a:p>
            <a:pPr lvl="1"/>
            <a:r>
              <a:rPr lang="en-US" sz="3200" dirty="0" smtClean="0"/>
              <a:t>Facebook, Twitter, YouTube</a:t>
            </a:r>
          </a:p>
          <a:p>
            <a:r>
              <a:rPr lang="en-US" dirty="0" smtClean="0"/>
              <a:t>Conferences/workshops</a:t>
            </a:r>
          </a:p>
        </p:txBody>
      </p:sp>
      <p:sp>
        <p:nvSpPr>
          <p:cNvPr id="14" name="Title 1"/>
          <p:cNvSpPr>
            <a:spLocks noGrp="1"/>
          </p:cNvSpPr>
          <p:nvPr>
            <p:ph type="title"/>
          </p:nvPr>
        </p:nvSpPr>
        <p:spPr>
          <a:xfrm>
            <a:off x="-178156" y="1409700"/>
            <a:ext cx="4750156" cy="896112"/>
          </a:xfrm>
        </p:spPr>
        <p:txBody>
          <a:bodyPr>
            <a:normAutofit fontScale="90000"/>
          </a:bodyPr>
          <a:lstStyle/>
          <a:p>
            <a:r>
              <a:rPr lang="en-US" sz="3600" b="1" dirty="0" smtClean="0">
                <a:solidFill>
                  <a:srgbClr val="990000"/>
                </a:solidFill>
              </a:rPr>
              <a:t>Communicate &amp; Share Information</a:t>
            </a:r>
            <a:endParaRPr lang="en-US" sz="3600" b="1" dirty="0">
              <a:solidFill>
                <a:srgbClr val="990000"/>
              </a:solidFill>
            </a:endParaRPr>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52352" y="5095083"/>
            <a:ext cx="1334373" cy="1295400"/>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90812" y="3899373"/>
            <a:ext cx="682722" cy="689636"/>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3145" y="4864579"/>
            <a:ext cx="794855" cy="794855"/>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58642" y="4488439"/>
            <a:ext cx="807003" cy="814909"/>
          </a:xfrm>
          <a:prstGeom prst="rect">
            <a:avLst/>
          </a:prstGeom>
        </p:spPr>
      </p:pic>
      <p:pic>
        <p:nvPicPr>
          <p:cNvPr id="11" name="Content Placeholder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65026" y="918407"/>
            <a:ext cx="4374174" cy="2750632"/>
          </a:xfrm>
          <a:prstGeom prst="rect">
            <a:avLst/>
          </a:prstGeom>
          <a:ln>
            <a:noFill/>
          </a:ln>
          <a:effectLst>
            <a:outerShdw blurRad="190500" algn="tl" rotWithShape="0">
              <a:srgbClr val="000000">
                <a:alpha val="70000"/>
              </a:srgbClr>
            </a:outerShdw>
          </a:effectLst>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900726" y="3791746"/>
            <a:ext cx="2285999" cy="3902074"/>
          </a:xfrm>
          <a:prstGeom prst="rect">
            <a:avLst/>
          </a:prstGeom>
          <a:ln>
            <a:noFill/>
          </a:ln>
          <a:effectLst>
            <a:outerShdw blurRad="190500" algn="tl" rotWithShape="0">
              <a:srgbClr val="000000">
                <a:alpha val="70000"/>
              </a:srgbClr>
            </a:outerShdw>
          </a:effectLst>
        </p:spPr>
      </p:pic>
      <p:sp>
        <p:nvSpPr>
          <p:cNvPr id="2" name="Rectangle 1"/>
          <p:cNvSpPr/>
          <p:nvPr/>
        </p:nvSpPr>
        <p:spPr>
          <a:xfrm>
            <a:off x="2296741" y="6141274"/>
            <a:ext cx="3914854" cy="584775"/>
          </a:xfrm>
          <a:prstGeom prst="rect">
            <a:avLst/>
          </a:prstGeom>
        </p:spPr>
        <p:txBody>
          <a:bodyPr wrap="none">
            <a:spAutoFit/>
          </a:bodyPr>
          <a:lstStyle/>
          <a:p>
            <a:pPr lvl="1" algn="ctr"/>
            <a:r>
              <a:rPr lang="en-US" sz="3200" b="1" dirty="0">
                <a:solidFill>
                  <a:schemeClr val="tx2"/>
                </a:solidFill>
              </a:rPr>
              <a:t>NorthPacificLcc.org</a:t>
            </a:r>
          </a:p>
        </p:txBody>
      </p:sp>
    </p:spTree>
    <p:extLst>
      <p:ext uri="{BB962C8B-B14F-4D97-AF65-F5344CB8AC3E}">
        <p14:creationId xmlns:p14="http://schemas.microsoft.com/office/powerpoint/2010/main" val="3750559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NPLCC General Information\Images of NPLCC\Images for NFWP Project submissions\Gateway\Gateway2.p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33000"/>
                    </a14:imgEffect>
                  </a14:imgLayer>
                </a14:imgProps>
              </a:ext>
              <a:ext uri="{28A0092B-C50C-407E-A947-70E740481C1C}">
                <a14:useLocalDpi xmlns:a14="http://schemas.microsoft.com/office/drawing/2010/main" val="0"/>
              </a:ext>
            </a:extLst>
          </a:blip>
          <a:srcRect/>
          <a:stretch>
            <a:fillRect/>
          </a:stretch>
        </p:blipFill>
        <p:spPr bwMode="auto">
          <a:xfrm rot="524231">
            <a:off x="-3617229" y="-3113804"/>
            <a:ext cx="20223090" cy="13403675"/>
          </a:xfrm>
          <a:prstGeom prst="rect">
            <a:avLst/>
          </a:prstGeom>
          <a:noFill/>
          <a:extLst>
            <a:ext uri="{909E8E84-426E-40DD-AFC4-6F175D3DCCD1}">
              <a14:hiddenFill xmlns:a14="http://schemas.microsoft.com/office/drawing/2010/main">
                <a:solidFill>
                  <a:srgbClr val="FFFFFF"/>
                </a:solidFill>
              </a14:hiddenFill>
            </a:ext>
          </a:extLst>
        </p:spPr>
      </p:pic>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4987" y="35859"/>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ontent Placeholder 1"/>
          <p:cNvSpPr>
            <a:spLocks noGrp="1"/>
          </p:cNvSpPr>
          <p:nvPr>
            <p:ph idx="1"/>
          </p:nvPr>
        </p:nvSpPr>
        <p:spPr>
          <a:xfrm>
            <a:off x="-228600" y="925513"/>
            <a:ext cx="8534400" cy="759478"/>
          </a:xfrm>
        </p:spPr>
        <p:txBody>
          <a:bodyPr>
            <a:normAutofit/>
          </a:bodyPr>
          <a:lstStyle/>
          <a:p>
            <a:pPr marL="0" indent="0" algn="ctr">
              <a:spcAft>
                <a:spcPts val="1200"/>
              </a:spcAft>
              <a:buNone/>
            </a:pPr>
            <a:r>
              <a:rPr lang="en-US" b="1" dirty="0" smtClean="0">
                <a:solidFill>
                  <a:srgbClr val="990000"/>
                </a:solidFill>
              </a:rPr>
              <a:t>Leadership/staff/support</a:t>
            </a:r>
            <a:endParaRPr lang="en-US" dirty="0" smtClean="0"/>
          </a:p>
        </p:txBody>
      </p:sp>
      <p:sp>
        <p:nvSpPr>
          <p:cNvPr id="9" name="Content Placeholder 7"/>
          <p:cNvSpPr txBox="1">
            <a:spLocks/>
          </p:cNvSpPr>
          <p:nvPr/>
        </p:nvSpPr>
        <p:spPr>
          <a:xfrm>
            <a:off x="498763" y="1524000"/>
            <a:ext cx="8229600" cy="533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ct val="0"/>
              </a:spcBef>
              <a:buFont typeface="Arial" pitchFamily="34" charset="0"/>
              <a:buNone/>
            </a:pPr>
            <a:r>
              <a:rPr lang="en-US" sz="2400" dirty="0" smtClean="0"/>
              <a:t>Rory Annett &amp; Lyman Thorsteinson, SC Co-chairs</a:t>
            </a:r>
          </a:p>
          <a:p>
            <a:pPr>
              <a:spcBef>
                <a:spcPct val="0"/>
              </a:spcBef>
              <a:buFont typeface="Arial" pitchFamily="34" charset="0"/>
              <a:buNone/>
            </a:pPr>
            <a:r>
              <a:rPr lang="en-US" sz="2400" dirty="0" smtClean="0"/>
              <a:t>Frank Shipley, S/TEK Chair</a:t>
            </a:r>
          </a:p>
          <a:p>
            <a:pPr>
              <a:spcBef>
                <a:spcPct val="0"/>
              </a:spcBef>
              <a:buFont typeface="Arial" pitchFamily="34" charset="0"/>
              <a:buNone/>
            </a:pPr>
            <a:r>
              <a:rPr lang="en-US" sz="2400" dirty="0" smtClean="0"/>
              <a:t>Mike Tranel, Communications Subcommittee Chair</a:t>
            </a:r>
          </a:p>
          <a:p>
            <a:pPr>
              <a:spcBef>
                <a:spcPct val="0"/>
              </a:spcBef>
              <a:buFont typeface="Arial" pitchFamily="34" charset="0"/>
              <a:buNone/>
            </a:pPr>
            <a:r>
              <a:rPr lang="en-US" sz="2400" dirty="0" smtClean="0"/>
              <a:t>Eric Morrison, Tribe/First Nations </a:t>
            </a:r>
            <a:r>
              <a:rPr lang="en-US" sz="2400" dirty="0" smtClean="0"/>
              <a:t>Committee</a:t>
            </a:r>
          </a:p>
          <a:p>
            <a:pPr>
              <a:spcBef>
                <a:spcPct val="0"/>
              </a:spcBef>
              <a:buFont typeface="Arial" pitchFamily="34" charset="0"/>
              <a:buNone/>
            </a:pPr>
            <a:endParaRPr lang="en-US" sz="2400" dirty="0"/>
          </a:p>
          <a:p>
            <a:pPr lvl="1">
              <a:spcBef>
                <a:spcPct val="0"/>
              </a:spcBef>
              <a:buFont typeface="Arial" pitchFamily="34" charset="0"/>
              <a:buNone/>
            </a:pPr>
            <a:r>
              <a:rPr lang="en-US" sz="2400" dirty="0" smtClean="0"/>
              <a:t>John Mankowski, Coordinator </a:t>
            </a:r>
          </a:p>
          <a:p>
            <a:pPr lvl="1">
              <a:spcBef>
                <a:spcPct val="0"/>
              </a:spcBef>
              <a:buFont typeface="Arial" pitchFamily="34" charset="0"/>
              <a:buNone/>
            </a:pPr>
            <a:r>
              <a:rPr lang="en-US" sz="2400" dirty="0" smtClean="0"/>
              <a:t>Mary Mahaffy, Science Coordinator</a:t>
            </a:r>
          </a:p>
          <a:p>
            <a:pPr lvl="1">
              <a:spcBef>
                <a:spcPct val="0"/>
              </a:spcBef>
              <a:buFont typeface="Arial" pitchFamily="34" charset="0"/>
              <a:buNone/>
            </a:pPr>
            <a:r>
              <a:rPr lang="en-US" sz="2400" dirty="0" smtClean="0"/>
              <a:t>Tom Miewald, Data Coordinator</a:t>
            </a:r>
          </a:p>
          <a:p>
            <a:pPr lvl="1">
              <a:spcBef>
                <a:spcPct val="0"/>
              </a:spcBef>
              <a:buFont typeface="Arial" pitchFamily="34" charset="0"/>
              <a:buNone/>
            </a:pPr>
            <a:r>
              <a:rPr lang="en-US" sz="2400" dirty="0" smtClean="0"/>
              <a:t>Meghan Kearney, Communications Specialist</a:t>
            </a:r>
          </a:p>
          <a:p>
            <a:pPr lvl="1">
              <a:spcBef>
                <a:spcPct val="0"/>
              </a:spcBef>
              <a:buFont typeface="Arial" pitchFamily="34" charset="0"/>
              <a:buNone/>
            </a:pPr>
            <a:r>
              <a:rPr lang="en-US" sz="2400" dirty="0" smtClean="0"/>
              <a:t>Jill Hardiman, Assistant Science Coordinator</a:t>
            </a:r>
          </a:p>
          <a:p>
            <a:pPr lvl="1">
              <a:spcBef>
                <a:spcPct val="0"/>
              </a:spcBef>
              <a:buFont typeface="Arial" pitchFamily="34" charset="0"/>
              <a:buNone/>
            </a:pPr>
            <a:r>
              <a:rPr lang="en-US" sz="2400" dirty="0" smtClean="0"/>
              <a:t>Erin Butts, GIS Technician – Student Intern</a:t>
            </a:r>
          </a:p>
          <a:p>
            <a:pPr lvl="1">
              <a:spcBef>
                <a:spcPct val="0"/>
              </a:spcBef>
              <a:buFont typeface="Arial" pitchFamily="34" charset="0"/>
              <a:buNone/>
            </a:pPr>
            <a:endParaRPr lang="en-US" sz="2400" dirty="0"/>
          </a:p>
          <a:p>
            <a:pPr lvl="2">
              <a:spcBef>
                <a:spcPct val="0"/>
              </a:spcBef>
              <a:buFont typeface="Arial" pitchFamily="34" charset="0"/>
              <a:buNone/>
            </a:pPr>
            <a:r>
              <a:rPr lang="en-US" dirty="0" smtClean="0"/>
              <a:t>Penny, Daniel, Patricia – EnviroIssues </a:t>
            </a:r>
          </a:p>
          <a:p>
            <a:pPr lvl="2">
              <a:spcBef>
                <a:spcPct val="0"/>
              </a:spcBef>
              <a:buFont typeface="Arial" pitchFamily="34" charset="0"/>
              <a:buNone/>
            </a:pPr>
            <a:r>
              <a:rPr lang="en-US" dirty="0" smtClean="0"/>
              <a:t>Karen - Insight Decision LLC</a:t>
            </a:r>
          </a:p>
          <a:p>
            <a:pPr marL="457200" lvl="1" indent="0" algn="ctr">
              <a:buFont typeface="Arial" pitchFamily="34" charset="0"/>
              <a:buNone/>
            </a:pPr>
            <a:endParaRPr lang="en-US" sz="1700" b="1" dirty="0">
              <a:solidFill>
                <a:schemeClr val="tx2"/>
              </a:solidFill>
            </a:endParaRPr>
          </a:p>
        </p:txBody>
      </p:sp>
    </p:spTree>
    <p:extLst>
      <p:ext uri="{BB962C8B-B14F-4D97-AF65-F5344CB8AC3E}">
        <p14:creationId xmlns:p14="http://schemas.microsoft.com/office/powerpoint/2010/main" val="4189728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8964</TotalTime>
  <Words>1069</Words>
  <Application>Microsoft Office PowerPoint</Application>
  <PresentationFormat>On-screen Show (4:3)</PresentationFormat>
  <Paragraphs>174</Paragraphs>
  <Slides>15</Slides>
  <Notes>15</Notes>
  <HiddenSlides>4</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Who we are.  Where we’ve been.  Where we’re going.</vt:lpstr>
      <vt:lpstr>Why should we organize around LARGE SCALE Conservation?</vt:lpstr>
      <vt:lpstr>PowerPoint Presentation</vt:lpstr>
      <vt:lpstr>PowerPoint Presentation</vt:lpstr>
      <vt:lpstr>PowerPoint Presentation</vt:lpstr>
      <vt:lpstr>PowerPoint Presentation</vt:lpstr>
      <vt:lpstr>PowerPoint Presentation</vt:lpstr>
      <vt:lpstr>PowerPoint Presentation</vt:lpstr>
      <vt:lpstr>What we do:</vt:lpstr>
      <vt:lpstr>Convene Partners and Assess Needs</vt:lpstr>
      <vt:lpstr>Fund Strategic Projects</vt:lpstr>
      <vt:lpstr>Build Capacity</vt:lpstr>
      <vt:lpstr>Communicate &amp; Share Information</vt:lpstr>
      <vt:lpstr>PowerPoint Presentation</vt:lpstr>
    </vt:vector>
  </TitlesOfParts>
  <Company>DOI-FWS-R7--FAIR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 Philip</dc:creator>
  <cp:lastModifiedBy>John Mankowski</cp:lastModifiedBy>
  <cp:revision>500</cp:revision>
  <cp:lastPrinted>2013-08-05T00:30:05Z</cp:lastPrinted>
  <dcterms:created xsi:type="dcterms:W3CDTF">2012-06-06T16:26:27Z</dcterms:created>
  <dcterms:modified xsi:type="dcterms:W3CDTF">2014-07-08T19:59:34Z</dcterms:modified>
</cp:coreProperties>
</file>