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08" r:id="rId4"/>
    <p:sldMasterId id="2147483720" r:id="rId5"/>
    <p:sldMasterId id="2147483732" r:id="rId6"/>
  </p:sldMasterIdLst>
  <p:notesMasterIdLst>
    <p:notesMasterId r:id="rId63"/>
  </p:notesMasterIdLst>
  <p:sldIdLst>
    <p:sldId id="258" r:id="rId7"/>
    <p:sldId id="260" r:id="rId8"/>
    <p:sldId id="330" r:id="rId9"/>
    <p:sldId id="328" r:id="rId10"/>
    <p:sldId id="329" r:id="rId11"/>
    <p:sldId id="331" r:id="rId12"/>
    <p:sldId id="332" r:id="rId13"/>
    <p:sldId id="264" r:id="rId14"/>
    <p:sldId id="263" r:id="rId15"/>
    <p:sldId id="404" r:id="rId16"/>
    <p:sldId id="402" r:id="rId17"/>
    <p:sldId id="403" r:id="rId18"/>
    <p:sldId id="265" r:id="rId19"/>
    <p:sldId id="324" r:id="rId20"/>
    <p:sldId id="318" r:id="rId21"/>
    <p:sldId id="355" r:id="rId22"/>
    <p:sldId id="307" r:id="rId23"/>
    <p:sldId id="267" r:id="rId24"/>
    <p:sldId id="362" r:id="rId25"/>
    <p:sldId id="364" r:id="rId26"/>
    <p:sldId id="365" r:id="rId27"/>
    <p:sldId id="269" r:id="rId28"/>
    <p:sldId id="271" r:id="rId29"/>
    <p:sldId id="405" r:id="rId30"/>
    <p:sldId id="394" r:id="rId31"/>
    <p:sldId id="378" r:id="rId32"/>
    <p:sldId id="379" r:id="rId33"/>
    <p:sldId id="396" r:id="rId34"/>
    <p:sldId id="380" r:id="rId35"/>
    <p:sldId id="406" r:id="rId36"/>
    <p:sldId id="393" r:id="rId37"/>
    <p:sldId id="395" r:id="rId38"/>
    <p:sldId id="407" r:id="rId39"/>
    <p:sldId id="386" r:id="rId40"/>
    <p:sldId id="408" r:id="rId41"/>
    <p:sldId id="392" r:id="rId42"/>
    <p:sldId id="409" r:id="rId43"/>
    <p:sldId id="388" r:id="rId44"/>
    <p:sldId id="371" r:id="rId45"/>
    <p:sldId id="376" r:id="rId46"/>
    <p:sldId id="417" r:id="rId47"/>
    <p:sldId id="420" r:id="rId48"/>
    <p:sldId id="415" r:id="rId49"/>
    <p:sldId id="412" r:id="rId50"/>
    <p:sldId id="413" r:id="rId51"/>
    <p:sldId id="416" r:id="rId52"/>
    <p:sldId id="321" r:id="rId53"/>
    <p:sldId id="346" r:id="rId54"/>
    <p:sldId id="347" r:id="rId55"/>
    <p:sldId id="348" r:id="rId56"/>
    <p:sldId id="361" r:id="rId57"/>
    <p:sldId id="382" r:id="rId58"/>
    <p:sldId id="383" r:id="rId59"/>
    <p:sldId id="384" r:id="rId60"/>
    <p:sldId id="387" r:id="rId61"/>
    <p:sldId id="418"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D5FF"/>
    <a:srgbClr val="B7DBFF"/>
    <a:srgbClr val="C2E1FF"/>
    <a:srgbClr val="C2E1FE"/>
    <a:srgbClr val="C2E1FA"/>
    <a:srgbClr val="FFFFFF"/>
    <a:srgbClr val="FF0066"/>
    <a:srgbClr val="9BBB59"/>
    <a:srgbClr val="009900"/>
    <a:srgbClr val="214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923" autoAdjust="0"/>
  </p:normalViewPr>
  <p:slideViewPr>
    <p:cSldViewPr>
      <p:cViewPr>
        <p:scale>
          <a:sx n="60" d="100"/>
          <a:sy n="60" d="100"/>
        </p:scale>
        <p:origin x="-1572" y="-72"/>
      </p:cViewPr>
      <p:guideLst>
        <p:guide orient="horz" pos="2160"/>
        <p:guide pos="2880"/>
      </p:guideLst>
    </p:cSldViewPr>
  </p:slideViewPr>
  <p:notesTextViewPr>
    <p:cViewPr>
      <p:scale>
        <a:sx n="1" d="1"/>
        <a:sy n="1" d="1"/>
      </p:scale>
      <p:origin x="0" y="0"/>
    </p:cViewPr>
  </p:notesTextViewPr>
  <p:sorterViewPr>
    <p:cViewPr>
      <p:scale>
        <a:sx n="100" d="100"/>
        <a:sy n="100" d="100"/>
      </p:scale>
      <p:origin x="0" y="844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notesMaster" Target="notesMasters/notesMaster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274031-92E7-4B10-842B-436D0D8306CD}" type="datetimeFigureOut">
              <a:rPr lang="en-US" smtClean="0"/>
              <a:t>7/9/2014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2560E6-1AAD-4E33-AC75-B9013916B7B2}" type="slidenum">
              <a:rPr lang="en-US" smtClean="0"/>
              <a:t>‹#›</a:t>
            </a:fld>
            <a:endParaRPr lang="en-US"/>
          </a:p>
        </p:txBody>
      </p:sp>
    </p:spTree>
    <p:extLst>
      <p:ext uri="{BB962C8B-B14F-4D97-AF65-F5344CB8AC3E}">
        <p14:creationId xmlns:p14="http://schemas.microsoft.com/office/powerpoint/2010/main" val="4042656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columbian.com/staff/zachary-kaufma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36539488" indent="-36098163">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A08ED46C-8BCC-4F84-9100-B61E692DFB01}" type="slidenum">
              <a:rPr lang="en-US" altLang="en-US">
                <a:solidFill>
                  <a:srgbClr val="000000"/>
                </a:solidFill>
                <a:latin typeface="Arial" pitchFamily="34" charset="0"/>
                <a:ea typeface="ＭＳ Ｐゴシック" pitchFamily="34" charset="-128"/>
              </a:rPr>
              <a:pPr/>
              <a:t>1</a:t>
            </a:fld>
            <a:endParaRPr lang="en-US" altLang="en-US">
              <a:solidFill>
                <a:srgbClr val="000000"/>
              </a:solidFill>
              <a:latin typeface="Arial" pitchFamily="34" charset="0"/>
              <a:ea typeface="ＭＳ Ｐゴシック" pitchFamily="34" charset="-128"/>
            </a:endParaRPr>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z="1100" dirty="0" smtClean="0">
                <a:latin typeface="Arial" pitchFamily="34" charset="0"/>
                <a:ea typeface="ＭＳ Ｐゴシック" pitchFamily="34" charset="-128"/>
              </a:rPr>
              <a:t>Image source: Climate Impacts Group</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Slide Image Placeholder 1"/>
          <p:cNvSpPr>
            <a:spLocks noGrp="1" noRot="1" noChangeAspect="1" noTextEdit="1"/>
          </p:cNvSpPr>
          <p:nvPr>
            <p:ph type="sldImg"/>
          </p:nvPr>
        </p:nvSpPr>
        <p:spPr>
          <a:ln/>
        </p:spPr>
      </p:sp>
      <p:sp>
        <p:nvSpPr>
          <p:cNvPr id="494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smtClean="0">
                <a:latin typeface="Calibri" pitchFamily="34" charset="0"/>
              </a:rPr>
              <a:t>The Climate Impacts Group</a:t>
            </a:r>
            <a:r>
              <a:rPr lang="en-US" altLang="en-US" baseline="0" dirty="0" smtClean="0">
                <a:latin typeface="Calibri" pitchFamily="34" charset="0"/>
              </a:rPr>
              <a:t> is an interdisciplinary network of </a:t>
            </a:r>
            <a:r>
              <a:rPr lang="en-US" altLang="en-US" dirty="0" smtClean="0">
                <a:latin typeface="Calibri" pitchFamily="34" charset="0"/>
              </a:rPr>
              <a:t>researchers and technical experts based at the University of Washington who study the impacts of climate variability and change on natural resources and human</a:t>
            </a:r>
            <a:r>
              <a:rPr lang="en-US" altLang="en-US" baseline="0" dirty="0" smtClean="0">
                <a:latin typeface="Calibri" pitchFamily="34" charset="0"/>
              </a:rPr>
              <a:t> communities </a:t>
            </a:r>
            <a:r>
              <a:rPr lang="en-US" altLang="en-US" dirty="0" smtClean="0">
                <a:latin typeface="Calibri" pitchFamily="34" charset="0"/>
              </a:rPr>
              <a:t>in the Pacific Northwest and other locations. </a:t>
            </a:r>
          </a:p>
          <a:p>
            <a:pPr eaLnBrk="1" hangingPunct="1">
              <a:spcBef>
                <a:spcPct val="0"/>
              </a:spcBef>
            </a:pPr>
            <a:endParaRPr lang="en-US" altLang="en-US" dirty="0" smtClean="0">
              <a:latin typeface="Calibri" pitchFamily="34" charset="0"/>
            </a:endParaRPr>
          </a:p>
          <a:p>
            <a:pPr eaLnBrk="1" hangingPunct="1">
              <a:spcBef>
                <a:spcPct val="0"/>
              </a:spcBef>
            </a:pPr>
            <a:r>
              <a:rPr lang="en-US" altLang="en-US" dirty="0" smtClean="0">
                <a:latin typeface="Calibri" pitchFamily="34" charset="0"/>
              </a:rPr>
              <a:t>- We work to link… by </a:t>
            </a:r>
            <a:r>
              <a:rPr lang="en-US" altLang="en-US" baseline="0" dirty="0" smtClean="0">
                <a:latin typeface="Calibri" pitchFamily="34" charset="0"/>
              </a:rPr>
              <a:t>producing scientific information that is both useful to and used by decision makers</a:t>
            </a:r>
          </a:p>
          <a:p>
            <a:pPr eaLnBrk="1" hangingPunct="1">
              <a:spcBef>
                <a:spcPct val="0"/>
              </a:spcBef>
            </a:pPr>
            <a:r>
              <a:rPr lang="en-US" altLang="en-US" baseline="0" dirty="0" smtClean="0">
                <a:latin typeface="Calibri" pitchFamily="34" charset="0"/>
              </a:rPr>
              <a:t>- By conducting decision –relevant science…</a:t>
            </a:r>
          </a:p>
          <a:p>
            <a:pPr eaLnBrk="1" hangingPunct="1">
              <a:spcBef>
                <a:spcPct val="0"/>
              </a:spcBef>
            </a:pPr>
            <a:r>
              <a:rPr lang="en-US" altLang="en-US" baseline="0" dirty="0" smtClean="0">
                <a:latin typeface="Calibri" pitchFamily="34" charset="0"/>
              </a:rPr>
              <a:t>- And providing technical expertise on the interpretation and application of climate science to issues that decision makers care about. This includes….</a:t>
            </a:r>
            <a:endParaRPr lang="en-US" altLang="en-US" dirty="0" smtClean="0">
              <a:latin typeface="Arial" pitchFamily="34" charset="0"/>
            </a:endParaRPr>
          </a:p>
        </p:txBody>
      </p:sp>
      <p:sp>
        <p:nvSpPr>
          <p:cNvPr id="8602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881" indent="-285723">
              <a:defRPr>
                <a:solidFill>
                  <a:schemeClr val="tx1"/>
                </a:solidFill>
                <a:latin typeface="Calibri" pitchFamily="34" charset="0"/>
              </a:defRPr>
            </a:lvl2pPr>
            <a:lvl3pPr marL="1142895" indent="-228579">
              <a:defRPr>
                <a:solidFill>
                  <a:schemeClr val="tx1"/>
                </a:solidFill>
                <a:latin typeface="Calibri" pitchFamily="34" charset="0"/>
              </a:defRPr>
            </a:lvl3pPr>
            <a:lvl4pPr marL="1600053" indent="-228579">
              <a:defRPr>
                <a:solidFill>
                  <a:schemeClr val="tx1"/>
                </a:solidFill>
                <a:latin typeface="Calibri" pitchFamily="34" charset="0"/>
              </a:defRPr>
            </a:lvl4pPr>
            <a:lvl5pPr marL="2057210" indent="-228579">
              <a:defRPr>
                <a:solidFill>
                  <a:schemeClr val="tx1"/>
                </a:solidFill>
                <a:latin typeface="Calibri" pitchFamily="34" charset="0"/>
              </a:defRPr>
            </a:lvl5pPr>
            <a:lvl6pPr marL="2514368" indent="-228579" fontAlgn="base">
              <a:spcBef>
                <a:spcPct val="0"/>
              </a:spcBef>
              <a:spcAft>
                <a:spcPct val="0"/>
              </a:spcAft>
              <a:defRPr>
                <a:solidFill>
                  <a:schemeClr val="tx1"/>
                </a:solidFill>
                <a:latin typeface="Calibri" pitchFamily="34" charset="0"/>
              </a:defRPr>
            </a:lvl6pPr>
            <a:lvl7pPr marL="2971526" indent="-228579" fontAlgn="base">
              <a:spcBef>
                <a:spcPct val="0"/>
              </a:spcBef>
              <a:spcAft>
                <a:spcPct val="0"/>
              </a:spcAft>
              <a:defRPr>
                <a:solidFill>
                  <a:schemeClr val="tx1"/>
                </a:solidFill>
                <a:latin typeface="Calibri" pitchFamily="34" charset="0"/>
              </a:defRPr>
            </a:lvl7pPr>
            <a:lvl8pPr marL="3428684" indent="-228579" fontAlgn="base">
              <a:spcBef>
                <a:spcPct val="0"/>
              </a:spcBef>
              <a:spcAft>
                <a:spcPct val="0"/>
              </a:spcAft>
              <a:defRPr>
                <a:solidFill>
                  <a:schemeClr val="tx1"/>
                </a:solidFill>
                <a:latin typeface="Calibri" pitchFamily="34" charset="0"/>
              </a:defRPr>
            </a:lvl8pPr>
            <a:lvl9pPr marL="3885842" indent="-228579" fontAlgn="base">
              <a:spcBef>
                <a:spcPct val="0"/>
              </a:spcBef>
              <a:spcAft>
                <a:spcPct val="0"/>
              </a:spcAft>
              <a:defRPr>
                <a:solidFill>
                  <a:schemeClr val="tx1"/>
                </a:solidFill>
                <a:latin typeface="Calibri" pitchFamily="34" charset="0"/>
              </a:defRPr>
            </a:lvl9pPr>
          </a:lstStyle>
          <a:p>
            <a:pPr>
              <a:defRPr/>
            </a:pPr>
            <a:fld id="{6CB65AF7-56BB-4085-9223-3D0CB724F6D0}" type="slidenum">
              <a:rPr lang="en-US" altLang="en-US">
                <a:solidFill>
                  <a:prstClr val="black"/>
                </a:solidFill>
              </a:rPr>
              <a:pPr>
                <a:defRPr/>
              </a:pPr>
              <a:t>2</a:t>
            </a:fld>
            <a:endParaRPr lang="en-US"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dirty="0" smtClean="0">
                <a:solidFill>
                  <a:schemeClr val="tx1"/>
                </a:solidFill>
                <a:effectLst/>
                <a:latin typeface="+mn-lt"/>
                <a:ea typeface="+mn-ea"/>
                <a:cs typeface="+mn-cs"/>
              </a:rPr>
              <a:t>BC: The warming trend is greater over the 1951-2009 period, except in autumn. </a:t>
            </a:r>
          </a:p>
          <a:p>
            <a:pPr rtl="0"/>
            <a:r>
              <a:rPr lang="en-US" sz="1200" kern="1200" dirty="0" smtClean="0">
                <a:solidFill>
                  <a:schemeClr val="tx1"/>
                </a:solidFill>
                <a:effectLst/>
                <a:latin typeface="+mn-lt"/>
                <a:ea typeface="+mn-ea"/>
                <a:cs typeface="+mn-cs"/>
              </a:rPr>
              <a:t>SE AK: warming trend really kicked in with PDO switch in 1976-77.</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Annual departures from the long-term mean show mostly negative (cool) anomalies from 1949 to 1976, then mostly positive (warm) anomalies for the last three decades.”</a:t>
            </a:r>
          </a:p>
          <a:p>
            <a:endParaRPr lang="en-US" sz="1200" b="1" dirty="0" smtClean="0">
              <a:solidFill>
                <a:schemeClr val="bg1">
                  <a:lumMod val="50000"/>
                </a:schemeClr>
              </a:solidFill>
            </a:endParaRPr>
          </a:p>
          <a:p>
            <a:r>
              <a:rPr lang="en-US" sz="1200" b="1" dirty="0" smtClean="0">
                <a:solidFill>
                  <a:schemeClr val="bg1">
                    <a:lumMod val="50000"/>
                  </a:schemeClr>
                </a:solidFill>
              </a:rPr>
              <a:t>Sources:</a:t>
            </a:r>
          </a:p>
          <a:p>
            <a:r>
              <a:rPr lang="en-US" sz="1200" dirty="0" smtClean="0">
                <a:solidFill>
                  <a:schemeClr val="bg1">
                    <a:lumMod val="50000"/>
                  </a:schemeClr>
                </a:solidFill>
              </a:rPr>
              <a:t>Kunkel, K.E. et al., 2013. Part 6. Climate of the Northwest U.S., NOAA Technical Report NESDIS 142-6.</a:t>
            </a:r>
          </a:p>
          <a:p>
            <a:pPr marL="288925" indent="-288925"/>
            <a:r>
              <a:rPr lang="en-US" sz="1200" dirty="0" smtClean="0">
                <a:solidFill>
                  <a:schemeClr val="bg1">
                    <a:lumMod val="50000"/>
                  </a:schemeClr>
                </a:solidFill>
              </a:rPr>
              <a:t>Mote, P.W. et al., 2013. Climate: Variability and Change in the Past and the Future. Chapter 2, 25-40, in M.M. Dalton, P.W. Mote, and A.K. Snover (eds.) Climate Change in the Northwest: Implications for Our Landscapes, Waters, and Communities, Washington D.C.: Island Press. </a:t>
            </a:r>
          </a:p>
          <a:p>
            <a:r>
              <a:rPr lang="en-US" sz="1200" dirty="0" smtClean="0">
                <a:solidFill>
                  <a:schemeClr val="bg1">
                    <a:lumMod val="50000"/>
                  </a:schemeClr>
                </a:solidFill>
              </a:rPr>
              <a:t>PCIC 2013: http://www.pacificclimate.org/sites/default/files/publications/Climate_Summary-West_Coast.pdf </a:t>
            </a:r>
            <a:endParaRPr lang="en-US" dirty="0"/>
          </a:p>
        </p:txBody>
      </p:sp>
      <p:sp>
        <p:nvSpPr>
          <p:cNvPr id="4" name="Slide Number Placeholder 3"/>
          <p:cNvSpPr>
            <a:spLocks noGrp="1"/>
          </p:cNvSpPr>
          <p:nvPr>
            <p:ph type="sldNum" sz="quarter" idx="10"/>
          </p:nvPr>
        </p:nvSpPr>
        <p:spPr/>
        <p:txBody>
          <a:bodyPr/>
          <a:lstStyle/>
          <a:p>
            <a:pPr>
              <a:defRPr/>
            </a:pPr>
            <a:fld id="{04DC954F-7657-4731-9B5E-473ACCC787A4}" type="slidenum">
              <a:rPr lang="en-US" smtClean="0"/>
              <a:pPr>
                <a:defRPr/>
              </a:pPr>
              <a:t>4</a:t>
            </a:fld>
            <a:endParaRPr lang="en-US"/>
          </a:p>
        </p:txBody>
      </p:sp>
    </p:spTree>
    <p:extLst>
      <p:ext uri="{BB962C8B-B14F-4D97-AF65-F5344CB8AC3E}">
        <p14:creationId xmlns:p14="http://schemas.microsoft.com/office/powerpoint/2010/main" val="2138965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For general reference:</a:t>
            </a:r>
          </a:p>
          <a:p>
            <a:r>
              <a:rPr lang="en-US" dirty="0" smtClean="0"/>
              <a:t>Glacier decline stats</a:t>
            </a:r>
            <a:r>
              <a:rPr lang="en-US" baseline="0" dirty="0" smtClean="0"/>
              <a:t> and time period</a:t>
            </a:r>
          </a:p>
          <a:p>
            <a:pPr marL="171450" lvl="0" indent="-171450" fontAlgn="base">
              <a:buFont typeface="Arial" panose="020B0604020202020204" pitchFamily="34" charset="0"/>
              <a:buChar char="•"/>
            </a:pPr>
            <a:r>
              <a:rPr lang="en-US" sz="1200" kern="1200" dirty="0" smtClean="0">
                <a:solidFill>
                  <a:schemeClr val="tx1"/>
                </a:solidFill>
                <a:effectLst/>
                <a:latin typeface="+mn-lt"/>
                <a:ea typeface="+mn-ea"/>
                <a:cs typeface="+mn-cs"/>
              </a:rPr>
              <a:t>North Cascades: 	−7% decline in glacier area (1958-1998) (Fountain et al. 2007)</a:t>
            </a:r>
          </a:p>
          <a:p>
            <a:pPr marL="171450" lvl="0" indent="-171450" fontAlgn="base">
              <a:buFont typeface="Arial" panose="020B0604020202020204" pitchFamily="34" charset="0"/>
              <a:buChar char="•"/>
            </a:pPr>
            <a:r>
              <a:rPr lang="en-US" sz="1200" kern="1200" dirty="0" smtClean="0">
                <a:solidFill>
                  <a:schemeClr val="tx1"/>
                </a:solidFill>
                <a:effectLst/>
                <a:latin typeface="+mn-lt"/>
                <a:ea typeface="+mn-ea"/>
                <a:cs typeface="+mn-cs"/>
              </a:rPr>
              <a:t>Mt. Rainier: 	−14% decline in glacier volume (1970-2007)</a:t>
            </a:r>
          </a:p>
          <a:p>
            <a:pPr marL="171450" lvl="0" indent="-171450" fontAlgn="base">
              <a:buFont typeface="Arial" panose="020B0604020202020204" pitchFamily="34" charset="0"/>
              <a:buChar char="•"/>
            </a:pPr>
            <a:r>
              <a:rPr lang="en-US" sz="1200" kern="1200" dirty="0" smtClean="0">
                <a:solidFill>
                  <a:schemeClr val="tx1"/>
                </a:solidFill>
                <a:effectLst/>
                <a:latin typeface="+mn-lt"/>
                <a:ea typeface="+mn-ea"/>
                <a:cs typeface="+mn-cs"/>
              </a:rPr>
              <a:t>Mt. Adams: 	−49% decline in glacier area (1904-2006)</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Olympic Mountains: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No published studies on long-term trends.</a:t>
            </a:r>
            <a:r>
              <a:rPr lang="en-US" dirty="0" smtClean="0">
                <a:effectLst/>
              </a:rPr>
              <a:t> </a:t>
            </a:r>
            <a:endParaRPr lang="en-US" sz="1200" kern="1200" dirty="0" smtClean="0">
              <a:solidFill>
                <a:schemeClr val="tx1"/>
              </a:solidFill>
              <a:effectLst/>
              <a:latin typeface="+mn-lt"/>
              <a:ea typeface="+mn-ea"/>
              <a:cs typeface="+mn-cs"/>
            </a:endParaRPr>
          </a:p>
          <a:p>
            <a:endParaRPr lang="en-US" dirty="0" smtClean="0"/>
          </a:p>
          <a:p>
            <a:r>
              <a:rPr lang="en-US" b="1" dirty="0" smtClean="0"/>
              <a:t>Sources:</a:t>
            </a:r>
          </a:p>
          <a:p>
            <a:pPr marL="171450" indent="-171450">
              <a:buFont typeface="Arial" panose="020B0604020202020204" pitchFamily="34" charset="0"/>
              <a:buChar char="•"/>
            </a:pPr>
            <a:r>
              <a:rPr lang="en-US" sz="1200" dirty="0" err="1" smtClean="0">
                <a:solidFill>
                  <a:schemeClr val="bg1">
                    <a:lumMod val="50000"/>
                  </a:schemeClr>
                </a:solidFill>
              </a:rPr>
              <a:t>Stoelinga</a:t>
            </a:r>
            <a:r>
              <a:rPr lang="en-US" sz="1200" dirty="0" smtClean="0">
                <a:solidFill>
                  <a:schemeClr val="bg1">
                    <a:lumMod val="50000"/>
                  </a:schemeClr>
                </a:solidFill>
              </a:rPr>
              <a:t>, M.T. et al., 2009. A new look at snowpack trends in the Cascade Mountains. </a:t>
            </a:r>
            <a:r>
              <a:rPr lang="en-US" sz="1200" i="1" dirty="0" smtClean="0">
                <a:solidFill>
                  <a:schemeClr val="bg1">
                    <a:lumMod val="50000"/>
                  </a:schemeClr>
                </a:solidFill>
              </a:rPr>
              <a:t>Journal of Climate. </a:t>
            </a:r>
            <a:r>
              <a:rPr lang="en-US" sz="1200" dirty="0" err="1" smtClean="0">
                <a:solidFill>
                  <a:schemeClr val="bg1">
                    <a:lumMod val="50000"/>
                  </a:schemeClr>
                </a:solidFill>
              </a:rPr>
              <a:t>doi</a:t>
            </a:r>
            <a:r>
              <a:rPr lang="en-US" sz="1200" dirty="0" smtClean="0">
                <a:solidFill>
                  <a:schemeClr val="bg1">
                    <a:lumMod val="50000"/>
                  </a:schemeClr>
                </a:solidFill>
              </a:rPr>
              <a:t>: 10.1175/2009JCLI2911.1</a:t>
            </a:r>
          </a:p>
          <a:p>
            <a:pPr marL="171450" indent="-171450">
              <a:buFont typeface="Arial" panose="020B0604020202020204" pitchFamily="34" charset="0"/>
              <a:buChar char="•"/>
            </a:pPr>
            <a:r>
              <a:rPr lang="en-US" sz="1200" dirty="0" smtClean="0">
                <a:solidFill>
                  <a:schemeClr val="bg1">
                    <a:lumMod val="50000"/>
                  </a:schemeClr>
                </a:solidFill>
              </a:rPr>
              <a:t>Mote, P.W. et al., 2008. Has snowpack declined in the Washington Cascades? </a:t>
            </a:r>
            <a:r>
              <a:rPr lang="en-US" sz="1200" i="1" dirty="0" smtClean="0">
                <a:solidFill>
                  <a:schemeClr val="bg1">
                    <a:lumMod val="50000"/>
                  </a:schemeClr>
                </a:solidFill>
              </a:rPr>
              <a:t>Hydrology and Earth System Sciences</a:t>
            </a:r>
            <a:r>
              <a:rPr lang="en-US" sz="1200" dirty="0" smtClean="0">
                <a:solidFill>
                  <a:schemeClr val="bg1">
                    <a:lumMod val="50000"/>
                  </a:schemeClr>
                </a:solidFill>
              </a:rPr>
              <a:t>. 12: 193–206.</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Sisson, T.W. et al., 2011. Whole-edifice ice volume change AD 1970 to 2007/2008 at Mount Rainier, Washington, based on </a:t>
            </a:r>
            <a:r>
              <a:rPr lang="en-US" sz="1200" kern="1200" dirty="0" err="1" smtClean="0">
                <a:solidFill>
                  <a:schemeClr val="tx1"/>
                </a:solidFill>
                <a:effectLst/>
                <a:latin typeface="+mn-lt"/>
                <a:ea typeface="+mn-ea"/>
                <a:cs typeface="+mn-cs"/>
              </a:rPr>
              <a:t>LiDAR</a:t>
            </a:r>
            <a:r>
              <a:rPr lang="en-US" sz="1200" kern="1200" dirty="0" smtClean="0">
                <a:solidFill>
                  <a:schemeClr val="tx1"/>
                </a:solidFill>
                <a:effectLst/>
                <a:latin typeface="+mn-lt"/>
                <a:ea typeface="+mn-ea"/>
                <a:cs typeface="+mn-cs"/>
              </a:rPr>
              <a:t> surveying. </a:t>
            </a:r>
            <a:r>
              <a:rPr lang="en-US" sz="1200" i="1" kern="1200" dirty="0" smtClean="0">
                <a:solidFill>
                  <a:schemeClr val="tx1"/>
                </a:solidFill>
                <a:effectLst/>
                <a:latin typeface="+mn-lt"/>
                <a:ea typeface="+mn-ea"/>
                <a:cs typeface="+mn-cs"/>
              </a:rPr>
              <a:t>Geology</a:t>
            </a:r>
            <a:r>
              <a:rPr lang="en-US" sz="1200" kern="1200" dirty="0" smtClean="0">
                <a:solidFill>
                  <a:schemeClr val="tx1"/>
                </a:solidFill>
                <a:effectLst/>
                <a:latin typeface="+mn-lt"/>
                <a:ea typeface="+mn-ea"/>
                <a:cs typeface="+mn-cs"/>
              </a:rPr>
              <a:t>, 39(7): 639-642.</a:t>
            </a:r>
          </a:p>
          <a:p>
            <a:pPr marL="171450" indent="-171450">
              <a:buFont typeface="Arial" panose="020B0604020202020204" pitchFamily="34" charset="0"/>
              <a:buChar char="•"/>
            </a:pPr>
            <a:r>
              <a:rPr lang="en-US" sz="1200" kern="1200" dirty="0" err="1" smtClean="0">
                <a:solidFill>
                  <a:schemeClr val="tx1"/>
                </a:solidFill>
                <a:effectLst/>
                <a:latin typeface="+mn-lt"/>
                <a:ea typeface="+mn-ea"/>
                <a:cs typeface="+mn-cs"/>
              </a:rPr>
              <a:t>Sitts</a:t>
            </a:r>
            <a:r>
              <a:rPr lang="en-US" sz="1200" kern="1200" dirty="0" smtClean="0">
                <a:solidFill>
                  <a:schemeClr val="tx1"/>
                </a:solidFill>
                <a:effectLst/>
                <a:latin typeface="+mn-lt"/>
                <a:ea typeface="+mn-ea"/>
                <a:cs typeface="+mn-cs"/>
              </a:rPr>
              <a:t>, D.J. et al., 2010. Twentieth century glacier change on Mount Adams, Washington, USA. </a:t>
            </a:r>
            <a:r>
              <a:rPr lang="en-US" sz="1200" i="1" kern="1200" dirty="0" smtClean="0">
                <a:solidFill>
                  <a:schemeClr val="tx1"/>
                </a:solidFill>
                <a:effectLst/>
                <a:latin typeface="+mn-lt"/>
                <a:ea typeface="+mn-ea"/>
                <a:cs typeface="+mn-cs"/>
              </a:rPr>
              <a:t>Northwest Science</a:t>
            </a:r>
            <a:r>
              <a:rPr lang="en-US" sz="1200" kern="1200" dirty="0" smtClean="0">
                <a:solidFill>
                  <a:schemeClr val="tx1"/>
                </a:solidFill>
                <a:effectLst/>
                <a:latin typeface="+mn-lt"/>
                <a:ea typeface="+mn-ea"/>
                <a:cs typeface="+mn-cs"/>
              </a:rPr>
              <a:t> 84(4): 378-385.</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err="1" smtClean="0">
                <a:solidFill>
                  <a:schemeClr val="bg1">
                    <a:lumMod val="50000"/>
                  </a:schemeClr>
                </a:solidFill>
              </a:rPr>
              <a:t>Granshaw</a:t>
            </a:r>
            <a:r>
              <a:rPr lang="en-US" sz="1200" dirty="0" smtClean="0">
                <a:solidFill>
                  <a:schemeClr val="bg1">
                    <a:lumMod val="50000"/>
                  </a:schemeClr>
                </a:solidFill>
              </a:rPr>
              <a:t>, F. D., and A. G. Fountain. 2006. Glacier change (1958-1998) in the North Cascades National Park Complex, Washington, USA. </a:t>
            </a:r>
            <a:r>
              <a:rPr lang="en-US" sz="1200" i="1" dirty="0" smtClean="0">
                <a:solidFill>
                  <a:schemeClr val="bg1">
                    <a:lumMod val="50000"/>
                  </a:schemeClr>
                </a:solidFill>
              </a:rPr>
              <a:t>Journal of Glaciology  </a:t>
            </a:r>
            <a:r>
              <a:rPr lang="en-US" sz="1200" dirty="0" smtClean="0">
                <a:solidFill>
                  <a:schemeClr val="bg1">
                    <a:lumMod val="50000"/>
                  </a:schemeClr>
                </a:solidFill>
              </a:rPr>
              <a:t>52(177):251-256</a:t>
            </a:r>
          </a:p>
          <a:p>
            <a:pPr marL="171450" indent="-171450">
              <a:buFont typeface="Arial" panose="020B0604020202020204" pitchFamily="34" charset="0"/>
              <a:buChar char="•"/>
            </a:pPr>
            <a:r>
              <a:rPr lang="en-US" sz="1200" dirty="0" smtClean="0">
                <a:solidFill>
                  <a:schemeClr val="bg1">
                    <a:lumMod val="50000"/>
                  </a:schemeClr>
                </a:solidFill>
              </a:rPr>
              <a:t>Stewart, I. et al., 2005. Changes toward earlier streamflow timing across western North America. </a:t>
            </a:r>
            <a:r>
              <a:rPr lang="en-US" sz="1200" i="1" dirty="0" smtClean="0">
                <a:solidFill>
                  <a:schemeClr val="bg1">
                    <a:lumMod val="50000"/>
                  </a:schemeClr>
                </a:solidFill>
              </a:rPr>
              <a:t>J. Climate</a:t>
            </a:r>
            <a:r>
              <a:rPr lang="en-US" sz="1200" dirty="0" smtClean="0">
                <a:solidFill>
                  <a:schemeClr val="bg1">
                    <a:lumMod val="50000"/>
                  </a:schemeClr>
                </a:solidFill>
              </a:rPr>
              <a:t>, 18: 1136-1155.</a:t>
            </a:r>
          </a:p>
          <a:p>
            <a:endParaRPr lang="en-US" dirty="0"/>
          </a:p>
        </p:txBody>
      </p:sp>
      <p:sp>
        <p:nvSpPr>
          <p:cNvPr id="4" name="Slide Number Placeholder 3"/>
          <p:cNvSpPr>
            <a:spLocks noGrp="1"/>
          </p:cNvSpPr>
          <p:nvPr>
            <p:ph type="sldNum" sz="quarter" idx="10"/>
          </p:nvPr>
        </p:nvSpPr>
        <p:spPr/>
        <p:txBody>
          <a:bodyPr/>
          <a:lstStyle/>
          <a:p>
            <a:pPr>
              <a:defRPr/>
            </a:pPr>
            <a:fld id="{04DC954F-7657-4731-9B5E-473ACCC787A4}" type="slidenum">
              <a:rPr lang="en-US" smtClean="0"/>
              <a:pPr>
                <a:defRPr/>
              </a:pPr>
              <a:t>5</a:t>
            </a:fld>
            <a:endParaRPr lang="en-US"/>
          </a:p>
        </p:txBody>
      </p:sp>
    </p:spTree>
    <p:extLst>
      <p:ext uri="{BB962C8B-B14F-4D97-AF65-F5344CB8AC3E}">
        <p14:creationId xmlns:p14="http://schemas.microsoft.com/office/powerpoint/2010/main" val="1794840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04DC954F-7657-4731-9B5E-473ACCC787A4}" type="slidenum">
              <a:rPr lang="en-US" smtClean="0">
                <a:solidFill>
                  <a:prstClr val="black"/>
                </a:solidFill>
              </a:rPr>
              <a:pPr>
                <a:defRPr/>
              </a:pPr>
              <a:t>6</a:t>
            </a:fld>
            <a:endParaRPr lang="en-US">
              <a:solidFill>
                <a:prstClr val="black"/>
              </a:solidFill>
            </a:endParaRPr>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36240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04DC954F-7657-4731-9B5E-473ACCC787A4}" type="slidenum">
              <a:rPr lang="en-US" smtClean="0">
                <a:solidFill>
                  <a:prstClr val="black"/>
                </a:solidFill>
              </a:rPr>
              <a:pPr>
                <a:defRPr/>
              </a:pPr>
              <a:t>7</a:t>
            </a:fld>
            <a:endParaRPr lang="en-US">
              <a:solidFill>
                <a:prstClr val="black"/>
              </a:solidFill>
            </a:endParaRPr>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36240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49EEFD8D-88FD-7443-8EB3-EDCF10AF73E8}" type="slidenum">
              <a:rPr lang="en-US">
                <a:solidFill>
                  <a:srgbClr val="000000"/>
                </a:solidFill>
              </a:rPr>
              <a:pPr eaLnBrk="1" hangingPunct="1"/>
              <a:t>8</a:t>
            </a:fld>
            <a:endParaRPr lang="en-US">
              <a:solidFill>
                <a:srgbClr val="000000"/>
              </a:solidFill>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dirty="0" smtClean="0">
                <a:latin typeface="Calibri" charset="0"/>
              </a:rPr>
              <a:t>As we take</a:t>
            </a:r>
            <a:r>
              <a:rPr lang="en-US" b="1" baseline="0" dirty="0" smtClean="0">
                <a:latin typeface="Calibri" charset="0"/>
              </a:rPr>
              <a:t> stock of what has been observed and start looking forward in time, the question…</a:t>
            </a:r>
          </a:p>
          <a:p>
            <a:pPr eaLnBrk="1" hangingPunct="1">
              <a:spcBef>
                <a:spcPct val="0"/>
              </a:spcBef>
            </a:pPr>
            <a:endParaRPr lang="en-US" dirty="0" smtClean="0">
              <a:latin typeface="Calibri" charset="0"/>
            </a:endParaRPr>
          </a:p>
          <a:p>
            <a:pPr eaLnBrk="1" hangingPunct="1">
              <a:spcBef>
                <a:spcPct val="0"/>
              </a:spcBef>
            </a:pPr>
            <a:endParaRPr lang="en-US" dirty="0">
              <a:latin typeface="Calibri" charset="0"/>
            </a:endParaRPr>
          </a:p>
          <a:p>
            <a:pPr eaLnBrk="1" hangingPunct="1">
              <a:spcBef>
                <a:spcPct val="0"/>
              </a:spcBef>
            </a:pPr>
            <a:r>
              <a:rPr lang="en-US" b="1" dirty="0">
                <a:latin typeface="Calibri" charset="0"/>
              </a:rPr>
              <a:t>Figure caption:</a:t>
            </a:r>
            <a:r>
              <a:rPr lang="en-US" dirty="0">
                <a:latin typeface="Calibri" charset="0"/>
              </a:rPr>
              <a:t> Observed and projected changes in global average temperature under three no-policy emissions scenarios. The shaded areas show the likely ranges while the lines show the central projections from a set of climate models. A wider range of model types shows outcomes from 2 to 11.5°F. Changes are relative to the 1960-1979 average. </a:t>
            </a:r>
            <a:br>
              <a:rPr lang="en-US" dirty="0">
                <a:latin typeface="Calibri" charset="0"/>
              </a:rPr>
            </a:br>
            <a:endParaRPr lang="en-US" dirty="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p:txBody>
          <a:bodyPr/>
          <a:lstStyle/>
          <a:p>
            <a:pPr>
              <a:defRPr/>
            </a:pPr>
            <a:fld id="{F9760C3B-B205-824D-A149-305D1C5140A2}" type="slidenum">
              <a:rPr lang="en-US">
                <a:solidFill>
                  <a:prstClr val="black"/>
                </a:solidFill>
              </a:rPr>
              <a:pPr>
                <a:defRPr/>
              </a:pPr>
              <a:t>9</a:t>
            </a:fld>
            <a:endParaRPr lang="en-US">
              <a:solidFill>
                <a:prstClr val="black"/>
              </a:solidFill>
            </a:endParaRPr>
          </a:p>
        </p:txBody>
      </p:sp>
      <p:sp>
        <p:nvSpPr>
          <p:cNvPr id="870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7044"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b="1" dirty="0" smtClean="0">
                <a:latin typeface="Arial" pitchFamily="-109" charset="0"/>
                <a:ea typeface="ＭＳ Ｐゴシック" pitchFamily="-109" charset="-128"/>
                <a:cs typeface="ＭＳ Ｐゴシック" pitchFamily="-109" charset="-128"/>
              </a:rPr>
              <a:t>So what is expected as a</a:t>
            </a:r>
            <a:r>
              <a:rPr lang="en-US" b="1" baseline="0" dirty="0" smtClean="0">
                <a:latin typeface="Arial" pitchFamily="-109" charset="0"/>
                <a:ea typeface="ＭＳ Ｐゴシック" pitchFamily="-109" charset="-128"/>
                <a:cs typeface="ＭＳ Ｐゴシック" pitchFamily="-109" charset="-128"/>
              </a:rPr>
              <a:t> result?</a:t>
            </a:r>
          </a:p>
          <a:p>
            <a:endParaRPr lang="en-US" b="1" dirty="0" smtClean="0">
              <a:latin typeface="Arial" pitchFamily="-109" charset="0"/>
              <a:ea typeface="ＭＳ Ｐゴシック" pitchFamily="-109" charset="-128"/>
              <a:cs typeface="ＭＳ Ｐゴシック" pitchFamily="-109" charset="-128"/>
            </a:endParaRPr>
          </a:p>
          <a:p>
            <a:r>
              <a:rPr lang="en-US" dirty="0" smtClean="0">
                <a:latin typeface="Arial" pitchFamily="-109" charset="0"/>
                <a:ea typeface="ＭＳ Ｐゴシック" pitchFamily="-109" charset="-128"/>
                <a:cs typeface="ＭＳ Ｐゴシック" pitchFamily="-109" charset="-128"/>
              </a:rPr>
              <a:t>Photo: </a:t>
            </a:r>
            <a:r>
              <a:rPr lang="en-US" dirty="0" smtClean="0">
                <a:hlinkClick r:id="rId3"/>
              </a:rPr>
              <a:t>Zachary Kaufman</a:t>
            </a:r>
            <a:r>
              <a:rPr lang="en-US" dirty="0" smtClean="0"/>
              <a:t>/The Columbian </a:t>
            </a:r>
          </a:p>
          <a:p>
            <a:r>
              <a:rPr lang="en-US" dirty="0" smtClean="0">
                <a:latin typeface="Arial" pitchFamily="-109" charset="0"/>
                <a:ea typeface="ＭＳ Ｐゴシック" pitchFamily="-109" charset="-128"/>
                <a:cs typeface="ＭＳ Ｐゴシック" pitchFamily="-109" charset="-128"/>
              </a:rPr>
              <a:t>http://www.columbian.com/news/2014/feb/18/string-of-storms-hits-state-snowpack-builds-to-80/</a:t>
            </a:r>
            <a:endParaRPr lang="en-US" dirty="0">
              <a:latin typeface="Arial" pitchFamily="-109" charset="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2068143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0" indent="0" defTabSz="457200" fontAlgn="auto">
              <a:spcBef>
                <a:spcPts val="600"/>
              </a:spcBef>
              <a:spcAft>
                <a:spcPts val="600"/>
              </a:spcAft>
              <a:buFontTx/>
              <a:buNone/>
              <a:defRPr/>
            </a:pPr>
            <a:r>
              <a:rPr lang="en-US" b="1" dirty="0" smtClean="0"/>
              <a:t>PNW projections – would</a:t>
            </a:r>
            <a:r>
              <a:rPr lang="en-US" b="1" baseline="0" dirty="0" smtClean="0"/>
              <a:t> expect slightly lesser amounts closer to the coast (relative to the interior)</a:t>
            </a:r>
          </a:p>
          <a:p>
            <a:pPr marL="0" indent="0" defTabSz="457200" fontAlgn="auto">
              <a:spcBef>
                <a:spcPts val="600"/>
              </a:spcBef>
              <a:spcAft>
                <a:spcPts val="600"/>
              </a:spcAft>
              <a:buFontTx/>
              <a:buNone/>
              <a:defRPr/>
            </a:pPr>
            <a:endParaRPr lang="en-US" b="1" dirty="0" smtClean="0"/>
          </a:p>
          <a:p>
            <a:pPr marL="0" indent="0" defTabSz="457200" fontAlgn="auto">
              <a:spcBef>
                <a:spcPts val="600"/>
              </a:spcBef>
              <a:spcAft>
                <a:spcPts val="600"/>
              </a:spcAft>
              <a:buFontTx/>
              <a:buNone/>
              <a:defRPr/>
            </a:pPr>
            <a:r>
              <a:rPr lang="en-US" dirty="0" smtClean="0"/>
              <a:t>In</a:t>
            </a:r>
            <a:r>
              <a:rPr lang="en-US" baseline="0" dirty="0" smtClean="0"/>
              <a:t> general:</a:t>
            </a:r>
            <a:endParaRPr lang="en-US" dirty="0" smtClean="0"/>
          </a:p>
          <a:p>
            <a:pPr marL="628650" lvl="1" indent="-171450" defTabSz="457200" fontAlgn="auto">
              <a:spcBef>
                <a:spcPts val="600"/>
              </a:spcBef>
              <a:spcAft>
                <a:spcPts val="600"/>
              </a:spcAft>
              <a:buFontTx/>
              <a:buChar char="-"/>
              <a:defRPr/>
            </a:pPr>
            <a:r>
              <a:rPr lang="en-US" dirty="0" smtClean="0"/>
              <a:t>warming is projected through the 21</a:t>
            </a:r>
            <a:r>
              <a:rPr lang="en-US" baseline="30000" dirty="0" smtClean="0"/>
              <a:t>st</a:t>
            </a:r>
            <a:r>
              <a:rPr lang="en-US" dirty="0" smtClean="0"/>
              <a:t> century in all scenarios (although not all scenarios are shown here) </a:t>
            </a:r>
          </a:p>
          <a:p>
            <a:pPr marL="628650" lvl="1" indent="-171450" defTabSz="457200" fontAlgn="auto">
              <a:spcBef>
                <a:spcPts val="600"/>
              </a:spcBef>
              <a:spcAft>
                <a:spcPts val="600"/>
              </a:spcAft>
              <a:buFontTx/>
              <a:buChar char="-"/>
              <a:defRPr/>
            </a:pPr>
            <a:r>
              <a:rPr lang="en-US" dirty="0" smtClean="0"/>
              <a:t>warming is expected in all seasons. </a:t>
            </a:r>
          </a:p>
          <a:p>
            <a:pPr marL="628650" lvl="1" indent="-171450" defTabSz="457200" fontAlgn="auto">
              <a:spcBef>
                <a:spcPts val="600"/>
              </a:spcBef>
              <a:spcAft>
                <a:spcPts val="600"/>
              </a:spcAft>
              <a:buFontTx/>
              <a:buChar char="-"/>
              <a:defRPr/>
            </a:pPr>
            <a:r>
              <a:rPr lang="en-US" dirty="0" smtClean="0"/>
              <a:t>Strong agreement among models that extreme heat events become more frequent</a:t>
            </a:r>
          </a:p>
          <a:p>
            <a:pPr defTabSz="457200" fontAlgn="auto">
              <a:spcBef>
                <a:spcPts val="600"/>
              </a:spcBef>
              <a:spcAft>
                <a:spcPts val="600"/>
              </a:spcAft>
              <a:buFont typeface="Arial" panose="020B0604020202020204" pitchFamily="34" charset="0"/>
              <a:buNone/>
              <a:defRPr/>
            </a:pPr>
            <a:endParaRPr lang="en-US" dirty="0" smtClean="0"/>
          </a:p>
          <a:p>
            <a:pPr marL="0" indent="0" defTabSz="457200" fontAlgn="auto">
              <a:spcBef>
                <a:spcPts val="600"/>
              </a:spcBef>
              <a:spcAft>
                <a:spcPts val="600"/>
              </a:spcAft>
              <a:buFontTx/>
              <a:buNone/>
              <a:defRPr/>
            </a:pPr>
            <a:r>
              <a:rPr lang="en-US" dirty="0" smtClean="0"/>
              <a:t>For 2050s:</a:t>
            </a:r>
          </a:p>
          <a:p>
            <a:pPr marL="628650" lvl="1" indent="-171450" defTabSz="457200" fontAlgn="auto">
              <a:spcBef>
                <a:spcPts val="600"/>
              </a:spcBef>
              <a:spcAft>
                <a:spcPts val="600"/>
              </a:spcAft>
              <a:buFontTx/>
              <a:buChar char="-"/>
              <a:defRPr/>
            </a:pPr>
            <a:r>
              <a:rPr lang="en-US" dirty="0" smtClean="0"/>
              <a:t>Provides specifics to</a:t>
            </a:r>
            <a:r>
              <a:rPr lang="en-US" baseline="0" dirty="0" smtClean="0"/>
              <a:t> how much change is projected</a:t>
            </a:r>
          </a:p>
          <a:p>
            <a:pPr marL="628650" lvl="1" indent="-171450" defTabSz="457200" fontAlgn="auto">
              <a:spcBef>
                <a:spcPts val="600"/>
              </a:spcBef>
              <a:spcAft>
                <a:spcPts val="600"/>
              </a:spcAft>
              <a:buFontTx/>
              <a:buChar char="-"/>
              <a:defRPr/>
            </a:pPr>
            <a:r>
              <a:rPr lang="en-US" baseline="0" dirty="0" smtClean="0"/>
              <a:t>This change is significant relative to annual average temperature observed </a:t>
            </a:r>
            <a:r>
              <a:rPr lang="en-US" dirty="0" smtClean="0"/>
              <a:t>in the 20th century</a:t>
            </a:r>
          </a:p>
          <a:p>
            <a:pPr marL="285750" indent="-285750" fontAlgn="auto">
              <a:spcBef>
                <a:spcPts val="600"/>
              </a:spcBef>
              <a:spcAft>
                <a:spcPts val="600"/>
              </a:spcAft>
              <a:buFont typeface="Arial" panose="020B0604020202020204" pitchFamily="34" charset="0"/>
              <a:buChar char="•"/>
              <a:defRPr/>
            </a:pPr>
            <a:endParaRPr lang="en-US" dirty="0" smtClean="0">
              <a:solidFill>
                <a:srgbClr val="59616F"/>
              </a:solidFill>
            </a:endParaRPr>
          </a:p>
          <a:p>
            <a:pPr fontAlgn="auto">
              <a:spcBef>
                <a:spcPts val="0"/>
              </a:spcBef>
              <a:spcAft>
                <a:spcPts val="0"/>
              </a:spcAft>
              <a:defRPr/>
            </a:pPr>
            <a:r>
              <a:rPr lang="en-US" b="1" dirty="0" smtClean="0"/>
              <a:t>2050 projections source: </a:t>
            </a:r>
          </a:p>
          <a:p>
            <a:pPr fontAlgn="auto">
              <a:spcBef>
                <a:spcPts val="0"/>
              </a:spcBef>
              <a:spcAft>
                <a:spcPts val="0"/>
              </a:spcAft>
              <a:defRPr/>
            </a:pPr>
            <a:r>
              <a:rPr lang="en-US" dirty="0" smtClean="0"/>
              <a:t>Mote, P. W. et al., 2013. Climate: Variability and Change in the Past and the Future. Chapter 2, 25-40, in M.M. Dalton, P.W. Mote, and A.K. Snover (eds.) </a:t>
            </a:r>
            <a:r>
              <a:rPr lang="en-US" i="1" dirty="0" smtClean="0"/>
              <a:t>Climate Change in the Northwest: Implications for Our Landscapes, Waters, and Communities</a:t>
            </a:r>
            <a:r>
              <a:rPr lang="en-US" dirty="0" smtClean="0"/>
              <a:t>, Washington D.C.: Island Press. </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E0B36850-BE6D-44B8-A084-7DB7B9EF65E5}" type="slidenum">
              <a:rPr lang="en-US" altLang="en-US">
                <a:solidFill>
                  <a:prstClr val="black"/>
                </a:solidFill>
              </a:rPr>
              <a:pPr/>
              <a:t>13</a:t>
            </a:fld>
            <a:endParaRPr lang="en-US"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results from CA illustrate that point as well. (not – different emissions scenarios and slightly different time periods)</a:t>
            </a:r>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14</a:t>
            </a:fld>
            <a:endParaRPr lang="en-US"/>
          </a:p>
        </p:txBody>
      </p:sp>
    </p:spTree>
    <p:extLst>
      <p:ext uri="{BB962C8B-B14F-4D97-AF65-F5344CB8AC3E}">
        <p14:creationId xmlns:p14="http://schemas.microsoft.com/office/powerpoint/2010/main" val="2371971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AK and</a:t>
            </a:r>
            <a:r>
              <a:rPr lang="en-US" baseline="0" dirty="0" smtClean="0"/>
              <a:t> BC also show significant warming, although in this case more so by the coast (due to </a:t>
            </a:r>
            <a:r>
              <a:rPr lang="en-US" baseline="0" dirty="0" err="1" smtClean="0"/>
              <a:t>elevational</a:t>
            </a:r>
            <a:r>
              <a:rPr lang="en-US" baseline="0" dirty="0" smtClean="0"/>
              <a:t> differences?)</a:t>
            </a:r>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15</a:t>
            </a:fld>
            <a:endParaRPr lang="en-US"/>
          </a:p>
        </p:txBody>
      </p:sp>
    </p:spTree>
    <p:extLst>
      <p:ext uri="{BB962C8B-B14F-4D97-AF65-F5344CB8AC3E}">
        <p14:creationId xmlns:p14="http://schemas.microsoft.com/office/powerpoint/2010/main" val="3282170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22.5: Projections for average annual ground temperature at a depth of 3.3 feet over time if emissions of heat-trapping gases continue to grow (higher emissions scenario, A2), and if they are substantially reduced (lower emissions scenario, B1). Blue shades represent areas below freezing at a depth of 3.3 feet, and yellow and red shades represent areas above freezing at that depth, based on the GIPL 1.0 model. (Figure source: Permafrost Lab, Geophysical Institute, University of Alaska Fairbanks). </a:t>
            </a:r>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17</a:t>
            </a:fld>
            <a:endParaRPr lang="en-US"/>
          </a:p>
        </p:txBody>
      </p:sp>
    </p:spTree>
    <p:extLst>
      <p:ext uri="{BB962C8B-B14F-4D97-AF65-F5344CB8AC3E}">
        <p14:creationId xmlns:p14="http://schemas.microsoft.com/office/powerpoint/2010/main" val="1359289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0" indent="0">
              <a:spcBef>
                <a:spcPts val="3000"/>
              </a:spcBef>
              <a:spcAft>
                <a:spcPts val="3000"/>
              </a:spcAft>
              <a:buNone/>
            </a:pPr>
            <a:r>
              <a:rPr lang="en-US" altLang="en-US" sz="1200" b="1" i="1" dirty="0" smtClean="0">
                <a:solidFill>
                  <a:srgbClr val="444A56"/>
                </a:solidFill>
              </a:rPr>
              <a:t>Seasonal</a:t>
            </a:r>
            <a:r>
              <a:rPr lang="en-US" altLang="en-US" sz="1200" b="1" dirty="0" smtClean="0">
                <a:solidFill>
                  <a:srgbClr val="444A56"/>
                </a:solidFill>
              </a:rPr>
              <a:t> patterns reinforced.  </a:t>
            </a:r>
            <a:r>
              <a:rPr lang="en-US" altLang="en-US" sz="1200" dirty="0" smtClean="0">
                <a:solidFill>
                  <a:srgbClr val="444A56"/>
                </a:solidFill>
              </a:rPr>
              <a:t>Wetter fall, winter, and spring; drier summers likely. </a:t>
            </a:r>
          </a:p>
          <a:p>
            <a:pPr marL="0" indent="0">
              <a:spcBef>
                <a:spcPts val="3000"/>
              </a:spcBef>
              <a:spcAft>
                <a:spcPts val="3000"/>
              </a:spcAft>
              <a:buNone/>
            </a:pPr>
            <a:r>
              <a:rPr lang="en-US" altLang="en-US" sz="1200" b="1" dirty="0" smtClean="0">
                <a:solidFill>
                  <a:srgbClr val="444A56"/>
                </a:solidFill>
              </a:rPr>
              <a:t>More frequent heavy rainfall </a:t>
            </a:r>
            <a:r>
              <a:rPr lang="en-US" altLang="en-US" sz="1200" dirty="0" smtClean="0">
                <a:solidFill>
                  <a:srgbClr val="444A56"/>
                </a:solidFill>
              </a:rPr>
              <a:t>events expected.	</a:t>
            </a:r>
          </a:p>
          <a:p>
            <a:pPr marL="285750" indent="-285750" fontAlgn="auto">
              <a:spcBef>
                <a:spcPts val="600"/>
              </a:spcBef>
              <a:spcAft>
                <a:spcPts val="600"/>
              </a:spcAft>
              <a:buFont typeface="Arial" panose="020B0604020202020204" pitchFamily="34" charset="0"/>
              <a:buChar char="•"/>
              <a:defRPr/>
            </a:pPr>
            <a:endParaRPr lang="en-US" dirty="0" smtClean="0">
              <a:solidFill>
                <a:srgbClr val="59616F"/>
              </a:solidFill>
            </a:endParaRPr>
          </a:p>
          <a:p>
            <a:pPr fontAlgn="auto">
              <a:spcBef>
                <a:spcPts val="0"/>
              </a:spcBef>
              <a:spcAft>
                <a:spcPts val="0"/>
              </a:spcAft>
              <a:defRPr/>
            </a:pPr>
            <a:r>
              <a:rPr lang="en-US" b="1" dirty="0" smtClean="0"/>
              <a:t>2050 projections source: </a:t>
            </a:r>
          </a:p>
          <a:p>
            <a:pPr fontAlgn="auto">
              <a:spcBef>
                <a:spcPts val="0"/>
              </a:spcBef>
              <a:spcAft>
                <a:spcPts val="0"/>
              </a:spcAft>
              <a:defRPr/>
            </a:pPr>
            <a:r>
              <a:rPr lang="en-US" dirty="0" smtClean="0"/>
              <a:t>Mote, P. W. et al., 2013. Climate: Variability and Change in the Past and the Future. Chapter 2, 25-40, in M.M. Dalton, P.W. Mote, and A.K. Snover (eds.) </a:t>
            </a:r>
            <a:r>
              <a:rPr lang="en-US" i="1" dirty="0" smtClean="0"/>
              <a:t>Climate Change in the Northwest: Implications for Our Landscapes, Waters, and Communities</a:t>
            </a:r>
            <a:r>
              <a:rPr lang="en-US" dirty="0" smtClean="0"/>
              <a:t>, Washington D.C.: Island Press. </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E0B36850-BE6D-44B8-A084-7DB7B9EF65E5}" type="slidenum">
              <a:rPr lang="en-US" altLang="en-US">
                <a:solidFill>
                  <a:prstClr val="black"/>
                </a:solidFill>
              </a:rPr>
              <a:pPr/>
              <a:t>18</a:t>
            </a:fld>
            <a:endParaRPr lang="en-US"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solidFill>
                  <a:srgbClr val="3A4C66"/>
                </a:solidFill>
                <a:latin typeface="Arial" pitchFamily="34" charset="0"/>
              </a:rPr>
              <a:t>Elsner, M.M. et al. 2009: Implications of 21</a:t>
            </a:r>
            <a:r>
              <a:rPr lang="en-US" altLang="en-US" baseline="30000" smtClean="0">
                <a:solidFill>
                  <a:srgbClr val="3A4C66"/>
                </a:solidFill>
                <a:latin typeface="Arial" pitchFamily="34" charset="0"/>
              </a:rPr>
              <a:t>st</a:t>
            </a:r>
            <a:r>
              <a:rPr lang="en-US" altLang="en-US" smtClean="0">
                <a:solidFill>
                  <a:srgbClr val="3A4C66"/>
                </a:solidFill>
                <a:latin typeface="Arial" pitchFamily="34" charset="0"/>
              </a:rPr>
              <a:t> Century climate change for the hydrology of Washington State (and Elsner et al. 2010 Climatic Change paper); </a:t>
            </a:r>
          </a:p>
          <a:p>
            <a:pPr>
              <a:spcBef>
                <a:spcPct val="0"/>
              </a:spcBef>
            </a:pPr>
            <a:endParaRPr lang="en-US" altLang="en-US" smtClean="0">
              <a:solidFill>
                <a:srgbClr val="3A4C66"/>
              </a:solidFill>
              <a:latin typeface="Arial" pitchFamily="34" charset="0"/>
            </a:endParaRPr>
          </a:p>
          <a:p>
            <a:pPr>
              <a:spcBef>
                <a:spcPct val="0"/>
              </a:spcBef>
            </a:pPr>
            <a:r>
              <a:rPr lang="en-US" altLang="en-US" smtClean="0">
                <a:solidFill>
                  <a:srgbClr val="3A4C66"/>
                </a:solidFill>
                <a:latin typeface="Arial" pitchFamily="34" charset="0"/>
              </a:rPr>
              <a:t>Shown above are the results of hydrologic model simulations under multi-model average future climate scenarios for A1B and B1 emissions (middle and bottom panels, respectively)</a:t>
            </a:r>
          </a:p>
          <a:p>
            <a:pPr>
              <a:spcBef>
                <a:spcPct val="0"/>
              </a:spcBef>
            </a:pPr>
            <a:endParaRPr lang="en-US" altLang="en-US" smtClean="0">
              <a:latin typeface="Arial" pitchFamily="34" charset="0"/>
            </a:endParaRP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35013" indent="-282575">
              <a:defRPr>
                <a:solidFill>
                  <a:schemeClr val="tx1"/>
                </a:solidFill>
                <a:latin typeface="Calibri" pitchFamily="34" charset="0"/>
              </a:defRPr>
            </a:lvl2pPr>
            <a:lvl3pPr marL="1131888" indent="-225425">
              <a:defRPr>
                <a:solidFill>
                  <a:schemeClr val="tx1"/>
                </a:solidFill>
                <a:latin typeface="Calibri" pitchFamily="34" charset="0"/>
              </a:defRPr>
            </a:lvl3pPr>
            <a:lvl4pPr marL="1584325" indent="-225425">
              <a:defRPr>
                <a:solidFill>
                  <a:schemeClr val="tx1"/>
                </a:solidFill>
                <a:latin typeface="Calibri" pitchFamily="34" charset="0"/>
              </a:defRPr>
            </a:lvl4pPr>
            <a:lvl5pPr marL="2036763" indent="-225425">
              <a:defRPr>
                <a:solidFill>
                  <a:schemeClr val="tx1"/>
                </a:solidFill>
                <a:latin typeface="Calibri" pitchFamily="34" charset="0"/>
              </a:defRPr>
            </a:lvl5pPr>
            <a:lvl6pPr marL="2493963" indent="-225425" fontAlgn="base">
              <a:spcBef>
                <a:spcPct val="0"/>
              </a:spcBef>
              <a:spcAft>
                <a:spcPct val="0"/>
              </a:spcAft>
              <a:defRPr>
                <a:solidFill>
                  <a:schemeClr val="tx1"/>
                </a:solidFill>
                <a:latin typeface="Calibri" pitchFamily="34" charset="0"/>
              </a:defRPr>
            </a:lvl6pPr>
            <a:lvl7pPr marL="2951163" indent="-225425" fontAlgn="base">
              <a:spcBef>
                <a:spcPct val="0"/>
              </a:spcBef>
              <a:spcAft>
                <a:spcPct val="0"/>
              </a:spcAft>
              <a:defRPr>
                <a:solidFill>
                  <a:schemeClr val="tx1"/>
                </a:solidFill>
                <a:latin typeface="Calibri" pitchFamily="34" charset="0"/>
              </a:defRPr>
            </a:lvl7pPr>
            <a:lvl8pPr marL="3408363" indent="-225425" fontAlgn="base">
              <a:spcBef>
                <a:spcPct val="0"/>
              </a:spcBef>
              <a:spcAft>
                <a:spcPct val="0"/>
              </a:spcAft>
              <a:defRPr>
                <a:solidFill>
                  <a:schemeClr val="tx1"/>
                </a:solidFill>
                <a:latin typeface="Calibri" pitchFamily="34" charset="0"/>
              </a:defRPr>
            </a:lvl8pPr>
            <a:lvl9pPr marL="3865563" indent="-225425" fontAlgn="base">
              <a:spcBef>
                <a:spcPct val="0"/>
              </a:spcBef>
              <a:spcAft>
                <a:spcPct val="0"/>
              </a:spcAft>
              <a:defRPr>
                <a:solidFill>
                  <a:schemeClr val="tx1"/>
                </a:solidFill>
                <a:latin typeface="Calibri" pitchFamily="34" charset="0"/>
              </a:defRPr>
            </a:lvl9pPr>
          </a:lstStyle>
          <a:p>
            <a:fld id="{2ACB952B-FE51-46EF-814D-FD840093219B}" type="slidenum">
              <a:rPr lang="en-US" altLang="en-US">
                <a:solidFill>
                  <a:prstClr val="black"/>
                </a:solidFill>
                <a:latin typeface="Arial" pitchFamily="34" charset="0"/>
                <a:ea typeface="ＭＳ Ｐゴシック" pitchFamily="34" charset="-128"/>
              </a:rPr>
              <a:pPr/>
              <a:t>19</a:t>
            </a:fld>
            <a:endParaRPr lang="en-US" altLang="en-US">
              <a:solidFill>
                <a:prstClr val="black"/>
              </a:solidFill>
              <a:latin typeface="Arial" pitchFamily="34" charset="0"/>
              <a:ea typeface="ＭＳ Ｐゴシック"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Similar</a:t>
            </a:r>
            <a:r>
              <a:rPr lang="en-US" b="1" baseline="0" dirty="0" smtClean="0"/>
              <a:t> findings are found in other parts of the NPLCC region, including this example from AK.</a:t>
            </a:r>
            <a:endParaRPr lang="en-US" b="1" dirty="0" smtClean="0"/>
          </a:p>
          <a:p>
            <a:endParaRPr lang="en-US" dirty="0" smtClean="0"/>
          </a:p>
          <a:p>
            <a:r>
              <a:rPr lang="en-US" dirty="0" smtClean="0"/>
              <a:t>SWE is projected to decline most in the autumn (October and November) and at lower elevations (less than 1500m), an average of -26% for the 2030-2059 period compared to 1971-2000.</a:t>
            </a:r>
          </a:p>
          <a:p>
            <a:r>
              <a:rPr lang="en-US" dirty="0" smtClean="0"/>
              <a:t>http://ecoadapt.org/data/documents/Littell_ChugachSnow_13Jan14.red.pdf </a:t>
            </a:r>
          </a:p>
          <a:p>
            <a:r>
              <a:rPr lang="en-US" sz="1200" b="0" i="0" u="none" strike="noStrike" kern="1200" baseline="0" dirty="0" smtClean="0">
                <a:solidFill>
                  <a:schemeClr val="tx1"/>
                </a:solidFill>
                <a:latin typeface="+mn-lt"/>
                <a:ea typeface="+mn-ea"/>
                <a:cs typeface="+mn-cs"/>
              </a:rPr>
              <a:t>Five GCM composite</a:t>
            </a:r>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20</a:t>
            </a:fld>
            <a:endParaRPr lang="en-US"/>
          </a:p>
        </p:txBody>
      </p:sp>
    </p:spTree>
    <p:extLst>
      <p:ext uri="{BB962C8B-B14F-4D97-AF65-F5344CB8AC3E}">
        <p14:creationId xmlns:p14="http://schemas.microsoft.com/office/powerpoint/2010/main" val="851576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b="1" dirty="0" smtClean="0"/>
              <a:t>Presentation</a:t>
            </a:r>
            <a:r>
              <a:rPr lang="en-US" altLang="en-US" b="1" baseline="0" dirty="0" smtClean="0"/>
              <a:t> note for Amy:</a:t>
            </a:r>
          </a:p>
          <a:p>
            <a:pPr marL="171450" indent="-171450" defTabSz="900113">
              <a:spcBef>
                <a:spcPct val="0"/>
              </a:spcBef>
              <a:buFontTx/>
              <a:buChar char="-"/>
            </a:pPr>
            <a:r>
              <a:rPr lang="en-US" altLang="en-US" b="0" baseline="0" dirty="0" smtClean="0"/>
              <a:t>You will want to talk through how the projected changes affect the likelihood of flooding, landslides, sediment transport in winter, etc. – I did not include the slides you have that shade out winter and summer flows and list implications.</a:t>
            </a:r>
          </a:p>
          <a:p>
            <a:pPr defTabSz="900113">
              <a:spcBef>
                <a:spcPct val="0"/>
              </a:spcBef>
            </a:pPr>
            <a:endParaRPr lang="en-US" altLang="en-US" dirty="0" smtClean="0"/>
          </a:p>
          <a:p>
            <a:pPr defTabSz="900113">
              <a:spcBef>
                <a:spcPct val="0"/>
              </a:spcBef>
            </a:pPr>
            <a:endParaRPr lang="en-US" altLang="en-US" dirty="0" smtClean="0"/>
          </a:p>
          <a:p>
            <a:pPr defTabSz="900113">
              <a:spcBef>
                <a:spcPct val="0"/>
              </a:spcBef>
            </a:pPr>
            <a:r>
              <a:rPr lang="en-US" altLang="en-US" dirty="0" smtClean="0"/>
              <a:t>Caption: Projected increased winter flows and decreased summer flows in many Northwest rivers will cause widespread impacts. </a:t>
            </a:r>
          </a:p>
          <a:p>
            <a:pPr defTabSz="900113">
              <a:spcBef>
                <a:spcPct val="0"/>
              </a:spcBef>
            </a:pPr>
            <a:endParaRPr lang="en-US" altLang="en-US" dirty="0" smtClean="0"/>
          </a:p>
          <a:p>
            <a:pPr defTabSz="900113">
              <a:spcBef>
                <a:spcPct val="0"/>
              </a:spcBef>
            </a:pPr>
            <a:r>
              <a:rPr lang="en-US" altLang="en-US" dirty="0" smtClean="0"/>
              <a:t>Mixed rain-snow watersheds, such as the Yakima River basin, an important agricultural area in eastern Washington, will see increased winter flows, earlier spring peak flows, and decreased summer flows in a warming climate. </a:t>
            </a:r>
          </a:p>
          <a:p>
            <a:pPr defTabSz="900113">
              <a:spcBef>
                <a:spcPct val="0"/>
              </a:spcBef>
            </a:pPr>
            <a:endParaRPr lang="en-US" altLang="en-US" dirty="0" smtClean="0"/>
          </a:p>
          <a:p>
            <a:pPr defTabSz="900113">
              <a:spcBef>
                <a:spcPct val="0"/>
              </a:spcBef>
            </a:pPr>
            <a:r>
              <a:rPr lang="en-US" altLang="en-US" dirty="0" smtClean="0"/>
              <a:t>Changes in average monthly stream flow from baseline (simulated 1916-2006 average, black) to the 2020s (blue), 2040s (yellow), and 2080s (red) indicate that the Yakima could change from a basin deriving most of its streamflow from snow melt to a rain-dominant basin by the 2080s under a scenario that assumes continued increases in emissions through mid century but declines thereafter (A1B). </a:t>
            </a:r>
          </a:p>
          <a:p>
            <a:pPr defTabSz="900113">
              <a:spcBef>
                <a:spcPct val="0"/>
              </a:spcBef>
            </a:pPr>
            <a:endParaRPr lang="en-US" altLang="en-US" dirty="0" smtClean="0"/>
          </a:p>
          <a:p>
            <a:pPr defTabSz="900113">
              <a:spcBef>
                <a:spcPct val="0"/>
              </a:spcBef>
            </a:pPr>
            <a:r>
              <a:rPr lang="en-US" altLang="en-US" dirty="0" smtClean="0"/>
              <a:t>Hydrologic response to climate change varies by type of watershed, with the largest responses in basins with significant snow accumulation, where warming increases winter flows and advances the timing of spring melt. </a:t>
            </a:r>
          </a:p>
          <a:p>
            <a:pPr defTabSz="900113">
              <a:spcBef>
                <a:spcPct val="0"/>
              </a:spcBef>
            </a:pPr>
            <a:endParaRPr lang="en-US" altLang="en-US" dirty="0" smtClean="0"/>
          </a:p>
          <a:p>
            <a:pPr defTabSz="900113">
              <a:spcBef>
                <a:spcPct val="0"/>
              </a:spcBef>
            </a:pPr>
            <a:r>
              <a:rPr lang="en-US" altLang="en-US" dirty="0" smtClean="0"/>
              <a:t>By 2050, snowmelt is projected to shift 3 to 4 weeks earlier than the 20th century average (Barnett et al. 2005; U.S. Bureau of Reclamation 2008), and summer flows are projected to be substantially lower. </a:t>
            </a:r>
          </a:p>
          <a:p>
            <a:pPr defTabSz="900113">
              <a:spcBef>
                <a:spcPct val="0"/>
              </a:spcBef>
            </a:pPr>
            <a:endParaRPr lang="en-US" altLang="en-US" dirty="0" smtClean="0"/>
          </a:p>
          <a:p>
            <a:pPr defTabSz="900113">
              <a:spcBef>
                <a:spcPct val="0"/>
              </a:spcBef>
            </a:pPr>
            <a:r>
              <a:rPr lang="en-US" altLang="en-US" dirty="0" smtClean="0"/>
              <a:t>Change in flood risk depends on many factors, but is projected to increase the most in mixed basins (those with both winter rainfall and summer snowmelt-related runoff peaks) and decrease in higher basins. </a:t>
            </a:r>
          </a:p>
          <a:p>
            <a:pPr defTabSz="900113">
              <a:spcBef>
                <a:spcPct val="0"/>
              </a:spcBef>
            </a:pPr>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EB8E4156-F3E2-4FC9-B885-A2A34D7E1C38}" type="slidenum">
              <a:rPr lang="en-US" altLang="en-US">
                <a:solidFill>
                  <a:prstClr val="black"/>
                </a:solidFill>
              </a:rPr>
              <a:pPr/>
              <a:t>21</a:t>
            </a:fld>
            <a:endParaRPr lang="en-US"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dirty="0" smtClean="0"/>
          </a:p>
          <a:p>
            <a:pPr rtl="0"/>
            <a:r>
              <a:rPr lang="en-US" sz="1200" kern="1200" dirty="0" smtClean="0">
                <a:solidFill>
                  <a:schemeClr val="tx1"/>
                </a:solidFill>
                <a:effectLst/>
                <a:latin typeface="+mn-lt"/>
                <a:ea typeface="+mn-ea"/>
                <a:cs typeface="+mn-cs"/>
              </a:rPr>
              <a:t>In Alaska, land level changes are, in general, more rapid than sea level changes. </a:t>
            </a:r>
          </a:p>
          <a:p>
            <a:endParaRPr lang="en-US" altLang="en-US" b="1" dirty="0" smtClean="0"/>
          </a:p>
          <a:p>
            <a:r>
              <a:rPr lang="en-US" altLang="en-US" b="1" dirty="0" smtClean="0"/>
              <a:t>Presentation notes :</a:t>
            </a:r>
            <a:endParaRPr lang="en-US" altLang="en-US" b="0" dirty="0" smtClean="0"/>
          </a:p>
          <a:p>
            <a:r>
              <a:rPr lang="en-US" altLang="en-US" b="0" dirty="0" smtClean="0"/>
              <a:t>- These are the resulting projections when you take into account the various global and local scale factors that affect sea level at any given location</a:t>
            </a:r>
          </a:p>
          <a:p>
            <a:pPr marL="171450" indent="-171450">
              <a:buFontTx/>
              <a:buChar char="-"/>
            </a:pPr>
            <a:r>
              <a:rPr lang="en-US" altLang="en-US" b="0" i="1" u="sng" dirty="0" smtClean="0"/>
              <a:t>Regarding</a:t>
            </a:r>
            <a:r>
              <a:rPr lang="en-US" altLang="en-US" b="0" i="1" u="sng" baseline="0" dirty="0" smtClean="0"/>
              <a:t> the potential for sea level fall in the O</a:t>
            </a:r>
            <a:r>
              <a:rPr lang="en-US" altLang="en-US" b="0" i="1" u="sng" dirty="0" smtClean="0"/>
              <a:t>lympic</a:t>
            </a:r>
            <a:r>
              <a:rPr lang="en-US" altLang="en-US" b="0" i="1" u="sng" baseline="0" dirty="0" smtClean="0"/>
              <a:t>  Peninsula</a:t>
            </a:r>
            <a:r>
              <a:rPr lang="en-US" altLang="en-US" b="0" i="0" u="none" baseline="0" dirty="0" smtClean="0"/>
              <a:t>. </a:t>
            </a:r>
            <a:r>
              <a:rPr lang="en-US" altLang="en-US" b="0" i="0" u="none" dirty="0" smtClean="0"/>
              <a:t>Under </a:t>
            </a:r>
            <a:r>
              <a:rPr lang="en-US" altLang="en-US" b="0" dirty="0" smtClean="0"/>
              <a:t>current scenarios, declining sea level is possible in the Northwest Olympic Peninsula if the rate of global sea level rise is very low and if the rate of uplift caused by plate tectonics continues to exceed the rate of global sea level rise. Although most current global projections would result in sea level rise for the northwest Olympic Peninsula, it is not yet possible to conclusively rule out a decline in sea level for that region. </a:t>
            </a:r>
          </a:p>
          <a:p>
            <a:pPr marL="171450" indent="-171450">
              <a:buFontTx/>
              <a:buChar char="-"/>
            </a:pPr>
            <a:endParaRPr lang="en-US" altLang="en-US" b="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t>About the figure/numbers</a:t>
            </a: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0" dirty="0" smtClean="0"/>
              <a:t>Projected range values are </a:t>
            </a:r>
            <a:r>
              <a:rPr lang="en-US" sz="1200" dirty="0" smtClean="0"/>
              <a:t>for the B1 scenarios to the A1FI scenarios (and including uncertainty in other factors as well – glaciers,</a:t>
            </a:r>
            <a:r>
              <a:rPr lang="en-US" sz="1200" baseline="0" dirty="0" smtClean="0"/>
              <a:t> ice caps, sea level fingerprint, vertical land motion)</a:t>
            </a:r>
            <a:endParaRPr lang="en-US"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Stippling is the range around the mean, based on the A1B scenario (and including uncertainty in other factors as well – glaciers,</a:t>
            </a:r>
            <a:r>
              <a:rPr lang="en-US" sz="1200" baseline="0" dirty="0" smtClean="0"/>
              <a:t> ice caps, sea level fingerprint, vertical land motion)</a:t>
            </a:r>
            <a:endParaRPr lang="en-US" sz="1200" dirty="0" smtClean="0"/>
          </a:p>
          <a:p>
            <a:pPr marL="0" indent="0">
              <a:buFontTx/>
              <a:buNone/>
            </a:pPr>
            <a:endParaRPr lang="en-US" altLang="en-US" b="1" dirty="0" smtClean="0"/>
          </a:p>
          <a:p>
            <a:pPr marL="0" indent="0">
              <a:buFontTx/>
              <a:buNone/>
            </a:pPr>
            <a:r>
              <a:rPr lang="en-US" altLang="en-US" b="0" dirty="0" smtClean="0"/>
              <a:t>20</a:t>
            </a:r>
            <a:r>
              <a:rPr lang="en-US" altLang="en-US" b="0" baseline="30000" dirty="0" smtClean="0"/>
              <a:t>th</a:t>
            </a:r>
            <a:r>
              <a:rPr lang="en-US" altLang="en-US" b="0" dirty="0" smtClean="0"/>
              <a:t> century highest observed tidal surge (storm surge?) 3.1 feet – Seattle (from King County report)</a:t>
            </a: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06648" eaLnBrk="0" hangingPunct="0">
              <a:defRPr sz="1000">
                <a:solidFill>
                  <a:schemeClr val="tx1"/>
                </a:solidFill>
                <a:latin typeface="Times New Roman" pitchFamily="18" charset="0"/>
                <a:cs typeface="Times New Roman" pitchFamily="18" charset="0"/>
              </a:defRPr>
            </a:lvl1pPr>
            <a:lvl2pPr marL="729057" indent="-280406" algn="l" defTabSz="906648" eaLnBrk="0" hangingPunct="0">
              <a:defRPr sz="1000">
                <a:solidFill>
                  <a:schemeClr val="tx1"/>
                </a:solidFill>
                <a:latin typeface="Times New Roman" pitchFamily="18" charset="0"/>
                <a:cs typeface="Times New Roman" pitchFamily="18" charset="0"/>
              </a:defRPr>
            </a:lvl2pPr>
            <a:lvl3pPr marL="1121626" indent="-224325" algn="l" defTabSz="906648" eaLnBrk="0" hangingPunct="0">
              <a:defRPr sz="1000">
                <a:solidFill>
                  <a:schemeClr val="tx1"/>
                </a:solidFill>
                <a:latin typeface="Times New Roman" pitchFamily="18" charset="0"/>
                <a:cs typeface="Times New Roman" pitchFamily="18" charset="0"/>
              </a:defRPr>
            </a:lvl3pPr>
            <a:lvl4pPr marL="1570276" indent="-224325" algn="l" defTabSz="906648" eaLnBrk="0" hangingPunct="0">
              <a:defRPr sz="1000">
                <a:solidFill>
                  <a:schemeClr val="tx1"/>
                </a:solidFill>
                <a:latin typeface="Times New Roman" pitchFamily="18" charset="0"/>
                <a:cs typeface="Times New Roman" pitchFamily="18" charset="0"/>
              </a:defRPr>
            </a:lvl4pPr>
            <a:lvl5pPr marL="2018927" indent="-224325" algn="l" defTabSz="906648" eaLnBrk="0" hangingPunct="0">
              <a:defRPr sz="1000">
                <a:solidFill>
                  <a:schemeClr val="tx1"/>
                </a:solidFill>
                <a:latin typeface="Times New Roman" pitchFamily="18" charset="0"/>
                <a:cs typeface="Times New Roman" pitchFamily="18" charset="0"/>
              </a:defRPr>
            </a:lvl5pPr>
            <a:lvl6pPr marL="2467577" indent="-224325" defTabSz="906648" eaLnBrk="0" fontAlgn="base" hangingPunct="0">
              <a:spcBef>
                <a:spcPct val="30000"/>
              </a:spcBef>
              <a:spcAft>
                <a:spcPct val="0"/>
              </a:spcAft>
              <a:defRPr sz="1000">
                <a:solidFill>
                  <a:schemeClr val="tx1"/>
                </a:solidFill>
                <a:latin typeface="Times New Roman" pitchFamily="18" charset="0"/>
                <a:cs typeface="Times New Roman" pitchFamily="18" charset="0"/>
              </a:defRPr>
            </a:lvl6pPr>
            <a:lvl7pPr marL="2916227" indent="-224325" defTabSz="906648" eaLnBrk="0" fontAlgn="base" hangingPunct="0">
              <a:spcBef>
                <a:spcPct val="30000"/>
              </a:spcBef>
              <a:spcAft>
                <a:spcPct val="0"/>
              </a:spcAft>
              <a:defRPr sz="1000">
                <a:solidFill>
                  <a:schemeClr val="tx1"/>
                </a:solidFill>
                <a:latin typeface="Times New Roman" pitchFamily="18" charset="0"/>
                <a:cs typeface="Times New Roman" pitchFamily="18" charset="0"/>
              </a:defRPr>
            </a:lvl7pPr>
            <a:lvl8pPr marL="3364878" indent="-224325" defTabSz="906648" eaLnBrk="0" fontAlgn="base" hangingPunct="0">
              <a:spcBef>
                <a:spcPct val="30000"/>
              </a:spcBef>
              <a:spcAft>
                <a:spcPct val="0"/>
              </a:spcAft>
              <a:defRPr sz="1000">
                <a:solidFill>
                  <a:schemeClr val="tx1"/>
                </a:solidFill>
                <a:latin typeface="Times New Roman" pitchFamily="18" charset="0"/>
                <a:cs typeface="Times New Roman" pitchFamily="18" charset="0"/>
              </a:defRPr>
            </a:lvl8pPr>
            <a:lvl9pPr marL="3813528" indent="-224325" defTabSz="906648" eaLnBrk="0" fontAlgn="base" hangingPunct="0">
              <a:spcBef>
                <a:spcPct val="30000"/>
              </a:spcBef>
              <a:spcAft>
                <a:spcPct val="0"/>
              </a:spcAft>
              <a:defRPr sz="1000">
                <a:solidFill>
                  <a:schemeClr val="tx1"/>
                </a:solidFill>
                <a:latin typeface="Times New Roman" pitchFamily="18" charset="0"/>
                <a:cs typeface="Times New Roman" pitchFamily="18" charset="0"/>
              </a:defRPr>
            </a:lvl9pPr>
          </a:lstStyle>
          <a:p>
            <a:pPr algn="r" eaLnBrk="1" hangingPunct="1"/>
            <a:fld id="{BA2CA385-DC33-42B2-8C95-23F6BEAE1FC4}" type="slidenum">
              <a:rPr lang="en-US" altLang="en-US" sz="1200">
                <a:solidFill>
                  <a:prstClr val="black"/>
                </a:solidFill>
                <a:latin typeface="Arial" pitchFamily="34" charset="0"/>
              </a:rPr>
              <a:pPr algn="r" eaLnBrk="1" hangingPunct="1"/>
              <a:t>22</a:t>
            </a:fld>
            <a:endParaRPr lang="en-US" altLang="en-US" sz="1200">
              <a:solidFill>
                <a:prstClr val="black"/>
              </a:solidFill>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Note for 1</a:t>
            </a:r>
            <a:r>
              <a:rPr lang="en-US" baseline="30000" dirty="0" smtClean="0"/>
              <a:t>st</a:t>
            </a:r>
            <a:r>
              <a:rPr lang="en-US" dirty="0" smtClean="0"/>
              <a:t> bullet: the atmospheric concentration of CO</a:t>
            </a:r>
            <a:r>
              <a:rPr lang="en-US" baseline="-25000" dirty="0" smtClean="0"/>
              <a:t>2</a:t>
            </a:r>
            <a:r>
              <a:rPr lang="en-US" dirty="0" smtClean="0"/>
              <a:t> in the atmosphere has increased about 35% since the start of the industrial age (1750s). The current concentration in the atmosphere (~392 ppm) has not been seen for at least 800,000 years (based on ice core data).</a:t>
            </a:r>
          </a:p>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endParaRPr lang="en-US" dirty="0" smtClean="0"/>
          </a:p>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Note for</a:t>
            </a:r>
            <a:r>
              <a:rPr lang="en-US" baseline="0" dirty="0" smtClean="0"/>
              <a:t> 2</a:t>
            </a:r>
            <a:r>
              <a:rPr lang="en-US" baseline="30000" dirty="0" smtClean="0"/>
              <a:t>nd</a:t>
            </a:r>
            <a:r>
              <a:rPr lang="en-US" baseline="0" dirty="0" smtClean="0"/>
              <a:t> bullet point: a 30% increase in acidity corresponds to a decrease of 0.1 pH units. The pH scale is logarithmic (like the Richter scale), so a small change in pH corresponds to a large change in acidity. For example, pH 7 is </a:t>
            </a:r>
            <a:r>
              <a:rPr lang="en-US" i="1" baseline="0" dirty="0" smtClean="0"/>
              <a:t>10 times</a:t>
            </a:r>
            <a:r>
              <a:rPr lang="en-US" i="0" baseline="0" dirty="0" smtClean="0"/>
              <a:t> as acidic as pH 8.</a:t>
            </a:r>
          </a:p>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endParaRPr lang="en-US" dirty="0" smtClean="0"/>
          </a:p>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a:t>Note for 3rd bullet point: </a:t>
            </a:r>
            <a:r>
              <a:rPr lang="en-US" dirty="0" smtClean="0"/>
              <a:t>This projection is based on the current </a:t>
            </a:r>
            <a:r>
              <a:rPr lang="en-US" dirty="0"/>
              <a:t>rate of global carbon dioxide </a:t>
            </a:r>
            <a:r>
              <a:rPr lang="en-US" dirty="0" smtClean="0"/>
              <a:t>emissions.   </a:t>
            </a:r>
          </a:p>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endParaRPr lang="en-US" dirty="0" smtClean="0"/>
          </a:p>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Note for </a:t>
            </a:r>
            <a:r>
              <a:rPr lang="en-US" baseline="0" dirty="0" smtClean="0"/>
              <a:t>4</a:t>
            </a:r>
            <a:r>
              <a:rPr lang="en-US" baseline="30000" dirty="0" smtClean="0"/>
              <a:t>th</a:t>
            </a:r>
            <a:r>
              <a:rPr lang="en-US" baseline="0" dirty="0" smtClean="0"/>
              <a:t> bullet point: This rapid rate of change gives marine organisms, ecosystems and humans less time to adapt, evolve or otherwise adjust to changing ocean chemistry. Scientists are concerned that many marine species will not be able to keep pace, and will go extinct.</a:t>
            </a:r>
            <a:endParaRPr lang="en-US" dirty="0"/>
          </a:p>
        </p:txBody>
      </p:sp>
      <p:sp>
        <p:nvSpPr>
          <p:cNvPr id="4" name="Slide Number Placeholder 3"/>
          <p:cNvSpPr>
            <a:spLocks noGrp="1"/>
          </p:cNvSpPr>
          <p:nvPr>
            <p:ph type="sldNum" sz="quarter" idx="10"/>
          </p:nvPr>
        </p:nvSpPr>
        <p:spPr/>
        <p:txBody>
          <a:bodyPr/>
          <a:lstStyle/>
          <a:p>
            <a:fld id="{BB974D87-AF71-D042-BBFF-A4C25023DF26}"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951659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factors will vary with species and location</a:t>
            </a:r>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25</a:t>
            </a:fld>
            <a:endParaRPr lang="en-US"/>
          </a:p>
        </p:txBody>
      </p:sp>
    </p:spTree>
    <p:extLst>
      <p:ext uri="{BB962C8B-B14F-4D97-AF65-F5344CB8AC3E}">
        <p14:creationId xmlns:p14="http://schemas.microsoft.com/office/powerpoint/2010/main" val="3218112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Key determinant: the balance between changes in precipitation, evapotranspiration, snowpack</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Top photo: </a:t>
            </a:r>
            <a:r>
              <a:rPr lang="en-US" dirty="0" smtClean="0"/>
              <a:t>Cascades frogs, found only at high elevations in three states, will face a hard future where trout dominate high mountain lakes and climate change dries up many of the shallower waterways such amphibians have been using.</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Bottom photo: </a:t>
            </a:r>
            <a:r>
              <a:rPr lang="en-US" dirty="0" smtClean="0"/>
              <a:t>With climate change, there will be fewer seasonal ponds that have water during crucial times of the year when amphibians breed and their young, such as frogs in their tadpole stage, need to be in water.</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a drier climate, peat-based wetlands would be especially hard-hit as the highly organic soils undergo oxidation and subsidence, thus altering drainage patterns, topography, and exposure to fire</a:t>
            </a:r>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27</a:t>
            </a:fld>
            <a:endParaRPr lang="en-US"/>
          </a:p>
        </p:txBody>
      </p:sp>
    </p:spTree>
    <p:extLst>
      <p:ext uri="{BB962C8B-B14F-4D97-AF65-F5344CB8AC3E}">
        <p14:creationId xmlns:p14="http://schemas.microsoft.com/office/powerpoint/2010/main" val="3934318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3884997" y="8684282"/>
            <a:ext cx="2971433" cy="458145"/>
          </a:xfrm>
          <a:prstGeom prst="rect">
            <a:avLst/>
          </a:prstGeom>
          <a:noFill/>
          <a:ln w="9525">
            <a:noFill/>
            <a:miter lim="800000"/>
            <a:headEnd/>
            <a:tailEnd/>
          </a:ln>
        </p:spPr>
        <p:txBody>
          <a:bodyPr lIns="91551" tIns="45774" rIns="91551" bIns="45774" anchor="b">
            <a:prstTxWarp prst="textNoShape">
              <a:avLst/>
            </a:prstTxWarp>
          </a:bodyPr>
          <a:lstStyle/>
          <a:p>
            <a:pPr algn="r" defTabSz="915055" fontAlgn="base">
              <a:spcBef>
                <a:spcPct val="0"/>
              </a:spcBef>
              <a:spcAft>
                <a:spcPct val="0"/>
              </a:spcAft>
            </a:pPr>
            <a:fld id="{A2E48496-7D80-3B43-9805-BC05BEE612E5}" type="slidenum">
              <a:rPr lang="en-US">
                <a:solidFill>
                  <a:prstClr val="black"/>
                </a:solidFill>
                <a:cs typeface="Arial" pitchFamily="34" charset="0"/>
              </a:rPr>
              <a:pPr algn="r" defTabSz="915055" fontAlgn="base">
                <a:spcBef>
                  <a:spcPct val="0"/>
                </a:spcBef>
                <a:spcAft>
                  <a:spcPct val="0"/>
                </a:spcAft>
              </a:pPr>
              <a:t>28</a:t>
            </a:fld>
            <a:endParaRPr lang="en-US" dirty="0">
              <a:solidFill>
                <a:prstClr val="black"/>
              </a:solidFill>
              <a:cs typeface="Arial" pitchFamily="34" charset="0"/>
            </a:endParaRPr>
          </a:p>
        </p:txBody>
      </p:sp>
      <p:sp>
        <p:nvSpPr>
          <p:cNvPr id="166915" name="Rectangle 2"/>
          <p:cNvSpPr>
            <a:spLocks noGrp="1" noRot="1" noChangeAspect="1" noChangeArrowheads="1" noTextEdit="1"/>
          </p:cNvSpPr>
          <p:nvPr>
            <p:ph type="sldImg"/>
          </p:nvPr>
        </p:nvSpPr>
        <p:spPr>
          <a:solidFill>
            <a:srgbClr val="FFFFFF"/>
          </a:solidFill>
          <a:ln/>
        </p:spPr>
      </p:sp>
      <p:sp>
        <p:nvSpPr>
          <p:cNvPr id="166916" name="Rectangle 3"/>
          <p:cNvSpPr>
            <a:spLocks noGrp="1" noChangeArrowheads="1"/>
          </p:cNvSpPr>
          <p:nvPr>
            <p:ph type="body" idx="1"/>
          </p:nvPr>
        </p:nvSpPr>
        <p:spPr>
          <a:noFill/>
          <a:ln>
            <a:solidFill>
              <a:srgbClr val="000000"/>
            </a:solidFill>
          </a:ln>
        </p:spPr>
        <p:txBody>
          <a:bodyPr/>
          <a:lstStyle/>
          <a:p>
            <a:pPr eaLnBrk="1" hangingPunct="1"/>
            <a:r>
              <a:rPr lang="en-US">
                <a:latin typeface="Arial" pitchFamily="-105" charset="0"/>
              </a:rPr>
              <a:t>It is well known that there are temperature thresholds for coldwater fish, and that warming temperatures will increasingly stress coldwater fish in the warmest parts of the Pacific Northwest. A monthly average temperature of 68F has been used as an upper limit for resident cold water fish habitat, and is known to stress Pacific salmon during periods of freshwater migration, spawning, and rearing. </a:t>
            </a:r>
          </a:p>
          <a:p>
            <a:pPr eaLnBrk="1" hangingPunct="1"/>
            <a:endParaRPr lang="en-US">
              <a:latin typeface="Arial" pitchFamily="-105" charset="0"/>
            </a:endParaRPr>
          </a:p>
          <a:p>
            <a:pPr eaLnBrk="1" hangingPunct="1"/>
            <a:r>
              <a:rPr lang="en-US">
                <a:latin typeface="Arial" pitchFamily="-105" charset="0"/>
              </a:rPr>
              <a:t>In Washington, the most significant temperature impacts are projected in the Columbia Basin. Because salmon move through these regions during parts of their lifecycle, this doesn’t necessarily mean that salmon will be eliminated from these regions. It does, however, suggest increased stress on populations that use these areas during summer, such as summer and fall chinook, summer steelhead, and sockeye salmon. </a:t>
            </a:r>
            <a:endParaRPr lang="en-US" b="1">
              <a:latin typeface="Arial" pitchFamily="-105" charset="0"/>
              <a:ea typeface="ＭＳ Ｐゴシック" pitchFamily="-105" charset="-128"/>
              <a:cs typeface="ＭＳ Ｐゴシック" pitchFamily="-105" charset="-128"/>
            </a:endParaRPr>
          </a:p>
          <a:p>
            <a:pPr eaLnBrk="1" hangingPunct="1"/>
            <a:endParaRPr lang="en-US" b="1">
              <a:latin typeface="Arial" pitchFamily="-105" charset="0"/>
              <a:ea typeface="ＭＳ Ｐゴシック" pitchFamily="-105" charset="-128"/>
              <a:cs typeface="ＭＳ Ｐゴシック" pitchFamily="-105" charset="-128"/>
            </a:endParaRPr>
          </a:p>
          <a:p>
            <a:pPr eaLnBrk="1" hangingPunct="1"/>
            <a:r>
              <a:rPr lang="en-US" b="1">
                <a:latin typeface="Arial" pitchFamily="-105" charset="0"/>
                <a:ea typeface="ＭＳ Ｐゴシック" pitchFamily="-105" charset="-128"/>
                <a:cs typeface="ＭＳ Ｐゴシック" pitchFamily="-105" charset="-128"/>
              </a:rPr>
              <a:t>About the figure: August mean surface air temperature and maximum stream temperature for 1970-1999 (top left) and the 2040s (top right, emissions scenario A1B). </a:t>
            </a:r>
            <a:r>
              <a:rPr lang="en-US">
                <a:latin typeface="Arial" pitchFamily="-105" charset="0"/>
                <a:ea typeface="ＭＳ Ｐゴシック" pitchFamily="-105" charset="-128"/>
                <a:cs typeface="ＭＳ Ｐゴシック" pitchFamily="-105" charset="-128"/>
              </a:rPr>
              <a:t>The area of favorable thermal habitat for salmon declines by the 2040s in western Washington, and in eastern Washington many areas transition from stressful to fatal for salmon.  </a:t>
            </a:r>
          </a:p>
          <a:p>
            <a:pPr eaLnBrk="1" hangingPunct="1"/>
            <a:endParaRPr lang="en-US">
              <a:latin typeface="Arial" pitchFamily="-105" charset="0"/>
              <a:ea typeface="ＭＳ Ｐゴシック" pitchFamily="-105" charset="-128"/>
              <a:cs typeface="ＭＳ Ｐゴシック" pitchFamily="-105" charset="-128"/>
            </a:endParaRPr>
          </a:p>
          <a:p>
            <a:pPr eaLnBrk="1" hangingPunct="1"/>
            <a:r>
              <a:rPr lang="en-US">
                <a:latin typeface="Arial" pitchFamily="-105" charset="0"/>
                <a:ea typeface="ＭＳ Ｐゴシック" pitchFamily="-105" charset="-128"/>
                <a:cs typeface="ＭＳ Ｐゴシック" pitchFamily="-105" charset="-128"/>
              </a:rPr>
              <a:t>Source: </a:t>
            </a:r>
            <a:r>
              <a:rPr lang="en-US">
                <a:latin typeface="Arial" pitchFamily="-105" charset="0"/>
              </a:rPr>
              <a:t>Mantua, N.J., I. Tohver, and A.F. Hamlet. 2009. Impacts of climate change on key aspects of freshwater salmon habitat in Washington State. Chapter 6 in </a:t>
            </a:r>
            <a:r>
              <a:rPr lang="en-US" i="1">
                <a:latin typeface="Arial" pitchFamily="-105" charset="0"/>
              </a:rPr>
              <a:t>The Washington Climate Change Impacts Assessment: Evaluating Washington's Future in a Changing Climate</a:t>
            </a:r>
            <a:r>
              <a:rPr lang="en-US">
                <a:latin typeface="Arial" pitchFamily="-105" charset="0"/>
              </a:rPr>
              <a:t>, Climate Impacts Group, University of Washington, Seattle, Washington.</a:t>
            </a:r>
            <a:endParaRPr lang="en-US">
              <a:latin typeface="Arial" pitchFamily="-105" charset="0"/>
              <a:ea typeface="ＭＳ Ｐゴシック" pitchFamily="-105" charset="-128"/>
              <a:cs typeface="ＭＳ Ｐゴシック" pitchFamily="-105" charset="-128"/>
            </a:endParaRPr>
          </a:p>
          <a:p>
            <a:pPr eaLnBrk="1" hangingPunct="1"/>
            <a:endParaRPr lang="en-US">
              <a:latin typeface="Arial" pitchFamily="-105" charset="0"/>
              <a:ea typeface="ＭＳ Ｐゴシック" pitchFamily="-105" charset="-128"/>
              <a:cs typeface="ＭＳ Ｐゴシック" pitchFamily="-105"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txBox="1">
            <a:spLocks noGrp="1" noChangeArrowheads="1"/>
          </p:cNvSpPr>
          <p:nvPr/>
        </p:nvSpPr>
        <p:spPr bwMode="auto">
          <a:xfrm>
            <a:off x="3884985" y="8684650"/>
            <a:ext cx="2971496" cy="45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5" rIns="91432" bIns="45715" anchor="b"/>
          <a:lstStyle>
            <a:lvl1pPr defTabSz="949325" eaLnBrk="0" hangingPunct="0">
              <a:defRPr sz="2400" b="1">
                <a:solidFill>
                  <a:schemeClr val="tx1"/>
                </a:solidFill>
                <a:latin typeface="Arial" pitchFamily="34" charset="0"/>
                <a:ea typeface="ＭＳ Ｐゴシック" pitchFamily="34" charset="-128"/>
              </a:defRPr>
            </a:lvl1pPr>
            <a:lvl2pPr marL="742950" indent="-285750" defTabSz="949325" eaLnBrk="0" hangingPunct="0">
              <a:defRPr sz="2400" b="1">
                <a:solidFill>
                  <a:schemeClr val="tx1"/>
                </a:solidFill>
                <a:latin typeface="Arial" pitchFamily="34" charset="0"/>
                <a:ea typeface="ＭＳ Ｐゴシック" pitchFamily="34" charset="-128"/>
              </a:defRPr>
            </a:lvl2pPr>
            <a:lvl3pPr marL="1143000" indent="-228600" defTabSz="949325" eaLnBrk="0" hangingPunct="0">
              <a:defRPr sz="2400" b="1">
                <a:solidFill>
                  <a:schemeClr val="tx1"/>
                </a:solidFill>
                <a:latin typeface="Arial" pitchFamily="34" charset="0"/>
                <a:ea typeface="ＭＳ Ｐゴシック" pitchFamily="34" charset="-128"/>
              </a:defRPr>
            </a:lvl3pPr>
            <a:lvl4pPr marL="1600200" indent="-228600" defTabSz="949325" eaLnBrk="0" hangingPunct="0">
              <a:defRPr sz="2400" b="1">
                <a:solidFill>
                  <a:schemeClr val="tx1"/>
                </a:solidFill>
                <a:latin typeface="Arial" pitchFamily="34" charset="0"/>
                <a:ea typeface="ＭＳ Ｐゴシック" pitchFamily="34" charset="-128"/>
              </a:defRPr>
            </a:lvl4pPr>
            <a:lvl5pPr marL="2057400" indent="-228600" defTabSz="949325" eaLnBrk="0" hangingPunct="0">
              <a:defRPr sz="2400" b="1">
                <a:solidFill>
                  <a:schemeClr val="tx1"/>
                </a:solidFill>
                <a:latin typeface="Arial" pitchFamily="34" charset="0"/>
                <a:ea typeface="ＭＳ Ｐゴシック" pitchFamily="34" charset="-128"/>
              </a:defRPr>
            </a:lvl5pPr>
            <a:lvl6pPr marL="2514600" indent="-228600" defTabSz="949325"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defTabSz="949325"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defTabSz="949325"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defTabSz="949325"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algn="r" eaLnBrk="1" fontAlgn="base" hangingPunct="1">
              <a:spcBef>
                <a:spcPct val="0"/>
              </a:spcBef>
              <a:spcAft>
                <a:spcPct val="0"/>
              </a:spcAft>
            </a:pPr>
            <a:fld id="{91B06077-8866-496C-B0EB-41A9FF363696}" type="slidenum">
              <a:rPr lang="en-US" altLang="en-US" sz="1200" b="0">
                <a:solidFill>
                  <a:prstClr val="black"/>
                </a:solidFill>
                <a:cs typeface="Arial" pitchFamily="34" charset="0"/>
              </a:rPr>
              <a:pPr algn="r" eaLnBrk="1" fontAlgn="base" hangingPunct="1">
                <a:spcBef>
                  <a:spcPct val="0"/>
                </a:spcBef>
                <a:spcAft>
                  <a:spcPct val="0"/>
                </a:spcAft>
              </a:pPr>
              <a:t>30</a:t>
            </a:fld>
            <a:endParaRPr lang="en-US" altLang="en-US" sz="1200" b="0">
              <a:solidFill>
                <a:prstClr val="black"/>
              </a:solidFill>
              <a:cs typeface="Arial" pitchFamily="34" charset="0"/>
            </a:endParaRPr>
          </a:p>
        </p:txBody>
      </p:sp>
      <p:sp>
        <p:nvSpPr>
          <p:cNvPr id="87042" name="Rectangle 2"/>
          <p:cNvSpPr>
            <a:spLocks noGrp="1" noRot="1" noChangeAspect="1" noChangeArrowheads="1" noTextEdit="1"/>
          </p:cNvSpPr>
          <p:nvPr>
            <p:ph type="sldImg"/>
          </p:nvPr>
        </p:nvSpPr>
        <p:spPr>
          <a:solidFill>
            <a:srgbClr val="FFFFFF"/>
          </a:solidFill>
          <a:ln/>
        </p:spPr>
      </p:sp>
      <p:sp>
        <p:nvSpPr>
          <p:cNvPr id="87043"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r>
              <a:rPr lang="en-US" altLang="en-US" dirty="0" smtClean="0">
                <a:latin typeface="Arial" pitchFamily="34" charset="0"/>
                <a:ea typeface="ＭＳ Ｐゴシック" pitchFamily="34" charset="-128"/>
              </a:rPr>
              <a:t>Range for Douglas-fir may be</a:t>
            </a:r>
            <a:r>
              <a:rPr lang="en-US" altLang="en-US" baseline="0" dirty="0" smtClean="0">
                <a:latin typeface="Arial" pitchFamily="34" charset="0"/>
                <a:ea typeface="ＭＳ Ｐゴシック" pitchFamily="34" charset="-128"/>
              </a:rPr>
              <a:t> reduced due to changes in climatic suitability for Douglas-fir. This is particularly relevant to seedling establishment.</a:t>
            </a:r>
            <a:endParaRPr lang="en-US" altLang="en-US" dirty="0" smtClean="0">
              <a:latin typeface="Arial" pitchFamily="34" charset="0"/>
              <a:ea typeface="ＭＳ Ｐゴシック"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31</a:t>
            </a:fld>
            <a:endParaRPr lang="en-US"/>
          </a:p>
        </p:txBody>
      </p:sp>
    </p:spTree>
    <p:extLst>
      <p:ext uri="{BB962C8B-B14F-4D97-AF65-F5344CB8AC3E}">
        <p14:creationId xmlns:p14="http://schemas.microsoft.com/office/powerpoint/2010/main" val="205495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32</a:t>
            </a:fld>
            <a:endParaRPr lang="en-US"/>
          </a:p>
        </p:txBody>
      </p:sp>
    </p:spTree>
    <p:extLst>
      <p:ext uri="{BB962C8B-B14F-4D97-AF65-F5344CB8AC3E}">
        <p14:creationId xmlns:p14="http://schemas.microsoft.com/office/powerpoint/2010/main" val="8046954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Washington, Oregon, and Idaho, a habitat suitability model projects 21% of the region could support suitable habitat for the invasive tamarisk by 2099 (a two- to ten-fold increase). Tamarisk currently occupies less than 1% of this area</a:t>
            </a:r>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34</a:t>
            </a:fld>
            <a:endParaRPr lang="en-US"/>
          </a:p>
        </p:txBody>
      </p:sp>
    </p:spTree>
    <p:extLst>
      <p:ext uri="{BB962C8B-B14F-4D97-AF65-F5344CB8AC3E}">
        <p14:creationId xmlns:p14="http://schemas.microsoft.com/office/powerpoint/2010/main" val="1896990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35</a:t>
            </a:fld>
            <a:endParaRPr lang="en-US"/>
          </a:p>
        </p:txBody>
      </p:sp>
    </p:spTree>
    <p:extLst>
      <p:ext uri="{BB962C8B-B14F-4D97-AF65-F5344CB8AC3E}">
        <p14:creationId xmlns:p14="http://schemas.microsoft.com/office/powerpoint/2010/main" val="804695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560E6-1AAD-4E33-AC75-B9013916B7B2}" type="slidenum">
              <a:rPr lang="en-US" smtClean="0"/>
              <a:t>37</a:t>
            </a:fld>
            <a:endParaRPr lang="en-US"/>
          </a:p>
        </p:txBody>
      </p:sp>
    </p:spTree>
    <p:extLst>
      <p:ext uri="{BB962C8B-B14F-4D97-AF65-F5344CB8AC3E}">
        <p14:creationId xmlns:p14="http://schemas.microsoft.com/office/powerpoint/2010/main" val="8046954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Map indicates the increases in area burned that would result from the regional temperature and precipitation changes associated with a 2.2°F global warming</a:t>
            </a:r>
            <a:r>
              <a:rPr lang="en-US" sz="1200" b="1" i="0" u="none" strike="noStrike" kern="1200" baseline="0" dirty="0" smtClean="0">
                <a:solidFill>
                  <a:schemeClr val="tx1"/>
                </a:solidFill>
                <a:latin typeface="+mn-lt"/>
                <a:ea typeface="+mn-ea"/>
                <a:cs typeface="+mn-cs"/>
              </a:rPr>
              <a:t>100 </a:t>
            </a:r>
            <a:r>
              <a:rPr lang="en-US" sz="1200" b="0" i="0" u="none" strike="noStrike" kern="1200" baseline="0" dirty="0" smtClean="0">
                <a:solidFill>
                  <a:schemeClr val="tx1"/>
                </a:solidFill>
                <a:latin typeface="+mn-lt"/>
                <a:ea typeface="+mn-ea"/>
                <a:cs typeface="+mn-cs"/>
              </a:rPr>
              <a:t>across areas that share broad climatic and vegetation characteristics.</a:t>
            </a:r>
            <a:r>
              <a:rPr lang="en-US" sz="1200" b="1" i="0" u="none" strike="noStrike" kern="1200" baseline="0" dirty="0" smtClean="0">
                <a:solidFill>
                  <a:schemeClr val="tx1"/>
                </a:solidFill>
                <a:latin typeface="+mn-lt"/>
                <a:ea typeface="+mn-ea"/>
                <a:cs typeface="+mn-cs"/>
              </a:rPr>
              <a:t>101 </a:t>
            </a:r>
            <a:r>
              <a:rPr lang="en-US" sz="1200" b="0" i="0" u="none" strike="noStrike" kern="1200" baseline="0" dirty="0" smtClean="0">
                <a:solidFill>
                  <a:schemeClr val="tx1"/>
                </a:solidFill>
                <a:latin typeface="+mn-lt"/>
                <a:ea typeface="+mn-ea"/>
                <a:cs typeface="+mn-cs"/>
              </a:rPr>
              <a:t>Local impacts will vary greatly within these broad areas with sensitivity of fuels to climate.</a:t>
            </a:r>
            <a:r>
              <a:rPr lang="en-US" sz="1200" b="1" i="0" u="none" strike="noStrike" kern="1200" baseline="0" dirty="0" smtClean="0">
                <a:solidFill>
                  <a:schemeClr val="tx1"/>
                </a:solidFill>
                <a:latin typeface="+mn-lt"/>
                <a:ea typeface="+mn-ea"/>
                <a:cs typeface="+mn-cs"/>
              </a:rPr>
              <a:t>14 </a:t>
            </a:r>
          </a:p>
          <a:p>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solidFill>
                  <a:prstClr val="white"/>
                </a:solidFill>
                <a:effectLst>
                  <a:outerShdw blurRad="38100" dist="38100" dir="2700000" algn="tl">
                    <a:srgbClr val="000000">
                      <a:alpha val="43137"/>
                    </a:srgbClr>
                  </a:outerShdw>
                </a:effectLst>
                <a:latin typeface="Arial" pitchFamily="34" charset="0"/>
                <a:cs typeface="Arial" pitchFamily="34" charset="0"/>
              </a:rPr>
              <a:t>Although infrequent historically, wildfire risk increases in northern CA, western WA and OR, and southeast AK</a:t>
            </a:r>
          </a:p>
          <a:p>
            <a:endParaRPr lang="en-US" dirty="0"/>
          </a:p>
        </p:txBody>
      </p:sp>
      <p:sp>
        <p:nvSpPr>
          <p:cNvPr id="4" name="Slide Number Placeholder 3"/>
          <p:cNvSpPr>
            <a:spLocks noGrp="1"/>
          </p:cNvSpPr>
          <p:nvPr>
            <p:ph type="sldNum" sz="quarter" idx="10"/>
          </p:nvPr>
        </p:nvSpPr>
        <p:spPr/>
        <p:txBody>
          <a:bodyPr/>
          <a:lstStyle/>
          <a:p>
            <a:pPr>
              <a:defRPr/>
            </a:pPr>
            <a:fld id="{04DC954F-7657-4731-9B5E-473ACCC787A4}" type="slidenum">
              <a:rPr lang="en-US" smtClean="0">
                <a:solidFill>
                  <a:prstClr val="black"/>
                </a:solidFill>
              </a:rPr>
              <a:pPr>
                <a:defRPr/>
              </a:pPr>
              <a:t>38</a:t>
            </a:fld>
            <a:endParaRPr lang="en-US">
              <a:solidFill>
                <a:prstClr val="black"/>
              </a:solidFill>
            </a:endParaRPr>
          </a:p>
        </p:txBody>
      </p:sp>
    </p:spTree>
    <p:extLst>
      <p:ext uri="{BB962C8B-B14F-4D97-AF65-F5344CB8AC3E}">
        <p14:creationId xmlns:p14="http://schemas.microsoft.com/office/powerpoint/2010/main" val="3675742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Changes in disease, insect outbreaks</a:t>
            </a:r>
            <a:r>
              <a:rPr lang="en-US" sz="1200" b="1" kern="1200" baseline="0" dirty="0" smtClean="0">
                <a:solidFill>
                  <a:schemeClr val="tx1"/>
                </a:solidFill>
                <a:effectLst/>
                <a:latin typeface="+mn-lt"/>
                <a:ea typeface="+mn-ea"/>
                <a:cs typeface="+mn-cs"/>
              </a:rPr>
              <a:t> can vary by location and may depend on changes in precipitation. </a:t>
            </a:r>
            <a:r>
              <a:rPr lang="en-US" sz="1200" b="0" kern="1200" baseline="0" dirty="0" smtClean="0">
                <a:solidFill>
                  <a:schemeClr val="tx1"/>
                </a:solidFill>
                <a:effectLst/>
                <a:latin typeface="+mn-lt"/>
                <a:ea typeface="+mn-ea"/>
                <a:cs typeface="+mn-cs"/>
              </a:rPr>
              <a:t>For example, warmer temperatures and drier conditions will increase host susceptibility to infection and growth of </a:t>
            </a:r>
            <a:r>
              <a:rPr lang="en-US" sz="1200" b="0" kern="1200" baseline="0" dirty="0" err="1" smtClean="0">
                <a:solidFill>
                  <a:schemeClr val="tx1"/>
                </a:solidFill>
                <a:effectLst/>
                <a:latin typeface="+mn-lt"/>
                <a:ea typeface="+mn-ea"/>
                <a:cs typeface="+mn-cs"/>
              </a:rPr>
              <a:t>cytospora</a:t>
            </a:r>
            <a:r>
              <a:rPr lang="en-US" sz="1200" b="0" kern="1200" baseline="0" dirty="0" smtClean="0">
                <a:solidFill>
                  <a:schemeClr val="tx1"/>
                </a:solidFill>
                <a:effectLst/>
                <a:latin typeface="+mn-lt"/>
                <a:ea typeface="+mn-ea"/>
                <a:cs typeface="+mn-cs"/>
              </a:rPr>
              <a:t> canker (alder). Wetter conditions may reduce the host moisture stress, slowing or stopping canker growth. </a:t>
            </a:r>
            <a:endParaRPr lang="en-US" sz="1200" b="1" kern="1200" dirty="0" smtClean="0">
              <a:solidFill>
                <a:schemeClr val="tx1"/>
              </a:solidFill>
              <a:effectLst/>
              <a:latin typeface="+mn-lt"/>
              <a:ea typeface="+mn-ea"/>
              <a:cs typeface="+mn-cs"/>
            </a:endParaRP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t>
            </a:r>
          </a:p>
          <a:p>
            <a:r>
              <a:rPr lang="en-US" sz="1200" b="1" kern="1200" dirty="0" smtClean="0">
                <a:solidFill>
                  <a:schemeClr val="tx1"/>
                </a:solidFill>
                <a:effectLst/>
                <a:latin typeface="+mn-lt"/>
                <a:ea typeface="+mn-ea"/>
                <a:cs typeface="+mn-cs"/>
              </a:rPr>
              <a:t>Spruce bark beetle</a:t>
            </a:r>
            <a:r>
              <a:rPr lang="en-US" sz="1200" kern="1200" dirty="0" smtClean="0">
                <a:solidFill>
                  <a:schemeClr val="tx1"/>
                </a:solidFill>
                <a:effectLst/>
                <a:latin typeface="+mn-lt"/>
                <a:ea typeface="+mn-ea"/>
                <a:cs typeface="+mn-cs"/>
              </a:rPr>
              <a:t> is the dominant disturbance agent in </a:t>
            </a:r>
            <a:r>
              <a:rPr lang="en-US" sz="1200" kern="1200" dirty="0" err="1" smtClean="0">
                <a:solidFill>
                  <a:schemeClr val="tx1"/>
                </a:solidFill>
                <a:effectLst/>
                <a:latin typeface="+mn-lt"/>
                <a:ea typeface="+mn-ea"/>
                <a:cs typeface="+mn-cs"/>
              </a:rPr>
              <a:t>southcentral</a:t>
            </a:r>
            <a:r>
              <a:rPr lang="en-US" sz="1200" kern="1200" dirty="0" smtClean="0">
                <a:solidFill>
                  <a:schemeClr val="tx1"/>
                </a:solidFill>
                <a:effectLst/>
                <a:latin typeface="+mn-lt"/>
                <a:ea typeface="+mn-ea"/>
                <a:cs typeface="+mn-cs"/>
              </a:rPr>
              <a:t> Alaska</a:t>
            </a:r>
          </a:p>
          <a:p>
            <a:endParaRPr lang="en-US" altLang="en-US" sz="1200" dirty="0" smtClean="0">
              <a:solidFill>
                <a:prstClr val="black"/>
              </a:solidFill>
              <a:latin typeface="Arial" pitchFamily="34" charset="0"/>
              <a:cs typeface="Arial" pitchFamily="34" charset="0"/>
            </a:endParaRPr>
          </a:p>
          <a:p>
            <a:r>
              <a:rPr lang="en-US" altLang="en-US" sz="1200" b="1" dirty="0" smtClean="0">
                <a:solidFill>
                  <a:prstClr val="black"/>
                </a:solidFill>
                <a:latin typeface="Arial" pitchFamily="34" charset="0"/>
                <a:cs typeface="Arial" pitchFamily="34" charset="0"/>
              </a:rPr>
              <a:t>Swiss needle cast:</a:t>
            </a:r>
            <a:r>
              <a:rPr lang="en-US" altLang="en-US" sz="1200" dirty="0" smtClean="0">
                <a:solidFill>
                  <a:prstClr val="black"/>
                </a:solidFill>
                <a:latin typeface="Arial" pitchFamily="34" charset="0"/>
                <a:cs typeface="Arial" pitchFamily="34" charset="0"/>
              </a:rPr>
              <a:t> reduces growth and needle retention in Douglas-fir stands in wet, coastal, low-elevation forests in the southern NPLCC region. </a:t>
            </a:r>
            <a:r>
              <a:rPr lang="en-US" sz="1200" kern="1200" dirty="0" smtClean="0">
                <a:solidFill>
                  <a:schemeClr val="tx1"/>
                </a:solidFill>
                <a:effectLst/>
                <a:latin typeface="+mn-lt"/>
                <a:ea typeface="+mn-ea"/>
                <a:cs typeface="+mn-cs"/>
              </a:rPr>
              <a:t>Swiss needle cast is expected to expand north from the central Oregon coast and inland as milder, wetter conditions become the norm, and to decrease from California to southern Oregon where June-July precipitation may remain below the limiting threshold of 3.94 inches (110 mm).</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Yellow-cedar decline </a:t>
            </a:r>
            <a:r>
              <a:rPr lang="en-US" sz="1200" kern="1200" dirty="0" smtClean="0">
                <a:solidFill>
                  <a:schemeClr val="tx1"/>
                </a:solidFill>
                <a:effectLst/>
                <a:latin typeface="+mn-lt"/>
                <a:ea typeface="+mn-ea"/>
                <a:cs typeface="+mn-cs"/>
              </a:rPr>
              <a:t>occurs in several thousand locations of concentrated mortality, totaling approximately 494,211 acres (200,000 hectares, ha) in southeast Alaska; also affects parts of BC.</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most detailed projections suggest the largest areas with increased risk of </a:t>
            </a:r>
            <a:r>
              <a:rPr lang="en-US" sz="1200" b="1" kern="1200" dirty="0" smtClean="0">
                <a:solidFill>
                  <a:schemeClr val="tx1"/>
                </a:solidFill>
                <a:effectLst/>
                <a:latin typeface="+mn-lt"/>
                <a:ea typeface="+mn-ea"/>
                <a:cs typeface="+mn-cs"/>
              </a:rPr>
              <a:t>mountain pine beetle </a:t>
            </a:r>
            <a:r>
              <a:rPr lang="en-US" sz="1200" kern="1200" dirty="0" smtClean="0">
                <a:solidFill>
                  <a:schemeClr val="tx1"/>
                </a:solidFill>
                <a:effectLst/>
                <a:latin typeface="+mn-lt"/>
                <a:ea typeface="+mn-ea"/>
                <a:cs typeface="+mn-cs"/>
              </a:rPr>
              <a:t>outbreak are outside the NPLCC region. However, future outbreaks in the region may stress </a:t>
            </a:r>
            <a:r>
              <a:rPr lang="en-US" sz="1200" kern="1200" dirty="0" err="1" smtClean="0">
                <a:solidFill>
                  <a:schemeClr val="tx1"/>
                </a:solidFill>
                <a:effectLst/>
                <a:latin typeface="+mn-lt"/>
                <a:ea typeface="+mn-ea"/>
                <a:cs typeface="+mn-cs"/>
              </a:rPr>
              <a:t>whitebark</a:t>
            </a:r>
            <a:r>
              <a:rPr lang="en-US" sz="1200" kern="1200" dirty="0" smtClean="0">
                <a:solidFill>
                  <a:schemeClr val="tx1"/>
                </a:solidFill>
                <a:effectLst/>
                <a:latin typeface="+mn-lt"/>
                <a:ea typeface="+mn-ea"/>
                <a:cs typeface="+mn-cs"/>
              </a:rPr>
              <a:t> pine, ponderosa pine, and </a:t>
            </a:r>
            <a:r>
              <a:rPr lang="en-US" sz="1200" kern="1200" dirty="0" err="1" smtClean="0">
                <a:solidFill>
                  <a:schemeClr val="tx1"/>
                </a:solidFill>
                <a:effectLst/>
                <a:latin typeface="+mn-lt"/>
                <a:ea typeface="+mn-ea"/>
                <a:cs typeface="+mn-cs"/>
              </a:rPr>
              <a:t>lodgepole</a:t>
            </a:r>
            <a:r>
              <a:rPr lang="en-US" sz="1200" kern="1200" dirty="0" smtClean="0">
                <a:solidFill>
                  <a:schemeClr val="tx1"/>
                </a:solidFill>
                <a:effectLst/>
                <a:latin typeface="+mn-lt"/>
                <a:ea typeface="+mn-ea"/>
                <a:cs typeface="+mn-cs"/>
              </a:rPr>
              <a:t> pine as outbreaks shift to high elevations in Oregon and Washington. Yet by 2100, outbreaks are expected to decline throughout most of the NPLCC region due to a temperature-driven mistiming in the emergence of adult beetles or a lack of suitable climate conditions for host tree species. </a:t>
            </a:r>
            <a:endParaRPr lang="en-US" dirty="0"/>
          </a:p>
        </p:txBody>
      </p:sp>
      <p:sp>
        <p:nvSpPr>
          <p:cNvPr id="4" name="Slide Number Placeholder 3"/>
          <p:cNvSpPr>
            <a:spLocks noGrp="1"/>
          </p:cNvSpPr>
          <p:nvPr>
            <p:ph type="sldNum" sz="quarter" idx="10"/>
          </p:nvPr>
        </p:nvSpPr>
        <p:spPr/>
        <p:txBody>
          <a:bodyPr/>
          <a:lstStyle/>
          <a:p>
            <a:pPr>
              <a:defRPr/>
            </a:pPr>
            <a:fld id="{04DC954F-7657-4731-9B5E-473ACCC787A4}" type="slidenum">
              <a:rPr lang="en-US" smtClean="0">
                <a:solidFill>
                  <a:prstClr val="black"/>
                </a:solidFill>
              </a:rPr>
              <a:pPr>
                <a:defRPr/>
              </a:pPr>
              <a:t>39</a:t>
            </a:fld>
            <a:endParaRPr lang="en-US">
              <a:solidFill>
                <a:prstClr val="black"/>
              </a:solidFill>
            </a:endParaRPr>
          </a:p>
        </p:txBody>
      </p:sp>
    </p:spTree>
    <p:extLst>
      <p:ext uri="{BB962C8B-B14F-4D97-AF65-F5344CB8AC3E}">
        <p14:creationId xmlns:p14="http://schemas.microsoft.com/office/powerpoint/2010/main" val="3702503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4DC954F-7657-4731-9B5E-473ACCC787A4}" type="slidenum">
              <a:rPr lang="en-US" smtClean="0"/>
              <a:pPr>
                <a:defRPr/>
              </a:pPr>
              <a:t>44</a:t>
            </a:fld>
            <a:endParaRPr lang="en-US"/>
          </a:p>
        </p:txBody>
      </p:sp>
    </p:spTree>
    <p:extLst>
      <p:ext uri="{BB962C8B-B14F-4D97-AF65-F5344CB8AC3E}">
        <p14:creationId xmlns:p14="http://schemas.microsoft.com/office/powerpoint/2010/main" val="3905161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a:t>
            </a:r>
            <a:r>
              <a:rPr lang="en-US" baseline="0" dirty="0" smtClean="0"/>
              <a:t> many key messages distributed in the various report chapters. </a:t>
            </a:r>
            <a:endParaRPr lang="en-US" dirty="0"/>
          </a:p>
        </p:txBody>
      </p:sp>
      <p:sp>
        <p:nvSpPr>
          <p:cNvPr id="4" name="Slide Number Placeholder 3"/>
          <p:cNvSpPr>
            <a:spLocks noGrp="1"/>
          </p:cNvSpPr>
          <p:nvPr>
            <p:ph type="sldNum" sz="quarter" idx="10"/>
          </p:nvPr>
        </p:nvSpPr>
        <p:spPr/>
        <p:txBody>
          <a:bodyPr/>
          <a:lstStyle/>
          <a:p>
            <a:pPr>
              <a:defRPr/>
            </a:pPr>
            <a:fld id="{04DC954F-7657-4731-9B5E-473ACCC787A4}" type="slidenum">
              <a:rPr lang="en-US" smtClean="0">
                <a:solidFill>
                  <a:prstClr val="black"/>
                </a:solidFill>
              </a:rPr>
              <a:pPr>
                <a:defRPr/>
              </a:pPr>
              <a:t>46</a:t>
            </a:fld>
            <a:endParaRPr lang="en-US">
              <a:solidFill>
                <a:prstClr val="black"/>
              </a:solidFill>
            </a:endParaRPr>
          </a:p>
        </p:txBody>
      </p:sp>
    </p:spTree>
    <p:extLst>
      <p:ext uri="{BB962C8B-B14F-4D97-AF65-F5344CB8AC3E}">
        <p14:creationId xmlns:p14="http://schemas.microsoft.com/office/powerpoint/2010/main" val="5151299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ea typeface="ＭＳ Ｐゴシック" pitchFamily="34" charset="-128"/>
              </a:rPr>
              <a:t>In terms of the indicator projections the picture is similar to Bear Pass. The annual total is projected to increases by 11% while the extreme events increase is larger, with 30-36 percent increases in the 10 and 25 year events. As well the persistence events in the 5-day totals are also expected to increase by 20% compared to the past.</a:t>
            </a:r>
          </a:p>
        </p:txBody>
      </p:sp>
      <p:sp>
        <p:nvSpPr>
          <p:cNvPr id="48132" name="Slide Number Placeholder 3"/>
          <p:cNvSpPr>
            <a:spLocks noGrp="1"/>
          </p:cNvSpPr>
          <p:nvPr>
            <p:ph type="sldNum" sz="quarter" idx="5"/>
          </p:nvPr>
        </p:nvSpPr>
        <p:spPr bwMode="auto">
          <a:extLst/>
        </p:spPr>
        <p:txBody>
          <a:bodyPr/>
          <a:lstStyle>
            <a:lvl1pPr eaLnBrk="0" hangingPunct="0">
              <a:defRPr sz="2400">
                <a:solidFill>
                  <a:schemeClr val="tx1"/>
                </a:solidFill>
                <a:latin typeface="Arial" pitchFamily="34" charset="0"/>
                <a:ea typeface="ＭＳ Ｐゴシック" pitchFamily="34" charset="-128"/>
              </a:defRPr>
            </a:lvl1pPr>
            <a:lvl2pPr marL="37222402" indent="-36773751"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4865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897301"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45951"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794601"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557FF6CF-417D-49C8-BF1C-E1C6447644C9}" type="slidenum">
              <a:rPr lang="en-US" sz="1300">
                <a:latin typeface="Calibri" pitchFamily="34" charset="0"/>
              </a:rPr>
              <a:pPr eaLnBrk="1" hangingPunct="1">
                <a:defRPr/>
              </a:pPr>
              <a:t>48</a:t>
            </a:fld>
            <a:endParaRPr lang="en-US" sz="13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9ADDE3-6258-4501-9C5B-958569181E5F}"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2454560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9ADDE3-6258-4501-9C5B-958569181E5F}"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134596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9ADDE3-6258-4501-9C5B-958569181E5F}"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2694085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9ADDE3-6258-4501-9C5B-958569181E5F}" type="datetimeFigureOut">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3533001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9ADDE3-6258-4501-9C5B-958569181E5F}" type="datetimeFigureOut">
              <a:rPr lang="en-US" smtClean="0"/>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3359723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9ADDE3-6258-4501-9C5B-958569181E5F}" type="datetimeFigureOut">
              <a:rPr lang="en-US" smtClean="0"/>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2983489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ADDE3-6258-4501-9C5B-958569181E5F}" type="datetimeFigureOut">
              <a:rPr lang="en-US" smtClean="0"/>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288778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9ADDE3-6258-4501-9C5B-958569181E5F}" type="datetimeFigureOut">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4231975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9ADDE3-6258-4501-9C5B-958569181E5F}" type="datetimeFigureOut">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269399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9ADDE3-6258-4501-9C5B-958569181E5F}"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1924953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9ADDE3-6258-4501-9C5B-958569181E5F}"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3E8E8B-400C-4D69-85D7-71F472E585D2}" type="slidenum">
              <a:rPr lang="en-US" smtClean="0"/>
              <a:t>‹#›</a:t>
            </a:fld>
            <a:endParaRPr lang="en-US"/>
          </a:p>
        </p:txBody>
      </p:sp>
    </p:spTree>
    <p:extLst>
      <p:ext uri="{BB962C8B-B14F-4D97-AF65-F5344CB8AC3E}">
        <p14:creationId xmlns:p14="http://schemas.microsoft.com/office/powerpoint/2010/main" val="885495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D522A55-65EB-417D-B7B2-5BB3BFC40102}"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1AA7DB2-DC6A-46E5-AB3E-809B7C33FC4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40654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b="1">
                <a:solidFill>
                  <a:srgbClr val="444A56"/>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6AF72E2-2CC5-4FCB-B5BF-73ACD5A49BA6}"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C8D6894-4E9D-4AF8-A059-F5E5AAA6E00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83517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80EE493-102C-4EE5-B10A-7D83D3B5F773}"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3F4F5AD-161A-4F5E-BFF7-8E93D4F6E58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06673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b="1">
                <a:solidFill>
                  <a:srgbClr val="444A56"/>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AAD59A6-E524-4A7E-9952-EC425732720B}" type="datetimeFigureOut">
              <a:rPr lang="en-US">
                <a:solidFill>
                  <a:prstClr val="black">
                    <a:tint val="75000"/>
                  </a:prstClr>
                </a:solidFill>
              </a:rPr>
              <a:pPr>
                <a:defRPr/>
              </a:pPr>
              <a:t>7/9/2014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CF2CBAD-3CD6-4079-8D6A-446B428F484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32895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116E5DD-BA51-465E-AF71-D36F681468B2}" type="datetimeFigureOut">
              <a:rPr lang="en-US">
                <a:solidFill>
                  <a:prstClr val="black">
                    <a:tint val="75000"/>
                  </a:prstClr>
                </a:solidFill>
              </a:rPr>
              <a:pPr>
                <a:defRPr/>
              </a:pPr>
              <a:t>7/9/2014</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54DE305-7A33-416D-BD01-43B2CFFEAE9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852981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lvl1pPr>
              <a:defRPr/>
            </a:lvl1pPr>
          </a:lstStyle>
          <a:p>
            <a:pPr>
              <a:defRPr/>
            </a:pPr>
            <a:fld id="{3BC380F9-EB0D-4BEE-BE5A-14852C7BB385}" type="datetimeFigureOut">
              <a:rPr lang="en-US">
                <a:solidFill>
                  <a:prstClr val="black">
                    <a:tint val="75000"/>
                  </a:prstClr>
                </a:solidFill>
              </a:rPr>
              <a:pPr>
                <a:defRPr/>
              </a:pPr>
              <a:t>7/9/2014</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D215E2-352D-43C1-AB62-E3DEF94C3B5C}" type="slidenum">
              <a:rPr lang="en-US">
                <a:solidFill>
                  <a:prstClr val="black">
                    <a:tint val="75000"/>
                  </a:prstClr>
                </a:solidFill>
              </a:rPr>
              <a:pPr>
                <a:defRPr/>
              </a:pPr>
              <a:t>‹#›</a:t>
            </a:fld>
            <a:endParaRPr lang="en-US">
              <a:solidFill>
                <a:prstClr val="black">
                  <a:tint val="75000"/>
                </a:prstClr>
              </a:solidFill>
            </a:endParaRPr>
          </a:p>
        </p:txBody>
      </p:sp>
      <p:sp>
        <p:nvSpPr>
          <p:cNvPr id="6" name="Title 1"/>
          <p:cNvSpPr>
            <a:spLocks noGrp="1"/>
          </p:cNvSpPr>
          <p:nvPr>
            <p:ph type="title"/>
          </p:nvPr>
        </p:nvSpPr>
        <p:spPr>
          <a:xfrm>
            <a:off x="457200" y="274638"/>
            <a:ext cx="8229600" cy="1143000"/>
          </a:xfrm>
        </p:spPr>
        <p:txBody>
          <a:bodyPr/>
          <a:lstStyle>
            <a:lvl1pPr>
              <a:defRPr sz="3000" b="1">
                <a:solidFill>
                  <a:srgbClr val="444A56"/>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5611566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3D61576-2218-45A7-A746-2DF2110B57DB}" type="datetimeFigureOut">
              <a:rPr lang="en-US">
                <a:solidFill>
                  <a:prstClr val="black">
                    <a:tint val="75000"/>
                  </a:prstClr>
                </a:solidFill>
              </a:rPr>
              <a:pPr>
                <a:defRPr/>
              </a:pPr>
              <a:t>7/9/2014</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972DAFB6-700B-4320-9568-FA012B5C37C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830789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4E81EC0-A6C8-4EAE-8B1C-86321046760C}" type="datetimeFigureOut">
              <a:rPr lang="en-US">
                <a:solidFill>
                  <a:prstClr val="black">
                    <a:tint val="75000"/>
                  </a:prstClr>
                </a:solidFill>
              </a:rPr>
              <a:pPr>
                <a:defRPr/>
              </a:pPr>
              <a:t>7/9/2014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9DC82D1-3573-4682-A431-0678416E8BE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708742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86333FD-6440-46C2-94C4-C4873C3E6578}" type="datetimeFigureOut">
              <a:rPr lang="en-US">
                <a:solidFill>
                  <a:prstClr val="black">
                    <a:tint val="75000"/>
                  </a:prstClr>
                </a:solidFill>
              </a:rPr>
              <a:pPr>
                <a:defRPr/>
              </a:pPr>
              <a:t>7/9/2014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1D723A3-695F-469F-8CE7-8D8100E42A4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30787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1DC2DC0-709D-4EEA-8396-66CB2ED9E15E}"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3F81026-1EC5-4DAF-BF30-FCDC5AD48AA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039791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F0E8122-B2F9-4E39-B5C3-2D33947A6388}"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7860D7A-DA23-42BD-8F46-AA0D771C985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721893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ea typeface="+mn-ea"/>
              </a:defRPr>
            </a:lvl1pPr>
          </a:lstStyle>
          <a:p>
            <a:pPr>
              <a:defRPr/>
            </a:pPr>
            <a:fld id="{6CD7041D-733D-4BB7-966E-4041EEB03D90}" type="datetimeFigureOut">
              <a:rPr lang="en-US"/>
              <a:pPr>
                <a:defRPr/>
              </a:pPr>
              <a:t>7/9/2014</a:t>
            </a:fld>
            <a:endParaRPr lang="en-US"/>
          </a:p>
        </p:txBody>
      </p:sp>
      <p:sp>
        <p:nvSpPr>
          <p:cNvPr id="5" name="Footer Placeholder 4"/>
          <p:cNvSpPr>
            <a:spLocks noGrp="1"/>
          </p:cNvSpPr>
          <p:nvPr>
            <p:ph type="ftr" sz="quarter" idx="11"/>
          </p:nvPr>
        </p:nvSpPr>
        <p:spPr/>
        <p:txBody>
          <a:bodyPr/>
          <a:lstStyle>
            <a:lvl1pPr>
              <a:defRPr>
                <a:ea typeface="+mn-ea"/>
              </a:defRPr>
            </a:lvl1pPr>
          </a:lstStyle>
          <a:p>
            <a:pPr>
              <a:defRPr/>
            </a:pPr>
            <a:endParaRPr lang="en-US"/>
          </a:p>
        </p:txBody>
      </p:sp>
      <p:sp>
        <p:nvSpPr>
          <p:cNvPr id="6" name="Slide Number Placeholder 5"/>
          <p:cNvSpPr>
            <a:spLocks noGrp="1"/>
          </p:cNvSpPr>
          <p:nvPr>
            <p:ph type="sldNum" sz="quarter" idx="12"/>
          </p:nvPr>
        </p:nvSpPr>
        <p:spPr/>
        <p:txBody>
          <a:bodyPr/>
          <a:lstStyle>
            <a:lvl1pPr>
              <a:defRPr>
                <a:ea typeface="+mn-ea"/>
              </a:defRPr>
            </a:lvl1pPr>
          </a:lstStyle>
          <a:p>
            <a:pPr>
              <a:defRPr/>
            </a:pPr>
            <a:fld id="{330BA057-E623-4722-A301-D69269B39AD3}" type="slidenum">
              <a:rPr lang="en-US"/>
              <a:pPr>
                <a:defRPr/>
              </a:pPr>
              <a:t>‹#›</a:t>
            </a:fld>
            <a:endParaRPr lang="en-US"/>
          </a:p>
        </p:txBody>
      </p:sp>
    </p:spTree>
    <p:extLst>
      <p:ext uri="{BB962C8B-B14F-4D97-AF65-F5344CB8AC3E}">
        <p14:creationId xmlns:p14="http://schemas.microsoft.com/office/powerpoint/2010/main" val="7291842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10"/>
          <p:cNvGrpSpPr>
            <a:grpSpLocks/>
          </p:cNvGrpSpPr>
          <p:nvPr userDrawn="1"/>
        </p:nvGrpSpPr>
        <p:grpSpPr bwMode="auto">
          <a:xfrm>
            <a:off x="8610600" y="6029325"/>
            <a:ext cx="466725" cy="752475"/>
            <a:chOff x="8610600" y="6029325"/>
            <a:chExt cx="466725" cy="752475"/>
          </a:xfrm>
        </p:grpSpPr>
        <p:sp>
          <p:nvSpPr>
            <p:cNvPr id="5" name="Rectangle 4"/>
            <p:cNvSpPr/>
            <p:nvPr userDrawn="1"/>
          </p:nvSpPr>
          <p:spPr bwMode="auto">
            <a:xfrm>
              <a:off x="8610600" y="6029325"/>
              <a:ext cx="466725" cy="752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pic>
          <p:nvPicPr>
            <p:cNvPr id="6" name="Picture 8" descr="CIG_logo_color_1_inc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41380" y="6052496"/>
              <a:ext cx="415336" cy="70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lvl1pPr>
              <a:defRPr sz="3600" baseline="0">
                <a:solidFill>
                  <a:schemeClr val="tx2">
                    <a:lumMod val="75000"/>
                  </a:schemeClr>
                </a:solidFill>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524000"/>
            <a:ext cx="8229600" cy="4525963"/>
          </a:xfrm>
        </p:spPr>
        <p:txBody>
          <a:bodyPr/>
          <a:lstStyle>
            <a:lvl1pPr>
              <a:defRPr>
                <a:solidFill>
                  <a:schemeClr val="tx1"/>
                </a:solidFill>
              </a:defRPr>
            </a:lvl1pPr>
            <a:lvl2pPr>
              <a:defRPr>
                <a:solidFill>
                  <a:schemeClr val="tx1"/>
                </a:solidFill>
              </a:defRPr>
            </a:lvl2pPr>
            <a:lvl3pPr>
              <a:defRPr>
                <a:solidFill>
                  <a:schemeClr val="tx1"/>
                </a:solidFill>
              </a:defRPr>
            </a:lvl3pPr>
            <a:lvl4pPr>
              <a:defRPr baseline="0">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3"/>
          <p:cNvSpPr>
            <a:spLocks noGrp="1"/>
          </p:cNvSpPr>
          <p:nvPr>
            <p:ph type="dt" sz="half" idx="10"/>
          </p:nvPr>
        </p:nvSpPr>
        <p:spPr/>
        <p:txBody>
          <a:bodyPr/>
          <a:lstStyle>
            <a:lvl1pPr>
              <a:defRPr>
                <a:ea typeface="+mn-ea"/>
              </a:defRPr>
            </a:lvl1pPr>
          </a:lstStyle>
          <a:p>
            <a:pPr>
              <a:defRPr/>
            </a:pPr>
            <a:fld id="{1C6BE593-84D2-4F0E-8067-05EB8E598C1C}" type="datetimeFigureOut">
              <a:rPr lang="en-US"/>
              <a:pPr>
                <a:defRPr/>
              </a:pPr>
              <a:t>7/9/2014</a:t>
            </a:fld>
            <a:endParaRPr lang="en-US"/>
          </a:p>
        </p:txBody>
      </p:sp>
      <p:sp>
        <p:nvSpPr>
          <p:cNvPr id="8" name="Footer Placeholder 4"/>
          <p:cNvSpPr>
            <a:spLocks noGrp="1"/>
          </p:cNvSpPr>
          <p:nvPr>
            <p:ph type="ftr" sz="quarter" idx="11"/>
          </p:nvPr>
        </p:nvSpPr>
        <p:spPr/>
        <p:txBody>
          <a:bodyPr/>
          <a:lstStyle>
            <a:lvl1pPr>
              <a:defRPr>
                <a:ea typeface="+mn-ea"/>
              </a:defRPr>
            </a:lvl1pPr>
          </a:lstStyle>
          <a:p>
            <a:pPr>
              <a:defRPr/>
            </a:pPr>
            <a:endParaRPr lang="en-US"/>
          </a:p>
        </p:txBody>
      </p:sp>
      <p:sp>
        <p:nvSpPr>
          <p:cNvPr id="9" name="Slide Number Placeholder 5"/>
          <p:cNvSpPr>
            <a:spLocks noGrp="1"/>
          </p:cNvSpPr>
          <p:nvPr>
            <p:ph type="sldNum" sz="quarter" idx="12"/>
          </p:nvPr>
        </p:nvSpPr>
        <p:spPr/>
        <p:txBody>
          <a:bodyPr/>
          <a:lstStyle>
            <a:lvl1pPr>
              <a:defRPr>
                <a:ea typeface="+mn-ea"/>
              </a:defRPr>
            </a:lvl1pPr>
          </a:lstStyle>
          <a:p>
            <a:pPr>
              <a:defRPr/>
            </a:pPr>
            <a:fld id="{E83CD36C-AAF4-4552-922C-DCB7D73D613B}" type="slidenum">
              <a:rPr lang="en-US"/>
              <a:pPr>
                <a:defRPr/>
              </a:pPr>
              <a:t>‹#›</a:t>
            </a:fld>
            <a:endParaRPr lang="en-US"/>
          </a:p>
        </p:txBody>
      </p:sp>
    </p:spTree>
    <p:extLst>
      <p:ext uri="{BB962C8B-B14F-4D97-AF65-F5344CB8AC3E}">
        <p14:creationId xmlns:p14="http://schemas.microsoft.com/office/powerpoint/2010/main" val="968639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ea typeface="+mn-ea"/>
              </a:defRPr>
            </a:lvl1pPr>
          </a:lstStyle>
          <a:p>
            <a:pPr>
              <a:defRPr/>
            </a:pPr>
            <a:fld id="{096DAA76-1B96-42FD-8CC6-DE4DBA63BE16}" type="datetimeFigureOut">
              <a:rPr lang="en-US"/>
              <a:pPr>
                <a:defRPr/>
              </a:pPr>
              <a:t>7/9/2014</a:t>
            </a:fld>
            <a:endParaRPr lang="en-US"/>
          </a:p>
        </p:txBody>
      </p:sp>
      <p:sp>
        <p:nvSpPr>
          <p:cNvPr id="5" name="Footer Placeholder 4"/>
          <p:cNvSpPr>
            <a:spLocks noGrp="1"/>
          </p:cNvSpPr>
          <p:nvPr>
            <p:ph type="ftr" sz="quarter" idx="11"/>
          </p:nvPr>
        </p:nvSpPr>
        <p:spPr/>
        <p:txBody>
          <a:bodyPr/>
          <a:lstStyle>
            <a:lvl1pPr>
              <a:defRPr>
                <a:ea typeface="+mn-ea"/>
              </a:defRPr>
            </a:lvl1pPr>
          </a:lstStyle>
          <a:p>
            <a:pPr>
              <a:defRPr/>
            </a:pPr>
            <a:endParaRPr lang="en-US"/>
          </a:p>
        </p:txBody>
      </p:sp>
      <p:sp>
        <p:nvSpPr>
          <p:cNvPr id="6" name="Slide Number Placeholder 5"/>
          <p:cNvSpPr>
            <a:spLocks noGrp="1"/>
          </p:cNvSpPr>
          <p:nvPr>
            <p:ph type="sldNum" sz="quarter" idx="12"/>
          </p:nvPr>
        </p:nvSpPr>
        <p:spPr/>
        <p:txBody>
          <a:bodyPr/>
          <a:lstStyle>
            <a:lvl1pPr>
              <a:defRPr>
                <a:ea typeface="+mn-ea"/>
              </a:defRPr>
            </a:lvl1pPr>
          </a:lstStyle>
          <a:p>
            <a:pPr>
              <a:defRPr/>
            </a:pPr>
            <a:fld id="{BEC59CDB-BFED-4B2F-AC1F-CE4318BB2CAA}" type="slidenum">
              <a:rPr lang="en-US"/>
              <a:pPr>
                <a:defRPr/>
              </a:pPr>
              <a:t>‹#›</a:t>
            </a:fld>
            <a:endParaRPr lang="en-US"/>
          </a:p>
        </p:txBody>
      </p:sp>
    </p:spTree>
    <p:extLst>
      <p:ext uri="{BB962C8B-B14F-4D97-AF65-F5344CB8AC3E}">
        <p14:creationId xmlns:p14="http://schemas.microsoft.com/office/powerpoint/2010/main" val="10593923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ea typeface="+mn-ea"/>
              </a:defRPr>
            </a:lvl1pPr>
          </a:lstStyle>
          <a:p>
            <a:pPr>
              <a:defRPr/>
            </a:pPr>
            <a:fld id="{B898C260-81BD-46F1-ABE1-7F1ECC5F36C2}" type="datetimeFigureOut">
              <a:rPr lang="en-US"/>
              <a:pPr>
                <a:defRPr/>
              </a:pPr>
              <a:t>7/9/2014</a:t>
            </a:fld>
            <a:endParaRPr lang="en-US"/>
          </a:p>
        </p:txBody>
      </p:sp>
      <p:sp>
        <p:nvSpPr>
          <p:cNvPr id="6" name="Footer Placeholder 4"/>
          <p:cNvSpPr>
            <a:spLocks noGrp="1"/>
          </p:cNvSpPr>
          <p:nvPr>
            <p:ph type="ftr" sz="quarter" idx="11"/>
          </p:nvPr>
        </p:nvSpPr>
        <p:spPr/>
        <p:txBody>
          <a:bodyPr/>
          <a:lstStyle>
            <a:lvl1pPr>
              <a:defRPr>
                <a:ea typeface="+mn-ea"/>
              </a:defRPr>
            </a:lvl1pPr>
          </a:lstStyle>
          <a:p>
            <a:pPr>
              <a:defRPr/>
            </a:pPr>
            <a:endParaRPr lang="en-US"/>
          </a:p>
        </p:txBody>
      </p:sp>
      <p:sp>
        <p:nvSpPr>
          <p:cNvPr id="7" name="Slide Number Placeholder 5"/>
          <p:cNvSpPr>
            <a:spLocks noGrp="1"/>
          </p:cNvSpPr>
          <p:nvPr>
            <p:ph type="sldNum" sz="quarter" idx="12"/>
          </p:nvPr>
        </p:nvSpPr>
        <p:spPr/>
        <p:txBody>
          <a:bodyPr/>
          <a:lstStyle>
            <a:lvl1pPr>
              <a:defRPr>
                <a:ea typeface="+mn-ea"/>
              </a:defRPr>
            </a:lvl1pPr>
          </a:lstStyle>
          <a:p>
            <a:pPr>
              <a:defRPr/>
            </a:pPr>
            <a:fld id="{34D41AC0-147F-4BDE-BF2B-815CF2BA2851}" type="slidenum">
              <a:rPr lang="en-US"/>
              <a:pPr>
                <a:defRPr/>
              </a:pPr>
              <a:t>‹#›</a:t>
            </a:fld>
            <a:endParaRPr lang="en-US"/>
          </a:p>
        </p:txBody>
      </p:sp>
    </p:spTree>
    <p:extLst>
      <p:ext uri="{BB962C8B-B14F-4D97-AF65-F5344CB8AC3E}">
        <p14:creationId xmlns:p14="http://schemas.microsoft.com/office/powerpoint/2010/main" val="9654727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ea typeface="+mn-ea"/>
              </a:defRPr>
            </a:lvl1pPr>
          </a:lstStyle>
          <a:p>
            <a:pPr>
              <a:defRPr/>
            </a:pPr>
            <a:fld id="{FC1B6F64-458C-488B-A212-2F732B2C0040}" type="datetimeFigureOut">
              <a:rPr lang="en-US"/>
              <a:pPr>
                <a:defRPr/>
              </a:pPr>
              <a:t>7/9/2014</a:t>
            </a:fld>
            <a:endParaRPr lang="en-US"/>
          </a:p>
        </p:txBody>
      </p:sp>
      <p:sp>
        <p:nvSpPr>
          <p:cNvPr id="8" name="Footer Placeholder 4"/>
          <p:cNvSpPr>
            <a:spLocks noGrp="1"/>
          </p:cNvSpPr>
          <p:nvPr>
            <p:ph type="ftr" sz="quarter" idx="11"/>
          </p:nvPr>
        </p:nvSpPr>
        <p:spPr/>
        <p:txBody>
          <a:bodyPr/>
          <a:lstStyle>
            <a:lvl1pPr>
              <a:defRPr>
                <a:ea typeface="+mn-ea"/>
              </a:defRPr>
            </a:lvl1pPr>
          </a:lstStyle>
          <a:p>
            <a:pPr>
              <a:defRPr/>
            </a:pPr>
            <a:endParaRPr lang="en-US"/>
          </a:p>
        </p:txBody>
      </p:sp>
      <p:sp>
        <p:nvSpPr>
          <p:cNvPr id="9" name="Slide Number Placeholder 5"/>
          <p:cNvSpPr>
            <a:spLocks noGrp="1"/>
          </p:cNvSpPr>
          <p:nvPr>
            <p:ph type="sldNum" sz="quarter" idx="12"/>
          </p:nvPr>
        </p:nvSpPr>
        <p:spPr/>
        <p:txBody>
          <a:bodyPr/>
          <a:lstStyle>
            <a:lvl1pPr>
              <a:defRPr>
                <a:ea typeface="+mn-ea"/>
              </a:defRPr>
            </a:lvl1pPr>
          </a:lstStyle>
          <a:p>
            <a:pPr>
              <a:defRPr/>
            </a:pPr>
            <a:fld id="{E53328DB-AD2A-4592-9B9A-FB3DE8877C46}" type="slidenum">
              <a:rPr lang="en-US"/>
              <a:pPr>
                <a:defRPr/>
              </a:pPr>
              <a:t>‹#›</a:t>
            </a:fld>
            <a:endParaRPr lang="en-US"/>
          </a:p>
        </p:txBody>
      </p:sp>
    </p:spTree>
    <p:extLst>
      <p:ext uri="{BB962C8B-B14F-4D97-AF65-F5344CB8AC3E}">
        <p14:creationId xmlns:p14="http://schemas.microsoft.com/office/powerpoint/2010/main" val="16842572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ea typeface="+mn-ea"/>
              </a:defRPr>
            </a:lvl1pPr>
          </a:lstStyle>
          <a:p>
            <a:pPr>
              <a:defRPr/>
            </a:pPr>
            <a:fld id="{5EBBF819-27D8-484C-8DC6-A07C01D50C6E}" type="datetimeFigureOut">
              <a:rPr lang="en-US"/>
              <a:pPr>
                <a:defRPr/>
              </a:pPr>
              <a:t>7/9/2014</a:t>
            </a:fld>
            <a:endParaRPr lang="en-US"/>
          </a:p>
        </p:txBody>
      </p:sp>
      <p:sp>
        <p:nvSpPr>
          <p:cNvPr id="4" name="Footer Placeholder 4"/>
          <p:cNvSpPr>
            <a:spLocks noGrp="1"/>
          </p:cNvSpPr>
          <p:nvPr>
            <p:ph type="ftr" sz="quarter" idx="11"/>
          </p:nvPr>
        </p:nvSpPr>
        <p:spPr/>
        <p:txBody>
          <a:bodyPr/>
          <a:lstStyle>
            <a:lvl1pPr>
              <a:defRPr>
                <a:ea typeface="+mn-ea"/>
              </a:defRPr>
            </a:lvl1pPr>
          </a:lstStyle>
          <a:p>
            <a:pPr>
              <a:defRPr/>
            </a:pPr>
            <a:endParaRPr lang="en-US"/>
          </a:p>
        </p:txBody>
      </p:sp>
      <p:sp>
        <p:nvSpPr>
          <p:cNvPr id="5" name="Slide Number Placeholder 5"/>
          <p:cNvSpPr>
            <a:spLocks noGrp="1"/>
          </p:cNvSpPr>
          <p:nvPr>
            <p:ph type="sldNum" sz="quarter" idx="12"/>
          </p:nvPr>
        </p:nvSpPr>
        <p:spPr/>
        <p:txBody>
          <a:bodyPr/>
          <a:lstStyle>
            <a:lvl1pPr>
              <a:defRPr>
                <a:ea typeface="+mn-ea"/>
              </a:defRPr>
            </a:lvl1pPr>
          </a:lstStyle>
          <a:p>
            <a:pPr>
              <a:defRPr/>
            </a:pPr>
            <a:fld id="{B4EF609A-F2EA-4B93-9B0D-B7507CDFD718}" type="slidenum">
              <a:rPr lang="en-US"/>
              <a:pPr>
                <a:defRPr/>
              </a:pPr>
              <a:t>‹#›</a:t>
            </a:fld>
            <a:endParaRPr lang="en-US"/>
          </a:p>
        </p:txBody>
      </p:sp>
    </p:spTree>
    <p:extLst>
      <p:ext uri="{BB962C8B-B14F-4D97-AF65-F5344CB8AC3E}">
        <p14:creationId xmlns:p14="http://schemas.microsoft.com/office/powerpoint/2010/main" val="26337478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ea typeface="+mn-ea"/>
              </a:defRPr>
            </a:lvl1pPr>
          </a:lstStyle>
          <a:p>
            <a:pPr>
              <a:defRPr/>
            </a:pPr>
            <a:fld id="{ED132C16-4344-4A22-BC06-D6029BB0A681}" type="datetimeFigureOut">
              <a:rPr lang="en-US"/>
              <a:pPr>
                <a:defRPr/>
              </a:pPr>
              <a:t>7/9/2014</a:t>
            </a:fld>
            <a:endParaRPr lang="en-US"/>
          </a:p>
        </p:txBody>
      </p:sp>
      <p:sp>
        <p:nvSpPr>
          <p:cNvPr id="3" name="Footer Placeholder 4"/>
          <p:cNvSpPr>
            <a:spLocks noGrp="1"/>
          </p:cNvSpPr>
          <p:nvPr>
            <p:ph type="ftr" sz="quarter" idx="11"/>
          </p:nvPr>
        </p:nvSpPr>
        <p:spPr/>
        <p:txBody>
          <a:bodyPr/>
          <a:lstStyle>
            <a:lvl1pPr>
              <a:defRPr>
                <a:ea typeface="+mn-ea"/>
              </a:defRPr>
            </a:lvl1pPr>
          </a:lstStyle>
          <a:p>
            <a:pPr>
              <a:defRPr/>
            </a:pPr>
            <a:endParaRPr lang="en-US"/>
          </a:p>
        </p:txBody>
      </p:sp>
      <p:sp>
        <p:nvSpPr>
          <p:cNvPr id="4" name="Slide Number Placeholder 5"/>
          <p:cNvSpPr>
            <a:spLocks noGrp="1"/>
          </p:cNvSpPr>
          <p:nvPr>
            <p:ph type="sldNum" sz="quarter" idx="12"/>
          </p:nvPr>
        </p:nvSpPr>
        <p:spPr/>
        <p:txBody>
          <a:bodyPr/>
          <a:lstStyle>
            <a:lvl1pPr>
              <a:defRPr>
                <a:ea typeface="+mn-ea"/>
              </a:defRPr>
            </a:lvl1pPr>
          </a:lstStyle>
          <a:p>
            <a:pPr>
              <a:defRPr/>
            </a:pPr>
            <a:fld id="{2759375F-265B-429E-B355-A71988FC9794}" type="slidenum">
              <a:rPr lang="en-US"/>
              <a:pPr>
                <a:defRPr/>
              </a:pPr>
              <a:t>‹#›</a:t>
            </a:fld>
            <a:endParaRPr lang="en-US"/>
          </a:p>
        </p:txBody>
      </p:sp>
    </p:spTree>
    <p:extLst>
      <p:ext uri="{BB962C8B-B14F-4D97-AF65-F5344CB8AC3E}">
        <p14:creationId xmlns:p14="http://schemas.microsoft.com/office/powerpoint/2010/main" val="454457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ea typeface="+mn-ea"/>
              </a:defRPr>
            </a:lvl1pPr>
          </a:lstStyle>
          <a:p>
            <a:pPr>
              <a:defRPr/>
            </a:pPr>
            <a:fld id="{AF1F9FAC-5124-4F81-8F1F-33244E6F6756}" type="datetimeFigureOut">
              <a:rPr lang="en-US"/>
              <a:pPr>
                <a:defRPr/>
              </a:pPr>
              <a:t>7/9/2014</a:t>
            </a:fld>
            <a:endParaRPr lang="en-US"/>
          </a:p>
        </p:txBody>
      </p:sp>
      <p:sp>
        <p:nvSpPr>
          <p:cNvPr id="6" name="Footer Placeholder 4"/>
          <p:cNvSpPr>
            <a:spLocks noGrp="1"/>
          </p:cNvSpPr>
          <p:nvPr>
            <p:ph type="ftr" sz="quarter" idx="11"/>
          </p:nvPr>
        </p:nvSpPr>
        <p:spPr/>
        <p:txBody>
          <a:bodyPr/>
          <a:lstStyle>
            <a:lvl1pPr>
              <a:defRPr>
                <a:ea typeface="+mn-ea"/>
              </a:defRPr>
            </a:lvl1pPr>
          </a:lstStyle>
          <a:p>
            <a:pPr>
              <a:defRPr/>
            </a:pPr>
            <a:endParaRPr lang="en-US"/>
          </a:p>
        </p:txBody>
      </p:sp>
      <p:sp>
        <p:nvSpPr>
          <p:cNvPr id="7" name="Slide Number Placeholder 5"/>
          <p:cNvSpPr>
            <a:spLocks noGrp="1"/>
          </p:cNvSpPr>
          <p:nvPr>
            <p:ph type="sldNum" sz="quarter" idx="12"/>
          </p:nvPr>
        </p:nvSpPr>
        <p:spPr/>
        <p:txBody>
          <a:bodyPr/>
          <a:lstStyle>
            <a:lvl1pPr>
              <a:defRPr>
                <a:ea typeface="+mn-ea"/>
              </a:defRPr>
            </a:lvl1pPr>
          </a:lstStyle>
          <a:p>
            <a:pPr>
              <a:defRPr/>
            </a:pPr>
            <a:fld id="{C18886B3-E01A-432B-B27B-9E13F5165B93}" type="slidenum">
              <a:rPr lang="en-US"/>
              <a:pPr>
                <a:defRPr/>
              </a:pPr>
              <a:t>‹#›</a:t>
            </a:fld>
            <a:endParaRPr lang="en-US"/>
          </a:p>
        </p:txBody>
      </p:sp>
    </p:spTree>
    <p:extLst>
      <p:ext uri="{BB962C8B-B14F-4D97-AF65-F5344CB8AC3E}">
        <p14:creationId xmlns:p14="http://schemas.microsoft.com/office/powerpoint/2010/main" val="1313410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ea typeface="+mn-ea"/>
              </a:defRPr>
            </a:lvl1pPr>
          </a:lstStyle>
          <a:p>
            <a:pPr>
              <a:defRPr/>
            </a:pPr>
            <a:fld id="{6516D2AE-8457-4C98-9FEF-99AD90B9A3E7}" type="datetimeFigureOut">
              <a:rPr lang="en-US"/>
              <a:pPr>
                <a:defRPr/>
              </a:pPr>
              <a:t>7/9/2014</a:t>
            </a:fld>
            <a:endParaRPr lang="en-US"/>
          </a:p>
        </p:txBody>
      </p:sp>
      <p:sp>
        <p:nvSpPr>
          <p:cNvPr id="6" name="Footer Placeholder 4"/>
          <p:cNvSpPr>
            <a:spLocks noGrp="1"/>
          </p:cNvSpPr>
          <p:nvPr>
            <p:ph type="ftr" sz="quarter" idx="11"/>
          </p:nvPr>
        </p:nvSpPr>
        <p:spPr/>
        <p:txBody>
          <a:bodyPr/>
          <a:lstStyle>
            <a:lvl1pPr>
              <a:defRPr>
                <a:ea typeface="+mn-ea"/>
              </a:defRPr>
            </a:lvl1pPr>
          </a:lstStyle>
          <a:p>
            <a:pPr>
              <a:defRPr/>
            </a:pPr>
            <a:endParaRPr lang="en-US"/>
          </a:p>
        </p:txBody>
      </p:sp>
      <p:sp>
        <p:nvSpPr>
          <p:cNvPr id="7" name="Slide Number Placeholder 5"/>
          <p:cNvSpPr>
            <a:spLocks noGrp="1"/>
          </p:cNvSpPr>
          <p:nvPr>
            <p:ph type="sldNum" sz="quarter" idx="12"/>
          </p:nvPr>
        </p:nvSpPr>
        <p:spPr/>
        <p:txBody>
          <a:bodyPr/>
          <a:lstStyle>
            <a:lvl1pPr>
              <a:defRPr>
                <a:ea typeface="+mn-ea"/>
              </a:defRPr>
            </a:lvl1pPr>
          </a:lstStyle>
          <a:p>
            <a:pPr>
              <a:defRPr/>
            </a:pPr>
            <a:fld id="{900C5372-4092-4C98-B6F1-5AF2E9CAE3A1}" type="slidenum">
              <a:rPr lang="en-US"/>
              <a:pPr>
                <a:defRPr/>
              </a:pPr>
              <a:t>‹#›</a:t>
            </a:fld>
            <a:endParaRPr lang="en-US"/>
          </a:p>
        </p:txBody>
      </p:sp>
    </p:spTree>
    <p:extLst>
      <p:ext uri="{BB962C8B-B14F-4D97-AF65-F5344CB8AC3E}">
        <p14:creationId xmlns:p14="http://schemas.microsoft.com/office/powerpoint/2010/main" val="24957632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ea typeface="+mn-ea"/>
              </a:defRPr>
            </a:lvl1pPr>
          </a:lstStyle>
          <a:p>
            <a:pPr>
              <a:defRPr/>
            </a:pPr>
            <a:fld id="{5907727F-6E1F-45DF-8C2C-0A451CA39032}" type="datetimeFigureOut">
              <a:rPr lang="en-US"/>
              <a:pPr>
                <a:defRPr/>
              </a:pPr>
              <a:t>7/9/2014</a:t>
            </a:fld>
            <a:endParaRPr lang="en-US"/>
          </a:p>
        </p:txBody>
      </p:sp>
      <p:sp>
        <p:nvSpPr>
          <p:cNvPr id="5" name="Footer Placeholder 4"/>
          <p:cNvSpPr>
            <a:spLocks noGrp="1"/>
          </p:cNvSpPr>
          <p:nvPr>
            <p:ph type="ftr" sz="quarter" idx="11"/>
          </p:nvPr>
        </p:nvSpPr>
        <p:spPr/>
        <p:txBody>
          <a:bodyPr/>
          <a:lstStyle>
            <a:lvl1pPr>
              <a:defRPr>
                <a:ea typeface="+mn-ea"/>
              </a:defRPr>
            </a:lvl1pPr>
          </a:lstStyle>
          <a:p>
            <a:pPr>
              <a:defRPr/>
            </a:pPr>
            <a:endParaRPr lang="en-US"/>
          </a:p>
        </p:txBody>
      </p:sp>
      <p:sp>
        <p:nvSpPr>
          <p:cNvPr id="6" name="Slide Number Placeholder 5"/>
          <p:cNvSpPr>
            <a:spLocks noGrp="1"/>
          </p:cNvSpPr>
          <p:nvPr>
            <p:ph type="sldNum" sz="quarter" idx="12"/>
          </p:nvPr>
        </p:nvSpPr>
        <p:spPr/>
        <p:txBody>
          <a:bodyPr/>
          <a:lstStyle>
            <a:lvl1pPr>
              <a:defRPr>
                <a:ea typeface="+mn-ea"/>
              </a:defRPr>
            </a:lvl1pPr>
          </a:lstStyle>
          <a:p>
            <a:pPr>
              <a:defRPr/>
            </a:pPr>
            <a:fld id="{51B929F2-8529-428D-A16D-C7D27245E50D}" type="slidenum">
              <a:rPr lang="en-US"/>
              <a:pPr>
                <a:defRPr/>
              </a:pPr>
              <a:t>‹#›</a:t>
            </a:fld>
            <a:endParaRPr lang="en-US"/>
          </a:p>
        </p:txBody>
      </p:sp>
    </p:spTree>
    <p:extLst>
      <p:ext uri="{BB962C8B-B14F-4D97-AF65-F5344CB8AC3E}">
        <p14:creationId xmlns:p14="http://schemas.microsoft.com/office/powerpoint/2010/main" val="27442139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ea typeface="+mn-ea"/>
              </a:defRPr>
            </a:lvl1pPr>
          </a:lstStyle>
          <a:p>
            <a:pPr>
              <a:defRPr/>
            </a:pPr>
            <a:fld id="{10390060-F7B5-4DE2-A221-54593AC5F8FF}" type="datetimeFigureOut">
              <a:rPr lang="en-US"/>
              <a:pPr>
                <a:defRPr/>
              </a:pPr>
              <a:t>7/9/2014</a:t>
            </a:fld>
            <a:endParaRPr lang="en-US"/>
          </a:p>
        </p:txBody>
      </p:sp>
      <p:sp>
        <p:nvSpPr>
          <p:cNvPr id="5" name="Footer Placeholder 4"/>
          <p:cNvSpPr>
            <a:spLocks noGrp="1"/>
          </p:cNvSpPr>
          <p:nvPr>
            <p:ph type="ftr" sz="quarter" idx="11"/>
          </p:nvPr>
        </p:nvSpPr>
        <p:spPr/>
        <p:txBody>
          <a:bodyPr/>
          <a:lstStyle>
            <a:lvl1pPr>
              <a:defRPr>
                <a:ea typeface="+mn-ea"/>
              </a:defRPr>
            </a:lvl1pPr>
          </a:lstStyle>
          <a:p>
            <a:pPr>
              <a:defRPr/>
            </a:pPr>
            <a:endParaRPr lang="en-US"/>
          </a:p>
        </p:txBody>
      </p:sp>
      <p:sp>
        <p:nvSpPr>
          <p:cNvPr id="6" name="Slide Number Placeholder 5"/>
          <p:cNvSpPr>
            <a:spLocks noGrp="1"/>
          </p:cNvSpPr>
          <p:nvPr>
            <p:ph type="sldNum" sz="quarter" idx="12"/>
          </p:nvPr>
        </p:nvSpPr>
        <p:spPr/>
        <p:txBody>
          <a:bodyPr/>
          <a:lstStyle>
            <a:lvl1pPr>
              <a:defRPr>
                <a:ea typeface="+mn-ea"/>
              </a:defRPr>
            </a:lvl1pPr>
          </a:lstStyle>
          <a:p>
            <a:pPr>
              <a:defRPr/>
            </a:pPr>
            <a:fld id="{2EA12B7A-896B-4668-8FE5-8BA3ED4AEB24}" type="slidenum">
              <a:rPr lang="en-US"/>
              <a:pPr>
                <a:defRPr/>
              </a:pPr>
              <a:t>‹#›</a:t>
            </a:fld>
            <a:endParaRPr lang="en-US"/>
          </a:p>
        </p:txBody>
      </p:sp>
    </p:spTree>
    <p:extLst>
      <p:ext uri="{BB962C8B-B14F-4D97-AF65-F5344CB8AC3E}">
        <p14:creationId xmlns:p14="http://schemas.microsoft.com/office/powerpoint/2010/main" val="3839986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9EA2554-35E4-4147-9BB5-CAF67FD5E608}"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000856D-5228-4F81-B452-84ABE32B5FC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397418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3ADF9BA-081C-4F5A-8FE7-B11E018C9F38}"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A32068F-B9B7-45DF-B744-52B1E0E3144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684877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CAF31DF-908B-4E80-906A-18884AE1FD41}"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5FF7358-416F-4B7E-A56F-E9BF7D76D17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938722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D6034B7-00A0-4275-95FF-781052791A4F}" type="datetimeFigureOut">
              <a:rPr lang="en-US">
                <a:solidFill>
                  <a:prstClr val="black">
                    <a:tint val="75000"/>
                  </a:prstClr>
                </a:solidFill>
              </a:rPr>
              <a:pPr>
                <a:defRPr/>
              </a:pPr>
              <a:t>7/9/2014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CDF96BF-E179-431F-B561-A91378ACB93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940466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896B360-4867-410A-AFB5-D97A4EDE9529}" type="datetimeFigureOut">
              <a:rPr lang="en-US">
                <a:solidFill>
                  <a:prstClr val="black">
                    <a:tint val="75000"/>
                  </a:prstClr>
                </a:solidFill>
              </a:rPr>
              <a:pPr>
                <a:defRPr/>
              </a:pPr>
              <a:t>7/9/2014</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ECD08623-FAB3-4F28-A994-271674D4817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924530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A8EA771-A27F-496B-89F0-8C925BB7EAD6}" type="datetimeFigureOut">
              <a:rPr lang="en-US">
                <a:solidFill>
                  <a:prstClr val="black">
                    <a:tint val="75000"/>
                  </a:prstClr>
                </a:solidFill>
              </a:rPr>
              <a:pPr>
                <a:defRPr/>
              </a:pPr>
              <a:t>7/9/2014</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053F11C2-1BFA-4BE9-80D4-10B656D1925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32321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1E03F49-1FA4-4EC2-A2B2-132C5898549A}" type="datetimeFigureOut">
              <a:rPr lang="en-US">
                <a:solidFill>
                  <a:prstClr val="black">
                    <a:tint val="75000"/>
                  </a:prstClr>
                </a:solidFill>
              </a:rPr>
              <a:pPr>
                <a:defRPr/>
              </a:pPr>
              <a:t>7/9/2014</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FC5BAB75-0E70-4117-90F6-D96F3E34625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3486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2AA14CB-0D9A-431B-9CDA-C784BD4393D4}" type="datetimeFigureOut">
              <a:rPr lang="en-US">
                <a:solidFill>
                  <a:prstClr val="black">
                    <a:tint val="75000"/>
                  </a:prstClr>
                </a:solidFill>
              </a:rPr>
              <a:pPr>
                <a:defRPr/>
              </a:pPr>
              <a:t>7/9/2014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F4E6804-D2BB-48EE-B810-B709808D55D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314417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61AF7BB-BE37-49CA-BA19-EC5EF79CD75F}" type="datetimeFigureOut">
              <a:rPr lang="en-US">
                <a:solidFill>
                  <a:prstClr val="black">
                    <a:tint val="75000"/>
                  </a:prstClr>
                </a:solidFill>
              </a:rPr>
              <a:pPr>
                <a:defRPr/>
              </a:pPr>
              <a:t>7/9/2014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6611961-1708-486A-84A9-99BAFF142BF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00788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540F3D5-6C5C-4222-A0B5-354D4BA337CA}"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FB7F508-2770-4396-AB31-959B5C07444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13990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5F20FE6-F21B-4FB5-B85E-9F68C51B6657}"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EA9F48F-3851-4E92-B269-82E9F78EDA2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830713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D522A55-65EB-417D-B7B2-5BB3BFC40102}"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1AA7DB2-DC6A-46E5-AB3E-809B7C33FC4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404227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b="1">
                <a:solidFill>
                  <a:srgbClr val="444A56"/>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6AF72E2-2CC5-4FCB-B5BF-73ACD5A49BA6}"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C8D6894-4E9D-4AF8-A059-F5E5AAA6E00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953521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80EE493-102C-4EE5-B10A-7D83D3B5F773}"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3F4F5AD-161A-4F5E-BFF7-8E93D4F6E58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70649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b="1">
                <a:solidFill>
                  <a:srgbClr val="444A56"/>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AAD59A6-E524-4A7E-9952-EC425732720B}" type="datetimeFigureOut">
              <a:rPr lang="en-US">
                <a:solidFill>
                  <a:prstClr val="black">
                    <a:tint val="75000"/>
                  </a:prstClr>
                </a:solidFill>
              </a:rPr>
              <a:pPr>
                <a:defRPr/>
              </a:pPr>
              <a:t>7/9/2014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CF2CBAD-3CD6-4079-8D6A-446B428F484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096961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116E5DD-BA51-465E-AF71-D36F681468B2}" type="datetimeFigureOut">
              <a:rPr lang="en-US">
                <a:solidFill>
                  <a:prstClr val="black">
                    <a:tint val="75000"/>
                  </a:prstClr>
                </a:solidFill>
              </a:rPr>
              <a:pPr>
                <a:defRPr/>
              </a:pPr>
              <a:t>7/9/2014</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54DE305-7A33-416D-BD01-43B2CFFEAE9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635664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lvl1pPr>
              <a:defRPr/>
            </a:lvl1pPr>
          </a:lstStyle>
          <a:p>
            <a:pPr>
              <a:defRPr/>
            </a:pPr>
            <a:fld id="{3BC380F9-EB0D-4BEE-BE5A-14852C7BB385}" type="datetimeFigureOut">
              <a:rPr lang="en-US">
                <a:solidFill>
                  <a:prstClr val="black">
                    <a:tint val="75000"/>
                  </a:prstClr>
                </a:solidFill>
              </a:rPr>
              <a:pPr>
                <a:defRPr/>
              </a:pPr>
              <a:t>7/9/2014</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D215E2-352D-43C1-AB62-E3DEF94C3B5C}" type="slidenum">
              <a:rPr lang="en-US">
                <a:solidFill>
                  <a:prstClr val="black">
                    <a:tint val="75000"/>
                  </a:prstClr>
                </a:solidFill>
              </a:rPr>
              <a:pPr>
                <a:defRPr/>
              </a:pPr>
              <a:t>‹#›</a:t>
            </a:fld>
            <a:endParaRPr lang="en-US">
              <a:solidFill>
                <a:prstClr val="black">
                  <a:tint val="75000"/>
                </a:prstClr>
              </a:solidFill>
            </a:endParaRPr>
          </a:p>
        </p:txBody>
      </p:sp>
      <p:sp>
        <p:nvSpPr>
          <p:cNvPr id="6" name="Title 1"/>
          <p:cNvSpPr>
            <a:spLocks noGrp="1"/>
          </p:cNvSpPr>
          <p:nvPr>
            <p:ph type="title"/>
          </p:nvPr>
        </p:nvSpPr>
        <p:spPr>
          <a:xfrm>
            <a:off x="457200" y="274638"/>
            <a:ext cx="8229600" cy="1143000"/>
          </a:xfrm>
        </p:spPr>
        <p:txBody>
          <a:bodyPr/>
          <a:lstStyle>
            <a:lvl1pPr>
              <a:defRPr sz="3000" b="1">
                <a:solidFill>
                  <a:srgbClr val="444A56"/>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42921474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3D61576-2218-45A7-A746-2DF2110B57DB}" type="datetimeFigureOut">
              <a:rPr lang="en-US">
                <a:solidFill>
                  <a:prstClr val="black">
                    <a:tint val="75000"/>
                  </a:prstClr>
                </a:solidFill>
              </a:rPr>
              <a:pPr>
                <a:defRPr/>
              </a:pPr>
              <a:t>7/9/2014</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972DAFB6-700B-4320-9568-FA012B5C37C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660590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4E81EC0-A6C8-4EAE-8B1C-86321046760C}" type="datetimeFigureOut">
              <a:rPr lang="en-US">
                <a:solidFill>
                  <a:prstClr val="black">
                    <a:tint val="75000"/>
                  </a:prstClr>
                </a:solidFill>
              </a:rPr>
              <a:pPr>
                <a:defRPr/>
              </a:pPr>
              <a:t>7/9/2014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9DC82D1-3573-4682-A431-0678416E8BE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08616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86333FD-6440-46C2-94C4-C4873C3E6578}" type="datetimeFigureOut">
              <a:rPr lang="en-US">
                <a:solidFill>
                  <a:prstClr val="black">
                    <a:tint val="75000"/>
                  </a:prstClr>
                </a:solidFill>
              </a:rPr>
              <a:pPr>
                <a:defRPr/>
              </a:pPr>
              <a:t>7/9/2014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1D723A3-695F-469F-8CE7-8D8100E42A4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273399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1DC2DC0-709D-4EEA-8396-66CB2ED9E15E}"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3F81026-1EC5-4DAF-BF30-FCDC5AD48AA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743927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F0E8122-B2F9-4E39-B5C3-2D33947A6388}"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7860D7A-DA23-42BD-8F46-AA0D771C985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932069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vl1pPr>
            <a:lvl2pPr>
              <a:defRPr sz="2200"/>
            </a:lvl2pPr>
            <a:lvl3pPr>
              <a:defRPr sz="20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1"/>
          </p:nvPr>
        </p:nvSpPr>
        <p:spPr/>
        <p:txBody>
          <a:bodyPr/>
          <a:lstStyle>
            <a:lvl1pPr>
              <a:defRPr/>
            </a:lvl1pPr>
          </a:lstStyle>
          <a:p>
            <a:fld id="{D20AE065-58D0-564A-8673-DC9420207491}" type="slidenum">
              <a:rPr lang="en-US"/>
              <a:pPr/>
              <a:t>‹#›</a:t>
            </a:fld>
            <a:endParaRPr lang="en-US"/>
          </a:p>
        </p:txBody>
      </p:sp>
    </p:spTree>
    <p:extLst>
      <p:ext uri="{BB962C8B-B14F-4D97-AF65-F5344CB8AC3E}">
        <p14:creationId xmlns:p14="http://schemas.microsoft.com/office/powerpoint/2010/main" val="92464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9ADDE3-6258-4501-9C5B-958569181E5F}" type="datetimeFigureOut">
              <a:rPr lang="en-US" smtClean="0"/>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3E8E8B-400C-4D69-85D7-71F472E585D2}" type="slidenum">
              <a:rPr lang="en-US" smtClean="0"/>
              <a:t>‹#›</a:t>
            </a:fld>
            <a:endParaRPr lang="en-US"/>
          </a:p>
        </p:txBody>
      </p:sp>
    </p:spTree>
    <p:extLst>
      <p:ext uri="{BB962C8B-B14F-4D97-AF65-F5344CB8AC3E}">
        <p14:creationId xmlns:p14="http://schemas.microsoft.com/office/powerpoint/2010/main" val="1424558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3A20D20-F263-485E-8DFB-C60CD8393807}"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6825D79E-3BEC-4AF9-A4BA-C9646A7100D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18103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3000" b="1" kern="1200">
          <a:solidFill>
            <a:srgbClr val="444A56"/>
          </a:solidFill>
          <a:latin typeface="Arial" panose="020B0604020202020204" pitchFamily="34" charset="0"/>
          <a:ea typeface="+mj-ea"/>
          <a:cs typeface="Arial" panose="020B0604020202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86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ea typeface="ＭＳ Ｐゴシック" pitchFamily="34" charset="-128"/>
              </a:defRPr>
            </a:lvl1pPr>
          </a:lstStyle>
          <a:p>
            <a:pPr>
              <a:defRPr/>
            </a:pPr>
            <a:fld id="{91A49EEA-1943-407A-8EDF-6D9F901B8898}" type="datetimeFigureOut">
              <a:rPr lang="en-US">
                <a:cs typeface="Arial" pitchFamily="34" charset="0"/>
              </a:rPr>
              <a:pPr>
                <a:defRPr/>
              </a:pPr>
              <a:t>7/9/2014</a:t>
            </a:fld>
            <a:endParaRPr lang="en-US">
              <a:cs typeface="Arial"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ＭＳ Ｐゴシック" pitchFamily="34" charset="-128"/>
              </a:defRPr>
            </a:lvl1pPr>
          </a:lstStyle>
          <a:p>
            <a:pPr>
              <a:defRPr/>
            </a:pPr>
            <a:endParaRPr lang="en-US">
              <a:cs typeface="Arial"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ea typeface="ＭＳ Ｐゴシック" pitchFamily="34" charset="-128"/>
              </a:defRPr>
            </a:lvl1pPr>
          </a:lstStyle>
          <a:p>
            <a:pPr>
              <a:defRPr/>
            </a:pPr>
            <a:fld id="{4FCB660C-E920-477F-9264-4B32B0A6618B}" type="slidenum">
              <a:rPr lang="en-US">
                <a:cs typeface="Arial" pitchFamily="34" charset="0"/>
              </a:rPr>
              <a:pPr>
                <a:defRPr/>
              </a:pPr>
              <a:t>‹#›</a:t>
            </a:fld>
            <a:endParaRPr lang="en-US">
              <a:cs typeface="Arial" pitchFamily="34" charset="0"/>
            </a:endParaRPr>
          </a:p>
        </p:txBody>
      </p:sp>
    </p:spTree>
    <p:extLst>
      <p:ext uri="{BB962C8B-B14F-4D97-AF65-F5344CB8AC3E}">
        <p14:creationId xmlns:p14="http://schemas.microsoft.com/office/powerpoint/2010/main" val="24654665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Georgia" pitchFamily="18" charset="0"/>
        </a:defRPr>
      </a:lvl2pPr>
      <a:lvl3pPr algn="ctr" rtl="0" eaLnBrk="0" fontAlgn="base" hangingPunct="0">
        <a:spcBef>
          <a:spcPct val="0"/>
        </a:spcBef>
        <a:spcAft>
          <a:spcPct val="0"/>
        </a:spcAft>
        <a:defRPr sz="4400">
          <a:solidFill>
            <a:schemeClr val="tx1"/>
          </a:solidFill>
          <a:latin typeface="Georgia" pitchFamily="18" charset="0"/>
        </a:defRPr>
      </a:lvl3pPr>
      <a:lvl4pPr algn="ctr" rtl="0" eaLnBrk="0" fontAlgn="base" hangingPunct="0">
        <a:spcBef>
          <a:spcPct val="0"/>
        </a:spcBef>
        <a:spcAft>
          <a:spcPct val="0"/>
        </a:spcAft>
        <a:defRPr sz="4400">
          <a:solidFill>
            <a:schemeClr val="tx1"/>
          </a:solidFill>
          <a:latin typeface="Georgia" pitchFamily="18" charset="0"/>
        </a:defRPr>
      </a:lvl4pPr>
      <a:lvl5pPr algn="ctr" rtl="0" eaLnBrk="0" fontAlgn="base" hangingPunct="0">
        <a:spcBef>
          <a:spcPct val="0"/>
        </a:spcBef>
        <a:spcAft>
          <a:spcPct val="0"/>
        </a:spcAft>
        <a:defRPr sz="4400">
          <a:solidFill>
            <a:schemeClr val="tx1"/>
          </a:solidFill>
          <a:latin typeface="Georgia" pitchFamily="18"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838E16F-353D-4287-AB20-3B75218842F6}"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9AB1683-A9E8-4DDE-8DD0-00BC112F674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481359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43A20D20-F263-485E-8DFB-C60CD8393807}" type="datetimeFigureOut">
              <a:rPr lang="en-US">
                <a:solidFill>
                  <a:prstClr val="black">
                    <a:tint val="75000"/>
                  </a:prstClr>
                </a:solidFill>
              </a:rPr>
              <a:pPr>
                <a:defRPr/>
              </a:pPr>
              <a:t>7/9/2014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6825D79E-3BEC-4AF9-A4BA-C9646A7100D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1378302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fontAlgn="base">
        <a:spcBef>
          <a:spcPct val="0"/>
        </a:spcBef>
        <a:spcAft>
          <a:spcPct val="0"/>
        </a:spcAft>
        <a:defRPr sz="3000" b="1" kern="1200">
          <a:solidFill>
            <a:srgbClr val="444A56"/>
          </a:solidFill>
          <a:latin typeface="Arial" panose="020B0604020202020204" pitchFamily="34" charset="0"/>
          <a:ea typeface="+mj-ea"/>
          <a:cs typeface="Arial" panose="020B0604020202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defRPr>
            </a:lvl1pPr>
          </a:lstStyle>
          <a:p>
            <a:pPr fontAlgn="base">
              <a:spcBef>
                <a:spcPct val="3000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defRPr>
            </a:lvl1pPr>
          </a:lstStyle>
          <a:p>
            <a:pPr fontAlgn="base">
              <a:spcBef>
                <a:spcPct val="3000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a:solidFill>
                  <a:srgbClr val="898989"/>
                </a:solidFill>
              </a:defRPr>
            </a:lvl1pPr>
          </a:lstStyle>
          <a:p>
            <a:pPr fontAlgn="base">
              <a:spcBef>
                <a:spcPct val="30000"/>
              </a:spcBef>
              <a:spcAft>
                <a:spcPct val="0"/>
              </a:spcAft>
            </a:pPr>
            <a:fld id="{401445DB-A0FC-B74F-8B91-743CB992A18B}" type="slidenum">
              <a:rPr lang="en-US" sz="1200">
                <a:latin typeface="Arial" pitchFamily="-105" charset="0"/>
              </a:rPr>
              <a:pPr fontAlgn="base">
                <a:spcBef>
                  <a:spcPct val="30000"/>
                </a:spcBef>
                <a:spcAft>
                  <a:spcPct val="0"/>
                </a:spcAft>
              </a:pPr>
              <a:t>‹#›</a:t>
            </a:fld>
            <a:endParaRPr lang="en-US" sz="1200">
              <a:latin typeface="Arial" pitchFamily="-105" charset="0"/>
            </a:endParaRPr>
          </a:p>
        </p:txBody>
      </p:sp>
    </p:spTree>
    <p:extLst>
      <p:ext uri="{BB962C8B-B14F-4D97-AF65-F5344CB8AC3E}">
        <p14:creationId xmlns:p14="http://schemas.microsoft.com/office/powerpoint/2010/main" val="3597439250"/>
      </p:ext>
    </p:extLst>
  </p:cSld>
  <p:clrMap bg1="lt1" tx1="dk1" bg2="lt2" tx2="dk2" accent1="accent1" accent2="accent2" accent3="accent3" accent4="accent4" accent5="accent5" accent6="accent6" hlink="hlink" folHlink="folHlink"/>
  <p:sldLayoutIdLst>
    <p:sldLayoutId id="2147483733" r:id="rId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105"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105" charset="0"/>
        <a:buChar char="–"/>
        <a:defRPr sz="2800" kern="1200">
          <a:solidFill>
            <a:schemeClr val="tx1"/>
          </a:solidFill>
          <a:latin typeface="+mn-lt"/>
          <a:ea typeface="ＭＳ Ｐゴシック" pitchFamily="-105" charset="-128"/>
          <a:cs typeface="+mn-cs"/>
        </a:defRPr>
      </a:lvl2pPr>
      <a:lvl3pPr marL="1143000" indent="-228600" algn="l" rtl="0" eaLnBrk="0" fontAlgn="base" hangingPunct="0">
        <a:spcBef>
          <a:spcPct val="20000"/>
        </a:spcBef>
        <a:spcAft>
          <a:spcPct val="0"/>
        </a:spcAft>
        <a:buFont typeface="Arial" pitchFamily="-105" charset="0"/>
        <a:buChar char="•"/>
        <a:defRPr sz="2400" kern="1200">
          <a:solidFill>
            <a:schemeClr val="tx1"/>
          </a:solidFill>
          <a:latin typeface="+mn-lt"/>
          <a:ea typeface="ＭＳ Ｐゴシック" pitchFamily="-105" charset="-128"/>
          <a:cs typeface="+mn-cs"/>
        </a:defRPr>
      </a:lvl3pPr>
      <a:lvl4pPr marL="1600200" indent="-228600" algn="l" rtl="0" eaLnBrk="0" fontAlgn="base" hangingPunct="0">
        <a:spcBef>
          <a:spcPct val="20000"/>
        </a:spcBef>
        <a:spcAft>
          <a:spcPct val="0"/>
        </a:spcAft>
        <a:buFont typeface="Arial" pitchFamily="-105" charset="0"/>
        <a:buChar char="–"/>
        <a:defRPr sz="2000" kern="1200">
          <a:solidFill>
            <a:schemeClr val="tx1"/>
          </a:solidFill>
          <a:latin typeface="+mn-lt"/>
          <a:ea typeface="ＭＳ Ｐゴシック" pitchFamily="-105" charset="-128"/>
          <a:cs typeface="+mn-cs"/>
        </a:defRPr>
      </a:lvl4pPr>
      <a:lvl5pPr marL="2057400" indent="-228600" algn="l" rtl="0" eaLnBrk="0" fontAlgn="base" hangingPunct="0">
        <a:spcBef>
          <a:spcPct val="20000"/>
        </a:spcBef>
        <a:spcAft>
          <a:spcPct val="0"/>
        </a:spcAft>
        <a:buFont typeface="Arial" pitchFamily="-105" charset="0"/>
        <a:buChar char="»"/>
        <a:defRPr sz="2000" kern="1200">
          <a:solidFill>
            <a:schemeClr val="tx1"/>
          </a:solidFill>
          <a:latin typeface="+mn-lt"/>
          <a:ea typeface="ＭＳ Ｐゴシック" pitchFamily="-105"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7.gif"/><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4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3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9.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3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36.gif"/></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0.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35.xml"/><Relationship Id="rId5" Type="http://schemas.openxmlformats.org/officeDocument/2006/relationships/image" Target="../media/image40.png"/><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8.png"/><Relationship Id="rId11" Type="http://schemas.openxmlformats.org/officeDocument/2006/relationships/image" Target="../media/image63.jpeg"/><Relationship Id="rId5" Type="http://schemas.openxmlformats.org/officeDocument/2006/relationships/image" Target="../media/image57.jpe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jpeg"/></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4.xml.rels><?xml version="1.0" encoding="UTF-8" standalone="yes"?>
<Relationships xmlns="http://schemas.openxmlformats.org/package/2006/relationships"><Relationship Id="rId8" Type="http://schemas.openxmlformats.org/officeDocument/2006/relationships/hyperlink" Target="http://pnwclimateconference.org/" TargetMode="External"/><Relationship Id="rId3" Type="http://schemas.openxmlformats.org/officeDocument/2006/relationships/image" Target="../media/image7.gif"/><Relationship Id="rId7" Type="http://schemas.openxmlformats.org/officeDocument/2006/relationships/image" Target="../media/image6.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hyperlink" Target="http://www.cses.washington.edu/cig" TargetMode="External"/><Relationship Id="rId4" Type="http://schemas.openxmlformats.org/officeDocument/2006/relationships/image" Target="../media/image6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4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1752268" y="1219200"/>
            <a:ext cx="6687533" cy="2911475"/>
          </a:xfrm>
        </p:spPr>
        <p:txBody>
          <a:bodyPr rtlCol="0">
            <a:normAutofit/>
          </a:bodyPr>
          <a:lstStyle/>
          <a:p>
            <a:pPr algn="l" fontAlgn="auto">
              <a:lnSpc>
                <a:spcPct val="120000"/>
              </a:lnSpc>
              <a:spcAft>
                <a:spcPts val="9600"/>
              </a:spcAft>
              <a:defRPr/>
            </a:pPr>
            <a:r>
              <a:rPr lang="en-US" sz="3600" b="1" dirty="0" smtClean="0">
                <a:solidFill>
                  <a:srgbClr val="1F497D"/>
                </a:solidFill>
                <a:latin typeface="Arial" panose="020B0604020202020204" pitchFamily="34" charset="0"/>
                <a:ea typeface="ＭＳ Ｐゴシック" charset="0"/>
                <a:cs typeface="Arial" panose="020B0604020202020204" pitchFamily="34" charset="0"/>
              </a:rPr>
              <a:t>Climate Change Impacts on the Domain of the NPLCC</a:t>
            </a:r>
            <a:endParaRPr lang="en-US" sz="3600" b="1" dirty="0">
              <a:solidFill>
                <a:srgbClr val="1F497D"/>
              </a:solidFill>
              <a:latin typeface="Arial" panose="020B0604020202020204" pitchFamily="34" charset="0"/>
              <a:ea typeface="ＭＳ Ｐゴシック" charset="0"/>
              <a:cs typeface="Arial" panose="020B0604020202020204" pitchFamily="34" charset="0"/>
            </a:endParaRPr>
          </a:p>
        </p:txBody>
      </p:sp>
      <p:sp>
        <p:nvSpPr>
          <p:cNvPr id="7" name="Subtitle 2"/>
          <p:cNvSpPr>
            <a:spLocks noGrp="1"/>
          </p:cNvSpPr>
          <p:nvPr>
            <p:ph type="subTitle" idx="1"/>
          </p:nvPr>
        </p:nvSpPr>
        <p:spPr>
          <a:xfrm>
            <a:off x="1779564" y="4472753"/>
            <a:ext cx="5908675" cy="2057400"/>
          </a:xfrm>
        </p:spPr>
        <p:txBody>
          <a:bodyPr rtlCol="0">
            <a:noAutofit/>
          </a:bodyPr>
          <a:lstStyle/>
          <a:p>
            <a:pPr algn="l" fontAlgn="auto">
              <a:spcAft>
                <a:spcPts val="0"/>
              </a:spcAft>
              <a:defRPr/>
            </a:pPr>
            <a:r>
              <a:rPr lang="en-US" sz="2400" b="1" dirty="0" smtClean="0">
                <a:solidFill>
                  <a:schemeClr val="tx2"/>
                </a:solidFill>
                <a:latin typeface="Helvetica" pitchFamily="34" charset="0"/>
                <a:cs typeface="Arial" panose="020B0604020202020204" pitchFamily="34" charset="0"/>
              </a:rPr>
              <a:t>Lara Whitely Binder</a:t>
            </a:r>
          </a:p>
          <a:p>
            <a:pPr algn="l" fontAlgn="auto">
              <a:spcAft>
                <a:spcPts val="0"/>
              </a:spcAft>
              <a:defRPr/>
            </a:pPr>
            <a:r>
              <a:rPr lang="en-US" sz="1800" dirty="0" smtClean="0">
                <a:solidFill>
                  <a:schemeClr val="tx2"/>
                </a:solidFill>
                <a:latin typeface="Helvetica" pitchFamily="34" charset="0"/>
                <a:cs typeface="Arial" panose="020B0604020202020204" pitchFamily="34" charset="0"/>
              </a:rPr>
              <a:t>UW Climate Impacts Group</a:t>
            </a:r>
            <a:endParaRPr lang="en-US" sz="2000" dirty="0" smtClean="0">
              <a:solidFill>
                <a:srgbClr val="21477D"/>
              </a:solidFill>
              <a:latin typeface="Helvetica" pitchFamily="34" charset="0"/>
              <a:ea typeface="Times New Roman"/>
            </a:endParaRPr>
          </a:p>
          <a:p>
            <a:pPr algn="l" fontAlgn="auto">
              <a:spcAft>
                <a:spcPts val="0"/>
              </a:spcAft>
              <a:defRPr/>
            </a:pPr>
            <a:endParaRPr lang="en-US" sz="2000" dirty="0" smtClean="0">
              <a:solidFill>
                <a:srgbClr val="21477D"/>
              </a:solidFill>
              <a:latin typeface="Helvetica" pitchFamily="34" charset="0"/>
              <a:ea typeface="Times New Roman"/>
            </a:endParaRPr>
          </a:p>
          <a:p>
            <a:pPr algn="l" fontAlgn="auto">
              <a:spcAft>
                <a:spcPts val="0"/>
              </a:spcAft>
              <a:defRPr/>
            </a:pPr>
            <a:r>
              <a:rPr lang="en-US" sz="1800" dirty="0" smtClean="0">
                <a:solidFill>
                  <a:srgbClr val="21477D"/>
                </a:solidFill>
                <a:latin typeface="Helvetica" pitchFamily="34" charset="0"/>
                <a:ea typeface="Times New Roman"/>
              </a:rPr>
              <a:t>North Pacific Landscape Cooperative Steering Committee </a:t>
            </a:r>
            <a:endParaRPr lang="en-US" sz="1800" dirty="0" smtClean="0">
              <a:solidFill>
                <a:srgbClr val="21477D"/>
              </a:solidFill>
              <a:latin typeface="Helvetica" pitchFamily="34" charset="0"/>
              <a:cs typeface="Arial" panose="020B0604020202020204" pitchFamily="34" charset="0"/>
            </a:endParaRPr>
          </a:p>
          <a:p>
            <a:pPr algn="l" fontAlgn="auto">
              <a:spcAft>
                <a:spcPts val="0"/>
              </a:spcAft>
              <a:defRPr/>
            </a:pPr>
            <a:r>
              <a:rPr lang="en-US" sz="1800" dirty="0" smtClean="0">
                <a:solidFill>
                  <a:schemeClr val="tx2"/>
                </a:solidFill>
                <a:latin typeface="Helvetica" pitchFamily="34" charset="0"/>
                <a:cs typeface="Arial" panose="020B0604020202020204" pitchFamily="34" charset="0"/>
              </a:rPr>
              <a:t>July 9, 2014</a:t>
            </a:r>
          </a:p>
        </p:txBody>
      </p:sp>
      <p:sp>
        <p:nvSpPr>
          <p:cNvPr id="3075" name="Text Box 10"/>
          <p:cNvSpPr txBox="1">
            <a:spLocks noChangeArrowheads="1"/>
          </p:cNvSpPr>
          <p:nvPr/>
        </p:nvSpPr>
        <p:spPr bwMode="auto">
          <a:xfrm>
            <a:off x="7315200" y="6314413"/>
            <a:ext cx="1752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37931725" indent="-37474525">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50000"/>
              </a:spcBef>
              <a:spcAft>
                <a:spcPct val="0"/>
              </a:spcAft>
            </a:pPr>
            <a:r>
              <a:rPr lang="en-US" altLang="en-US" sz="1000" i="1">
                <a:solidFill>
                  <a:srgbClr val="000000"/>
                </a:solidFill>
                <a:latin typeface="Arial" pitchFamily="34" charset="0"/>
                <a:ea typeface="ＭＳ Ｐゴシック" pitchFamily="34" charset="-128"/>
                <a:cs typeface="Arial" pitchFamily="34" charset="0"/>
              </a:rPr>
              <a:t>Climate Science in the Public Interest</a:t>
            </a:r>
          </a:p>
        </p:txBody>
      </p:sp>
      <p:pic>
        <p:nvPicPr>
          <p:cNvPr id="3076" name="Picture 11" descr="CIG_logo_color_2_in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51724" y="4578680"/>
            <a:ext cx="956993" cy="162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TextBox 5"/>
          <p:cNvSpPr txBox="1">
            <a:spLocks noChangeArrowheads="1"/>
          </p:cNvSpPr>
          <p:nvPr/>
        </p:nvSpPr>
        <p:spPr bwMode="auto">
          <a:xfrm>
            <a:off x="1527175" y="461962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37931725" indent="-37474525">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endParaRPr lang="en-US" altLang="en-US">
              <a:solidFill>
                <a:srgbClr val="000000"/>
              </a:solidFill>
              <a:latin typeface="Arial" pitchFamily="34" charset="0"/>
              <a:ea typeface="ＭＳ Ｐゴシック" pitchFamily="34" charset="-128"/>
              <a:cs typeface="Arial" pitchFamily="34" charset="0"/>
            </a:endParaRPr>
          </a:p>
        </p:txBody>
      </p:sp>
      <p:pic>
        <p:nvPicPr>
          <p:cNvPr id="3080"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048" y="392113"/>
            <a:ext cx="3805238"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35283" r="31302"/>
          <a:stretch/>
        </p:blipFill>
        <p:spPr>
          <a:xfrm>
            <a:off x="0" y="0"/>
            <a:ext cx="1515528" cy="6858000"/>
          </a:xfrm>
          <a:prstGeom prst="rect">
            <a:avLst/>
          </a:prstGeom>
        </p:spPr>
      </p:pic>
      <p:sp>
        <p:nvSpPr>
          <p:cNvPr id="5" name="Rectangle 4"/>
          <p:cNvSpPr/>
          <p:nvPr/>
        </p:nvSpPr>
        <p:spPr>
          <a:xfrm>
            <a:off x="1492669" y="0"/>
            <a:ext cx="45719" cy="68968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276246832"/>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4"/>
          <p:cNvSpPr>
            <a:spLocks noGrp="1" noChangeArrowheads="1"/>
          </p:cNvSpPr>
          <p:nvPr>
            <p:ph type="title"/>
          </p:nvPr>
        </p:nvSpPr>
        <p:spPr>
          <a:xfrm>
            <a:off x="240629" y="228600"/>
            <a:ext cx="7239000" cy="954087"/>
          </a:xfrm>
          <a:ln>
            <a:miter lim="800000"/>
            <a:headEnd/>
            <a:tailEnd/>
          </a:ln>
        </p:spPr>
        <p:txBody>
          <a:bodyPr rtlCol="0">
            <a:spAutoFit/>
          </a:bodyPr>
          <a:lstStyle/>
          <a:p>
            <a:pPr algn="l" eaLnBrk="1" fontAlgn="auto" hangingPunct="1">
              <a:spcAft>
                <a:spcPts val="0"/>
              </a:spcAft>
              <a:defRPr/>
            </a:pPr>
            <a:r>
              <a:rPr lang="en-US" sz="2800" b="1" kern="0" dirty="0" smtClean="0">
                <a:latin typeface="Arial"/>
                <a:ea typeface="ＭＳ Ｐゴシック" charset="0"/>
              </a:rPr>
              <a:t>The UW Climate Impacts Group</a:t>
            </a:r>
            <a:r>
              <a:rPr lang="en-US" sz="2800" kern="0" dirty="0" smtClean="0">
                <a:latin typeface="Arial"/>
                <a:ea typeface="ＭＳ Ｐゴシック" charset="0"/>
              </a:rPr>
              <a:t/>
            </a:r>
            <a:br>
              <a:rPr lang="en-US" sz="2800" kern="0" dirty="0" smtClean="0">
                <a:latin typeface="Arial"/>
                <a:ea typeface="ＭＳ Ｐゴシック" charset="0"/>
              </a:rPr>
            </a:br>
            <a:r>
              <a:rPr lang="en-US" sz="2400" i="1" kern="0" dirty="0" smtClean="0">
                <a:solidFill>
                  <a:srgbClr val="0070C0"/>
                </a:solidFill>
                <a:latin typeface="Arial"/>
                <a:ea typeface="ＭＳ Ｐゴシック" charset="0"/>
              </a:rPr>
              <a:t>Science for climate resilience</a:t>
            </a:r>
            <a:r>
              <a:rPr lang="en-US" sz="2800" i="1" kern="0" dirty="0" smtClean="0">
                <a:solidFill>
                  <a:srgbClr val="0070C0"/>
                </a:solidFill>
                <a:latin typeface="Arial"/>
                <a:ea typeface="ＭＳ Ｐゴシック" charset="0"/>
              </a:rPr>
              <a:t> </a:t>
            </a:r>
            <a:endParaRPr lang="en-US" sz="2800" i="1" kern="0" dirty="0">
              <a:solidFill>
                <a:srgbClr val="0070C0"/>
              </a:solidFill>
              <a:latin typeface="Arial"/>
              <a:ea typeface="ＭＳ Ｐゴシック" charset="0"/>
            </a:endParaRPr>
          </a:p>
        </p:txBody>
      </p:sp>
      <p:sp>
        <p:nvSpPr>
          <p:cNvPr id="128003" name="Content Placeholder 5"/>
          <p:cNvSpPr>
            <a:spLocks noGrp="1"/>
          </p:cNvSpPr>
          <p:nvPr>
            <p:ph sz="half" idx="1"/>
          </p:nvPr>
        </p:nvSpPr>
        <p:spPr>
          <a:xfrm>
            <a:off x="283810" y="1534244"/>
            <a:ext cx="5377251" cy="4869920"/>
          </a:xfrm>
        </p:spPr>
        <p:txBody>
          <a:bodyPr>
            <a:noAutofit/>
          </a:bodyPr>
          <a:lstStyle/>
          <a:p>
            <a:pPr marL="349250" indent="-349250" eaLnBrk="1" hangingPunct="1">
              <a:spcBef>
                <a:spcPts val="1800"/>
              </a:spcBef>
              <a:spcAft>
                <a:spcPts val="1200"/>
              </a:spcAft>
            </a:pPr>
            <a:r>
              <a:rPr lang="en-US" altLang="en-US" sz="2000" dirty="0" smtClean="0">
                <a:cs typeface="Arial" pitchFamily="34" charset="0"/>
              </a:rPr>
              <a:t>Linking science with public and private decision making</a:t>
            </a:r>
          </a:p>
          <a:p>
            <a:pPr marL="349250" indent="-349250" eaLnBrk="1" hangingPunct="1">
              <a:spcBef>
                <a:spcPts val="1800"/>
              </a:spcBef>
              <a:spcAft>
                <a:spcPts val="1200"/>
              </a:spcAft>
            </a:pPr>
            <a:r>
              <a:rPr lang="en-US" altLang="en-US" sz="2000" dirty="0" smtClean="0">
                <a:cs typeface="Arial" pitchFamily="34" charset="0"/>
              </a:rPr>
              <a:t>Conducting decision-relevant climate science</a:t>
            </a:r>
          </a:p>
          <a:p>
            <a:pPr marL="749300" lvl="1" indent="-292100" eaLnBrk="1" hangingPunct="1">
              <a:spcBef>
                <a:spcPts val="600"/>
              </a:spcBef>
            </a:pPr>
            <a:r>
              <a:rPr lang="en-US" altLang="en-US" sz="1600" dirty="0" smtClean="0">
                <a:cs typeface="Arial" pitchFamily="34" charset="0"/>
              </a:rPr>
              <a:t>Identifying emerging climate risks for the built and natural environment</a:t>
            </a:r>
          </a:p>
          <a:p>
            <a:pPr marL="749300" lvl="1" indent="-292100" eaLnBrk="1" hangingPunct="1">
              <a:spcBef>
                <a:spcPts val="600"/>
              </a:spcBef>
            </a:pPr>
            <a:r>
              <a:rPr lang="en-US" altLang="en-US" sz="1600" dirty="0" smtClean="0">
                <a:cs typeface="Arial" pitchFamily="34" charset="0"/>
              </a:rPr>
              <a:t>Illuminating response options</a:t>
            </a:r>
          </a:p>
          <a:p>
            <a:pPr marL="349250" indent="-349250" eaLnBrk="1" hangingPunct="1">
              <a:spcBef>
                <a:spcPts val="2400"/>
              </a:spcBef>
              <a:spcAft>
                <a:spcPts val="1200"/>
              </a:spcAft>
            </a:pPr>
            <a:r>
              <a:rPr lang="en-US" altLang="en-US" sz="2000" dirty="0">
                <a:cs typeface="Arial" pitchFamily="34" charset="0"/>
              </a:rPr>
              <a:t>Supporting</a:t>
            </a:r>
            <a:r>
              <a:rPr lang="en-US" altLang="en-US" sz="2000" dirty="0" smtClean="0">
                <a:cs typeface="Arial" pitchFamily="34" charset="0"/>
              </a:rPr>
              <a:t> the interpretation and application of climate science </a:t>
            </a:r>
          </a:p>
          <a:p>
            <a:pPr marL="749300" lvl="1" indent="-292100" eaLnBrk="1" hangingPunct="1">
              <a:spcBef>
                <a:spcPts val="600"/>
              </a:spcBef>
              <a:spcAft>
                <a:spcPts val="600"/>
              </a:spcAft>
            </a:pPr>
            <a:r>
              <a:rPr lang="en-US" altLang="en-US" sz="1600" dirty="0" smtClean="0">
                <a:cs typeface="Arial" pitchFamily="34" charset="0"/>
              </a:rPr>
              <a:t>Local </a:t>
            </a:r>
            <a:r>
              <a:rPr lang="en-US" altLang="en-US" sz="1600" dirty="0">
                <a:cs typeface="Arial" pitchFamily="34" charset="0"/>
              </a:rPr>
              <a:t>climate</a:t>
            </a:r>
            <a:r>
              <a:rPr lang="en-US" altLang="en-US" sz="1600" dirty="0" smtClean="0">
                <a:cs typeface="Arial" pitchFamily="34" charset="0"/>
              </a:rPr>
              <a:t> change information </a:t>
            </a:r>
          </a:p>
          <a:p>
            <a:pPr marL="749300" lvl="1" indent="-292100" eaLnBrk="1" hangingPunct="1">
              <a:spcBef>
                <a:spcPts val="600"/>
              </a:spcBef>
              <a:spcAft>
                <a:spcPts val="600"/>
              </a:spcAft>
            </a:pPr>
            <a:r>
              <a:rPr lang="en-US" altLang="en-US" sz="1600" dirty="0" smtClean="0">
                <a:cs typeface="Arial" pitchFamily="34" charset="0"/>
              </a:rPr>
              <a:t>Expert </a:t>
            </a:r>
            <a:r>
              <a:rPr lang="en-US" altLang="en-US" sz="1600" dirty="0">
                <a:cs typeface="Arial" pitchFamily="34" charset="0"/>
              </a:rPr>
              <a:t>guidance</a:t>
            </a:r>
            <a:r>
              <a:rPr lang="en-US" altLang="en-US" sz="1600" dirty="0" smtClean="0">
                <a:cs typeface="Arial" pitchFamily="34" charset="0"/>
              </a:rPr>
              <a:t> on climate risk assessment &amp; adaptation planning</a:t>
            </a:r>
          </a:p>
          <a:p>
            <a:pPr marL="749300" lvl="1" indent="-292100" eaLnBrk="1" hangingPunct="1">
              <a:spcBef>
                <a:spcPts val="600"/>
              </a:spcBef>
              <a:spcAft>
                <a:spcPts val="600"/>
              </a:spcAft>
            </a:pPr>
            <a:r>
              <a:rPr lang="en-US" altLang="en-US" sz="1600" dirty="0" smtClean="0">
                <a:cs typeface="Arial" pitchFamily="34" charset="0"/>
              </a:rPr>
              <a:t>Synthesis &amp; assessment of emerging climate science</a:t>
            </a:r>
          </a:p>
        </p:txBody>
      </p:sp>
      <p:sp>
        <p:nvSpPr>
          <p:cNvPr id="128004" name="Picture 4" descr="CIG_logo_color_2_inch.jpg"/>
          <p:cNvSpPr>
            <a:spLocks noChangeAspect="1"/>
          </p:cNvSpPr>
          <p:nvPr/>
        </p:nvSpPr>
        <p:spPr bwMode="auto">
          <a:xfrm>
            <a:off x="304800" y="228600"/>
            <a:ext cx="6715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200">
              <a:latin typeface="Arial"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6258" y="1340778"/>
            <a:ext cx="1769565" cy="3010532"/>
          </a:xfrm>
          <a:prstGeom prst="rect">
            <a:avLst/>
          </a:prstGeom>
        </p:spPr>
      </p:pic>
      <p:pic>
        <p:nvPicPr>
          <p:cNvPr id="20" name="Picture 19" descr="DOI Log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66152" y="5577927"/>
            <a:ext cx="710241" cy="710241"/>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7049178" y="5656758"/>
            <a:ext cx="2142119" cy="523220"/>
          </a:xfrm>
          <a:prstGeom prst="rect">
            <a:avLst/>
          </a:prstGeom>
        </p:spPr>
        <p:txBody>
          <a:bodyPr wrap="square">
            <a:spAutoFit/>
          </a:bodyPr>
          <a:lstStyle/>
          <a:p>
            <a:r>
              <a:rPr lang="en-US" sz="1400" dirty="0"/>
              <a:t>Northwest Climate </a:t>
            </a:r>
            <a:r>
              <a:rPr lang="en-US" sz="1400" dirty="0" smtClean="0"/>
              <a:t/>
            </a:r>
            <a:br>
              <a:rPr lang="en-US" sz="1400" dirty="0" smtClean="0"/>
            </a:br>
            <a:r>
              <a:rPr lang="en-US" sz="1400" dirty="0" smtClean="0"/>
              <a:t>Science Center</a:t>
            </a:r>
          </a:p>
        </p:txBody>
      </p:sp>
      <p:pic>
        <p:nvPicPr>
          <p:cNvPr id="22" name="Picture 2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79440" y="4944819"/>
            <a:ext cx="2743200" cy="326228"/>
          </a:xfrm>
          <a:prstGeom prst="rect">
            <a:avLst/>
          </a:prstGeom>
        </p:spPr>
      </p:pic>
      <p:cxnSp>
        <p:nvCxnSpPr>
          <p:cNvPr id="8" name="Straight Connector 7"/>
          <p:cNvCxnSpPr/>
          <p:nvPr/>
        </p:nvCxnSpPr>
        <p:spPr>
          <a:xfrm>
            <a:off x="369871" y="1289408"/>
            <a:ext cx="529119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5955441"/>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northpacificlcc.org/Content/images/about_map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00" y="-1988"/>
            <a:ext cx="4622800" cy="68599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382280"/>
            <a:ext cx="3810000" cy="6509474"/>
          </a:xfrm>
          <a:prstGeom prst="rect">
            <a:avLst/>
          </a:prstGeom>
          <a:noFill/>
        </p:spPr>
        <p:txBody>
          <a:bodyPr wrap="square" rtlCol="0">
            <a:spAutoFit/>
          </a:bodyPr>
          <a:lstStyle/>
          <a:p>
            <a:pPr>
              <a:spcAft>
                <a:spcPts val="600"/>
              </a:spcAft>
            </a:pPr>
            <a:r>
              <a:rPr lang="en-US" b="1" dirty="0" smtClean="0"/>
              <a:t>The task for today:</a:t>
            </a:r>
          </a:p>
          <a:p>
            <a:r>
              <a:rPr lang="en-US" sz="1600" dirty="0" smtClean="0"/>
              <a:t>Summarize observed and projected climate change impacts for the domain of the NPLCC</a:t>
            </a:r>
          </a:p>
          <a:p>
            <a:endParaRPr lang="en-US" sz="2000" dirty="0"/>
          </a:p>
          <a:p>
            <a:pPr>
              <a:spcBef>
                <a:spcPts val="600"/>
              </a:spcBef>
            </a:pPr>
            <a:r>
              <a:rPr lang="en-US" b="1" dirty="0" smtClean="0"/>
              <a:t>The </a:t>
            </a:r>
            <a:r>
              <a:rPr lang="en-US" b="1" dirty="0"/>
              <a:t>challenge</a:t>
            </a:r>
            <a:r>
              <a:rPr lang="en-US" b="1" dirty="0" smtClean="0"/>
              <a:t>:</a:t>
            </a:r>
          </a:p>
          <a:p>
            <a:pPr marL="285750" indent="-285750">
              <a:spcBef>
                <a:spcPts val="600"/>
              </a:spcBef>
              <a:spcAft>
                <a:spcPts val="600"/>
              </a:spcAft>
              <a:buFontTx/>
              <a:buChar char="-"/>
            </a:pPr>
            <a:r>
              <a:rPr lang="en-US" sz="1600" dirty="0" smtClean="0"/>
              <a:t>Diversity of climates, habitats, elevations (!!)</a:t>
            </a:r>
          </a:p>
          <a:p>
            <a:pPr marL="285750" indent="-285750">
              <a:spcAft>
                <a:spcPts val="600"/>
              </a:spcAft>
              <a:buFontTx/>
              <a:buChar char="-"/>
            </a:pPr>
            <a:r>
              <a:rPr lang="en-US" sz="1600" dirty="0" smtClean="0"/>
              <a:t>Few climate change studies deal explicitly with the extensive but narrow domain of the NPLCC</a:t>
            </a:r>
          </a:p>
          <a:p>
            <a:pPr marL="285750" indent="-285750">
              <a:spcAft>
                <a:spcPts val="600"/>
              </a:spcAft>
              <a:buFontTx/>
              <a:buChar char="-"/>
            </a:pPr>
            <a:endParaRPr lang="en-US" sz="1600" dirty="0"/>
          </a:p>
          <a:p>
            <a:pPr>
              <a:spcAft>
                <a:spcPts val="600"/>
              </a:spcAft>
            </a:pPr>
            <a:r>
              <a:rPr lang="en-US" b="1" dirty="0"/>
              <a:t>Sources:</a:t>
            </a:r>
          </a:p>
          <a:p>
            <a:pPr marL="285750" indent="-285750">
              <a:spcAft>
                <a:spcPts val="600"/>
              </a:spcAft>
              <a:buFontTx/>
              <a:buChar char="-"/>
            </a:pPr>
            <a:r>
              <a:rPr lang="en-US" sz="1600" dirty="0" smtClean="0"/>
              <a:t>NWF NPLCC syntheses</a:t>
            </a:r>
          </a:p>
          <a:p>
            <a:pPr marL="285750" indent="-285750">
              <a:spcAft>
                <a:spcPts val="600"/>
              </a:spcAft>
              <a:buFontTx/>
              <a:buChar char="-"/>
            </a:pPr>
            <a:r>
              <a:rPr lang="en-US" sz="1600" dirty="0" smtClean="0"/>
              <a:t>National Assessment chapters and supporting reports for the SW, PNW, AK</a:t>
            </a:r>
          </a:p>
          <a:p>
            <a:pPr marL="285750" indent="-285750">
              <a:spcAft>
                <a:spcPts val="600"/>
              </a:spcAft>
              <a:buFontTx/>
              <a:buChar char="-"/>
            </a:pPr>
            <a:r>
              <a:rPr lang="en-US" sz="1600" dirty="0" smtClean="0"/>
              <a:t>Climate Impacts Group, BC Pacific Climate Impacts Consortium, Scenarios Network for Alaska &amp; Arctic Planning (SNAP)</a:t>
            </a:r>
          </a:p>
          <a:p>
            <a:pPr marL="285750" indent="-285750">
              <a:spcAft>
                <a:spcPts val="600"/>
              </a:spcAft>
              <a:buFontTx/>
              <a:buChar char="-"/>
            </a:pPr>
            <a:r>
              <a:rPr lang="en-US" sz="1600" dirty="0" err="1" smtClean="0"/>
              <a:t>CalAdapt</a:t>
            </a:r>
            <a:r>
              <a:rPr lang="en-US" sz="1600" dirty="0" smtClean="0"/>
              <a:t> and related CA reports</a:t>
            </a:r>
          </a:p>
          <a:p>
            <a:pPr>
              <a:spcAft>
                <a:spcPts val="600"/>
              </a:spcAft>
            </a:pPr>
            <a:endParaRPr lang="en-US" sz="1600" dirty="0" smtClean="0"/>
          </a:p>
        </p:txBody>
      </p:sp>
    </p:spTree>
    <p:extLst>
      <p:ext uri="{BB962C8B-B14F-4D97-AF65-F5344CB8AC3E}">
        <p14:creationId xmlns:p14="http://schemas.microsoft.com/office/powerpoint/2010/main" val="7790036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0600" y="1371600"/>
            <a:ext cx="7556500" cy="1219200"/>
          </a:xfrm>
          <a:solidFill>
            <a:schemeClr val="bg2"/>
          </a:solidFill>
        </p:spPr>
        <p:txBody>
          <a:bodyPr>
            <a:noAutofit/>
          </a:bodyPr>
          <a:lstStyle/>
          <a:p>
            <a:pPr marL="0" indent="0">
              <a:spcBef>
                <a:spcPts val="1200"/>
              </a:spcBef>
              <a:spcAft>
                <a:spcPts val="1200"/>
              </a:spcAft>
              <a:buNone/>
            </a:pPr>
            <a:r>
              <a:rPr lang="en-US" sz="2400" b="1" dirty="0" smtClean="0">
                <a:solidFill>
                  <a:schemeClr val="accent1">
                    <a:lumMod val="50000"/>
                  </a:schemeClr>
                </a:solidFill>
              </a:rPr>
              <a:t>The NPLCC region has experienced long-term warming, a lengthening of the frost-free season, and variable changes precipitation.</a:t>
            </a:r>
            <a:endParaRPr lang="en-US" sz="2400" u="sng" dirty="0"/>
          </a:p>
          <a:p>
            <a:pPr>
              <a:spcBef>
                <a:spcPts val="1200"/>
              </a:spcBef>
              <a:spcAft>
                <a:spcPts val="1200"/>
              </a:spcAft>
            </a:pPr>
            <a:endParaRPr lang="en-US" sz="2400" dirty="0"/>
          </a:p>
        </p:txBody>
      </p:sp>
      <p:sp>
        <p:nvSpPr>
          <p:cNvPr id="4" name="Title 1"/>
          <p:cNvSpPr txBox="1">
            <a:spLocks/>
          </p:cNvSpPr>
          <p:nvPr/>
        </p:nvSpPr>
        <p:spPr bwMode="auto">
          <a:xfrm>
            <a:off x="901700" y="260350"/>
            <a:ext cx="77089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altLang="en-US" sz="3000" b="1" dirty="0" smtClean="0">
                <a:solidFill>
                  <a:srgbClr val="3D434D"/>
                </a:solidFill>
                <a:latin typeface="Arial" panose="020B0604020202020204" pitchFamily="34" charset="0"/>
                <a:cs typeface="Arial" panose="020B0604020202020204" pitchFamily="34" charset="0"/>
              </a:rPr>
              <a:t>Observed Trends: </a:t>
            </a:r>
            <a:r>
              <a:rPr lang="en-US" altLang="en-US" sz="3000" dirty="0" smtClean="0">
                <a:solidFill>
                  <a:srgbClr val="3D434D"/>
                </a:solidFill>
                <a:latin typeface="Arial" panose="020B0604020202020204" pitchFamily="34" charset="0"/>
                <a:cs typeface="Arial" panose="020B0604020202020204" pitchFamily="34" charset="0"/>
              </a:rPr>
              <a:t>Climate</a:t>
            </a:r>
          </a:p>
        </p:txBody>
      </p:sp>
      <p:pic>
        <p:nvPicPr>
          <p:cNvPr id="5" name="Picture 4" descr="CIG_logo_color_2_inch.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0975" y="228600"/>
            <a:ext cx="5492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96496" y="2938314"/>
            <a:ext cx="7618104" cy="3539430"/>
          </a:xfrm>
          <a:prstGeom prst="rect">
            <a:avLst/>
          </a:prstGeom>
        </p:spPr>
        <p:txBody>
          <a:bodyPr wrap="square">
            <a:spAutoFit/>
          </a:bodyPr>
          <a:lstStyle/>
          <a:p>
            <a:pPr marL="285750" indent="-285750">
              <a:spcBef>
                <a:spcPts val="1200"/>
              </a:spcBef>
              <a:buFont typeface="Arial" panose="020B0604020202020204" pitchFamily="34" charset="0"/>
              <a:buChar char="•"/>
            </a:pPr>
            <a:r>
              <a:rPr lang="en-US" dirty="0" smtClean="0">
                <a:solidFill>
                  <a:schemeClr val="tx1">
                    <a:lumMod val="75000"/>
                    <a:lumOff val="25000"/>
                  </a:schemeClr>
                </a:solidFill>
              </a:rPr>
              <a:t>Changes in annual average temperature:</a:t>
            </a:r>
          </a:p>
          <a:p>
            <a:pPr marL="800100" lvl="1" indent="-342900">
              <a:spcBef>
                <a:spcPts val="1200"/>
              </a:spcBef>
              <a:buFont typeface="Courier New" panose="02070309020205020404" pitchFamily="49" charset="0"/>
              <a:buChar char="o"/>
            </a:pPr>
            <a:r>
              <a:rPr lang="en-US" dirty="0">
                <a:solidFill>
                  <a:schemeClr val="tx1">
                    <a:lumMod val="75000"/>
                    <a:lumOff val="25000"/>
                  </a:schemeClr>
                </a:solidFill>
              </a:rPr>
              <a:t>CA</a:t>
            </a:r>
            <a:r>
              <a:rPr lang="en-US" dirty="0" smtClean="0">
                <a:solidFill>
                  <a:schemeClr val="tx1">
                    <a:lumMod val="75000"/>
                    <a:lumOff val="25000"/>
                  </a:schemeClr>
                </a:solidFill>
              </a:rPr>
              <a:t>: +1.7°F, 1885-2011 </a:t>
            </a:r>
            <a:r>
              <a:rPr lang="en-US" sz="1200" i="1" dirty="0" smtClean="0">
                <a:solidFill>
                  <a:schemeClr val="tx1">
                    <a:lumMod val="50000"/>
                    <a:lumOff val="50000"/>
                  </a:schemeClr>
                </a:solidFill>
              </a:rPr>
              <a:t>(Moser et al 2012)</a:t>
            </a:r>
          </a:p>
          <a:p>
            <a:pPr marL="800100" lvl="1" indent="-342900">
              <a:buFont typeface="Courier New" panose="02070309020205020404" pitchFamily="49" charset="0"/>
              <a:buChar char="o"/>
            </a:pPr>
            <a:r>
              <a:rPr lang="en-US" dirty="0" smtClean="0">
                <a:solidFill>
                  <a:schemeClr val="tx1">
                    <a:lumMod val="75000"/>
                    <a:lumOff val="25000"/>
                  </a:schemeClr>
                </a:solidFill>
              </a:rPr>
              <a:t>PNW: +</a:t>
            </a:r>
            <a:r>
              <a:rPr lang="en-US" dirty="0">
                <a:solidFill>
                  <a:schemeClr val="tx1">
                    <a:lumMod val="75000"/>
                    <a:lumOff val="25000"/>
                  </a:schemeClr>
                </a:solidFill>
              </a:rPr>
              <a:t>1.3°F, </a:t>
            </a:r>
            <a:r>
              <a:rPr lang="en-US" dirty="0" smtClean="0">
                <a:solidFill>
                  <a:schemeClr val="tx1">
                    <a:lumMod val="75000"/>
                    <a:lumOff val="25000"/>
                  </a:schemeClr>
                </a:solidFill>
              </a:rPr>
              <a:t>1885-2011 </a:t>
            </a:r>
            <a:r>
              <a:rPr lang="en-US" sz="1200" i="1" dirty="0" smtClean="0">
                <a:solidFill>
                  <a:schemeClr val="tx1">
                    <a:lumMod val="50000"/>
                    <a:lumOff val="50000"/>
                  </a:schemeClr>
                </a:solidFill>
              </a:rPr>
              <a:t>(Kunkel et al. 2013, Mote et al. 2013)</a:t>
            </a:r>
          </a:p>
          <a:p>
            <a:pPr marL="800100" lvl="1" indent="-342900">
              <a:buFont typeface="Courier New" panose="02070309020205020404" pitchFamily="49" charset="0"/>
              <a:buChar char="o"/>
            </a:pPr>
            <a:r>
              <a:rPr lang="en-US" dirty="0" smtClean="0">
                <a:solidFill>
                  <a:schemeClr val="tx1">
                    <a:lumMod val="75000"/>
                    <a:lumOff val="25000"/>
                  </a:schemeClr>
                </a:solidFill>
              </a:rPr>
              <a:t>BC West Coast : +2.3°F, 1901-2009 </a:t>
            </a:r>
            <a:r>
              <a:rPr lang="en-US" sz="1200" i="1" dirty="0" smtClean="0">
                <a:solidFill>
                  <a:schemeClr val="tx1">
                    <a:lumMod val="50000"/>
                    <a:lumOff val="50000"/>
                  </a:schemeClr>
                </a:solidFill>
              </a:rPr>
              <a:t>(PCIC 2013</a:t>
            </a:r>
            <a:r>
              <a:rPr lang="en-US" sz="1200" i="1" dirty="0">
                <a:solidFill>
                  <a:schemeClr val="tx1">
                    <a:lumMod val="50000"/>
                    <a:lumOff val="50000"/>
                  </a:schemeClr>
                </a:solidFill>
              </a:rPr>
              <a:t>)</a:t>
            </a:r>
          </a:p>
          <a:p>
            <a:pPr marL="800100" lvl="1" indent="-342900">
              <a:spcAft>
                <a:spcPts val="1200"/>
              </a:spcAft>
              <a:buFont typeface="Courier New" panose="02070309020205020404" pitchFamily="49" charset="0"/>
              <a:buChar char="o"/>
            </a:pPr>
            <a:r>
              <a:rPr lang="en-US" dirty="0" smtClean="0">
                <a:solidFill>
                  <a:schemeClr val="tx1">
                    <a:lumMod val="75000"/>
                    <a:lumOff val="25000"/>
                  </a:schemeClr>
                </a:solidFill>
              </a:rPr>
              <a:t>SE AK: +2.6°F, 1949-2011 </a:t>
            </a:r>
            <a:r>
              <a:rPr lang="en-US" sz="1200" i="1" dirty="0" smtClean="0">
                <a:solidFill>
                  <a:schemeClr val="tx1">
                    <a:lumMod val="50000"/>
                    <a:lumOff val="50000"/>
                  </a:schemeClr>
                </a:solidFill>
              </a:rPr>
              <a:t>(Table 1, Stewart </a:t>
            </a:r>
            <a:r>
              <a:rPr lang="en-US" sz="1200" i="1" dirty="0">
                <a:solidFill>
                  <a:schemeClr val="tx1">
                    <a:lumMod val="50000"/>
                    <a:lumOff val="50000"/>
                  </a:schemeClr>
                </a:solidFill>
              </a:rPr>
              <a:t>et al 2013)</a:t>
            </a:r>
          </a:p>
          <a:p>
            <a:pPr marL="285750" indent="-285750">
              <a:spcBef>
                <a:spcPts val="1200"/>
              </a:spcBef>
              <a:spcAft>
                <a:spcPts val="1200"/>
              </a:spcAft>
              <a:buFont typeface="Arial" panose="020B0604020202020204" pitchFamily="34" charset="0"/>
              <a:buChar char="•"/>
            </a:pPr>
            <a:r>
              <a:rPr lang="en-US" dirty="0" smtClean="0">
                <a:solidFill>
                  <a:schemeClr val="tx1">
                    <a:lumMod val="75000"/>
                    <a:lumOff val="25000"/>
                  </a:schemeClr>
                </a:solidFill>
              </a:rPr>
              <a:t>PNW frost-free </a:t>
            </a:r>
            <a:r>
              <a:rPr lang="en-US" dirty="0">
                <a:solidFill>
                  <a:schemeClr val="tx1">
                    <a:lumMod val="75000"/>
                    <a:lumOff val="25000"/>
                  </a:schemeClr>
                </a:solidFill>
              </a:rPr>
              <a:t>season has lengthened 35 days (</a:t>
            </a:r>
            <a:r>
              <a:rPr lang="en-US" u="sng" dirty="0">
                <a:solidFill>
                  <a:schemeClr val="tx1">
                    <a:lumMod val="75000"/>
                    <a:lumOff val="25000"/>
                  </a:schemeClr>
                </a:solidFill>
              </a:rPr>
              <a:t>+</a:t>
            </a:r>
            <a:r>
              <a:rPr lang="en-US" dirty="0">
                <a:solidFill>
                  <a:schemeClr val="tx1">
                    <a:lumMod val="75000"/>
                    <a:lumOff val="25000"/>
                  </a:schemeClr>
                </a:solidFill>
              </a:rPr>
              <a:t>6 days), </a:t>
            </a:r>
            <a:r>
              <a:rPr lang="en-US" dirty="0" smtClean="0">
                <a:solidFill>
                  <a:schemeClr val="tx1">
                    <a:lumMod val="75000"/>
                    <a:lumOff val="25000"/>
                  </a:schemeClr>
                </a:solidFill>
              </a:rPr>
              <a:t>1885-2011 </a:t>
            </a:r>
            <a:br>
              <a:rPr lang="en-US" dirty="0" smtClean="0">
                <a:solidFill>
                  <a:schemeClr val="tx1">
                    <a:lumMod val="75000"/>
                    <a:lumOff val="25000"/>
                  </a:schemeClr>
                </a:solidFill>
              </a:rPr>
            </a:br>
            <a:r>
              <a:rPr lang="en-US" sz="1200" i="1" dirty="0" smtClean="0">
                <a:solidFill>
                  <a:schemeClr val="tx1">
                    <a:lumMod val="50000"/>
                    <a:lumOff val="50000"/>
                  </a:schemeClr>
                </a:solidFill>
              </a:rPr>
              <a:t>(</a:t>
            </a:r>
            <a:r>
              <a:rPr lang="en-US" sz="1200" i="1" dirty="0">
                <a:solidFill>
                  <a:schemeClr val="tx1">
                    <a:lumMod val="50000"/>
                    <a:lumOff val="50000"/>
                  </a:schemeClr>
                </a:solidFill>
              </a:rPr>
              <a:t>Kunkel et al. </a:t>
            </a:r>
            <a:r>
              <a:rPr lang="en-US" sz="1200" i="1" dirty="0" smtClean="0">
                <a:solidFill>
                  <a:schemeClr val="tx1">
                    <a:lumMod val="50000"/>
                    <a:lumOff val="50000"/>
                  </a:schemeClr>
                </a:solidFill>
              </a:rPr>
              <a:t>2013)</a:t>
            </a:r>
            <a:endParaRPr lang="en-US" dirty="0">
              <a:solidFill>
                <a:schemeClr val="tx1">
                  <a:lumMod val="50000"/>
                  <a:lumOff val="50000"/>
                </a:schemeClr>
              </a:solidFill>
            </a:endParaRPr>
          </a:p>
          <a:p>
            <a:pPr marL="285750" indent="-285750">
              <a:spcBef>
                <a:spcPts val="1200"/>
              </a:spcBef>
              <a:spcAft>
                <a:spcPts val="1200"/>
              </a:spcAft>
              <a:buFont typeface="Arial" panose="020B0604020202020204" pitchFamily="34" charset="0"/>
              <a:buChar char="•"/>
            </a:pPr>
            <a:r>
              <a:rPr lang="en-US" dirty="0">
                <a:solidFill>
                  <a:schemeClr val="tx1">
                    <a:lumMod val="75000"/>
                    <a:lumOff val="25000"/>
                  </a:schemeClr>
                </a:solidFill>
              </a:rPr>
              <a:t>No discernible long-term trend in </a:t>
            </a:r>
            <a:r>
              <a:rPr lang="en-US" dirty="0" smtClean="0">
                <a:solidFill>
                  <a:schemeClr val="tx1">
                    <a:lumMod val="75000"/>
                    <a:lumOff val="25000"/>
                  </a:schemeClr>
                </a:solidFill>
              </a:rPr>
              <a:t>P</a:t>
            </a:r>
            <a:r>
              <a:rPr lang="en-US" dirty="0">
                <a:solidFill>
                  <a:schemeClr val="tx1">
                    <a:lumMod val="75000"/>
                    <a:lumOff val="25000"/>
                  </a:schemeClr>
                </a:solidFill>
              </a:rPr>
              <a:t>NW, CA precipitation; </a:t>
            </a:r>
            <a:r>
              <a:rPr lang="en-US" dirty="0" smtClean="0">
                <a:solidFill>
                  <a:schemeClr val="tx1">
                    <a:lumMod val="75000"/>
                    <a:lumOff val="25000"/>
                  </a:schemeClr>
                </a:solidFill>
              </a:rPr>
              <a:t>slight </a:t>
            </a:r>
            <a:r>
              <a:rPr lang="en-US" dirty="0">
                <a:solidFill>
                  <a:schemeClr val="tx1">
                    <a:lumMod val="75000"/>
                    <a:lumOff val="25000"/>
                  </a:schemeClr>
                </a:solidFill>
              </a:rPr>
              <a:t>increased in BC </a:t>
            </a:r>
            <a:r>
              <a:rPr lang="en-US" dirty="0" smtClean="0">
                <a:solidFill>
                  <a:schemeClr val="tx1">
                    <a:lumMod val="75000"/>
                    <a:lumOff val="25000"/>
                  </a:schemeClr>
                </a:solidFill>
              </a:rPr>
              <a:t>and AK precip, although some locations show a decrease (e.g. Annette, AK) </a:t>
            </a:r>
            <a:r>
              <a:rPr lang="en-US" sz="1200" i="1" dirty="0" smtClean="0">
                <a:solidFill>
                  <a:schemeClr val="tx1">
                    <a:lumMod val="50000"/>
                    <a:lumOff val="50000"/>
                  </a:schemeClr>
                </a:solidFill>
              </a:rPr>
              <a:t>(Kunkel et al. 2013, Moser et al. 2012, PCIC 2013, Stewart et al 2013)</a:t>
            </a:r>
          </a:p>
        </p:txBody>
      </p:sp>
    </p:spTree>
    <p:extLst>
      <p:ext uri="{BB962C8B-B14F-4D97-AF65-F5344CB8AC3E}">
        <p14:creationId xmlns:p14="http://schemas.microsoft.com/office/powerpoint/2010/main" val="1111830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2475" y="2895600"/>
            <a:ext cx="7556500" cy="3505200"/>
          </a:xfrm>
          <a:noFill/>
        </p:spPr>
        <p:txBody>
          <a:bodyPr>
            <a:noAutofit/>
          </a:bodyPr>
          <a:lstStyle/>
          <a:p>
            <a:pPr>
              <a:spcBef>
                <a:spcPts val="1200"/>
              </a:spcBef>
              <a:spcAft>
                <a:spcPts val="1200"/>
              </a:spcAft>
            </a:pPr>
            <a:r>
              <a:rPr lang="en-US" sz="2000" dirty="0" smtClean="0"/>
              <a:t>Spring snowpack varies year-to-year but PNW snowpack declined </a:t>
            </a:r>
            <a:r>
              <a:rPr lang="en-US" sz="2000" dirty="0"/>
              <a:t>~25% from mid-20th century through </a:t>
            </a:r>
            <a:r>
              <a:rPr lang="en-US" sz="2000" dirty="0" smtClean="0"/>
              <a:t>2006 </a:t>
            </a:r>
            <a:r>
              <a:rPr lang="en-US" sz="1400" i="1" dirty="0" smtClean="0">
                <a:solidFill>
                  <a:schemeClr val="tx1">
                    <a:lumMod val="50000"/>
                    <a:lumOff val="50000"/>
                  </a:schemeClr>
                </a:solidFill>
              </a:rPr>
              <a:t>(</a:t>
            </a:r>
            <a:r>
              <a:rPr lang="en-US" sz="1400" i="1" dirty="0" err="1" smtClean="0">
                <a:solidFill>
                  <a:schemeClr val="tx1">
                    <a:lumMod val="50000"/>
                    <a:lumOff val="50000"/>
                  </a:schemeClr>
                </a:solidFill>
              </a:rPr>
              <a:t>Stoelinga</a:t>
            </a:r>
            <a:r>
              <a:rPr lang="en-US" sz="1400" i="1" dirty="0" smtClean="0">
                <a:solidFill>
                  <a:schemeClr val="tx1">
                    <a:lumMod val="50000"/>
                    <a:lumOff val="50000"/>
                  </a:schemeClr>
                </a:solidFill>
              </a:rPr>
              <a:t> et al. 2009, Mote et al. 2008)</a:t>
            </a:r>
            <a:endParaRPr lang="en-US" sz="2000" i="1" dirty="0" smtClean="0">
              <a:solidFill>
                <a:schemeClr val="tx1">
                  <a:lumMod val="50000"/>
                  <a:lumOff val="50000"/>
                </a:schemeClr>
              </a:solidFill>
            </a:endParaRPr>
          </a:p>
          <a:p>
            <a:pPr lvl="0">
              <a:spcBef>
                <a:spcPts val="1200"/>
              </a:spcBef>
              <a:spcAft>
                <a:spcPts val="1200"/>
              </a:spcAft>
            </a:pPr>
            <a:r>
              <a:rPr lang="en-US" sz="2000" dirty="0" smtClean="0"/>
              <a:t>Most glaciers declined during the 20</a:t>
            </a:r>
            <a:r>
              <a:rPr lang="en-US" sz="2000" baseline="30000" dirty="0" smtClean="0"/>
              <a:t>th</a:t>
            </a:r>
            <a:r>
              <a:rPr lang="en-US" sz="2000" dirty="0" smtClean="0"/>
              <a:t> century </a:t>
            </a:r>
            <a:r>
              <a:rPr lang="en-US" sz="1400" i="1" dirty="0" smtClean="0">
                <a:solidFill>
                  <a:prstClr val="black">
                    <a:lumMod val="50000"/>
                    <a:lumOff val="50000"/>
                  </a:prstClr>
                </a:solidFill>
              </a:rPr>
              <a:t>(Sisson </a:t>
            </a:r>
            <a:r>
              <a:rPr lang="en-US" sz="1400" i="1" dirty="0">
                <a:solidFill>
                  <a:prstClr val="black">
                    <a:lumMod val="50000"/>
                    <a:lumOff val="50000"/>
                  </a:prstClr>
                </a:solidFill>
              </a:rPr>
              <a:t>et al. </a:t>
            </a:r>
            <a:r>
              <a:rPr lang="en-US" sz="1400" i="1" dirty="0" smtClean="0">
                <a:solidFill>
                  <a:prstClr val="black">
                    <a:lumMod val="50000"/>
                    <a:lumOff val="50000"/>
                  </a:prstClr>
                </a:solidFill>
              </a:rPr>
              <a:t>2011; </a:t>
            </a:r>
            <a:r>
              <a:rPr lang="en-US" sz="1400" i="1" dirty="0" err="1" smtClean="0">
                <a:solidFill>
                  <a:prstClr val="black">
                    <a:lumMod val="50000"/>
                    <a:lumOff val="50000"/>
                  </a:prstClr>
                </a:solidFill>
              </a:rPr>
              <a:t>Sitts</a:t>
            </a:r>
            <a:r>
              <a:rPr lang="en-US" sz="1400" i="1" dirty="0" smtClean="0">
                <a:solidFill>
                  <a:prstClr val="black">
                    <a:lumMod val="50000"/>
                    <a:lumOff val="50000"/>
                  </a:prstClr>
                </a:solidFill>
              </a:rPr>
              <a:t> et al. 2010; </a:t>
            </a:r>
            <a:r>
              <a:rPr lang="en-US" sz="1400" i="1" dirty="0" err="1" smtClean="0">
                <a:solidFill>
                  <a:prstClr val="black">
                    <a:lumMod val="50000"/>
                    <a:lumOff val="50000"/>
                  </a:prstClr>
                </a:solidFill>
              </a:rPr>
              <a:t>Granshaw</a:t>
            </a:r>
            <a:r>
              <a:rPr lang="en-US" sz="1400" i="1" dirty="0" smtClean="0">
                <a:solidFill>
                  <a:prstClr val="black">
                    <a:lumMod val="50000"/>
                    <a:lumOff val="50000"/>
                  </a:prstClr>
                </a:solidFill>
              </a:rPr>
              <a:t> </a:t>
            </a:r>
            <a:r>
              <a:rPr lang="en-US" sz="1400" i="1" dirty="0">
                <a:solidFill>
                  <a:prstClr val="black">
                    <a:lumMod val="50000"/>
                    <a:lumOff val="50000"/>
                  </a:prstClr>
                </a:solidFill>
              </a:rPr>
              <a:t>and Fountain, 2006</a:t>
            </a:r>
            <a:r>
              <a:rPr lang="en-US" sz="1400" i="1" dirty="0" smtClean="0">
                <a:solidFill>
                  <a:prstClr val="black">
                    <a:lumMod val="50000"/>
                    <a:lumOff val="50000"/>
                  </a:prstClr>
                </a:solidFill>
              </a:rPr>
              <a:t>)</a:t>
            </a:r>
            <a:endParaRPr lang="en-US" sz="2000" i="1" dirty="0">
              <a:solidFill>
                <a:prstClr val="black">
                  <a:lumMod val="50000"/>
                  <a:lumOff val="50000"/>
                </a:prstClr>
              </a:solidFill>
            </a:endParaRPr>
          </a:p>
          <a:p>
            <a:pPr>
              <a:spcBef>
                <a:spcPts val="1200"/>
              </a:spcBef>
              <a:spcAft>
                <a:spcPts val="1200"/>
              </a:spcAft>
            </a:pPr>
            <a:r>
              <a:rPr lang="en-US" sz="2000" dirty="0" smtClean="0"/>
              <a:t>Spring peak streamflow has generally shifted earlier by up to 20 days in snowmelt systems, depending on location (1948-2002) </a:t>
            </a:r>
            <a:r>
              <a:rPr lang="en-US" sz="1400" i="1" dirty="0" smtClean="0">
                <a:solidFill>
                  <a:schemeClr val="tx1">
                    <a:lumMod val="50000"/>
                    <a:lumOff val="50000"/>
                  </a:schemeClr>
                </a:solidFill>
              </a:rPr>
              <a:t>(Stewart 2005)</a:t>
            </a:r>
            <a:endParaRPr lang="en-US" sz="2400" dirty="0"/>
          </a:p>
        </p:txBody>
      </p:sp>
      <p:sp>
        <p:nvSpPr>
          <p:cNvPr id="4" name="Title 1"/>
          <p:cNvSpPr txBox="1">
            <a:spLocks/>
          </p:cNvSpPr>
          <p:nvPr/>
        </p:nvSpPr>
        <p:spPr bwMode="auto">
          <a:xfrm>
            <a:off x="901700" y="260350"/>
            <a:ext cx="77089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altLang="en-US" sz="3000" b="1" dirty="0" smtClean="0">
                <a:solidFill>
                  <a:srgbClr val="444A56"/>
                </a:solidFill>
                <a:latin typeface="Arial" panose="020B0604020202020204" pitchFamily="34" charset="0"/>
                <a:cs typeface="Arial" panose="020B0604020202020204" pitchFamily="34" charset="0"/>
              </a:rPr>
              <a:t>Observed Trends: </a:t>
            </a:r>
            <a:r>
              <a:rPr lang="en-US" altLang="en-US" sz="3000" dirty="0" smtClean="0">
                <a:solidFill>
                  <a:srgbClr val="444A56"/>
                </a:solidFill>
                <a:latin typeface="Arial" panose="020B0604020202020204" pitchFamily="34" charset="0"/>
                <a:cs typeface="Arial" panose="020B0604020202020204" pitchFamily="34" charset="0"/>
              </a:rPr>
              <a:t>Hydrology</a:t>
            </a:r>
          </a:p>
        </p:txBody>
      </p:sp>
      <p:pic>
        <p:nvPicPr>
          <p:cNvPr id="5" name="Picture 4" descr="CIG_logo_color_2_inch.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0975" y="228600"/>
            <a:ext cx="5492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bwMode="auto">
          <a:xfrm>
            <a:off x="898725" y="1447800"/>
            <a:ext cx="7556500" cy="9144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en-US" sz="2400" b="1" dirty="0">
                <a:solidFill>
                  <a:schemeClr val="accent1">
                    <a:lumMod val="50000"/>
                  </a:schemeClr>
                </a:solidFill>
              </a:rPr>
              <a:t>Long-term changes in snow, </a:t>
            </a:r>
            <a:r>
              <a:rPr lang="en-US" sz="2400" b="1" dirty="0" smtClean="0">
                <a:solidFill>
                  <a:schemeClr val="accent1">
                    <a:lumMod val="50000"/>
                  </a:schemeClr>
                </a:solidFill>
              </a:rPr>
              <a:t>ice, </a:t>
            </a:r>
            <a:r>
              <a:rPr lang="en-US" sz="2400" b="1" dirty="0">
                <a:solidFill>
                  <a:schemeClr val="accent1">
                    <a:lumMod val="50000"/>
                  </a:schemeClr>
                </a:solidFill>
              </a:rPr>
              <a:t>and streamflows reflect the influence of warming</a:t>
            </a:r>
            <a:r>
              <a:rPr lang="en-US" sz="2400" b="1" dirty="0" smtClean="0">
                <a:solidFill>
                  <a:schemeClr val="accent1">
                    <a:lumMod val="50000"/>
                  </a:schemeClr>
                </a:solidFill>
              </a:rPr>
              <a:t>.</a:t>
            </a:r>
            <a:endParaRPr lang="en-US" sz="2400" dirty="0">
              <a:solidFill>
                <a:schemeClr val="accent1">
                  <a:lumMod val="50000"/>
                </a:schemeClr>
              </a:solidFill>
            </a:endParaRPr>
          </a:p>
        </p:txBody>
      </p:sp>
    </p:spTree>
    <p:extLst>
      <p:ext uri="{BB962C8B-B14F-4D97-AF65-F5344CB8AC3E}">
        <p14:creationId xmlns:p14="http://schemas.microsoft.com/office/powerpoint/2010/main" val="1748683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901700" y="274637"/>
            <a:ext cx="77089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altLang="en-US" sz="3000" b="1" dirty="0" smtClean="0">
                <a:solidFill>
                  <a:srgbClr val="3D434D"/>
                </a:solidFill>
                <a:latin typeface="Arial" panose="020B0604020202020204" pitchFamily="34" charset="0"/>
                <a:cs typeface="Arial" panose="020B0604020202020204" pitchFamily="34" charset="0"/>
              </a:rPr>
              <a:t>Observed Trends: </a:t>
            </a:r>
            <a:r>
              <a:rPr lang="en-US" altLang="en-US" sz="3000" dirty="0" smtClean="0">
                <a:solidFill>
                  <a:srgbClr val="3D434D"/>
                </a:solidFill>
                <a:latin typeface="Arial" panose="020B0604020202020204" pitchFamily="34" charset="0"/>
                <a:cs typeface="Arial" panose="020B0604020202020204" pitchFamily="34" charset="0"/>
              </a:rPr>
              <a:t>Regional Sea Level </a:t>
            </a:r>
          </a:p>
        </p:txBody>
      </p:sp>
      <p:pic>
        <p:nvPicPr>
          <p:cNvPr id="5" name="Picture 4" descr="CIG_logo_color_2_inch.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975" y="228600"/>
            <a:ext cx="5492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bwMode="auto">
          <a:xfrm>
            <a:off x="920250" y="1371600"/>
            <a:ext cx="7556500" cy="89627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1200"/>
              </a:spcBef>
              <a:spcAft>
                <a:spcPts val="1200"/>
              </a:spcAft>
              <a:buFont typeface="Arial" pitchFamily="34" charset="0"/>
              <a:buNone/>
            </a:pPr>
            <a:r>
              <a:rPr lang="en-US" sz="2400" b="1" dirty="0">
                <a:solidFill>
                  <a:srgbClr val="4F81BD">
                    <a:lumMod val="50000"/>
                  </a:srgbClr>
                </a:solidFill>
              </a:rPr>
              <a:t>Sea level is rising along some parts of the </a:t>
            </a:r>
            <a:r>
              <a:rPr lang="en-US" sz="2400" b="1" dirty="0" smtClean="0">
                <a:solidFill>
                  <a:srgbClr val="4F81BD">
                    <a:lumMod val="50000"/>
                  </a:srgbClr>
                </a:solidFill>
              </a:rPr>
              <a:t>NPLCC region and </a:t>
            </a:r>
            <a:r>
              <a:rPr lang="en-US" sz="2400" b="1" dirty="0">
                <a:solidFill>
                  <a:srgbClr val="4F81BD">
                    <a:lumMod val="50000"/>
                  </a:srgbClr>
                </a:solidFill>
              </a:rPr>
              <a:t>falling in </a:t>
            </a:r>
            <a:r>
              <a:rPr lang="en-US" sz="2400" b="1" dirty="0" smtClean="0">
                <a:solidFill>
                  <a:srgbClr val="4F81BD">
                    <a:lumMod val="50000"/>
                  </a:srgbClr>
                </a:solidFill>
              </a:rPr>
              <a:t>others.</a:t>
            </a:r>
            <a:endParaRPr lang="en-US" sz="2400" dirty="0">
              <a:solidFill>
                <a:prstClr val="black"/>
              </a:solidFill>
            </a:endParaRPr>
          </a:p>
        </p:txBody>
      </p:sp>
      <p:pic>
        <p:nvPicPr>
          <p:cNvPr id="7373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648200" y="2590800"/>
            <a:ext cx="4218729" cy="384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3731"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83263" y="2590800"/>
            <a:ext cx="4288737" cy="384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8232"/>
          <a:stretch/>
        </p:blipFill>
        <p:spPr bwMode="auto">
          <a:xfrm>
            <a:off x="2514600" y="5689688"/>
            <a:ext cx="4953000" cy="1092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6200" y="6553200"/>
            <a:ext cx="2444900" cy="246221"/>
          </a:xfrm>
          <a:prstGeom prst="rect">
            <a:avLst/>
          </a:prstGeom>
        </p:spPr>
        <p:txBody>
          <a:bodyPr wrap="none">
            <a:spAutoFit/>
          </a:bodyPr>
          <a:lstStyle/>
          <a:p>
            <a:r>
              <a:rPr lang="en-US" sz="1000" dirty="0" smtClean="0"/>
              <a:t>http://tidesandcurrents.noaa.gov/sltrends/</a:t>
            </a:r>
            <a:endParaRPr lang="en-US" sz="1000" dirty="0"/>
          </a:p>
        </p:txBody>
      </p:sp>
    </p:spTree>
    <p:extLst>
      <p:ext uri="{BB962C8B-B14F-4D97-AF65-F5344CB8AC3E}">
        <p14:creationId xmlns:p14="http://schemas.microsoft.com/office/powerpoint/2010/main" val="1142154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901700" y="274637"/>
            <a:ext cx="77089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altLang="en-US" sz="3000" b="1" dirty="0" smtClean="0">
                <a:solidFill>
                  <a:srgbClr val="3D434D"/>
                </a:solidFill>
                <a:latin typeface="Arial" panose="020B0604020202020204" pitchFamily="34" charset="0"/>
                <a:cs typeface="Arial" panose="020B0604020202020204" pitchFamily="34" charset="0"/>
              </a:rPr>
              <a:t>Observed Trends: </a:t>
            </a:r>
            <a:r>
              <a:rPr lang="en-US" altLang="en-US" sz="3000" dirty="0" smtClean="0">
                <a:solidFill>
                  <a:srgbClr val="3D434D"/>
                </a:solidFill>
                <a:latin typeface="Arial" panose="020B0604020202020204" pitchFamily="34" charset="0"/>
                <a:cs typeface="Arial" panose="020B0604020202020204" pitchFamily="34" charset="0"/>
              </a:rPr>
              <a:t>Oceans</a:t>
            </a:r>
          </a:p>
        </p:txBody>
      </p:sp>
      <p:pic>
        <p:nvPicPr>
          <p:cNvPr id="5" name="Picture 4" descr="CIG_logo_color_2_inch.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975" y="228600"/>
            <a:ext cx="5492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p:cNvSpPr txBox="1">
            <a:spLocks/>
          </p:cNvSpPr>
          <p:nvPr/>
        </p:nvSpPr>
        <p:spPr bwMode="auto">
          <a:xfrm>
            <a:off x="908450" y="1819959"/>
            <a:ext cx="7556500" cy="92034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1200"/>
              </a:spcBef>
              <a:spcAft>
                <a:spcPts val="1200"/>
              </a:spcAft>
              <a:buFont typeface="Arial" pitchFamily="34" charset="0"/>
              <a:buNone/>
            </a:pPr>
            <a:r>
              <a:rPr lang="en-US" sz="2400" b="1" dirty="0">
                <a:solidFill>
                  <a:srgbClr val="4F81BD">
                    <a:lumMod val="50000"/>
                  </a:srgbClr>
                </a:solidFill>
              </a:rPr>
              <a:t>The coastal ocean is </a:t>
            </a:r>
            <a:r>
              <a:rPr lang="en-US" sz="2400" b="1" dirty="0" smtClean="0">
                <a:solidFill>
                  <a:srgbClr val="4F81BD">
                    <a:lumMod val="50000"/>
                  </a:srgbClr>
                </a:solidFill>
              </a:rPr>
              <a:t>acidifying and some local inshore coastal waters are warming.</a:t>
            </a:r>
            <a:endParaRPr lang="en-US" sz="2400" dirty="0">
              <a:solidFill>
                <a:srgbClr val="4F81BD">
                  <a:lumMod val="50000"/>
                </a:srgbClr>
              </a:solidFill>
            </a:endParaRPr>
          </a:p>
        </p:txBody>
      </p:sp>
      <p:sp>
        <p:nvSpPr>
          <p:cNvPr id="8" name="Content Placeholder 2"/>
          <p:cNvSpPr txBox="1">
            <a:spLocks/>
          </p:cNvSpPr>
          <p:nvPr/>
        </p:nvSpPr>
        <p:spPr bwMode="auto">
          <a:xfrm>
            <a:off x="908450" y="3233125"/>
            <a:ext cx="7556500" cy="290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1200"/>
              </a:spcBef>
              <a:spcAft>
                <a:spcPts val="1200"/>
              </a:spcAft>
            </a:pPr>
            <a:r>
              <a:rPr lang="en-US" sz="2000" dirty="0" smtClean="0">
                <a:solidFill>
                  <a:prstClr val="black"/>
                </a:solidFill>
              </a:rPr>
              <a:t>Ocean acidity in Washington’s marine waters has increased +10% to +40% since 1800</a:t>
            </a:r>
          </a:p>
          <a:p>
            <a:pPr>
              <a:spcBef>
                <a:spcPts val="1200"/>
              </a:spcBef>
              <a:spcAft>
                <a:spcPts val="1200"/>
              </a:spcAft>
            </a:pPr>
            <a:r>
              <a:rPr lang="en-US" sz="2000" dirty="0">
                <a:solidFill>
                  <a:prstClr val="black"/>
                </a:solidFill>
              </a:rPr>
              <a:t>Long-term warming observed off the BC coast (0.52 to 1.7°F, 1915 to 2003</a:t>
            </a:r>
            <a:r>
              <a:rPr lang="en-US" sz="2000" dirty="0" smtClean="0">
                <a:solidFill>
                  <a:prstClr val="black"/>
                </a:solidFill>
              </a:rPr>
              <a:t>); also in the Strait of Georgia and west of Vancouver Island (+1.4°F, 1970-2005). </a:t>
            </a:r>
          </a:p>
          <a:p>
            <a:pPr>
              <a:spcBef>
                <a:spcPts val="1200"/>
              </a:spcBef>
              <a:spcAft>
                <a:spcPts val="1200"/>
              </a:spcAft>
            </a:pPr>
            <a:r>
              <a:rPr lang="en-US" sz="2000" dirty="0" smtClean="0">
                <a:solidFill>
                  <a:prstClr val="black"/>
                </a:solidFill>
              </a:rPr>
              <a:t>No </a:t>
            </a:r>
            <a:r>
              <a:rPr lang="en-US" sz="2000" dirty="0">
                <a:solidFill>
                  <a:prstClr val="black"/>
                </a:solidFill>
              </a:rPr>
              <a:t>significant warming of coastal surface ocean temperatures offshore of North America, </a:t>
            </a:r>
            <a:r>
              <a:rPr lang="en-US" sz="2000" dirty="0" smtClean="0">
                <a:solidFill>
                  <a:prstClr val="black"/>
                </a:solidFill>
              </a:rPr>
              <a:t>1900-2008</a:t>
            </a:r>
            <a:endParaRPr lang="en-US" sz="2000" dirty="0">
              <a:solidFill>
                <a:prstClr val="black"/>
              </a:solidFill>
            </a:endParaRPr>
          </a:p>
        </p:txBody>
      </p:sp>
    </p:spTree>
    <p:extLst>
      <p:ext uri="{BB962C8B-B14F-4D97-AF65-F5344CB8AC3E}">
        <p14:creationId xmlns:p14="http://schemas.microsoft.com/office/powerpoint/2010/main" val="19871890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452438" y="293688"/>
            <a:ext cx="8310562" cy="1077912"/>
          </a:xfrm>
          <a:prstGeom prst="rect">
            <a:avLst/>
          </a:prstGeom>
          <a:noFill/>
          <a:ln w="9525">
            <a:noFill/>
            <a:miter lim="800000"/>
            <a:headEnd/>
            <a:tailEnd/>
          </a:ln>
        </p:spPr>
        <p:txBody>
          <a:bodyPr>
            <a:spAutoFit/>
          </a:bodyPr>
          <a:lstStyle/>
          <a:p>
            <a:pPr>
              <a:defRPr/>
            </a:pPr>
            <a:r>
              <a:rPr lang="en-US" sz="3200" kern="0" dirty="0">
                <a:solidFill>
                  <a:prstClr val="black">
                    <a:lumMod val="75000"/>
                    <a:lumOff val="25000"/>
                  </a:prstClr>
                </a:solidFill>
                <a:latin typeface="Arial"/>
              </a:rPr>
              <a:t>The question is no longer </a:t>
            </a:r>
            <a:r>
              <a:rPr lang="en-US" sz="3200" i="1" kern="0" dirty="0">
                <a:solidFill>
                  <a:prstClr val="black">
                    <a:lumMod val="75000"/>
                    <a:lumOff val="25000"/>
                  </a:prstClr>
                </a:solidFill>
                <a:latin typeface="Arial"/>
              </a:rPr>
              <a:t>if</a:t>
            </a:r>
            <a:r>
              <a:rPr lang="en-US" sz="3200" kern="0" dirty="0">
                <a:solidFill>
                  <a:prstClr val="black">
                    <a:lumMod val="75000"/>
                    <a:lumOff val="25000"/>
                  </a:prstClr>
                </a:solidFill>
                <a:latin typeface="Arial"/>
              </a:rPr>
              <a:t> climate changes but how fast and how much. </a:t>
            </a:r>
          </a:p>
        </p:txBody>
      </p:sp>
      <p:sp>
        <p:nvSpPr>
          <p:cNvPr id="2" name="TextBox 1"/>
          <p:cNvSpPr txBox="1"/>
          <p:nvPr/>
        </p:nvSpPr>
        <p:spPr>
          <a:xfrm>
            <a:off x="0" y="6564313"/>
            <a:ext cx="7356475" cy="277812"/>
          </a:xfrm>
          <a:prstGeom prst="rect">
            <a:avLst/>
          </a:prstGeom>
          <a:noFill/>
        </p:spPr>
        <p:txBody>
          <a:bodyPr>
            <a:spAutoFit/>
          </a:bodyPr>
          <a:lstStyle/>
          <a:p>
            <a:pPr>
              <a:defRPr/>
            </a:pPr>
            <a:r>
              <a:rPr lang="en-US" sz="1200" dirty="0">
                <a:solidFill>
                  <a:prstClr val="white">
                    <a:lumMod val="50000"/>
                  </a:prstClr>
                </a:solidFill>
              </a:rPr>
              <a:t>Figure source: Source: USGCRP 2009, available at http://nca2009.globalchange.gov/global-climate-change</a:t>
            </a:r>
          </a:p>
        </p:txBody>
      </p:sp>
      <p:grpSp>
        <p:nvGrpSpPr>
          <p:cNvPr id="5125" name="Group 15"/>
          <p:cNvGrpSpPr>
            <a:grpSpLocks/>
          </p:cNvGrpSpPr>
          <p:nvPr/>
        </p:nvGrpSpPr>
        <p:grpSpPr bwMode="auto">
          <a:xfrm>
            <a:off x="7629163" y="2041451"/>
            <a:ext cx="1496727" cy="1380337"/>
            <a:chOff x="7405405" y="2308831"/>
            <a:chExt cx="1497547" cy="1379591"/>
          </a:xfrm>
        </p:grpSpPr>
        <p:cxnSp>
          <p:nvCxnSpPr>
            <p:cNvPr id="12" name="Straight Arrow Connector 11"/>
            <p:cNvCxnSpPr>
              <a:cxnSpLocks noChangeShapeType="1"/>
            </p:cNvCxnSpPr>
            <p:nvPr/>
          </p:nvCxnSpPr>
          <p:spPr bwMode="auto">
            <a:xfrm flipH="1" flipV="1">
              <a:off x="7405405" y="2308831"/>
              <a:ext cx="888008" cy="702094"/>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flipH="1">
              <a:off x="7417943" y="3015038"/>
              <a:ext cx="875470" cy="673384"/>
            </a:xfrm>
            <a:prstGeom prst="straightConnector1">
              <a:avLst/>
            </a:prstGeom>
            <a:noFill/>
            <a:ln w="25400">
              <a:solidFill>
                <a:schemeClr val="accent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5129" name="TextBox 14"/>
            <p:cNvSpPr txBox="1">
              <a:spLocks noChangeArrowheads="1"/>
            </p:cNvSpPr>
            <p:nvPr/>
          </p:nvSpPr>
          <p:spPr bwMode="auto">
            <a:xfrm>
              <a:off x="8327599" y="2722651"/>
              <a:ext cx="575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fontAlgn="base" hangingPunct="1">
                <a:spcBef>
                  <a:spcPct val="0"/>
                </a:spcBef>
                <a:spcAft>
                  <a:spcPct val="0"/>
                </a:spcAft>
              </a:pPr>
              <a:r>
                <a:rPr lang="en-US" sz="3200" dirty="0">
                  <a:solidFill>
                    <a:prstClr val="black"/>
                  </a:solidFill>
                </a:rPr>
                <a:t>?</a:t>
              </a:r>
            </a:p>
          </p:txBody>
        </p:sp>
      </p:grpSp>
      <p:pic>
        <p:nvPicPr>
          <p:cNvPr id="5126" name="Picture 5" descr="CIG_logo_color_1_in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0" y="6210300"/>
            <a:ext cx="347663"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http://nca2009.globalchange.gov/sites/default/files/1-Global-pg-25_top_6-11-0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09" r="1778" b="20799"/>
          <a:stretch/>
        </p:blipFill>
        <p:spPr bwMode="auto">
          <a:xfrm>
            <a:off x="1158949" y="1522894"/>
            <a:ext cx="6470210" cy="4993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525297"/>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columbian.media.clients.ellingtoncms.com/img/photos/2014/02/18/504022_weather_wild_art_3.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 y="1"/>
            <a:ext cx="9144001" cy="687228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4"/>
          <p:cNvSpPr txBox="1">
            <a:spLocks noChangeArrowheads="1"/>
          </p:cNvSpPr>
          <p:nvPr/>
        </p:nvSpPr>
        <p:spPr bwMode="auto">
          <a:xfrm>
            <a:off x="2958859" y="275793"/>
            <a:ext cx="5907064" cy="1585049"/>
          </a:xfrm>
          <a:prstGeom prst="rect">
            <a:avLst/>
          </a:prstGeom>
          <a:noFill/>
          <a:ln w="9525">
            <a:noFill/>
            <a:miter lim="800000"/>
            <a:headEnd/>
            <a:tailEnd/>
          </a:ln>
          <a:effectLst/>
        </p:spPr>
        <p:txBody>
          <a:bodyPr vert="horz" wrap="square" lIns="91440" tIns="45720" rIns="91440" bIns="45720" rtlCol="0" anchor="ctr">
            <a:prstTxWarp prst="textNoShape">
              <a:avLst/>
            </a:prstTxWarp>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fontAlgn="base">
              <a:spcAft>
                <a:spcPts val="600"/>
              </a:spcAft>
              <a:defRPr/>
            </a:pPr>
            <a:r>
              <a:rPr lang="en-US" sz="3600" b="1" kern="0" dirty="0" smtClean="0">
                <a:solidFill>
                  <a:srgbClr val="FFFFCC"/>
                </a:solidFill>
                <a:latin typeface="Arial"/>
                <a:ea typeface="ＭＳ Ｐゴシック" charset="0"/>
              </a:rPr>
              <a:t>What is expected?</a:t>
            </a:r>
          </a:p>
          <a:p>
            <a:pPr algn="r" fontAlgn="base">
              <a:spcAft>
                <a:spcPct val="0"/>
              </a:spcAft>
              <a:defRPr/>
            </a:pPr>
            <a:r>
              <a:rPr lang="en-US" sz="2800" kern="0" dirty="0" smtClean="0">
                <a:solidFill>
                  <a:prstClr val="white">
                    <a:lumMod val="85000"/>
                  </a:prstClr>
                </a:solidFill>
                <a:latin typeface="Arial"/>
                <a:ea typeface="ＭＳ Ｐゴシック" charset="0"/>
              </a:rPr>
              <a:t>Key climate impact drivers for </a:t>
            </a:r>
            <a:br>
              <a:rPr lang="en-US" sz="2800" kern="0" dirty="0" smtClean="0">
                <a:solidFill>
                  <a:prstClr val="white">
                    <a:lumMod val="85000"/>
                  </a:prstClr>
                </a:solidFill>
                <a:latin typeface="Arial"/>
                <a:ea typeface="ＭＳ Ｐゴシック" charset="0"/>
              </a:rPr>
            </a:br>
            <a:r>
              <a:rPr lang="en-US" sz="2800" kern="0" dirty="0" smtClean="0">
                <a:solidFill>
                  <a:prstClr val="white">
                    <a:lumMod val="85000"/>
                  </a:prstClr>
                </a:solidFill>
                <a:latin typeface="Arial"/>
                <a:ea typeface="ＭＳ Ｐゴシック" charset="0"/>
              </a:rPr>
              <a:t>NPLCC ecosystems</a:t>
            </a:r>
          </a:p>
        </p:txBody>
      </p:sp>
      <p:sp>
        <p:nvSpPr>
          <p:cNvPr id="3" name="Rectangle 2"/>
          <p:cNvSpPr/>
          <p:nvPr/>
        </p:nvSpPr>
        <p:spPr>
          <a:xfrm>
            <a:off x="6534481" y="6319410"/>
            <a:ext cx="2653547" cy="523220"/>
          </a:xfrm>
          <a:prstGeom prst="rect">
            <a:avLst/>
          </a:prstGeom>
        </p:spPr>
        <p:txBody>
          <a:bodyPr wrap="none">
            <a:spAutoFit/>
          </a:bodyPr>
          <a:lstStyle/>
          <a:p>
            <a:pPr algn="r" fontAlgn="base">
              <a:spcBef>
                <a:spcPct val="0"/>
              </a:spcBef>
              <a:spcAft>
                <a:spcPct val="0"/>
              </a:spcAft>
            </a:pPr>
            <a:r>
              <a:rPr lang="en-US" sz="1400" dirty="0">
                <a:solidFill>
                  <a:prstClr val="white">
                    <a:lumMod val="95000"/>
                  </a:prstClr>
                </a:solidFill>
                <a:ea typeface="ＭＳ Ｐゴシック" pitchFamily="-109" charset="-128"/>
                <a:cs typeface="ＭＳ Ｐゴシック" pitchFamily="-109" charset="-128"/>
              </a:rPr>
              <a:t>Photo source: </a:t>
            </a:r>
            <a:br>
              <a:rPr lang="en-US" sz="1400" dirty="0">
                <a:solidFill>
                  <a:prstClr val="white">
                    <a:lumMod val="95000"/>
                  </a:prstClr>
                </a:solidFill>
                <a:ea typeface="ＭＳ Ｐゴシック" pitchFamily="-109" charset="-128"/>
                <a:cs typeface="ＭＳ Ｐゴシック" pitchFamily="-109" charset="-128"/>
              </a:rPr>
            </a:br>
            <a:r>
              <a:rPr lang="en-US" sz="1400" dirty="0">
                <a:solidFill>
                  <a:prstClr val="white">
                    <a:lumMod val="95000"/>
                  </a:prstClr>
                </a:solidFill>
                <a:cs typeface="Arial" pitchFamily="34" charset="0"/>
              </a:rPr>
              <a:t>Zachary Kaufman/The Columbian </a:t>
            </a:r>
            <a:endParaRPr lang="en-US" sz="1400" dirty="0">
              <a:solidFill>
                <a:prstClr val="white">
                  <a:lumMod val="95000"/>
                </a:prstClr>
              </a:solidFill>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1566413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5029200" cy="6858000"/>
          </a:xfrm>
          <a:prstGeom prst="rect">
            <a:avLst/>
          </a:prstGeom>
          <a:solidFill>
            <a:srgbClr val="ABD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4815068" y="0"/>
            <a:ext cx="4328932" cy="6858000"/>
            <a:chOff x="4815068" y="0"/>
            <a:chExt cx="4328932" cy="6858000"/>
          </a:xfrm>
        </p:grpSpPr>
        <p:pic>
          <p:nvPicPr>
            <p:cNvPr id="7" name="Picture 2" descr="http://www.northpacificlcc.org/Content/images/about_map_larg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3603" t="2054" r="2754" b="1603"/>
            <a:stretch/>
          </p:blipFill>
          <p:spPr bwMode="auto">
            <a:xfrm>
              <a:off x="4815068" y="0"/>
              <a:ext cx="432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953000" y="3429000"/>
              <a:ext cx="1219200" cy="2819400"/>
            </a:xfrm>
            <a:prstGeom prst="rect">
              <a:avLst/>
            </a:prstGeom>
            <a:solidFill>
              <a:srgbClr val="ABD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0" y="15433"/>
            <a:ext cx="9144000" cy="6858000"/>
          </a:xfrm>
          <a:prstGeom prst="rect">
            <a:avLst/>
          </a:prstGeom>
          <a:solidFill>
            <a:srgbClr val="FFFFFF">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52400"/>
            <a:ext cx="8229600" cy="1143000"/>
          </a:xfrm>
        </p:spPr>
        <p:txBody>
          <a:bodyPr>
            <a:noAutofit/>
          </a:bodyPr>
          <a:lstStyle/>
          <a:p>
            <a:pPr algn="l"/>
            <a:r>
              <a:rPr lang="en-US" sz="3200" dirty="0" smtClean="0"/>
              <a:t>Broadly speaking, we can </a:t>
            </a:r>
            <a:br>
              <a:rPr lang="en-US" sz="3200" dirty="0" smtClean="0"/>
            </a:br>
            <a:r>
              <a:rPr lang="en-US" sz="3200" dirty="0" smtClean="0"/>
              <a:t>expect….</a:t>
            </a:r>
            <a:endParaRPr lang="en-US" sz="3200" dirty="0"/>
          </a:p>
        </p:txBody>
      </p:sp>
      <p:sp>
        <p:nvSpPr>
          <p:cNvPr id="3" name="Content Placeholder 2"/>
          <p:cNvSpPr>
            <a:spLocks noGrp="1"/>
          </p:cNvSpPr>
          <p:nvPr>
            <p:ph idx="1"/>
          </p:nvPr>
        </p:nvSpPr>
        <p:spPr>
          <a:xfrm>
            <a:off x="228600" y="1828800"/>
            <a:ext cx="8229600" cy="4602163"/>
          </a:xfrm>
        </p:spPr>
        <p:txBody>
          <a:bodyPr>
            <a:noAutofit/>
          </a:bodyPr>
          <a:lstStyle/>
          <a:p>
            <a:pPr>
              <a:spcBef>
                <a:spcPts val="1200"/>
              </a:spcBef>
              <a:spcAft>
                <a:spcPts val="600"/>
              </a:spcAft>
            </a:pPr>
            <a:r>
              <a:rPr lang="en-US" sz="2400" dirty="0" smtClean="0"/>
              <a:t>Habitat loss, degradation, and transition</a:t>
            </a:r>
          </a:p>
          <a:p>
            <a:pPr>
              <a:spcBef>
                <a:spcPts val="1200"/>
              </a:spcBef>
              <a:spcAft>
                <a:spcPts val="600"/>
              </a:spcAft>
            </a:pPr>
            <a:r>
              <a:rPr lang="en-US" sz="2400" dirty="0" smtClean="0"/>
              <a:t>Gains, losses, and shifts in biodiversity, </a:t>
            </a:r>
            <a:br>
              <a:rPr lang="en-US" sz="2400" dirty="0" smtClean="0"/>
            </a:br>
            <a:r>
              <a:rPr lang="en-US" sz="2400" dirty="0" smtClean="0"/>
              <a:t>ranges, abundance, and community </a:t>
            </a:r>
            <a:br>
              <a:rPr lang="en-US" sz="2400" dirty="0" smtClean="0"/>
            </a:br>
            <a:r>
              <a:rPr lang="en-US" sz="2400" dirty="0" smtClean="0"/>
              <a:t>composition </a:t>
            </a:r>
          </a:p>
          <a:p>
            <a:pPr>
              <a:spcBef>
                <a:spcPts val="1200"/>
              </a:spcBef>
              <a:spcAft>
                <a:spcPts val="600"/>
              </a:spcAft>
            </a:pPr>
            <a:r>
              <a:rPr lang="en-US" sz="2400" dirty="0" smtClean="0"/>
              <a:t>Increased competition from invasive species</a:t>
            </a:r>
          </a:p>
          <a:p>
            <a:pPr>
              <a:spcBef>
                <a:spcPts val="1200"/>
              </a:spcBef>
              <a:spcAft>
                <a:spcPts val="600"/>
              </a:spcAft>
            </a:pPr>
            <a:r>
              <a:rPr lang="en-US" sz="2400" dirty="0" smtClean="0"/>
              <a:t>Altered phenology</a:t>
            </a:r>
          </a:p>
          <a:p>
            <a:pPr>
              <a:spcBef>
                <a:spcPts val="1200"/>
              </a:spcBef>
              <a:spcAft>
                <a:spcPts val="600"/>
              </a:spcAft>
            </a:pPr>
            <a:r>
              <a:rPr lang="en-US" sz="2400" dirty="0" smtClean="0"/>
              <a:t>Changes in disturbance (insects, disease, fire)</a:t>
            </a:r>
          </a:p>
          <a:p>
            <a:pPr marL="0" indent="0">
              <a:spcBef>
                <a:spcPts val="1200"/>
              </a:spcBef>
              <a:spcAft>
                <a:spcPts val="600"/>
              </a:spcAft>
              <a:buNone/>
            </a:pPr>
            <a:endParaRPr lang="en-US" sz="2400" dirty="0"/>
          </a:p>
          <a:p>
            <a:pPr marL="0" indent="0">
              <a:spcBef>
                <a:spcPts val="1200"/>
              </a:spcBef>
              <a:spcAft>
                <a:spcPts val="600"/>
              </a:spcAft>
              <a:buNone/>
            </a:pPr>
            <a:endParaRPr lang="en-US" sz="2400" dirty="0"/>
          </a:p>
        </p:txBody>
      </p:sp>
      <p:cxnSp>
        <p:nvCxnSpPr>
          <p:cNvPr id="6" name="Straight Connector 5"/>
          <p:cNvCxnSpPr/>
          <p:nvPr/>
        </p:nvCxnSpPr>
        <p:spPr>
          <a:xfrm>
            <a:off x="228600" y="1447800"/>
            <a:ext cx="4267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156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5029200" cy="6858000"/>
          </a:xfrm>
          <a:prstGeom prst="rect">
            <a:avLst/>
          </a:prstGeom>
          <a:solidFill>
            <a:srgbClr val="ABD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4815068" y="0"/>
            <a:ext cx="4328932" cy="6858000"/>
            <a:chOff x="4815068" y="0"/>
            <a:chExt cx="4328932" cy="6858000"/>
          </a:xfrm>
        </p:grpSpPr>
        <p:pic>
          <p:nvPicPr>
            <p:cNvPr id="7" name="Picture 2" descr="http://www.northpacificlcc.org/Content/images/about_map_larg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3603" t="2054" r="2754" b="1603"/>
            <a:stretch/>
          </p:blipFill>
          <p:spPr bwMode="auto">
            <a:xfrm>
              <a:off x="4815068" y="0"/>
              <a:ext cx="432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953000" y="3429000"/>
              <a:ext cx="1219200" cy="2819400"/>
            </a:xfrm>
            <a:prstGeom prst="rect">
              <a:avLst/>
            </a:prstGeom>
            <a:solidFill>
              <a:srgbClr val="ABD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0" y="15433"/>
            <a:ext cx="9144000" cy="6858000"/>
          </a:xfrm>
          <a:prstGeom prst="rect">
            <a:avLst/>
          </a:prstGeom>
          <a:solidFill>
            <a:srgbClr val="FFFFFF">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52400"/>
            <a:ext cx="8229600" cy="1143000"/>
          </a:xfrm>
        </p:spPr>
        <p:txBody>
          <a:bodyPr>
            <a:noAutofit/>
          </a:bodyPr>
          <a:lstStyle/>
          <a:p>
            <a:pPr algn="l"/>
            <a:r>
              <a:rPr lang="en-US" sz="3200" dirty="0" smtClean="0"/>
              <a:t>…and we can also </a:t>
            </a:r>
            <a:br>
              <a:rPr lang="en-US" sz="3200" dirty="0" smtClean="0"/>
            </a:br>
            <a:r>
              <a:rPr lang="en-US" sz="3200" dirty="0" smtClean="0"/>
              <a:t>expect…</a:t>
            </a:r>
            <a:endParaRPr lang="en-US" sz="3200" dirty="0"/>
          </a:p>
        </p:txBody>
      </p:sp>
      <p:sp>
        <p:nvSpPr>
          <p:cNvPr id="3" name="Content Placeholder 2"/>
          <p:cNvSpPr>
            <a:spLocks noGrp="1"/>
          </p:cNvSpPr>
          <p:nvPr>
            <p:ph idx="1"/>
          </p:nvPr>
        </p:nvSpPr>
        <p:spPr>
          <a:xfrm>
            <a:off x="228600" y="1798637"/>
            <a:ext cx="8229600" cy="4602163"/>
          </a:xfrm>
        </p:spPr>
        <p:txBody>
          <a:bodyPr>
            <a:noAutofit/>
          </a:bodyPr>
          <a:lstStyle/>
          <a:p>
            <a:pPr>
              <a:spcBef>
                <a:spcPts val="600"/>
              </a:spcBef>
              <a:spcAft>
                <a:spcPts val="600"/>
              </a:spcAft>
            </a:pPr>
            <a:r>
              <a:rPr lang="en-US" sz="2400" dirty="0" smtClean="0"/>
              <a:t>Exacerbation of many existing management </a:t>
            </a:r>
            <a:br>
              <a:rPr lang="en-US" sz="2400" dirty="0" smtClean="0"/>
            </a:br>
            <a:r>
              <a:rPr lang="en-US" sz="2400" dirty="0" smtClean="0"/>
              <a:t>challenges (along with new challenges)</a:t>
            </a:r>
          </a:p>
          <a:p>
            <a:pPr>
              <a:spcBef>
                <a:spcPts val="600"/>
              </a:spcBef>
              <a:spcAft>
                <a:spcPts val="600"/>
              </a:spcAft>
            </a:pPr>
            <a:r>
              <a:rPr lang="en-US" sz="2400" dirty="0" smtClean="0"/>
              <a:t>Changing policy, management, and fiscal priorities </a:t>
            </a:r>
          </a:p>
          <a:p>
            <a:pPr>
              <a:spcBef>
                <a:spcPts val="600"/>
              </a:spcBef>
              <a:spcAft>
                <a:spcPts val="600"/>
              </a:spcAft>
            </a:pPr>
            <a:r>
              <a:rPr lang="en-US" sz="2400" dirty="0" smtClean="0"/>
              <a:t>Changing goals and objectives (or at least changes in how to interpret goals and objectives) </a:t>
            </a:r>
          </a:p>
          <a:p>
            <a:pPr>
              <a:spcBef>
                <a:spcPts val="600"/>
              </a:spcBef>
              <a:spcAft>
                <a:spcPts val="600"/>
              </a:spcAft>
            </a:pPr>
            <a:r>
              <a:rPr lang="en-US" sz="2400" dirty="0" smtClean="0"/>
              <a:t>New species listings</a:t>
            </a:r>
          </a:p>
          <a:p>
            <a:pPr>
              <a:spcBef>
                <a:spcPts val="600"/>
              </a:spcBef>
              <a:spcAft>
                <a:spcPts val="600"/>
              </a:spcAft>
            </a:pPr>
            <a:r>
              <a:rPr lang="en-US" sz="2400" dirty="0" smtClean="0"/>
              <a:t>Changes stakeholder needs and priorities</a:t>
            </a:r>
          </a:p>
          <a:p>
            <a:pPr>
              <a:spcBef>
                <a:spcPts val="600"/>
              </a:spcBef>
              <a:spcAft>
                <a:spcPts val="600"/>
              </a:spcAft>
            </a:pPr>
            <a:r>
              <a:rPr lang="en-US" sz="2400" dirty="0"/>
              <a:t>Changes</a:t>
            </a:r>
            <a:r>
              <a:rPr lang="en-US" sz="2400" dirty="0" smtClean="0"/>
              <a:t> in management approaches</a:t>
            </a:r>
          </a:p>
          <a:p>
            <a:pPr marL="0" indent="0">
              <a:spcBef>
                <a:spcPts val="600"/>
              </a:spcBef>
              <a:spcAft>
                <a:spcPts val="600"/>
              </a:spcAft>
              <a:buNone/>
            </a:pPr>
            <a:endParaRPr lang="en-US" sz="2400" dirty="0"/>
          </a:p>
          <a:p>
            <a:pPr marL="0" indent="0">
              <a:spcBef>
                <a:spcPts val="600"/>
              </a:spcBef>
              <a:spcAft>
                <a:spcPts val="600"/>
              </a:spcAft>
              <a:buNone/>
            </a:pPr>
            <a:r>
              <a:rPr lang="en-US" sz="2400" i="1" dirty="0" smtClean="0"/>
              <a:t>In other words:  </a:t>
            </a:r>
            <a:r>
              <a:rPr lang="en-US" sz="2400" dirty="0" smtClean="0"/>
              <a:t>More of the same! </a:t>
            </a:r>
            <a:r>
              <a:rPr lang="en-US" sz="2000" i="1" dirty="0" smtClean="0"/>
              <a:t>(in many ways…)</a:t>
            </a:r>
            <a:endParaRPr lang="en-US" sz="2400" i="1" dirty="0" smtClean="0"/>
          </a:p>
          <a:p>
            <a:pPr marL="0" indent="0">
              <a:spcBef>
                <a:spcPts val="600"/>
              </a:spcBef>
              <a:spcAft>
                <a:spcPts val="600"/>
              </a:spcAft>
              <a:buNone/>
            </a:pPr>
            <a:endParaRPr lang="en-US" sz="2400" dirty="0"/>
          </a:p>
        </p:txBody>
      </p:sp>
      <p:cxnSp>
        <p:nvCxnSpPr>
          <p:cNvPr id="6" name="Straight Connector 5"/>
          <p:cNvCxnSpPr/>
          <p:nvPr/>
        </p:nvCxnSpPr>
        <p:spPr>
          <a:xfrm>
            <a:off x="228600" y="1447800"/>
            <a:ext cx="4267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83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1143000"/>
          </a:xfrm>
        </p:spPr>
        <p:txBody>
          <a:bodyPr>
            <a:normAutofit/>
          </a:bodyPr>
          <a:lstStyle/>
          <a:p>
            <a:r>
              <a:rPr lang="en-US" sz="3600" dirty="0" smtClean="0"/>
              <a:t>What’s Driving Those Changes?</a:t>
            </a:r>
            <a:endParaRPr lang="en-US" sz="3600" dirty="0"/>
          </a:p>
        </p:txBody>
      </p:sp>
      <p:pic>
        <p:nvPicPr>
          <p:cNvPr id="117762" name="Picture 2" descr="http://www.insidearm.com/wp-content/uploads/changes-ahead.jpg?8b505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819274"/>
            <a:ext cx="6600825" cy="412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78209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3"/>
          <p:cNvPicPr>
            <a:picLocks noChangeAspect="1"/>
          </p:cNvPicPr>
          <p:nvPr/>
        </p:nvPicPr>
        <p:blipFill rotWithShape="1">
          <a:blip r:embed="rId3" cstate="print">
            <a:extLst>
              <a:ext uri="{28A0092B-C50C-407E-A947-70E740481C1C}">
                <a14:useLocalDpi xmlns:a14="http://schemas.microsoft.com/office/drawing/2010/main" val="0"/>
              </a:ext>
            </a:extLst>
          </a:blip>
          <a:srcRect r="18754"/>
          <a:stretch/>
        </p:blipFill>
        <p:spPr bwMode="auto">
          <a:xfrm>
            <a:off x="3624263" y="1225783"/>
            <a:ext cx="5343525" cy="5416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Title 1"/>
          <p:cNvSpPr>
            <a:spLocks noGrp="1"/>
          </p:cNvSpPr>
          <p:nvPr>
            <p:ph type="title"/>
          </p:nvPr>
        </p:nvSpPr>
        <p:spPr>
          <a:xfrm>
            <a:off x="846900" y="274637"/>
            <a:ext cx="3420300" cy="868363"/>
          </a:xfrm>
        </p:spPr>
        <p:txBody>
          <a:bodyPr>
            <a:noAutofit/>
          </a:bodyPr>
          <a:lstStyle/>
          <a:p>
            <a:pPr algn="l"/>
            <a:r>
              <a:rPr lang="en-US" altLang="en-US" sz="3200" b="1" dirty="0" smtClean="0">
                <a:solidFill>
                  <a:srgbClr val="3D434D"/>
                </a:solidFill>
                <a:latin typeface="Arial" panose="020B0604020202020204" pitchFamily="34" charset="0"/>
                <a:cs typeface="Arial" panose="020B0604020202020204" pitchFamily="34" charset="0"/>
              </a:rPr>
              <a:t>Rapid Warming Projected</a:t>
            </a:r>
          </a:p>
        </p:txBody>
      </p:sp>
      <p:pic>
        <p:nvPicPr>
          <p:cNvPr id="10244" name="Picture 4" descr="CIG_logo_color_2_inch.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975" y="228600"/>
            <a:ext cx="5492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8867775" y="3244850"/>
            <a:ext cx="85725" cy="18669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10246" name="TextBox 7"/>
          <p:cNvSpPr txBox="1">
            <a:spLocks noChangeArrowheads="1"/>
          </p:cNvSpPr>
          <p:nvPr/>
        </p:nvSpPr>
        <p:spPr bwMode="auto">
          <a:xfrm>
            <a:off x="0" y="6480175"/>
            <a:ext cx="3978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900" dirty="0">
                <a:solidFill>
                  <a:srgbClr val="59616F"/>
                </a:solidFill>
                <a:cs typeface="Arial" pitchFamily="34" charset="0"/>
              </a:rPr>
              <a:t>Figure source: Climate Impacts Group, based on projections used in IPCC 2013; </a:t>
            </a:r>
            <a:br>
              <a:rPr lang="en-US" altLang="en-US" sz="900" dirty="0">
                <a:solidFill>
                  <a:srgbClr val="59616F"/>
                </a:solidFill>
                <a:cs typeface="Arial" pitchFamily="34" charset="0"/>
              </a:rPr>
            </a:br>
            <a:r>
              <a:rPr lang="en-US" altLang="en-US" sz="900" dirty="0">
                <a:solidFill>
                  <a:srgbClr val="59616F"/>
                </a:solidFill>
                <a:cs typeface="Arial" pitchFamily="34" charset="0"/>
              </a:rPr>
              <a:t>2050 projections from Mote et al. 2013</a:t>
            </a:r>
          </a:p>
        </p:txBody>
      </p:sp>
      <p:pic>
        <p:nvPicPr>
          <p:cNvPr id="10247" name="Content Placeholder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853488" y="1225782"/>
            <a:ext cx="238125" cy="48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50" name="Table 12"/>
          <p:cNvGraphicFramePr>
            <a:graphicFrameLocks noGrp="1"/>
          </p:cNvGraphicFramePr>
          <p:nvPr>
            <p:extLst>
              <p:ext uri="{D42A27DB-BD31-4B8C-83A1-F6EECF244321}">
                <p14:modId xmlns:p14="http://schemas.microsoft.com/office/powerpoint/2010/main" val="2961889390"/>
              </p:ext>
            </p:extLst>
          </p:nvPr>
        </p:nvGraphicFramePr>
        <p:xfrm>
          <a:off x="282575" y="3646170"/>
          <a:ext cx="3013075" cy="1762125"/>
        </p:xfrm>
        <a:graphic>
          <a:graphicData uri="http://schemas.openxmlformats.org/drawingml/2006/table">
            <a:tbl>
              <a:tblPr/>
              <a:tblGrid>
                <a:gridCol w="1527175"/>
                <a:gridCol w="1485900"/>
              </a:tblGrid>
              <a:tr h="549275">
                <a:tc gridSpan="2">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1" u="none" strike="noStrike" cap="none" normalizeH="0" baseline="0" dirty="0" smtClean="0">
                          <a:ln>
                            <a:noFill/>
                          </a:ln>
                          <a:solidFill>
                            <a:schemeClr val="tx1"/>
                          </a:solidFill>
                          <a:effectLst/>
                          <a:latin typeface="Arial" pitchFamily="34" charset="0"/>
                          <a:cs typeface="Arial" pitchFamily="34" charset="0"/>
                        </a:rPr>
                        <a:t>2050s </a:t>
                      </a:r>
                      <a:r>
                        <a:rPr kumimoji="0" lang="en-US" altLang="en-US" sz="1200" b="0" i="1" u="none" strike="noStrike" cap="none" normalizeH="0" baseline="0" dirty="0" smtClean="0">
                          <a:ln>
                            <a:noFill/>
                          </a:ln>
                          <a:solidFill>
                            <a:schemeClr val="tx1"/>
                          </a:solidFill>
                          <a:effectLst/>
                          <a:latin typeface="Arial" pitchFamily="34" charset="0"/>
                          <a:cs typeface="Arial" pitchFamily="34" charset="0"/>
                        </a:rPr>
                        <a:t/>
                      </a:r>
                      <a:br>
                        <a:rPr kumimoji="0" lang="en-US" altLang="en-US" sz="1200" b="0" i="1" u="none" strike="noStrike" cap="none" normalizeH="0" baseline="0" dirty="0" smtClean="0">
                          <a:ln>
                            <a:noFill/>
                          </a:ln>
                          <a:solidFill>
                            <a:schemeClr val="tx1"/>
                          </a:solidFill>
                          <a:effectLst/>
                          <a:latin typeface="Arial" pitchFamily="34" charset="0"/>
                          <a:cs typeface="Arial" pitchFamily="34" charset="0"/>
                        </a:rPr>
                      </a:br>
                      <a:r>
                        <a:rPr kumimoji="0" lang="en-US" altLang="en-US" sz="1200" b="0" i="1" u="none" strike="noStrike" cap="none" normalizeH="0" baseline="0" dirty="0" smtClean="0">
                          <a:ln>
                            <a:noFill/>
                          </a:ln>
                          <a:solidFill>
                            <a:srgbClr val="3D434D"/>
                          </a:solidFill>
                          <a:effectLst/>
                          <a:latin typeface="Arial" pitchFamily="34" charset="0"/>
                          <a:cs typeface="Arial" pitchFamily="34" charset="0"/>
                        </a:rPr>
                        <a:t>(relative to 1950-1999)</a:t>
                      </a:r>
                    </a:p>
                  </a:txBody>
                  <a:tcPr marL="45720" marR="45720" horzOverflow="overflow">
                    <a:lnL>
                      <a:noFill/>
                    </a:lnL>
                    <a:lnR>
                      <a:noFill/>
                    </a:lnR>
                    <a:lnT w="12700" cap="flat" cmpd="sng" algn="ctr">
                      <a:solidFill>
                        <a:srgbClr val="F79646"/>
                      </a:solidFill>
                      <a:prstDash val="solid"/>
                      <a:round/>
                      <a:headEnd type="none" w="med" len="med"/>
                      <a:tailEnd type="none" w="med" len="med"/>
                    </a:lnT>
                    <a:lnB w="12700" cap="flat" cmpd="sng" algn="ctr">
                      <a:solidFill>
                        <a:srgbClr val="F4750C"/>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r>
              <a:tr h="60642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Arial" pitchFamily="34" charset="0"/>
                          <a:cs typeface="Arial" pitchFamily="34" charset="0"/>
                        </a:rPr>
                        <a:t>Low emissions </a:t>
                      </a:r>
                      <a:r>
                        <a:rPr kumimoji="0" lang="en-US" altLang="en-US" sz="1600" b="0" i="1" u="none" strike="noStrike" cap="none" normalizeH="0" baseline="0" dirty="0" smtClean="0">
                          <a:ln>
                            <a:noFill/>
                          </a:ln>
                          <a:solidFill>
                            <a:srgbClr val="3D434D"/>
                          </a:solidFill>
                          <a:effectLst/>
                          <a:latin typeface="Arial" pitchFamily="34" charset="0"/>
                          <a:cs typeface="Arial" pitchFamily="34" charset="0"/>
                        </a:rPr>
                        <a:t>(RCP 4.5)</a:t>
                      </a:r>
                    </a:p>
                  </a:txBody>
                  <a:tcPr marL="45720" marR="45720" anchor="ctr" horzOverflow="overflow">
                    <a:lnL>
                      <a:noFill/>
                    </a:lnL>
                    <a:lnR w="12700" cap="flat" cmpd="sng" algn="ctr">
                      <a:solidFill>
                        <a:srgbClr val="A6A6A6"/>
                      </a:solidFill>
                      <a:prstDash val="solid"/>
                      <a:round/>
                      <a:headEnd type="none" w="med" len="med"/>
                      <a:tailEnd type="none" w="med" len="med"/>
                    </a:lnR>
                    <a:lnT w="12700" cap="flat" cmpd="sng" algn="ctr">
                      <a:solidFill>
                        <a:srgbClr val="F4750C"/>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marL="114300">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cs typeface="Arial" pitchFamily="34" charset="0"/>
                        </a:rPr>
                        <a:t>+4.3°F </a:t>
                      </a:r>
                      <a:br>
                        <a:rPr kumimoji="0" lang="en-US" altLang="en-US" sz="1600" b="0" i="0" u="none" strike="noStrike" cap="none" normalizeH="0" baseline="0" dirty="0" smtClean="0">
                          <a:ln>
                            <a:noFill/>
                          </a:ln>
                          <a:solidFill>
                            <a:srgbClr val="000000"/>
                          </a:solidFill>
                          <a:effectLst/>
                          <a:latin typeface="Arial" pitchFamily="34" charset="0"/>
                          <a:cs typeface="Arial" pitchFamily="34" charset="0"/>
                        </a:rPr>
                      </a:br>
                      <a:r>
                        <a:rPr kumimoji="0" lang="en-US" altLang="en-US" sz="1400" b="0" i="1" u="none" strike="noStrike" cap="none" normalizeH="0" baseline="0" dirty="0" smtClean="0">
                          <a:ln>
                            <a:noFill/>
                          </a:ln>
                          <a:solidFill>
                            <a:srgbClr val="984807"/>
                          </a:solidFill>
                          <a:effectLst/>
                          <a:latin typeface="Arial" pitchFamily="34" charset="0"/>
                          <a:cs typeface="Arial" pitchFamily="34" charset="0"/>
                        </a:rPr>
                        <a:t>(2.0-6.7°F)</a:t>
                      </a:r>
                      <a:endParaRPr kumimoji="0" lang="en-US" altLang="en-US" sz="1600" b="0" i="1" u="none" strike="noStrike" cap="none" normalizeH="0" baseline="0" dirty="0" smtClean="0">
                        <a:ln>
                          <a:noFill/>
                        </a:ln>
                        <a:solidFill>
                          <a:srgbClr val="984807"/>
                        </a:solidFill>
                        <a:effectLst/>
                        <a:latin typeface="Arial" pitchFamily="34" charset="0"/>
                        <a:cs typeface="Arial" pitchFamily="34" charset="0"/>
                      </a:endParaRPr>
                    </a:p>
                  </a:txBody>
                  <a:tcPr marL="45720" marR="45720" anchor="ctr" horzOverflow="overflow">
                    <a:lnL w="12700" cap="flat" cmpd="sng" algn="ctr">
                      <a:solidFill>
                        <a:srgbClr val="A6A6A6"/>
                      </a:solidFill>
                      <a:prstDash val="solid"/>
                      <a:round/>
                      <a:headEnd type="none" w="med" len="med"/>
                      <a:tailEnd type="none" w="med" len="med"/>
                    </a:lnL>
                    <a:lnR>
                      <a:noFill/>
                    </a:lnR>
                    <a:lnT w="12700" cap="flat" cmpd="sng" algn="ctr">
                      <a:solidFill>
                        <a:srgbClr val="F4750C"/>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r>
              <a:tr h="60642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pitchFamily="34" charset="0"/>
                          <a:cs typeface="Arial" pitchFamily="34" charset="0"/>
                        </a:rPr>
                        <a:t>High emissions </a:t>
                      </a:r>
                      <a:r>
                        <a:rPr kumimoji="0" lang="en-US" altLang="en-US" sz="1600" b="0" i="1" u="none" strike="noStrike" cap="none" normalizeH="0" baseline="0" smtClean="0">
                          <a:ln>
                            <a:noFill/>
                          </a:ln>
                          <a:solidFill>
                            <a:srgbClr val="3D434D"/>
                          </a:solidFill>
                          <a:effectLst/>
                          <a:latin typeface="Arial" pitchFamily="34" charset="0"/>
                          <a:cs typeface="Arial" pitchFamily="34" charset="0"/>
                        </a:rPr>
                        <a:t>(RCP 8.5)</a:t>
                      </a:r>
                    </a:p>
                  </a:txBody>
                  <a:tcPr marL="45720" marR="45720" anchor="ctr" horzOverflow="overflow">
                    <a:lnL>
                      <a:noFill/>
                    </a:lnL>
                    <a:lnR w="12700" cap="flat" cmpd="sng" algn="ctr">
                      <a:solidFill>
                        <a:srgbClr val="A6A6A6"/>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tc>
                  <a:txBody>
                    <a:bodyPr/>
                    <a:lstStyle>
                      <a:lvl1pPr marL="114300">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Arial" pitchFamily="34" charset="0"/>
                          <a:cs typeface="Arial" pitchFamily="34" charset="0"/>
                        </a:rPr>
                        <a:t>+</a:t>
                      </a:r>
                      <a:r>
                        <a:rPr kumimoji="0" lang="en-US" altLang="en-US" sz="1600" b="0" i="0" u="none" strike="noStrike" kern="1200" cap="none" normalizeH="0" baseline="0" dirty="0" smtClean="0">
                          <a:ln>
                            <a:noFill/>
                          </a:ln>
                          <a:solidFill>
                            <a:srgbClr val="000000"/>
                          </a:solidFill>
                          <a:effectLst/>
                          <a:latin typeface="Arial" pitchFamily="34" charset="0"/>
                          <a:ea typeface="+mn-ea"/>
                          <a:cs typeface="Arial" pitchFamily="34" charset="0"/>
                        </a:rPr>
                        <a:t>5.8°F</a:t>
                      </a:r>
                      <a:r>
                        <a:rPr kumimoji="0" lang="en-US" altLang="en-US" sz="1600" b="0" i="0" u="none" strike="noStrike" cap="none" normalizeH="0" baseline="0" dirty="0" smtClean="0">
                          <a:ln>
                            <a:noFill/>
                          </a:ln>
                          <a:solidFill>
                            <a:schemeClr val="tx1"/>
                          </a:solidFill>
                          <a:effectLst/>
                          <a:latin typeface="Arial" pitchFamily="34" charset="0"/>
                          <a:cs typeface="Arial" pitchFamily="34" charset="0"/>
                        </a:rPr>
                        <a:t> </a:t>
                      </a:r>
                      <a:br>
                        <a:rPr kumimoji="0" lang="en-US" altLang="en-US" sz="1600" b="0" i="0" u="none" strike="noStrike" cap="none" normalizeH="0" baseline="0" dirty="0" smtClean="0">
                          <a:ln>
                            <a:noFill/>
                          </a:ln>
                          <a:solidFill>
                            <a:schemeClr val="tx1"/>
                          </a:solidFill>
                          <a:effectLst/>
                          <a:latin typeface="Arial" pitchFamily="34" charset="0"/>
                          <a:cs typeface="Arial" pitchFamily="34" charset="0"/>
                        </a:rPr>
                      </a:br>
                      <a:r>
                        <a:rPr kumimoji="0" lang="en-US" altLang="en-US" sz="1400" b="0" i="1" u="none" strike="noStrike" cap="none" normalizeH="0" baseline="0" dirty="0" smtClean="0">
                          <a:ln>
                            <a:noFill/>
                          </a:ln>
                          <a:solidFill>
                            <a:srgbClr val="984807"/>
                          </a:solidFill>
                          <a:effectLst/>
                          <a:latin typeface="Arial" pitchFamily="34" charset="0"/>
                          <a:cs typeface="Arial" pitchFamily="34" charset="0"/>
                        </a:rPr>
                        <a:t>(3.1-8.5°F)</a:t>
                      </a:r>
                      <a:endParaRPr kumimoji="0" lang="en-US" altLang="en-US" sz="1600" b="0" i="1" u="none" strike="noStrike" cap="none" normalizeH="0" baseline="0" dirty="0" smtClean="0">
                        <a:ln>
                          <a:noFill/>
                        </a:ln>
                        <a:solidFill>
                          <a:srgbClr val="984807"/>
                        </a:solidFill>
                        <a:effectLst/>
                        <a:latin typeface="Arial" pitchFamily="34" charset="0"/>
                        <a:cs typeface="Arial" pitchFamily="34" charset="0"/>
                      </a:endParaRPr>
                    </a:p>
                  </a:txBody>
                  <a:tcPr marL="45720" marR="45720" anchor="ctr" horzOverflow="overflow">
                    <a:lnL w="12700" cap="flat" cmpd="sng" algn="ctr">
                      <a:solidFill>
                        <a:srgbClr val="A6A6A6"/>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tr>
            </a:tbl>
          </a:graphicData>
        </a:graphic>
      </p:graphicFrame>
      <p:sp>
        <p:nvSpPr>
          <p:cNvPr id="10261" name="Table 12"/>
          <p:cNvSpPr>
            <a:spLocks noGrp="1" noChangeAspect="1" noChangeArrowheads="1"/>
          </p:cNvSpPr>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prstClr val="black"/>
              </a:solidFill>
              <a:cs typeface="Arial" pitchFamily="34" charset="0"/>
            </a:endParaRPr>
          </a:p>
        </p:txBody>
      </p:sp>
      <p:sp>
        <p:nvSpPr>
          <p:cNvPr id="10264" name="Rectangle 2"/>
          <p:cNvSpPr>
            <a:spLocks noChangeArrowheads="1"/>
          </p:cNvSpPr>
          <p:nvPr/>
        </p:nvSpPr>
        <p:spPr bwMode="auto">
          <a:xfrm>
            <a:off x="4322000" y="709177"/>
            <a:ext cx="4641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sz="1200" dirty="0">
                <a:solidFill>
                  <a:prstClr val="black"/>
                </a:solidFill>
                <a:latin typeface="Arial" pitchFamily="34" charset="0"/>
                <a:cs typeface="Arial" pitchFamily="34" charset="0"/>
              </a:rPr>
              <a:t>Projected Change in Average Annual PNW </a:t>
            </a:r>
            <a:r>
              <a:rPr lang="en-US" altLang="en-US" sz="1200" dirty="0" smtClean="0">
                <a:solidFill>
                  <a:prstClr val="black"/>
                </a:solidFill>
                <a:latin typeface="Arial" pitchFamily="34" charset="0"/>
                <a:cs typeface="Arial" pitchFamily="34" charset="0"/>
              </a:rPr>
              <a:t>Temperature</a:t>
            </a:r>
            <a:br>
              <a:rPr lang="en-US" altLang="en-US" sz="1200" dirty="0" smtClean="0">
                <a:solidFill>
                  <a:prstClr val="black"/>
                </a:solidFill>
                <a:latin typeface="Arial" pitchFamily="34" charset="0"/>
                <a:cs typeface="Arial" pitchFamily="34" charset="0"/>
              </a:rPr>
            </a:br>
            <a:r>
              <a:rPr lang="en-US" altLang="en-US" sz="1200" dirty="0" smtClean="0">
                <a:solidFill>
                  <a:prstClr val="black"/>
                </a:solidFill>
                <a:latin typeface="Arial" pitchFamily="34" charset="0"/>
                <a:cs typeface="Arial" pitchFamily="34" charset="0"/>
              </a:rPr>
              <a:t>(relative to 1950-1999 average)</a:t>
            </a:r>
            <a:endParaRPr lang="en-US" altLang="en-US" sz="1100" i="1" dirty="0">
              <a:solidFill>
                <a:prstClr val="black"/>
              </a:solidFill>
              <a:latin typeface="Arial" pitchFamily="34" charset="0"/>
              <a:cs typeface="Arial" pitchFamily="34" charset="0"/>
            </a:endParaRPr>
          </a:p>
        </p:txBody>
      </p:sp>
      <p:sp>
        <p:nvSpPr>
          <p:cNvPr id="2" name="TextBox 1"/>
          <p:cNvSpPr txBox="1"/>
          <p:nvPr/>
        </p:nvSpPr>
        <p:spPr>
          <a:xfrm>
            <a:off x="304800" y="1771471"/>
            <a:ext cx="3009900" cy="1107996"/>
          </a:xfrm>
          <a:prstGeom prst="rect">
            <a:avLst/>
          </a:prstGeom>
          <a:noFill/>
        </p:spPr>
        <p:txBody>
          <a:bodyPr wrap="square" rtlCol="0">
            <a:spAutoFit/>
          </a:bodyPr>
          <a:lstStyle/>
          <a:p>
            <a:pPr fontAlgn="base">
              <a:spcBef>
                <a:spcPct val="0"/>
              </a:spcBef>
              <a:spcAft>
                <a:spcPct val="0"/>
              </a:spcAft>
            </a:pPr>
            <a:r>
              <a:rPr lang="en-US" sz="2200" dirty="0">
                <a:solidFill>
                  <a:srgbClr val="444A56"/>
                </a:solidFill>
                <a:cs typeface="Arial" pitchFamily="34" charset="0"/>
              </a:rPr>
              <a:t>All scenarios indicate warming in the </a:t>
            </a:r>
            <a:r>
              <a:rPr lang="en-US" sz="2200" dirty="0" smtClean="0">
                <a:solidFill>
                  <a:srgbClr val="444A56"/>
                </a:solidFill>
                <a:cs typeface="Arial" pitchFamily="34" charset="0"/>
              </a:rPr>
              <a:t>PNW in the 21</a:t>
            </a:r>
            <a:r>
              <a:rPr lang="en-US" sz="2200" baseline="30000" dirty="0" smtClean="0">
                <a:solidFill>
                  <a:srgbClr val="444A56"/>
                </a:solidFill>
                <a:cs typeface="Arial" pitchFamily="34" charset="0"/>
              </a:rPr>
              <a:t>st</a:t>
            </a:r>
            <a:r>
              <a:rPr lang="en-US" sz="2200" dirty="0" smtClean="0">
                <a:solidFill>
                  <a:srgbClr val="444A56"/>
                </a:solidFill>
                <a:cs typeface="Arial" pitchFamily="34" charset="0"/>
              </a:rPr>
              <a:t> </a:t>
            </a:r>
            <a:r>
              <a:rPr lang="en-US" sz="2200" dirty="0">
                <a:solidFill>
                  <a:srgbClr val="444A56"/>
                </a:solidFill>
                <a:cs typeface="Arial" pitchFamily="34" charset="0"/>
              </a:rPr>
              <a:t>century</a:t>
            </a:r>
          </a:p>
        </p:txBody>
      </p:sp>
    </p:spTree>
    <p:extLst>
      <p:ext uri="{BB962C8B-B14F-4D97-AF65-F5344CB8AC3E}">
        <p14:creationId xmlns:p14="http://schemas.microsoft.com/office/powerpoint/2010/main" val="3064236870"/>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cal-adapt.org/tools/graph/tair/all/?is_diff=true&amp;scenario=a2&amp;month=14&amp;units=imperial&amp;lat=40.81270058947097&amp;lng=-124.1455078125&amp;county=false&amp;layer=grid"/>
          <p:cNvPicPr>
            <a:picLocks noChangeAspect="1" noChangeArrowheads="1"/>
          </p:cNvPicPr>
          <p:nvPr/>
        </p:nvPicPr>
        <p:blipFill rotWithShape="1">
          <a:blip r:embed="rId3">
            <a:extLst>
              <a:ext uri="{28A0092B-C50C-407E-A947-70E740481C1C}">
                <a14:useLocalDpi xmlns:a14="http://schemas.microsoft.com/office/drawing/2010/main" val="0"/>
              </a:ext>
            </a:extLst>
          </a:blip>
          <a:srcRect r="3587"/>
          <a:stretch/>
        </p:blipFill>
        <p:spPr bwMode="auto">
          <a:xfrm>
            <a:off x="5048250" y="3895235"/>
            <a:ext cx="4095750" cy="2886565"/>
          </a:xfrm>
          <a:prstGeom prst="rect">
            <a:avLst/>
          </a:prstGeom>
          <a:noFill/>
          <a:extLst>
            <a:ext uri="{909E8E84-426E-40DD-AFC4-6F175D3DCCD1}">
              <a14:hiddenFill xmlns:a14="http://schemas.microsoft.com/office/drawing/2010/main">
                <a:solidFill>
                  <a:srgbClr val="FFFFFF"/>
                </a:solidFill>
              </a14:hiddenFill>
            </a:ext>
          </a:extLst>
        </p:spPr>
      </p:pic>
      <p:pic>
        <p:nvPicPr>
          <p:cNvPr id="6963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2856" t="26618" r="40818" b="17527"/>
          <a:stretch/>
        </p:blipFill>
        <p:spPr bwMode="auto">
          <a:xfrm>
            <a:off x="152400" y="152400"/>
            <a:ext cx="4814455" cy="6384175"/>
          </a:xfrm>
          <a:prstGeom prst="rect">
            <a:avLst/>
          </a:prstGeom>
          <a:noFill/>
          <a:ln w="9525">
            <a:solidFill>
              <a:schemeClr val="bg2"/>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5257800" y="275272"/>
            <a:ext cx="3581400" cy="1477328"/>
          </a:xfrm>
          <a:prstGeom prst="rect">
            <a:avLst/>
          </a:prstGeom>
          <a:noFill/>
        </p:spPr>
        <p:txBody>
          <a:bodyPr wrap="square" rtlCol="0">
            <a:spAutoFit/>
          </a:bodyPr>
          <a:lstStyle/>
          <a:p>
            <a:r>
              <a:rPr lang="en-US" dirty="0" smtClean="0"/>
              <a:t>Projected change in average annual temperature for 2070-2099 (relative to 1961-1990) for a high (A2) emissions scenario </a:t>
            </a:r>
            <a:r>
              <a:rPr lang="en-US" i="1" dirty="0" smtClean="0"/>
              <a:t>(left)</a:t>
            </a:r>
            <a:endParaRPr lang="en-US" i="1" dirty="0"/>
          </a:p>
        </p:txBody>
      </p:sp>
      <p:sp>
        <p:nvSpPr>
          <p:cNvPr id="6" name="TextBox 5"/>
          <p:cNvSpPr txBox="1"/>
          <p:nvPr/>
        </p:nvSpPr>
        <p:spPr>
          <a:xfrm>
            <a:off x="5257800" y="3437312"/>
            <a:ext cx="3581400" cy="369332"/>
          </a:xfrm>
          <a:prstGeom prst="rect">
            <a:avLst/>
          </a:prstGeom>
          <a:noFill/>
        </p:spPr>
        <p:txBody>
          <a:bodyPr wrap="square" rtlCol="0">
            <a:spAutoFit/>
          </a:bodyPr>
          <a:lstStyle/>
          <a:p>
            <a:pPr algn="ctr"/>
            <a:r>
              <a:rPr lang="en-US" dirty="0" smtClean="0"/>
              <a:t>As above, but for Eureka, CA</a:t>
            </a:r>
            <a:endParaRPr lang="en-US" dirty="0"/>
          </a:p>
        </p:txBody>
      </p:sp>
      <p:sp>
        <p:nvSpPr>
          <p:cNvPr id="7" name="Rectangle 6"/>
          <p:cNvSpPr/>
          <p:nvPr/>
        </p:nvSpPr>
        <p:spPr>
          <a:xfrm>
            <a:off x="151015" y="6553200"/>
            <a:ext cx="4572000" cy="261610"/>
          </a:xfrm>
          <a:prstGeom prst="rect">
            <a:avLst/>
          </a:prstGeom>
        </p:spPr>
        <p:txBody>
          <a:bodyPr>
            <a:spAutoFit/>
          </a:bodyPr>
          <a:lstStyle/>
          <a:p>
            <a:r>
              <a:rPr lang="en-US" sz="1100" dirty="0" smtClean="0"/>
              <a:t>http://cal-adapt.org/temperature/century/</a:t>
            </a:r>
            <a:endParaRPr lang="en-US" sz="1100" dirty="0"/>
          </a:p>
        </p:txBody>
      </p:sp>
      <p:pic>
        <p:nvPicPr>
          <p:cNvPr id="69636" name="Picture 4" descr="Cal-Adapt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175" y="6096000"/>
            <a:ext cx="1343025" cy="42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3007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04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837" t="31137" r="21766" b="7568"/>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981200" y="5334000"/>
            <a:ext cx="4572000" cy="1200329"/>
          </a:xfrm>
          <a:prstGeom prst="rect">
            <a:avLst/>
          </a:prstGeom>
        </p:spPr>
        <p:txBody>
          <a:bodyPr>
            <a:spAutoFit/>
          </a:bodyPr>
          <a:lstStyle/>
          <a:p>
            <a:r>
              <a:rPr lang="en-US" b="0" dirty="0" smtClean="0"/>
              <a:t>Projected GCM Average Temperature for 2010–2019 assuming mid–range emissions (A1B) from the 5-model average at 2km resolution</a:t>
            </a:r>
          </a:p>
        </p:txBody>
      </p:sp>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396" t="24824" r="80439" b="38000"/>
          <a:stretch/>
        </p:blipFill>
        <p:spPr bwMode="auto">
          <a:xfrm>
            <a:off x="152400" y="3276600"/>
            <a:ext cx="1219200" cy="3469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20" name="Picture 4" descr="SNAP Acronym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1748646" cy="533400"/>
          </a:xfrm>
          <a:prstGeom prst="rect">
            <a:avLst/>
          </a:prstGeom>
          <a:solidFill>
            <a:schemeClr val="bg1"/>
          </a:solidFill>
        </p:spPr>
      </p:pic>
      <p:grpSp>
        <p:nvGrpSpPr>
          <p:cNvPr id="8" name="Group 7"/>
          <p:cNvGrpSpPr/>
          <p:nvPr/>
        </p:nvGrpSpPr>
        <p:grpSpPr>
          <a:xfrm>
            <a:off x="-3954" y="0"/>
            <a:ext cx="9144000" cy="6858000"/>
            <a:chOff x="0" y="0"/>
            <a:chExt cx="9144000" cy="6858000"/>
          </a:xfrm>
        </p:grpSpPr>
        <p:pic>
          <p:nvPicPr>
            <p:cNvPr id="9"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396" t="24824" r="80439" b="38000"/>
            <a:stretch/>
          </p:blipFill>
          <p:spPr bwMode="auto">
            <a:xfrm>
              <a:off x="152400" y="3276600"/>
              <a:ext cx="1219200" cy="3469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981200" y="5334000"/>
              <a:ext cx="4572000" cy="1200329"/>
            </a:xfrm>
            <a:prstGeom prst="rect">
              <a:avLst/>
            </a:prstGeom>
          </p:spPr>
          <p:txBody>
            <a:bodyPr>
              <a:spAutoFit/>
            </a:bodyPr>
            <a:lstStyle/>
            <a:p>
              <a:r>
                <a:rPr lang="en-US" b="0" dirty="0" smtClean="0"/>
                <a:t>Projected GCM Average Temperature for 2050–2059 assuming mid–range emissions (A1B) from the 5-model average at 2km resolution</a:t>
              </a:r>
            </a:p>
          </p:txBody>
        </p:sp>
        <p:pic>
          <p:nvPicPr>
            <p:cNvPr id="12" name="Picture 4" descr="SNAP Acronym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152400"/>
              <a:ext cx="1748646" cy="533400"/>
            </a:xfrm>
            <a:prstGeom prst="rect">
              <a:avLst/>
            </a:prstGeom>
            <a:solidFill>
              <a:schemeClr val="bg1"/>
            </a:solidFill>
          </p:spPr>
        </p:pic>
      </p:grpSp>
      <p:grpSp>
        <p:nvGrpSpPr>
          <p:cNvPr id="13" name="Group 12"/>
          <p:cNvGrpSpPr/>
          <p:nvPr/>
        </p:nvGrpSpPr>
        <p:grpSpPr>
          <a:xfrm>
            <a:off x="5255" y="0"/>
            <a:ext cx="9144000" cy="6858000"/>
            <a:chOff x="0" y="0"/>
            <a:chExt cx="9144000" cy="6858000"/>
          </a:xfrm>
        </p:grpSpPr>
        <p:pic>
          <p:nvPicPr>
            <p:cNvPr id="14" name="Picture 1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396" t="24824" r="80439" b="38000"/>
            <a:stretch/>
          </p:blipFill>
          <p:spPr bwMode="auto">
            <a:xfrm>
              <a:off x="152400" y="3276600"/>
              <a:ext cx="1219200" cy="3469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1981200" y="5334000"/>
              <a:ext cx="4572000" cy="1200329"/>
            </a:xfrm>
            <a:prstGeom prst="rect">
              <a:avLst/>
            </a:prstGeom>
          </p:spPr>
          <p:txBody>
            <a:bodyPr>
              <a:spAutoFit/>
            </a:bodyPr>
            <a:lstStyle/>
            <a:p>
              <a:r>
                <a:rPr lang="en-US" b="0" dirty="0" smtClean="0"/>
                <a:t>Projected GCM Average Temperature for 2090–2099 assuming mid–range emissions (A1B) from the 5-model average at 2km resolution</a:t>
              </a:r>
            </a:p>
          </p:txBody>
        </p:sp>
        <p:pic>
          <p:nvPicPr>
            <p:cNvPr id="17" name="Picture 4" descr="SNAP Acronym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152400"/>
              <a:ext cx="1748646" cy="533400"/>
            </a:xfrm>
            <a:prstGeom prst="rect">
              <a:avLst/>
            </a:prstGeom>
            <a:solidFill>
              <a:schemeClr val="bg1"/>
            </a:solidFill>
          </p:spPr>
        </p:pic>
      </p:grpSp>
    </p:spTree>
    <p:extLst>
      <p:ext uri="{BB962C8B-B14F-4D97-AF65-F5344CB8AC3E}">
        <p14:creationId xmlns:p14="http://schemas.microsoft.com/office/powerpoint/2010/main" val="13812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81000" y="228600"/>
            <a:ext cx="8229600" cy="411163"/>
          </a:xfrm>
        </p:spPr>
        <p:txBody>
          <a:bodyPr>
            <a:normAutofit fontScale="90000"/>
          </a:bodyPr>
          <a:lstStyle/>
          <a:p>
            <a:pPr eaLnBrk="1" hangingPunct="1"/>
            <a:r>
              <a:rPr lang="en-US" altLang="en-US" smtClean="0"/>
              <a:t>Shorter frost free period</a:t>
            </a:r>
          </a:p>
        </p:txBody>
      </p:sp>
      <p:pic>
        <p:nvPicPr>
          <p:cNvPr id="38915" name="Picture 2" descr="c:\users\pcicuser\desktop\bc_extent\83_1961-1990_Annual_frost_free_period__.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685800"/>
            <a:ext cx="5308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c:\users\pcicuser\desktop\bc_extent\80_2050s_Annual_frost_free_period_CGCM3_A2_Run_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685800"/>
            <a:ext cx="5308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pcicuser\desktop\bc_extent\79_2080s_Annual_frost_free_period_CGCM3_A2_Run_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8800" y="685800"/>
            <a:ext cx="5308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52067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81000" y="152400"/>
            <a:ext cx="8544128" cy="6391523"/>
            <a:chOff x="381000" y="152400"/>
            <a:chExt cx="8544128" cy="6391523"/>
          </a:xfrm>
        </p:grpSpPr>
        <p:pic>
          <p:nvPicPr>
            <p:cNvPr id="51202" name="Picture 2" descr="http://nca2014.globalchange.gov/sites/all/themes/nca3/interactive/time-series/the-big-thaw/img/slider-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14400"/>
              <a:ext cx="8544128" cy="4724400"/>
            </a:xfrm>
            <a:prstGeom prst="rect">
              <a:avLst/>
            </a:prstGeom>
            <a:noFill/>
            <a:extLst>
              <a:ext uri="{909E8E84-426E-40DD-AFC4-6F175D3DCCD1}">
                <a14:hiddenFill xmlns:a14="http://schemas.microsoft.com/office/drawing/2010/main">
                  <a:solidFill>
                    <a:srgbClr val="FFFFFF"/>
                  </a:solidFill>
                </a14:hiddenFill>
              </a:ext>
            </a:extLst>
          </p:spPr>
        </p:pic>
        <p:pic>
          <p:nvPicPr>
            <p:cNvPr id="5120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12"/>
            <a:stretch/>
          </p:blipFill>
          <p:spPr bwMode="auto">
            <a:xfrm>
              <a:off x="838200" y="5562600"/>
              <a:ext cx="7783661" cy="981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981200" y="152400"/>
              <a:ext cx="5562600" cy="707886"/>
            </a:xfrm>
            <a:prstGeom prst="rect">
              <a:avLst/>
            </a:prstGeom>
            <a:noFill/>
          </p:spPr>
          <p:txBody>
            <a:bodyPr wrap="square" rtlCol="0">
              <a:spAutoFit/>
            </a:bodyPr>
            <a:lstStyle/>
            <a:p>
              <a:pPr algn="ctr"/>
              <a:r>
                <a:rPr lang="en-US" sz="2000" b="1" dirty="0" smtClean="0">
                  <a:solidFill>
                    <a:srgbClr val="7030A0"/>
                  </a:solidFill>
                </a:rPr>
                <a:t>“The Big Thaw” - Projections for average annual ground temperature at a depth of 3.3 feet </a:t>
              </a:r>
              <a:endParaRPr lang="en-US" sz="2000" b="1" dirty="0">
                <a:solidFill>
                  <a:srgbClr val="7030A0"/>
                </a:solidFill>
              </a:endParaRPr>
            </a:p>
          </p:txBody>
        </p:sp>
      </p:grpSp>
      <p:grpSp>
        <p:nvGrpSpPr>
          <p:cNvPr id="13" name="Group 12"/>
          <p:cNvGrpSpPr/>
          <p:nvPr/>
        </p:nvGrpSpPr>
        <p:grpSpPr>
          <a:xfrm>
            <a:off x="374904" y="916408"/>
            <a:ext cx="8540496" cy="5627515"/>
            <a:chOff x="374904" y="916408"/>
            <a:chExt cx="8540496" cy="5627515"/>
          </a:xfrm>
        </p:grpSpPr>
        <p:pic>
          <p:nvPicPr>
            <p:cNvPr id="14" name="Picture 2" descr="http://nca2014.globalchange.gov/sites/all/themes/nca3/interactive/time-series/the-big-thaw/img/slider-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904" y="916408"/>
              <a:ext cx="8540496" cy="472239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12"/>
            <a:stretch/>
          </p:blipFill>
          <p:spPr bwMode="auto">
            <a:xfrm>
              <a:off x="838200" y="5562600"/>
              <a:ext cx="7783661" cy="981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6" name="Group 15"/>
          <p:cNvGrpSpPr/>
          <p:nvPr/>
        </p:nvGrpSpPr>
        <p:grpSpPr>
          <a:xfrm>
            <a:off x="381000" y="914400"/>
            <a:ext cx="8540496" cy="5627515"/>
            <a:chOff x="374904" y="916408"/>
            <a:chExt cx="8540496" cy="5627515"/>
          </a:xfrm>
        </p:grpSpPr>
        <p:pic>
          <p:nvPicPr>
            <p:cNvPr id="1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12"/>
            <a:stretch/>
          </p:blipFill>
          <p:spPr bwMode="auto">
            <a:xfrm>
              <a:off x="838200" y="5562600"/>
              <a:ext cx="7783661" cy="981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descr="http://nca2014.globalchange.gov/sites/all/themes/nca3/interactive/time-series/the-big-thaw/img/slider-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904" y="916408"/>
              <a:ext cx="8540496" cy="472239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69726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6441" y="5819145"/>
            <a:ext cx="567559" cy="1038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0242" name="Title 1"/>
          <p:cNvSpPr>
            <a:spLocks noGrp="1"/>
          </p:cNvSpPr>
          <p:nvPr>
            <p:ph type="title"/>
          </p:nvPr>
        </p:nvSpPr>
        <p:spPr>
          <a:xfrm>
            <a:off x="843612" y="115935"/>
            <a:ext cx="8016608" cy="868363"/>
          </a:xfrm>
        </p:spPr>
        <p:txBody>
          <a:bodyPr/>
          <a:lstStyle/>
          <a:p>
            <a:pPr algn="l"/>
            <a:r>
              <a:rPr lang="en-US" altLang="en-US" sz="3200" b="1" dirty="0" smtClean="0">
                <a:solidFill>
                  <a:srgbClr val="3D434D"/>
                </a:solidFill>
                <a:latin typeface="Arial" panose="020B0604020202020204" pitchFamily="34" charset="0"/>
                <a:cs typeface="Arial" panose="020B0604020202020204" pitchFamily="34" charset="0"/>
              </a:rPr>
              <a:t>Continued Variability in Precipitation </a:t>
            </a:r>
          </a:p>
        </p:txBody>
      </p:sp>
      <p:pic>
        <p:nvPicPr>
          <p:cNvPr id="10244" name="Picture 4" descr="CIG_logo_color_2_inch.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975" y="134004"/>
            <a:ext cx="5492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1" name="Table 12"/>
          <p:cNvSpPr>
            <a:spLocks noGrp="1" noChangeAspect="1" noChangeArrowheads="1"/>
          </p:cNvSpPr>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prstClr val="black"/>
              </a:solidFill>
              <a:latin typeface="Calibri" pitchFamily="34" charset="0"/>
              <a:cs typeface="Arial" pitchFamily="34" charset="0"/>
            </a:endParaRPr>
          </a:p>
        </p:txBody>
      </p:sp>
      <p:sp>
        <p:nvSpPr>
          <p:cNvPr id="10264" name="Rectangle 2"/>
          <p:cNvSpPr>
            <a:spLocks noChangeArrowheads="1"/>
          </p:cNvSpPr>
          <p:nvPr/>
        </p:nvSpPr>
        <p:spPr bwMode="auto">
          <a:xfrm>
            <a:off x="4228057" y="997519"/>
            <a:ext cx="4641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sz="1200" dirty="0">
                <a:solidFill>
                  <a:prstClr val="black"/>
                </a:solidFill>
                <a:latin typeface="Arial" pitchFamily="34" charset="0"/>
                <a:cs typeface="Arial" pitchFamily="34" charset="0"/>
              </a:rPr>
              <a:t>Projected Change in Average Annual PNW </a:t>
            </a:r>
            <a:r>
              <a:rPr lang="en-US" altLang="en-US" sz="1200" dirty="0" smtClean="0">
                <a:solidFill>
                  <a:prstClr val="black"/>
                </a:solidFill>
                <a:latin typeface="Arial" pitchFamily="34" charset="0"/>
                <a:cs typeface="Arial" pitchFamily="34" charset="0"/>
              </a:rPr>
              <a:t>Precipitation</a:t>
            </a:r>
            <a:br>
              <a:rPr lang="en-US" altLang="en-US" sz="1200" dirty="0" smtClean="0">
                <a:solidFill>
                  <a:prstClr val="black"/>
                </a:solidFill>
                <a:latin typeface="Arial" pitchFamily="34" charset="0"/>
                <a:cs typeface="Arial" pitchFamily="34" charset="0"/>
              </a:rPr>
            </a:br>
            <a:r>
              <a:rPr lang="en-US" altLang="en-US" sz="1200" dirty="0" smtClean="0">
                <a:solidFill>
                  <a:prstClr val="black"/>
                </a:solidFill>
                <a:latin typeface="Arial" pitchFamily="34" charset="0"/>
                <a:cs typeface="Arial" pitchFamily="34" charset="0"/>
              </a:rPr>
              <a:t>(relative to 1950-1999 average)</a:t>
            </a:r>
            <a:endParaRPr lang="en-US" altLang="en-US" sz="1100" i="1" dirty="0">
              <a:solidFill>
                <a:prstClr val="black"/>
              </a:solidFill>
              <a:latin typeface="Arial" pitchFamily="34" charset="0"/>
              <a:cs typeface="Arial" pitchFamily="34" charset="0"/>
            </a:endParaRPr>
          </a:p>
        </p:txBody>
      </p:sp>
      <p:pic>
        <p:nvPicPr>
          <p:cNvPr id="14" name="Content Placeholder 7"/>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r="18791"/>
          <a:stretch/>
        </p:blipFill>
        <p:spPr>
          <a:xfrm>
            <a:off x="3505200" y="1436499"/>
            <a:ext cx="5380914" cy="5172081"/>
          </a:xfrm>
        </p:spPr>
      </p:pic>
      <p:sp>
        <p:nvSpPr>
          <p:cNvPr id="10246" name="TextBox 7"/>
          <p:cNvSpPr txBox="1">
            <a:spLocks noChangeArrowheads="1"/>
          </p:cNvSpPr>
          <p:nvPr/>
        </p:nvSpPr>
        <p:spPr bwMode="auto">
          <a:xfrm>
            <a:off x="1" y="6506447"/>
            <a:ext cx="33422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900" dirty="0">
                <a:solidFill>
                  <a:srgbClr val="59616F"/>
                </a:solidFill>
                <a:cs typeface="Arial" pitchFamily="34" charset="0"/>
              </a:rPr>
              <a:t>Figure source: Climate Impacts Group, based on projections used in IPCC </a:t>
            </a:r>
            <a:r>
              <a:rPr lang="en-US" altLang="en-US" sz="900" dirty="0" smtClean="0">
                <a:solidFill>
                  <a:srgbClr val="59616F"/>
                </a:solidFill>
                <a:cs typeface="Arial" pitchFamily="34" charset="0"/>
              </a:rPr>
              <a:t>2013</a:t>
            </a:r>
            <a:endParaRPr lang="en-US" altLang="en-US" sz="900" dirty="0">
              <a:solidFill>
                <a:srgbClr val="59616F"/>
              </a:solidFill>
              <a:cs typeface="Arial" pitchFamily="34" charset="0"/>
            </a:endParaRPr>
          </a:p>
        </p:txBody>
      </p:sp>
      <p:sp>
        <p:nvSpPr>
          <p:cNvPr id="7" name="Rectangle 6"/>
          <p:cNvSpPr/>
          <p:nvPr/>
        </p:nvSpPr>
        <p:spPr>
          <a:xfrm>
            <a:off x="8842811" y="3357688"/>
            <a:ext cx="85725" cy="18669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9" name="Content Placeholder 11"/>
          <p:cNvSpPr txBox="1">
            <a:spLocks/>
          </p:cNvSpPr>
          <p:nvPr/>
        </p:nvSpPr>
        <p:spPr bwMode="auto">
          <a:xfrm>
            <a:off x="307104" y="1600200"/>
            <a:ext cx="3035188"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baseline="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800"/>
              </a:spcBef>
              <a:spcAft>
                <a:spcPts val="1800"/>
              </a:spcAft>
              <a:buFont typeface="Arial" pitchFamily="34" charset="0"/>
              <a:buNone/>
            </a:pPr>
            <a:r>
              <a:rPr lang="en-US" altLang="en-US" sz="2000" b="1" dirty="0" smtClean="0">
                <a:solidFill>
                  <a:prstClr val="black">
                    <a:lumMod val="75000"/>
                    <a:lumOff val="25000"/>
                  </a:prstClr>
                </a:solidFill>
                <a:latin typeface="Calibri" panose="020F0502020204030204" pitchFamily="34" charset="0"/>
              </a:rPr>
              <a:t>Modest increases in average </a:t>
            </a:r>
            <a:r>
              <a:rPr lang="en-US" altLang="en-US" sz="2000" b="1" i="1" dirty="0" smtClean="0">
                <a:solidFill>
                  <a:prstClr val="black">
                    <a:lumMod val="75000"/>
                    <a:lumOff val="25000"/>
                  </a:prstClr>
                </a:solidFill>
                <a:latin typeface="Calibri" panose="020F0502020204030204" pitchFamily="34" charset="0"/>
              </a:rPr>
              <a:t>annual</a:t>
            </a:r>
            <a:r>
              <a:rPr lang="en-US" altLang="en-US" sz="2000" b="1" dirty="0" smtClean="0">
                <a:solidFill>
                  <a:prstClr val="black">
                    <a:lumMod val="75000"/>
                    <a:lumOff val="25000"/>
                  </a:prstClr>
                </a:solidFill>
                <a:latin typeface="Calibri" panose="020F0502020204030204" pitchFamily="34" charset="0"/>
              </a:rPr>
              <a:t> precipitation</a:t>
            </a:r>
            <a:r>
              <a:rPr lang="en-US" altLang="en-US" sz="2000" dirty="0" smtClean="0">
                <a:solidFill>
                  <a:prstClr val="black">
                    <a:lumMod val="75000"/>
                    <a:lumOff val="25000"/>
                  </a:prstClr>
                </a:solidFill>
                <a:latin typeface="Calibri" panose="020F0502020204030204" pitchFamily="34" charset="0"/>
              </a:rPr>
              <a:t> projected in most scenarios for PNW, BC, and AK.</a:t>
            </a:r>
          </a:p>
          <a:p>
            <a:pPr marL="0" indent="0">
              <a:spcBef>
                <a:spcPts val="1800"/>
              </a:spcBef>
              <a:spcAft>
                <a:spcPts val="1800"/>
              </a:spcAft>
              <a:buFont typeface="Arial" pitchFamily="34" charset="0"/>
              <a:buNone/>
            </a:pPr>
            <a:r>
              <a:rPr lang="en-US" altLang="en-US" sz="2000" b="1" dirty="0" smtClean="0">
                <a:solidFill>
                  <a:prstClr val="black">
                    <a:lumMod val="75000"/>
                    <a:lumOff val="25000"/>
                  </a:prstClr>
                </a:solidFill>
                <a:latin typeface="Calibri" panose="020F0502020204030204" pitchFamily="34" charset="0"/>
              </a:rPr>
              <a:t>In PNW, seasonal patterns reinforced.  </a:t>
            </a:r>
            <a:r>
              <a:rPr lang="en-US" altLang="en-US" sz="2000" dirty="0" smtClean="0">
                <a:solidFill>
                  <a:prstClr val="black">
                    <a:lumMod val="75000"/>
                    <a:lumOff val="25000"/>
                  </a:prstClr>
                </a:solidFill>
                <a:latin typeface="Calibri" panose="020F0502020204030204" pitchFamily="34" charset="0"/>
              </a:rPr>
              <a:t>Wetter fall, winter, and spring; drier </a:t>
            </a:r>
            <a:r>
              <a:rPr lang="en-US" altLang="en-US" sz="2000" dirty="0">
                <a:solidFill>
                  <a:prstClr val="black">
                    <a:lumMod val="75000"/>
                    <a:lumOff val="25000"/>
                  </a:prstClr>
                </a:solidFill>
                <a:latin typeface="Calibri" panose="020F0502020204030204" pitchFamily="34" charset="0"/>
              </a:rPr>
              <a:t>summers</a:t>
            </a:r>
            <a:r>
              <a:rPr lang="en-US" altLang="en-US" sz="2000" dirty="0" smtClean="0">
                <a:solidFill>
                  <a:prstClr val="black">
                    <a:lumMod val="75000"/>
                    <a:lumOff val="25000"/>
                  </a:prstClr>
                </a:solidFill>
                <a:latin typeface="Calibri" panose="020F0502020204030204" pitchFamily="34" charset="0"/>
              </a:rPr>
              <a:t> likely. </a:t>
            </a:r>
          </a:p>
          <a:p>
            <a:pPr marL="0" indent="0">
              <a:spcBef>
                <a:spcPts val="1800"/>
              </a:spcBef>
              <a:spcAft>
                <a:spcPts val="1800"/>
              </a:spcAft>
              <a:buFont typeface="Arial" pitchFamily="34" charset="0"/>
              <a:buNone/>
            </a:pPr>
            <a:r>
              <a:rPr lang="en-US" altLang="en-US" sz="2000" b="1" dirty="0" smtClean="0">
                <a:solidFill>
                  <a:prstClr val="black">
                    <a:lumMod val="75000"/>
                    <a:lumOff val="25000"/>
                  </a:prstClr>
                </a:solidFill>
                <a:latin typeface="Calibri" panose="020F0502020204030204" pitchFamily="34" charset="0"/>
              </a:rPr>
              <a:t>More frequent heavy rainfall </a:t>
            </a:r>
            <a:r>
              <a:rPr lang="en-US" altLang="en-US" sz="2000" dirty="0">
                <a:solidFill>
                  <a:prstClr val="black">
                    <a:lumMod val="75000"/>
                    <a:lumOff val="25000"/>
                  </a:prstClr>
                </a:solidFill>
                <a:latin typeface="Calibri" panose="020F0502020204030204" pitchFamily="34" charset="0"/>
              </a:rPr>
              <a:t>events</a:t>
            </a:r>
            <a:r>
              <a:rPr lang="en-US" altLang="en-US" sz="2000" dirty="0" smtClean="0">
                <a:solidFill>
                  <a:prstClr val="black">
                    <a:lumMod val="75000"/>
                    <a:lumOff val="25000"/>
                  </a:prstClr>
                </a:solidFill>
                <a:latin typeface="Calibri" panose="020F0502020204030204" pitchFamily="34" charset="0"/>
              </a:rPr>
              <a:t> expected.	</a:t>
            </a:r>
          </a:p>
        </p:txBody>
      </p:sp>
    </p:spTree>
    <p:extLst>
      <p:ext uri="{BB962C8B-B14F-4D97-AF65-F5344CB8AC3E}">
        <p14:creationId xmlns:p14="http://schemas.microsoft.com/office/powerpoint/2010/main" val="3786640221"/>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14"/>
          <p:cNvSpPr txBox="1">
            <a:spLocks noChangeArrowheads="1"/>
          </p:cNvSpPr>
          <p:nvPr/>
        </p:nvSpPr>
        <p:spPr bwMode="auto">
          <a:xfrm>
            <a:off x="914399" y="203537"/>
            <a:ext cx="8027031" cy="954107"/>
          </a:xfrm>
          <a:prstGeom prst="rect">
            <a:avLst/>
          </a:prstGeom>
          <a:noFill/>
          <a:ln w="9525">
            <a:noFill/>
            <a:miter lim="800000"/>
            <a:headEnd/>
            <a:tailEnd/>
          </a:ln>
          <a:effectLst/>
        </p:spPr>
        <p:txBody>
          <a:bodyPr wrap="square"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n-US" sz="2400" i="1" kern="0" dirty="0" smtClean="0">
                <a:solidFill>
                  <a:schemeClr val="tx1">
                    <a:lumMod val="50000"/>
                    <a:lumOff val="50000"/>
                  </a:schemeClr>
                </a:solidFill>
                <a:latin typeface="Arial"/>
                <a:ea typeface="ＭＳ Ｐゴシック" charset="0"/>
              </a:rPr>
              <a:t>Changing Hydrology:</a:t>
            </a:r>
            <a:br>
              <a:rPr lang="en-US" sz="2400" i="1" kern="0" dirty="0" smtClean="0">
                <a:solidFill>
                  <a:schemeClr val="tx1">
                    <a:lumMod val="50000"/>
                    <a:lumOff val="50000"/>
                  </a:schemeClr>
                </a:solidFill>
                <a:latin typeface="Arial"/>
                <a:ea typeface="ＭＳ Ｐゴシック" charset="0"/>
              </a:rPr>
            </a:br>
            <a:r>
              <a:rPr lang="en-US" sz="3200" b="1" kern="0" dirty="0" smtClean="0">
                <a:solidFill>
                  <a:srgbClr val="444A56"/>
                </a:solidFill>
                <a:latin typeface="Arial"/>
                <a:ea typeface="ＭＳ Ｐゴシック" charset="0"/>
              </a:rPr>
              <a:t>All Scenarios Indicate Less Snow</a:t>
            </a:r>
            <a:endParaRPr lang="en-US" sz="3200" b="1" kern="0" dirty="0">
              <a:solidFill>
                <a:srgbClr val="444A56"/>
              </a:solidFill>
              <a:latin typeface="Arial"/>
              <a:ea typeface="ＭＳ Ｐゴシック" charset="0"/>
            </a:endParaRPr>
          </a:p>
        </p:txBody>
      </p:sp>
      <p:pic>
        <p:nvPicPr>
          <p:cNvPr id="30" name="Picture 6" descr="CIG_logo_color_2_inch.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975" y="228600"/>
            <a:ext cx="5492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p:nvPr/>
        </p:nvGrpSpPr>
        <p:grpSpPr>
          <a:xfrm>
            <a:off x="76200" y="1371132"/>
            <a:ext cx="8991600" cy="5486868"/>
            <a:chOff x="76200" y="1192915"/>
            <a:chExt cx="8991600" cy="5486868"/>
          </a:xfrm>
        </p:grpSpPr>
        <p:grpSp>
          <p:nvGrpSpPr>
            <p:cNvPr id="6" name="Group 5"/>
            <p:cNvGrpSpPr/>
            <p:nvPr/>
          </p:nvGrpSpPr>
          <p:grpSpPr>
            <a:xfrm>
              <a:off x="76200" y="1192915"/>
              <a:ext cx="8991600" cy="5486868"/>
              <a:chOff x="304800" y="1192915"/>
              <a:chExt cx="8991600" cy="5486868"/>
            </a:xfrm>
          </p:grpSpPr>
          <p:grpSp>
            <p:nvGrpSpPr>
              <p:cNvPr id="16386" name="Group 7"/>
              <p:cNvGrpSpPr>
                <a:grpSpLocks/>
              </p:cNvGrpSpPr>
              <p:nvPr/>
            </p:nvGrpSpPr>
            <p:grpSpPr bwMode="auto">
              <a:xfrm>
                <a:off x="304800" y="1192915"/>
                <a:ext cx="8747862" cy="5486868"/>
                <a:chOff x="313116" y="103824"/>
                <a:chExt cx="9037998" cy="5305059"/>
              </a:xfrm>
            </p:grpSpPr>
            <p:grpSp>
              <p:nvGrpSpPr>
                <p:cNvPr id="16396" name="Group 6"/>
                <p:cNvGrpSpPr>
                  <a:grpSpLocks/>
                </p:cNvGrpSpPr>
                <p:nvPr/>
              </p:nvGrpSpPr>
              <p:grpSpPr bwMode="auto">
                <a:xfrm>
                  <a:off x="313116" y="103824"/>
                  <a:ext cx="9037998" cy="5305059"/>
                  <a:chOff x="313116" y="103824"/>
                  <a:chExt cx="9037998" cy="5305059"/>
                </a:xfrm>
              </p:grpSpPr>
              <p:grpSp>
                <p:nvGrpSpPr>
                  <p:cNvPr id="16402" name="Group 19"/>
                  <p:cNvGrpSpPr>
                    <a:grpSpLocks/>
                  </p:cNvGrpSpPr>
                  <p:nvPr/>
                </p:nvGrpSpPr>
                <p:grpSpPr bwMode="auto">
                  <a:xfrm>
                    <a:off x="313116" y="103824"/>
                    <a:ext cx="9037998" cy="5305059"/>
                    <a:chOff x="313116" y="103824"/>
                    <a:chExt cx="9037998" cy="5305059"/>
                  </a:xfrm>
                </p:grpSpPr>
                <p:pic>
                  <p:nvPicPr>
                    <p:cNvPr id="16407" name="Picture 7" descr="1303PPT-HydroVIC_SW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9250"/>
                    <a:stretch/>
                  </p:blipFill>
                  <p:spPr bwMode="auto">
                    <a:xfrm>
                      <a:off x="1040432" y="103824"/>
                      <a:ext cx="7848600" cy="427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6"/>
                    <p:cNvSpPr txBox="1">
                      <a:spLocks noChangeArrowheads="1"/>
                    </p:cNvSpPr>
                    <p:nvPr/>
                  </p:nvSpPr>
                  <p:spPr bwMode="auto">
                    <a:xfrm>
                      <a:off x="5393763" y="3407991"/>
                      <a:ext cx="1067466" cy="46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b="1">
                          <a:solidFill>
                            <a:prstClr val="black"/>
                          </a:solidFill>
                          <a:latin typeface="Calibri"/>
                        </a:rPr>
                        <a:t>-44%</a:t>
                      </a:r>
                    </a:p>
                  </p:txBody>
                </p:sp>
                <p:sp>
                  <p:nvSpPr>
                    <p:cNvPr id="23" name="Rectangle 22"/>
                    <p:cNvSpPr/>
                    <p:nvPr/>
                  </p:nvSpPr>
                  <p:spPr>
                    <a:xfrm>
                      <a:off x="313116" y="4390719"/>
                      <a:ext cx="9037998" cy="10181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grpSp>
              <p:sp>
                <p:nvSpPr>
                  <p:cNvPr id="16403" name="Text Box 9"/>
                  <p:cNvSpPr txBox="1">
                    <a:spLocks noChangeArrowheads="1"/>
                  </p:cNvSpPr>
                  <p:nvPr/>
                </p:nvSpPr>
                <p:spPr bwMode="auto">
                  <a:xfrm rot="16200000">
                    <a:off x="-348726" y="3094296"/>
                    <a:ext cx="1915553" cy="55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fontAlgn="base">
                      <a:spcBef>
                        <a:spcPct val="20000"/>
                      </a:spcBef>
                      <a:spcAft>
                        <a:spcPct val="0"/>
                      </a:spcAft>
                      <a:buFont typeface="Arial" pitchFamily="34" charset="0"/>
                      <a:buChar char="»"/>
                      <a:defRPr sz="2000">
                        <a:solidFill>
                          <a:schemeClr val="tx1"/>
                        </a:solidFill>
                        <a:latin typeface="Calibri" pitchFamily="34" charset="0"/>
                      </a:defRPr>
                    </a:lvl6pPr>
                    <a:lvl7pPr marL="2971800" indent="-228600" fontAlgn="base">
                      <a:spcBef>
                        <a:spcPct val="20000"/>
                      </a:spcBef>
                      <a:spcAft>
                        <a:spcPct val="0"/>
                      </a:spcAft>
                      <a:buFont typeface="Arial" pitchFamily="34" charset="0"/>
                      <a:buChar char="»"/>
                      <a:defRPr sz="2000">
                        <a:solidFill>
                          <a:schemeClr val="tx1"/>
                        </a:solidFill>
                        <a:latin typeface="Calibri" pitchFamily="34" charset="0"/>
                      </a:defRPr>
                    </a:lvl7pPr>
                    <a:lvl8pPr marL="3429000" indent="-228600" fontAlgn="base">
                      <a:spcBef>
                        <a:spcPct val="20000"/>
                      </a:spcBef>
                      <a:spcAft>
                        <a:spcPct val="0"/>
                      </a:spcAft>
                      <a:buFont typeface="Arial" pitchFamily="34" charset="0"/>
                      <a:buChar char="»"/>
                      <a:defRPr sz="2000">
                        <a:solidFill>
                          <a:schemeClr val="tx1"/>
                        </a:solidFill>
                        <a:latin typeface="Calibri" pitchFamily="34" charset="0"/>
                      </a:defRPr>
                    </a:lvl8pPr>
                    <a:lvl9pPr marL="3886200" indent="-228600" fontAlgn="base">
                      <a:spcBef>
                        <a:spcPct val="20000"/>
                      </a:spcBef>
                      <a:spcAft>
                        <a:spcPct val="0"/>
                      </a:spcAft>
                      <a:buFont typeface="Arial" pitchFamily="34" charset="0"/>
                      <a:buChar char="»"/>
                      <a:defRPr sz="2000">
                        <a:solidFill>
                          <a:schemeClr val="tx1"/>
                        </a:solidFill>
                        <a:latin typeface="Calibri" pitchFamily="34" charset="0"/>
                      </a:defRPr>
                    </a:lvl9pPr>
                  </a:lstStyle>
                  <a:p>
                    <a:pPr algn="ctr" fontAlgn="base">
                      <a:lnSpc>
                        <a:spcPct val="80000"/>
                      </a:lnSpc>
                      <a:spcBef>
                        <a:spcPct val="0"/>
                      </a:spcBef>
                      <a:spcAft>
                        <a:spcPct val="0"/>
                      </a:spcAft>
                      <a:buFontTx/>
                      <a:buNone/>
                    </a:pPr>
                    <a:r>
                      <a:rPr lang="en-US" altLang="en-US" sz="1800" i="1" dirty="0" smtClean="0">
                        <a:solidFill>
                          <a:srgbClr val="3A4C66"/>
                        </a:solidFill>
                        <a:ea typeface="ＭＳ Ｐゴシック" pitchFamily="34" charset="-128"/>
                        <a:cs typeface="Arial" pitchFamily="34" charset="0"/>
                      </a:rPr>
                      <a:t>Medium Emissions </a:t>
                    </a:r>
                  </a:p>
                  <a:p>
                    <a:pPr algn="ctr" fontAlgn="base">
                      <a:lnSpc>
                        <a:spcPct val="80000"/>
                      </a:lnSpc>
                      <a:spcBef>
                        <a:spcPct val="0"/>
                      </a:spcBef>
                      <a:spcAft>
                        <a:spcPct val="0"/>
                      </a:spcAft>
                      <a:buFontTx/>
                      <a:buNone/>
                    </a:pPr>
                    <a:r>
                      <a:rPr lang="en-US" altLang="en-US" sz="1800" i="1" dirty="0" smtClean="0">
                        <a:solidFill>
                          <a:srgbClr val="3A4C66"/>
                        </a:solidFill>
                        <a:ea typeface="ＭＳ Ｐゴシック" pitchFamily="34" charset="-128"/>
                        <a:cs typeface="Arial" pitchFamily="34" charset="0"/>
                      </a:rPr>
                      <a:t>Scenario</a:t>
                    </a:r>
                    <a:endParaRPr lang="en-US" altLang="en-US" sz="1800" i="1" dirty="0">
                      <a:solidFill>
                        <a:srgbClr val="3A4C66"/>
                      </a:solidFill>
                      <a:ea typeface="ＭＳ Ｐゴシック" pitchFamily="34" charset="-128"/>
                      <a:cs typeface="Arial" pitchFamily="34" charset="0"/>
                    </a:endParaRPr>
                  </a:p>
                </p:txBody>
              </p:sp>
              <p:sp>
                <p:nvSpPr>
                  <p:cNvPr id="25606" name="TextBox 5"/>
                  <p:cNvSpPr txBox="1">
                    <a:spLocks noChangeArrowheads="1"/>
                  </p:cNvSpPr>
                  <p:nvPr/>
                </p:nvSpPr>
                <p:spPr bwMode="auto">
                  <a:xfrm>
                    <a:off x="2865730" y="3422795"/>
                    <a:ext cx="1065820" cy="46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b="1" dirty="0">
                        <a:solidFill>
                          <a:prstClr val="black"/>
                        </a:solidFill>
                        <a:latin typeface="Calibri"/>
                      </a:rPr>
                      <a:t>-29%</a:t>
                    </a:r>
                  </a:p>
                </p:txBody>
              </p:sp>
              <p:sp>
                <p:nvSpPr>
                  <p:cNvPr id="25608" name="TextBox 7"/>
                  <p:cNvSpPr txBox="1">
                    <a:spLocks noChangeArrowheads="1"/>
                  </p:cNvSpPr>
                  <p:nvPr/>
                </p:nvSpPr>
                <p:spPr bwMode="auto">
                  <a:xfrm>
                    <a:off x="7839558" y="3452405"/>
                    <a:ext cx="1067465" cy="460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b="1">
                        <a:solidFill>
                          <a:prstClr val="black"/>
                        </a:solidFill>
                        <a:latin typeface="Calibri"/>
                      </a:rPr>
                      <a:t>-65%</a:t>
                    </a:r>
                  </a:p>
                </p:txBody>
              </p:sp>
              <p:sp>
                <p:nvSpPr>
                  <p:cNvPr id="16406" name="TextBox 1"/>
                  <p:cNvSpPr txBox="1">
                    <a:spLocks noChangeArrowheads="1"/>
                  </p:cNvSpPr>
                  <p:nvPr/>
                </p:nvSpPr>
                <p:spPr bwMode="auto">
                  <a:xfrm>
                    <a:off x="6095024" y="1598965"/>
                    <a:ext cx="2650955" cy="31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1400" dirty="0">
                        <a:solidFill>
                          <a:srgbClr val="444A56"/>
                        </a:solidFill>
                        <a:latin typeface="Arial" pitchFamily="34" charset="0"/>
                        <a:cs typeface="Arial" pitchFamily="34" charset="0"/>
                      </a:rPr>
                      <a:t>Apr. 1 Snow Water Equivalent</a:t>
                    </a:r>
                  </a:p>
                </p:txBody>
              </p:sp>
            </p:grpSp>
            <p:sp>
              <p:nvSpPr>
                <p:cNvPr id="3" name="TextBox 2"/>
                <p:cNvSpPr txBox="1"/>
                <p:nvPr/>
              </p:nvSpPr>
              <p:spPr>
                <a:xfrm>
                  <a:off x="4798351" y="1841989"/>
                  <a:ext cx="833906" cy="254968"/>
                </a:xfrm>
                <a:prstGeom prst="rect">
                  <a:avLst/>
                </a:prstGeom>
                <a:noFill/>
              </p:spPr>
              <p:txBody>
                <a:bodyPr>
                  <a:spAutoFit/>
                </a:bodyPr>
                <a:lstStyle/>
                <a:p>
                  <a:pPr>
                    <a:defRPr/>
                  </a:pPr>
                  <a:r>
                    <a:rPr lang="en-US" sz="1050" dirty="0">
                      <a:solidFill>
                        <a:prstClr val="black"/>
                      </a:solidFill>
                    </a:rPr>
                    <a:t>1916-2006</a:t>
                  </a:r>
                </a:p>
              </p:txBody>
            </p:sp>
          </p:grpSp>
          <p:sp>
            <p:nvSpPr>
              <p:cNvPr id="16388" name="Rectangle 13"/>
              <p:cNvSpPr>
                <a:spLocks noChangeArrowheads="1"/>
              </p:cNvSpPr>
              <p:nvPr/>
            </p:nvSpPr>
            <p:spPr bwMode="auto">
              <a:xfrm>
                <a:off x="458086" y="6096000"/>
                <a:ext cx="88383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1400" b="1" dirty="0">
                    <a:solidFill>
                      <a:srgbClr val="444A56"/>
                    </a:solidFill>
                    <a:latin typeface="Arial" pitchFamily="34" charset="0"/>
                    <a:cs typeface="Arial" pitchFamily="34" charset="0"/>
                  </a:rPr>
                  <a:t>Why? </a:t>
                </a:r>
                <a:r>
                  <a:rPr lang="en-US" altLang="en-US" sz="1400" dirty="0">
                    <a:solidFill>
                      <a:srgbClr val="444A56"/>
                    </a:solidFill>
                    <a:latin typeface="Arial" pitchFamily="34" charset="0"/>
                    <a:cs typeface="Arial" pitchFamily="34" charset="0"/>
                  </a:rPr>
                  <a:t>Spring snowpack is projected to decline as more winter precipitation falls as rain rather than snow, especially in warmer mid-elevation basins. Also, snowpack will melt earlier with warmer spring </a:t>
                </a:r>
                <a:r>
                  <a:rPr lang="en-US" altLang="en-US" sz="1400" dirty="0" smtClean="0">
                    <a:solidFill>
                      <a:srgbClr val="444A56"/>
                    </a:solidFill>
                    <a:latin typeface="Arial" pitchFamily="34" charset="0"/>
                    <a:cs typeface="Arial" pitchFamily="34" charset="0"/>
                  </a:rPr>
                  <a:t>temperatures.</a:t>
                </a:r>
                <a:endParaRPr lang="en-US" altLang="en-US" sz="1400" dirty="0">
                  <a:solidFill>
                    <a:srgbClr val="444A56"/>
                  </a:solidFill>
                  <a:latin typeface="Arial" pitchFamily="34" charset="0"/>
                  <a:cs typeface="Arial" pitchFamily="34" charset="0"/>
                </a:endParaRPr>
              </a:p>
            </p:txBody>
          </p:sp>
          <p:grpSp>
            <p:nvGrpSpPr>
              <p:cNvPr id="2" name="Group 1"/>
              <p:cNvGrpSpPr/>
              <p:nvPr/>
            </p:nvGrpSpPr>
            <p:grpSpPr>
              <a:xfrm>
                <a:off x="699138" y="1310604"/>
                <a:ext cx="8597262" cy="4501261"/>
                <a:chOff x="619574" y="1320496"/>
                <a:chExt cx="8730801" cy="4226145"/>
              </a:xfrm>
            </p:grpSpPr>
            <p:sp>
              <p:nvSpPr>
                <p:cNvPr id="16389" name="TextBox 14"/>
                <p:cNvSpPr txBox="1">
                  <a:spLocks noChangeArrowheads="1"/>
                </p:cNvSpPr>
                <p:nvPr/>
              </p:nvSpPr>
              <p:spPr bwMode="auto">
                <a:xfrm>
                  <a:off x="7445375" y="5292725"/>
                  <a:ext cx="190500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en-US" altLang="en-US" sz="1050" i="1" dirty="0">
                      <a:solidFill>
                        <a:srgbClr val="444A56"/>
                      </a:solidFill>
                      <a:latin typeface="Arial" pitchFamily="34" charset="0"/>
                      <a:cs typeface="Arial" pitchFamily="34" charset="0"/>
                    </a:rPr>
                    <a:t>Elsner et al. 2010</a:t>
                  </a:r>
                </a:p>
              </p:txBody>
            </p:sp>
            <p:sp>
              <p:nvSpPr>
                <p:cNvPr id="9" name="Rectangle 8"/>
                <p:cNvSpPr/>
                <p:nvPr/>
              </p:nvSpPr>
              <p:spPr>
                <a:xfrm>
                  <a:off x="619574" y="1320496"/>
                  <a:ext cx="2490521" cy="16510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4" name="Rectangle 3"/>
                <p:cNvSpPr/>
                <p:nvPr/>
              </p:nvSpPr>
              <p:spPr>
                <a:xfrm>
                  <a:off x="3110095" y="5029722"/>
                  <a:ext cx="509587" cy="173037"/>
                </a:xfrm>
                <a:prstGeom prst="rect">
                  <a:avLst/>
                </a:prstGeom>
                <a:solidFill>
                  <a:srgbClr val="D7C29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26" name="Rectangle 25"/>
                <p:cNvSpPr/>
                <p:nvPr/>
              </p:nvSpPr>
              <p:spPr>
                <a:xfrm>
                  <a:off x="5604892" y="5024157"/>
                  <a:ext cx="509587" cy="173037"/>
                </a:xfrm>
                <a:prstGeom prst="rect">
                  <a:avLst/>
                </a:prstGeom>
                <a:solidFill>
                  <a:srgbClr val="D7C29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29" name="Rectangle 28"/>
                <p:cNvSpPr/>
                <p:nvPr/>
              </p:nvSpPr>
              <p:spPr>
                <a:xfrm>
                  <a:off x="8050213" y="5019871"/>
                  <a:ext cx="509587" cy="174625"/>
                </a:xfrm>
                <a:prstGeom prst="rect">
                  <a:avLst/>
                </a:prstGeom>
                <a:solidFill>
                  <a:srgbClr val="D7C29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grpSp>
        </p:grpSp>
        <p:grpSp>
          <p:nvGrpSpPr>
            <p:cNvPr id="8" name="Group 7"/>
            <p:cNvGrpSpPr/>
            <p:nvPr/>
          </p:nvGrpSpPr>
          <p:grpSpPr>
            <a:xfrm>
              <a:off x="2534993" y="3341159"/>
              <a:ext cx="5015031" cy="374277"/>
              <a:chOff x="2534993" y="3341159"/>
              <a:chExt cx="5015031" cy="374277"/>
            </a:xfrm>
          </p:grpSpPr>
          <p:sp>
            <p:nvSpPr>
              <p:cNvPr id="7" name="TextBox 6"/>
              <p:cNvSpPr txBox="1"/>
              <p:nvPr/>
            </p:nvSpPr>
            <p:spPr>
              <a:xfrm>
                <a:off x="2534993" y="3341159"/>
                <a:ext cx="296883" cy="369332"/>
              </a:xfrm>
              <a:prstGeom prst="rect">
                <a:avLst/>
              </a:prstGeom>
              <a:solidFill>
                <a:schemeClr val="bg1"/>
              </a:solidFill>
            </p:spPr>
            <p:txBody>
              <a:bodyPr wrap="square" lIns="0" tIns="0" rIns="0" bIns="0" rtlCol="0">
                <a:spAutoFit/>
              </a:bodyPr>
              <a:lstStyle/>
              <a:p>
                <a:pPr fontAlgn="base">
                  <a:spcBef>
                    <a:spcPct val="0"/>
                  </a:spcBef>
                  <a:spcAft>
                    <a:spcPct val="0"/>
                  </a:spcAft>
                </a:pPr>
                <a:r>
                  <a:rPr lang="en-US" sz="2400" b="1" dirty="0">
                    <a:solidFill>
                      <a:prstClr val="black"/>
                    </a:solidFill>
                    <a:cs typeface="Arial" pitchFamily="34" charset="0"/>
                  </a:rPr>
                  <a:t>s</a:t>
                </a:r>
              </a:p>
            </p:txBody>
          </p:sp>
          <p:sp>
            <p:nvSpPr>
              <p:cNvPr id="25" name="TextBox 24"/>
              <p:cNvSpPr txBox="1"/>
              <p:nvPr/>
            </p:nvSpPr>
            <p:spPr>
              <a:xfrm>
                <a:off x="4889886" y="3346104"/>
                <a:ext cx="296883" cy="369332"/>
              </a:xfrm>
              <a:prstGeom prst="rect">
                <a:avLst/>
              </a:prstGeom>
              <a:solidFill>
                <a:schemeClr val="bg1"/>
              </a:solidFill>
            </p:spPr>
            <p:txBody>
              <a:bodyPr wrap="square" lIns="0" tIns="0" rIns="0" bIns="0" rtlCol="0">
                <a:spAutoFit/>
              </a:bodyPr>
              <a:lstStyle/>
              <a:p>
                <a:pPr fontAlgn="base">
                  <a:spcBef>
                    <a:spcPct val="0"/>
                  </a:spcBef>
                  <a:spcAft>
                    <a:spcPct val="0"/>
                  </a:spcAft>
                </a:pPr>
                <a:r>
                  <a:rPr lang="en-US" sz="2400" b="1" dirty="0">
                    <a:solidFill>
                      <a:prstClr val="black"/>
                    </a:solidFill>
                    <a:cs typeface="Arial" pitchFamily="34" charset="0"/>
                  </a:rPr>
                  <a:t>s</a:t>
                </a:r>
              </a:p>
            </p:txBody>
          </p:sp>
          <p:sp>
            <p:nvSpPr>
              <p:cNvPr id="27" name="TextBox 26"/>
              <p:cNvSpPr txBox="1"/>
              <p:nvPr/>
            </p:nvSpPr>
            <p:spPr>
              <a:xfrm>
                <a:off x="7253141" y="3342693"/>
                <a:ext cx="296883" cy="369332"/>
              </a:xfrm>
              <a:prstGeom prst="rect">
                <a:avLst/>
              </a:prstGeom>
              <a:solidFill>
                <a:schemeClr val="bg1"/>
              </a:solidFill>
            </p:spPr>
            <p:txBody>
              <a:bodyPr wrap="square" lIns="0" tIns="0" rIns="0" bIns="0" rtlCol="0">
                <a:spAutoFit/>
              </a:bodyPr>
              <a:lstStyle/>
              <a:p>
                <a:pPr fontAlgn="base">
                  <a:spcBef>
                    <a:spcPct val="0"/>
                  </a:spcBef>
                  <a:spcAft>
                    <a:spcPct val="0"/>
                  </a:spcAft>
                </a:pPr>
                <a:r>
                  <a:rPr lang="en-US" sz="2400" b="1" dirty="0">
                    <a:solidFill>
                      <a:prstClr val="black"/>
                    </a:solidFill>
                    <a:cs typeface="Arial" pitchFamily="34" charset="0"/>
                  </a:rPr>
                  <a:t>s</a:t>
                </a:r>
              </a:p>
            </p:txBody>
          </p:sp>
        </p:grpSp>
      </p:grpSp>
    </p:spTree>
    <p:extLst>
      <p:ext uri="{BB962C8B-B14F-4D97-AF65-F5344CB8AC3E}">
        <p14:creationId xmlns:p14="http://schemas.microsoft.com/office/powerpoint/2010/main" val="3274066603"/>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47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062490"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133600" y="4857133"/>
            <a:ext cx="4572000" cy="369332"/>
          </a:xfrm>
          <a:prstGeom prst="rect">
            <a:avLst/>
          </a:prstGeom>
        </p:spPr>
        <p:txBody>
          <a:bodyPr>
            <a:spAutoFit/>
          </a:bodyPr>
          <a:lstStyle/>
          <a:p>
            <a:endParaRPr lang="en-US" dirty="0"/>
          </a:p>
        </p:txBody>
      </p:sp>
      <p:sp>
        <p:nvSpPr>
          <p:cNvPr id="6" name="TextBox 5"/>
          <p:cNvSpPr txBox="1"/>
          <p:nvPr/>
        </p:nvSpPr>
        <p:spPr>
          <a:xfrm>
            <a:off x="228600" y="6477000"/>
            <a:ext cx="7696200" cy="307777"/>
          </a:xfrm>
          <a:prstGeom prst="rect">
            <a:avLst/>
          </a:prstGeom>
          <a:noFill/>
        </p:spPr>
        <p:txBody>
          <a:bodyPr wrap="square" rtlCol="0">
            <a:spAutoFit/>
          </a:bodyPr>
          <a:lstStyle/>
          <a:p>
            <a:r>
              <a:rPr lang="en-US" sz="1400" i="1" dirty="0" smtClean="0">
                <a:solidFill>
                  <a:schemeClr val="tx1">
                    <a:lumMod val="65000"/>
                    <a:lumOff val="35000"/>
                  </a:schemeClr>
                </a:solidFill>
              </a:rPr>
              <a:t>Slide source: </a:t>
            </a:r>
            <a:r>
              <a:rPr lang="en-US" sz="1400" i="1" dirty="0">
                <a:solidFill>
                  <a:schemeClr val="tx1">
                    <a:lumMod val="65000"/>
                    <a:lumOff val="35000"/>
                  </a:schemeClr>
                </a:solidFill>
              </a:rPr>
              <a:t>Jeremy Littell, USGS</a:t>
            </a:r>
          </a:p>
        </p:txBody>
      </p:sp>
      <p:sp>
        <p:nvSpPr>
          <p:cNvPr id="7" name="Rectangle 6"/>
          <p:cNvSpPr/>
          <p:nvPr/>
        </p:nvSpPr>
        <p:spPr>
          <a:xfrm>
            <a:off x="2971800" y="5226465"/>
            <a:ext cx="3285258" cy="461665"/>
          </a:xfrm>
          <a:prstGeom prst="rect">
            <a:avLst/>
          </a:prstGeom>
        </p:spPr>
        <p:txBody>
          <a:bodyPr wrap="none">
            <a:spAutoFit/>
          </a:bodyPr>
          <a:lstStyle/>
          <a:p>
            <a:r>
              <a:rPr lang="en-US" sz="2400" b="1" dirty="0" smtClean="0">
                <a:solidFill>
                  <a:schemeClr val="tx1">
                    <a:lumMod val="65000"/>
                    <a:lumOff val="35000"/>
                  </a:schemeClr>
                </a:solidFill>
              </a:rPr>
              <a:t>Chugach National Forest</a:t>
            </a:r>
            <a:endParaRPr lang="en-US" sz="2400" b="1" dirty="0">
              <a:solidFill>
                <a:schemeClr val="tx1">
                  <a:lumMod val="65000"/>
                  <a:lumOff val="35000"/>
                </a:schemeClr>
              </a:solidFill>
            </a:endParaRPr>
          </a:p>
        </p:txBody>
      </p:sp>
    </p:spTree>
    <p:extLst>
      <p:ext uri="{BB962C8B-B14F-4D97-AF65-F5344CB8AC3E}">
        <p14:creationId xmlns:p14="http://schemas.microsoft.com/office/powerpoint/2010/main" val="9103182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267200" y="1371196"/>
            <a:ext cx="4904286" cy="4735513"/>
            <a:chOff x="1715589" y="1143000"/>
            <a:chExt cx="5447211" cy="5421313"/>
          </a:xfrm>
        </p:grpSpPr>
        <p:pic>
          <p:nvPicPr>
            <p:cNvPr id="22530" name="Content Placeholder 5" descr="YAPAR_hydrograph_compiled_w-legend.png"/>
            <p:cNvPicPr>
              <a:picLocks noChangeAspect="1"/>
            </p:cNvPicPr>
            <p:nvPr/>
          </p:nvPicPr>
          <p:blipFill>
            <a:blip r:embed="rId3">
              <a:extLst>
                <a:ext uri="{28A0092B-C50C-407E-A947-70E740481C1C}">
                  <a14:useLocalDpi xmlns:a14="http://schemas.microsoft.com/office/drawing/2010/main" val="0"/>
                </a:ext>
              </a:extLst>
            </a:blip>
            <a:srcRect l="-664" r="-951"/>
            <a:stretch>
              <a:fillRect/>
            </a:stretch>
          </p:blipFill>
          <p:spPr bwMode="auto">
            <a:xfrm>
              <a:off x="1715589" y="1143000"/>
              <a:ext cx="5447211" cy="542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4"/>
            <p:cNvSpPr txBox="1">
              <a:spLocks noChangeArrowheads="1"/>
            </p:cNvSpPr>
            <p:nvPr/>
          </p:nvSpPr>
          <p:spPr bwMode="auto">
            <a:xfrm>
              <a:off x="2258515" y="5710276"/>
              <a:ext cx="4702175" cy="352349"/>
            </a:xfrm>
            <a:prstGeom prst="rect">
              <a:avLst/>
            </a:prstGeom>
            <a:noFill/>
            <a:ln w="9525">
              <a:noFill/>
              <a:miter lim="800000"/>
              <a:headEnd/>
              <a:tailEnd/>
            </a:ln>
            <a:effectLst/>
          </p:spPr>
          <p:txBody>
            <a:bodyPr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n-US" sz="1400" kern="0" dirty="0" smtClean="0">
                  <a:solidFill>
                    <a:srgbClr val="575F6D"/>
                  </a:solidFill>
                  <a:latin typeface="Arial"/>
                  <a:ea typeface="ＭＳ Ｐゴシック" charset="0"/>
                </a:rPr>
                <a:t>Oct.			      	    April	</a:t>
              </a:r>
              <a:r>
                <a:rPr lang="en-US" sz="1400" kern="0" dirty="0">
                  <a:solidFill>
                    <a:srgbClr val="575F6D"/>
                  </a:solidFill>
                  <a:latin typeface="Arial"/>
                  <a:ea typeface="ＭＳ Ｐゴシック" charset="0"/>
                </a:rPr>
                <a:t> </a:t>
              </a:r>
              <a:r>
                <a:rPr lang="en-US" sz="1400" kern="0" dirty="0" smtClean="0">
                  <a:solidFill>
                    <a:srgbClr val="575F6D"/>
                  </a:solidFill>
                  <a:latin typeface="Arial"/>
                  <a:ea typeface="ＭＳ Ｐゴシック" charset="0"/>
                </a:rPr>
                <a:t>                 Sept.</a:t>
              </a:r>
              <a:endParaRPr lang="en-US" sz="1400" kern="0" dirty="0">
                <a:solidFill>
                  <a:srgbClr val="575F6D"/>
                </a:solidFill>
                <a:latin typeface="Arial"/>
                <a:ea typeface="ＭＳ Ｐゴシック" charset="0"/>
              </a:endParaRPr>
            </a:p>
          </p:txBody>
        </p:sp>
        <p:sp>
          <p:nvSpPr>
            <p:cNvPr id="22535" name="TextBox 7"/>
            <p:cNvSpPr txBox="1">
              <a:spLocks noChangeArrowheads="1"/>
            </p:cNvSpPr>
            <p:nvPr/>
          </p:nvSpPr>
          <p:spPr bwMode="auto">
            <a:xfrm>
              <a:off x="5410200" y="1148455"/>
              <a:ext cx="16005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fontAlgn="base">
                <a:spcBef>
                  <a:spcPct val="0"/>
                </a:spcBef>
                <a:spcAft>
                  <a:spcPct val="0"/>
                </a:spcAft>
              </a:pPr>
              <a:r>
                <a:rPr lang="en-US" altLang="en-US" sz="1600" dirty="0" smtClean="0">
                  <a:solidFill>
                    <a:srgbClr val="575F6D"/>
                  </a:solidFill>
                  <a:latin typeface="Arial" pitchFamily="34" charset="0"/>
                  <a:cs typeface="Arial" pitchFamily="34" charset="0"/>
                </a:rPr>
                <a:t>Transient Basin</a:t>
              </a:r>
              <a:endParaRPr lang="en-US" altLang="en-US" sz="1600" dirty="0">
                <a:solidFill>
                  <a:srgbClr val="575F6D"/>
                </a:solidFill>
                <a:latin typeface="Arial" pitchFamily="34" charset="0"/>
                <a:cs typeface="Arial" pitchFamily="34" charset="0"/>
              </a:endParaRPr>
            </a:p>
          </p:txBody>
        </p:sp>
      </p:grpSp>
      <p:pic>
        <p:nvPicPr>
          <p:cNvPr id="9" name="Picture 6" descr="CIG_logo_color_2_inch.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975" y="228600"/>
            <a:ext cx="5492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4"/>
          <p:cNvSpPr txBox="1">
            <a:spLocks noChangeArrowheads="1"/>
          </p:cNvSpPr>
          <p:nvPr/>
        </p:nvSpPr>
        <p:spPr bwMode="auto">
          <a:xfrm>
            <a:off x="1143000" y="381000"/>
            <a:ext cx="7215188" cy="585788"/>
          </a:xfrm>
          <a:prstGeom prst="rect">
            <a:avLst/>
          </a:prstGeom>
          <a:noFill/>
          <a:ln w="9525">
            <a:noFill/>
            <a:miter lim="800000"/>
            <a:headEnd/>
            <a:tailEnd/>
          </a:ln>
          <a:effectLst/>
        </p:spPr>
        <p:txBody>
          <a:bodyPr wrap="square"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3200" kern="0" dirty="0" smtClean="0">
                <a:solidFill>
                  <a:srgbClr val="444A56"/>
                </a:solidFill>
                <a:latin typeface="Arial"/>
                <a:ea typeface="ＭＳ Ｐゴシック" charset="0"/>
              </a:rPr>
              <a:t>Shifting Streamflows </a:t>
            </a:r>
            <a:endParaRPr lang="en-US" sz="3200" kern="0" dirty="0">
              <a:solidFill>
                <a:srgbClr val="444A56"/>
              </a:solidFill>
              <a:latin typeface="Arial"/>
              <a:ea typeface="ＭＳ Ｐゴシック" charset="0"/>
            </a:endParaRPr>
          </a:p>
        </p:txBody>
      </p:sp>
      <p:sp>
        <p:nvSpPr>
          <p:cNvPr id="12" name="TextBox 8"/>
          <p:cNvSpPr txBox="1">
            <a:spLocks noChangeArrowheads="1"/>
          </p:cNvSpPr>
          <p:nvPr/>
        </p:nvSpPr>
        <p:spPr bwMode="auto">
          <a:xfrm>
            <a:off x="3305300" y="6604084"/>
            <a:ext cx="5867400" cy="253916"/>
          </a:xfrm>
          <a:prstGeom prst="rect">
            <a:avLst/>
          </a:prstGeom>
          <a:no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fontAlgn="base">
              <a:spcBef>
                <a:spcPct val="0"/>
              </a:spcBef>
              <a:spcAft>
                <a:spcPct val="0"/>
              </a:spcAft>
            </a:pPr>
            <a:r>
              <a:rPr lang="en-US" altLang="en-US" sz="1050" i="1" dirty="0" smtClean="0">
                <a:solidFill>
                  <a:srgbClr val="444A56"/>
                </a:solidFill>
                <a:latin typeface="Arial" pitchFamily="34" charset="0"/>
                <a:cs typeface="Arial" pitchFamily="34" charset="0"/>
              </a:rPr>
              <a:t>Naturalized flows (without the influence of dams); Elsner </a:t>
            </a:r>
            <a:r>
              <a:rPr lang="en-US" altLang="en-US" sz="1050" i="1" dirty="0">
                <a:solidFill>
                  <a:srgbClr val="444A56"/>
                </a:solidFill>
                <a:latin typeface="Arial" pitchFamily="34" charset="0"/>
                <a:cs typeface="Arial" pitchFamily="34" charset="0"/>
              </a:rPr>
              <a:t>et al. 2010</a:t>
            </a:r>
          </a:p>
        </p:txBody>
      </p:sp>
      <p:sp>
        <p:nvSpPr>
          <p:cNvPr id="10" name="TextBox 9"/>
          <p:cNvSpPr txBox="1"/>
          <p:nvPr/>
        </p:nvSpPr>
        <p:spPr>
          <a:xfrm>
            <a:off x="7217791" y="112097"/>
            <a:ext cx="1903983" cy="369332"/>
          </a:xfrm>
          <a:prstGeom prst="rect">
            <a:avLst/>
          </a:prstGeom>
          <a:noFill/>
        </p:spPr>
        <p:txBody>
          <a:bodyPr wrap="none">
            <a:spAutoFit/>
          </a:bodyPr>
          <a:lstStyle/>
          <a:p>
            <a:pPr algn="r">
              <a:defRPr/>
            </a:pPr>
            <a:r>
              <a:rPr lang="en-US" spc="600" dirty="0">
                <a:solidFill>
                  <a:srgbClr val="DAE7F6"/>
                </a:solidFill>
                <a:latin typeface="Tahoma"/>
                <a:cs typeface="Tahoma"/>
              </a:rPr>
              <a:t>Hydrology</a:t>
            </a:r>
          </a:p>
        </p:txBody>
      </p:sp>
      <p:grpSp>
        <p:nvGrpSpPr>
          <p:cNvPr id="14" name="Group 13"/>
          <p:cNvGrpSpPr/>
          <p:nvPr/>
        </p:nvGrpSpPr>
        <p:grpSpPr>
          <a:xfrm>
            <a:off x="0" y="1371197"/>
            <a:ext cx="4306033" cy="4724804"/>
            <a:chOff x="113567" y="1371197"/>
            <a:chExt cx="4153633" cy="4724804"/>
          </a:xfrm>
        </p:grpSpPr>
        <p:grpSp>
          <p:nvGrpSpPr>
            <p:cNvPr id="8" name="Group 7"/>
            <p:cNvGrpSpPr/>
            <p:nvPr/>
          </p:nvGrpSpPr>
          <p:grpSpPr>
            <a:xfrm>
              <a:off x="113567" y="1371197"/>
              <a:ext cx="4153633" cy="4724804"/>
              <a:chOff x="113567" y="1371197"/>
              <a:chExt cx="4153633" cy="4724804"/>
            </a:xfrm>
          </p:grpSpPr>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r="10118"/>
              <a:stretch/>
            </p:blipFill>
            <p:spPr>
              <a:xfrm>
                <a:off x="113567" y="1371197"/>
                <a:ext cx="4153633" cy="4724804"/>
              </a:xfrm>
              <a:prstGeom prst="rect">
                <a:avLst/>
              </a:prstGeom>
            </p:spPr>
          </p:pic>
          <p:cxnSp>
            <p:nvCxnSpPr>
              <p:cNvPr id="7" name="Straight Connector 6"/>
              <p:cNvCxnSpPr/>
              <p:nvPr/>
            </p:nvCxnSpPr>
            <p:spPr>
              <a:xfrm>
                <a:off x="4255325" y="1671688"/>
                <a:ext cx="0" cy="398492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Rectangle 12"/>
            <p:cNvSpPr/>
            <p:nvPr/>
          </p:nvSpPr>
          <p:spPr>
            <a:xfrm>
              <a:off x="1700150" y="5034150"/>
              <a:ext cx="1447800" cy="551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7"/>
          <p:cNvSpPr txBox="1">
            <a:spLocks noChangeArrowheads="1"/>
          </p:cNvSpPr>
          <p:nvPr/>
        </p:nvSpPr>
        <p:spPr bwMode="auto">
          <a:xfrm>
            <a:off x="345375" y="1383475"/>
            <a:ext cx="21082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fontAlgn="base">
              <a:spcBef>
                <a:spcPct val="0"/>
              </a:spcBef>
              <a:spcAft>
                <a:spcPct val="0"/>
              </a:spcAft>
            </a:pPr>
            <a:r>
              <a:rPr lang="en-US" altLang="en-US" sz="1600" dirty="0" smtClean="0">
                <a:solidFill>
                  <a:srgbClr val="575F6D"/>
                </a:solidFill>
                <a:latin typeface="Arial" pitchFamily="34" charset="0"/>
                <a:cs typeface="Arial" pitchFamily="34" charset="0"/>
              </a:rPr>
              <a:t>Rain Dominant Basin</a:t>
            </a:r>
            <a:endParaRPr lang="en-US" altLang="en-US" sz="1600" dirty="0">
              <a:solidFill>
                <a:srgbClr val="575F6D"/>
              </a:solidFill>
              <a:latin typeface="Arial" pitchFamily="34" charset="0"/>
              <a:cs typeface="Arial" pitchFamily="34" charset="0"/>
            </a:endParaRPr>
          </a:p>
        </p:txBody>
      </p:sp>
    </p:spTree>
    <p:extLst>
      <p:ext uri="{BB962C8B-B14F-4D97-AF65-F5344CB8AC3E}">
        <p14:creationId xmlns:p14="http://schemas.microsoft.com/office/powerpoint/2010/main" val="465860980"/>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3" name="Picture 1"/>
          <p:cNvPicPr>
            <a:picLocks noChangeAspect="1"/>
          </p:cNvPicPr>
          <p:nvPr/>
        </p:nvPicPr>
        <p:blipFill>
          <a:blip r:embed="rId3" cstate="print">
            <a:extLst>
              <a:ext uri="{28A0092B-C50C-407E-A947-70E740481C1C}">
                <a14:useLocalDpi xmlns:a14="http://schemas.microsoft.com/office/drawing/2010/main" val="0"/>
              </a:ext>
            </a:extLst>
          </a:blip>
          <a:srcRect r="19054"/>
          <a:stretch>
            <a:fillRect/>
          </a:stretch>
        </p:blipFill>
        <p:spPr bwMode="auto">
          <a:xfrm>
            <a:off x="6096000" y="304800"/>
            <a:ext cx="2857500" cy="642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4"/>
          <p:cNvSpPr txBox="1">
            <a:spLocks noChangeArrowheads="1"/>
          </p:cNvSpPr>
          <p:nvPr/>
        </p:nvSpPr>
        <p:spPr bwMode="auto">
          <a:xfrm>
            <a:off x="914401" y="569892"/>
            <a:ext cx="5105399" cy="523220"/>
          </a:xfrm>
          <a:prstGeom prst="rect">
            <a:avLst/>
          </a:prstGeom>
          <a:noFill/>
          <a:ln w="9525">
            <a:noFill/>
            <a:miter lim="800000"/>
            <a:headEnd/>
            <a:tailEnd/>
          </a:ln>
          <a:effectLst/>
        </p:spPr>
        <p:txBody>
          <a:bodyPr wrap="square"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n-US" sz="2800" b="1" kern="0" dirty="0" smtClean="0">
                <a:solidFill>
                  <a:srgbClr val="444A56"/>
                </a:solidFill>
                <a:latin typeface="Arial"/>
                <a:ea typeface="ＭＳ Ｐゴシック" charset="0"/>
              </a:rPr>
              <a:t>Sea Level Change</a:t>
            </a:r>
          </a:p>
        </p:txBody>
      </p:sp>
      <p:pic>
        <p:nvPicPr>
          <p:cNvPr id="8" name="Picture 6" descr="CIG_logo_color_2_inch.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975" y="228600"/>
            <a:ext cx="5492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12"/>
          <p:cNvGraphicFramePr>
            <a:graphicFrameLocks noGrp="1"/>
          </p:cNvGraphicFramePr>
          <p:nvPr>
            <p:extLst>
              <p:ext uri="{D42A27DB-BD31-4B8C-83A1-F6EECF244321}">
                <p14:modId xmlns:p14="http://schemas.microsoft.com/office/powerpoint/2010/main" val="2582602265"/>
              </p:ext>
            </p:extLst>
          </p:nvPr>
        </p:nvGraphicFramePr>
        <p:xfrm>
          <a:off x="1047008" y="2725054"/>
          <a:ext cx="4058392" cy="2075546"/>
        </p:xfrm>
        <a:graphic>
          <a:graphicData uri="http://schemas.openxmlformats.org/drawingml/2006/table">
            <a:tbl>
              <a:tblPr/>
              <a:tblGrid>
                <a:gridCol w="1311217"/>
                <a:gridCol w="2747175"/>
              </a:tblGrid>
              <a:tr h="600014">
                <a:tc gridSpan="2">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1" u="none" strike="noStrike" cap="none" normalizeH="0" baseline="0" dirty="0" smtClean="0">
                          <a:ln>
                            <a:noFill/>
                          </a:ln>
                          <a:solidFill>
                            <a:srgbClr val="444A56"/>
                          </a:solidFill>
                          <a:effectLst/>
                          <a:latin typeface="Arial" pitchFamily="34" charset="0"/>
                          <a:cs typeface="Arial" pitchFamily="34" charset="0"/>
                        </a:rPr>
                        <a:t>Projected Range, Seattle</a:t>
                      </a:r>
                      <a:r>
                        <a:rPr kumimoji="0" lang="en-US" altLang="en-US" sz="1400" b="0" i="1" u="none" strike="noStrike" cap="none" normalizeH="0" baseline="0" dirty="0" smtClean="0">
                          <a:ln>
                            <a:noFill/>
                          </a:ln>
                          <a:solidFill>
                            <a:srgbClr val="444A56"/>
                          </a:solidFill>
                          <a:effectLst/>
                          <a:latin typeface="Arial" pitchFamily="34" charset="0"/>
                          <a:cs typeface="Arial" pitchFamily="34" charset="0"/>
                        </a:rPr>
                        <a:t/>
                      </a:r>
                      <a:br>
                        <a:rPr kumimoji="0" lang="en-US" altLang="en-US" sz="1400" b="0" i="1" u="none" strike="noStrike" cap="none" normalizeH="0" baseline="0" dirty="0" smtClean="0">
                          <a:ln>
                            <a:noFill/>
                          </a:ln>
                          <a:solidFill>
                            <a:srgbClr val="444A56"/>
                          </a:solidFill>
                          <a:effectLst/>
                          <a:latin typeface="Arial" pitchFamily="34" charset="0"/>
                          <a:cs typeface="Arial" pitchFamily="34" charset="0"/>
                        </a:rPr>
                      </a:br>
                      <a:r>
                        <a:rPr kumimoji="0" lang="en-US" altLang="en-US" sz="1400" b="0" i="1" u="none" strike="noStrike" cap="none" normalizeH="0" baseline="0" dirty="0" smtClean="0">
                          <a:ln>
                            <a:noFill/>
                          </a:ln>
                          <a:solidFill>
                            <a:srgbClr val="444A56"/>
                          </a:solidFill>
                          <a:effectLst/>
                          <a:latin typeface="Arial" pitchFamily="34" charset="0"/>
                          <a:cs typeface="Arial" pitchFamily="34" charset="0"/>
                        </a:rPr>
                        <a:t>Relative to 2000 (NRC 2012)</a:t>
                      </a:r>
                    </a:p>
                  </a:txBody>
                  <a:tcPr marL="45720" marR="45720" horzOverflow="overflow">
                    <a:lnL>
                      <a:noFill/>
                    </a:lnL>
                    <a:lnR>
                      <a:noFill/>
                    </a:lnR>
                    <a:lnT w="12700" cap="flat" cmpd="sng" algn="ctr">
                      <a:solidFill>
                        <a:srgbClr val="F79646"/>
                      </a:solidFill>
                      <a:prstDash val="solid"/>
                      <a:round/>
                      <a:headEnd type="none" w="med" len="med"/>
                      <a:tailEnd type="none" w="med" len="med"/>
                    </a:lnT>
                    <a:lnB w="12700" cap="flat" cmpd="sng" algn="ctr">
                      <a:solidFill>
                        <a:srgbClr val="F4750C"/>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r>
              <a:tr h="52139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444A56"/>
                          </a:solidFill>
                          <a:effectLst/>
                          <a:latin typeface="+mn-lt"/>
                          <a:cs typeface="Arial" pitchFamily="34" charset="0"/>
                        </a:rPr>
                        <a:t>2030</a:t>
                      </a:r>
                      <a:endParaRPr kumimoji="0" lang="en-US" altLang="en-US" sz="2000" b="0" i="1" u="none" strike="noStrike" cap="none" normalizeH="0" baseline="0" dirty="0" smtClean="0">
                        <a:ln>
                          <a:noFill/>
                        </a:ln>
                        <a:solidFill>
                          <a:srgbClr val="444A56"/>
                        </a:solidFill>
                        <a:effectLst/>
                        <a:latin typeface="+mn-lt"/>
                        <a:cs typeface="Arial" pitchFamily="34" charset="0"/>
                      </a:endParaRPr>
                    </a:p>
                  </a:txBody>
                  <a:tcPr marL="45720" marR="45720" anchor="ctr" horzOverflow="overflow">
                    <a:lnL>
                      <a:noFill/>
                    </a:lnL>
                    <a:lnR w="12700" cap="flat" cmpd="sng" algn="ctr">
                      <a:solidFill>
                        <a:srgbClr val="A6A6A6"/>
                      </a:solidFill>
                      <a:prstDash val="solid"/>
                      <a:round/>
                      <a:headEnd type="none" w="med" len="med"/>
                      <a:tailEnd type="none" w="med" len="med"/>
                    </a:lnR>
                    <a:lnT w="12700" cap="flat" cmpd="sng" algn="ctr">
                      <a:solidFill>
                        <a:srgbClr val="F4750C"/>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marL="114300">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4300" marR="0" lvl="0" indent="0" algn="ctr" defTabSz="914400" rtl="0" eaLnBrk="1" fontAlgn="base" latinLnBrk="0" hangingPunct="1">
                        <a:lnSpc>
                          <a:spcPct val="100000"/>
                        </a:lnSpc>
                        <a:spcBef>
                          <a:spcPct val="0"/>
                        </a:spcBef>
                        <a:spcAft>
                          <a:spcPct val="0"/>
                        </a:spcAft>
                        <a:buClrTx/>
                        <a:buSzTx/>
                        <a:buFontTx/>
                        <a:buNone/>
                        <a:tabLst/>
                        <a:defRPr/>
                      </a:pPr>
                      <a:r>
                        <a:rPr lang="en-US" sz="2000" dirty="0" smtClean="0">
                          <a:solidFill>
                            <a:srgbClr val="444A56"/>
                          </a:solidFill>
                          <a:latin typeface="+mn-lt"/>
                        </a:rPr>
                        <a:t>-1.5 to +8.8 inches</a:t>
                      </a:r>
                    </a:p>
                  </a:txBody>
                  <a:tcPr marL="45720" marR="45720" anchor="ctr" horzOverflow="overflow">
                    <a:lnL w="12700" cap="flat" cmpd="sng" algn="ctr">
                      <a:solidFill>
                        <a:srgbClr val="A6A6A6"/>
                      </a:solidFill>
                      <a:prstDash val="solid"/>
                      <a:round/>
                      <a:headEnd type="none" w="med" len="med"/>
                      <a:tailEnd type="none" w="med" len="med"/>
                    </a:lnL>
                    <a:lnR>
                      <a:noFill/>
                    </a:lnR>
                    <a:lnT w="12700" cap="flat" cmpd="sng" algn="ctr">
                      <a:solidFill>
                        <a:srgbClr val="F4750C"/>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r>
              <a:tr h="49294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444A56"/>
                          </a:solidFill>
                          <a:effectLst/>
                          <a:latin typeface="+mn-lt"/>
                          <a:cs typeface="Arial" pitchFamily="34" charset="0"/>
                        </a:rPr>
                        <a:t>2050</a:t>
                      </a:r>
                    </a:p>
                  </a:txBody>
                  <a:tcPr marL="45720" marR="45720" anchor="ctr" horzOverflow="overflow">
                    <a:lnL>
                      <a:noFill/>
                    </a:lnL>
                    <a:lnR w="12700" cap="flat" cmpd="sng" algn="ctr">
                      <a:solidFill>
                        <a:srgbClr val="A6A6A6"/>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defRPr/>
                      </a:pPr>
                      <a:r>
                        <a:rPr lang="en-US" sz="2000" dirty="0" smtClean="0">
                          <a:solidFill>
                            <a:srgbClr val="444A56"/>
                          </a:solidFill>
                          <a:latin typeface="+mn-lt"/>
                        </a:rPr>
                        <a:t>- 1.0 to +18.8 inches</a:t>
                      </a:r>
                    </a:p>
                  </a:txBody>
                  <a:tcPr marL="45720" marR="45720" anchor="ctr" horzOverflow="overflow">
                    <a:lnL w="12700" cap="flat" cmpd="sng" algn="ctr">
                      <a:solidFill>
                        <a:srgbClr val="A6A6A6"/>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r>
              <a:tr h="461196">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444A56"/>
                          </a:solidFill>
                          <a:effectLst/>
                          <a:latin typeface="+mn-lt"/>
                          <a:cs typeface="Arial" pitchFamily="34" charset="0"/>
                        </a:rPr>
                        <a:t>2100</a:t>
                      </a:r>
                      <a:endParaRPr kumimoji="0" lang="en-US" altLang="en-US" sz="2000" b="0" i="1" u="none" strike="noStrike" cap="none" normalizeH="0" baseline="0" dirty="0" smtClean="0">
                        <a:ln>
                          <a:noFill/>
                        </a:ln>
                        <a:solidFill>
                          <a:srgbClr val="444A56"/>
                        </a:solidFill>
                        <a:effectLst/>
                        <a:latin typeface="+mn-lt"/>
                        <a:cs typeface="Arial" pitchFamily="34" charset="0"/>
                      </a:endParaRPr>
                    </a:p>
                  </a:txBody>
                  <a:tcPr marL="45720" marR="45720" anchor="ctr" horzOverflow="overflow">
                    <a:lnL>
                      <a:noFill/>
                    </a:lnL>
                    <a:lnR w="12700" cap="flat" cmpd="sng" algn="ctr">
                      <a:solidFill>
                        <a:srgbClr val="A6A6A6"/>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tc>
                  <a:txBody>
                    <a:bodyPr/>
                    <a:lstStyle>
                      <a:lvl1pPr marL="114300">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4300" marR="0" lvl="0" indent="0" algn="ctr" defTabSz="914400" rtl="0" eaLnBrk="1" fontAlgn="base" latinLnBrk="0" hangingPunct="1">
                        <a:lnSpc>
                          <a:spcPct val="100000"/>
                        </a:lnSpc>
                        <a:spcBef>
                          <a:spcPct val="0"/>
                        </a:spcBef>
                        <a:spcAft>
                          <a:spcPct val="0"/>
                        </a:spcAft>
                        <a:buClrTx/>
                        <a:buSzTx/>
                        <a:buFontTx/>
                        <a:buNone/>
                        <a:tabLst/>
                        <a:defRPr/>
                      </a:pPr>
                      <a:r>
                        <a:rPr lang="en-US" sz="2000" dirty="0" smtClean="0">
                          <a:solidFill>
                            <a:srgbClr val="444A56"/>
                          </a:solidFill>
                          <a:latin typeface="+mn-lt"/>
                        </a:rPr>
                        <a:t>+3.9 to +56.3 inches</a:t>
                      </a:r>
                    </a:p>
                  </a:txBody>
                  <a:tcPr marL="45720" marR="45720" anchor="ctr" horzOverflow="overflow">
                    <a:lnL w="12700" cap="flat" cmpd="sng" algn="ctr">
                      <a:solidFill>
                        <a:srgbClr val="A6A6A6"/>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noFill/>
                  </a:tcPr>
                </a:tc>
              </a:tr>
            </a:tbl>
          </a:graphicData>
        </a:graphic>
      </p:graphicFrame>
      <p:sp>
        <p:nvSpPr>
          <p:cNvPr id="2" name="Rectangle 1"/>
          <p:cNvSpPr/>
          <p:nvPr/>
        </p:nvSpPr>
        <p:spPr>
          <a:xfrm>
            <a:off x="724995" y="1578114"/>
            <a:ext cx="4879862" cy="707886"/>
          </a:xfrm>
          <a:prstGeom prst="rect">
            <a:avLst/>
          </a:prstGeom>
        </p:spPr>
        <p:txBody>
          <a:bodyPr wrap="none">
            <a:spAutoFit/>
          </a:bodyPr>
          <a:lstStyle/>
          <a:p>
            <a:pPr>
              <a:defRPr/>
            </a:pPr>
            <a:r>
              <a:rPr lang="en-US" sz="2000" b="1" kern="0" dirty="0" smtClean="0">
                <a:latin typeface="Arial"/>
                <a:ea typeface="ＭＳ Ｐゴシック" charset="0"/>
              </a:rPr>
              <a:t>Sea level rise </a:t>
            </a:r>
            <a:r>
              <a:rPr lang="en-US" sz="2000" kern="0" dirty="0" smtClean="0">
                <a:latin typeface="Arial"/>
                <a:ea typeface="ＭＳ Ｐゴシック" charset="0"/>
              </a:rPr>
              <a:t>projected for CA</a:t>
            </a:r>
            <a:r>
              <a:rPr lang="en-US" sz="2000" kern="0" dirty="0">
                <a:latin typeface="Arial"/>
                <a:ea typeface="ＭＳ Ｐゴシック" charset="0"/>
              </a:rPr>
              <a:t>, OR, </a:t>
            </a:r>
            <a:r>
              <a:rPr lang="en-US" sz="2000" kern="0" dirty="0" smtClean="0">
                <a:latin typeface="Arial"/>
                <a:ea typeface="ＭＳ Ｐゴシック" charset="0"/>
              </a:rPr>
              <a:t>WA </a:t>
            </a:r>
            <a:br>
              <a:rPr lang="en-US" sz="2000" kern="0" dirty="0" smtClean="0">
                <a:latin typeface="Arial"/>
                <a:ea typeface="ＭＳ Ｐゴシック" charset="0"/>
              </a:rPr>
            </a:br>
            <a:r>
              <a:rPr lang="en-US" sz="2000" kern="0" dirty="0" smtClean="0">
                <a:latin typeface="Arial"/>
                <a:ea typeface="ＭＳ Ｐゴシック" charset="0"/>
              </a:rPr>
              <a:t>and BC by </a:t>
            </a:r>
            <a:r>
              <a:rPr lang="en-US" sz="2000" kern="0" dirty="0">
                <a:latin typeface="Arial"/>
                <a:ea typeface="ＭＳ Ｐゴシック" charset="0"/>
              </a:rPr>
              <a:t>2100</a:t>
            </a:r>
          </a:p>
        </p:txBody>
      </p:sp>
      <p:sp>
        <p:nvSpPr>
          <p:cNvPr id="3" name="TextBox 2"/>
          <p:cNvSpPr txBox="1"/>
          <p:nvPr/>
        </p:nvSpPr>
        <p:spPr>
          <a:xfrm>
            <a:off x="6705600" y="-2977"/>
            <a:ext cx="1905000" cy="307777"/>
          </a:xfrm>
          <a:prstGeom prst="rect">
            <a:avLst/>
          </a:prstGeom>
          <a:noFill/>
        </p:spPr>
        <p:txBody>
          <a:bodyPr wrap="square" rtlCol="0">
            <a:spAutoFit/>
          </a:bodyPr>
          <a:lstStyle/>
          <a:p>
            <a:r>
              <a:rPr lang="en-US" sz="1400" dirty="0" smtClean="0"/>
              <a:t>Projected SLR - Seattle</a:t>
            </a:r>
            <a:endParaRPr lang="en-US" sz="1400" dirty="0"/>
          </a:p>
        </p:txBody>
      </p:sp>
      <p:sp>
        <p:nvSpPr>
          <p:cNvPr id="10" name="Rectangle 9"/>
          <p:cNvSpPr/>
          <p:nvPr/>
        </p:nvSpPr>
        <p:spPr>
          <a:xfrm>
            <a:off x="609600" y="5410200"/>
            <a:ext cx="5181600" cy="954107"/>
          </a:xfrm>
          <a:prstGeom prst="rect">
            <a:avLst/>
          </a:prstGeom>
        </p:spPr>
        <p:txBody>
          <a:bodyPr wrap="square">
            <a:spAutoFit/>
          </a:bodyPr>
          <a:lstStyle/>
          <a:p>
            <a:r>
              <a:rPr lang="en-US" sz="2000" b="1" kern="0" dirty="0" smtClean="0">
                <a:latin typeface="Arial"/>
                <a:ea typeface="ＭＳ Ｐゴシック" charset="0"/>
              </a:rPr>
              <a:t>Sea </a:t>
            </a:r>
            <a:r>
              <a:rPr lang="en-US" sz="2000" b="1" kern="0" dirty="0">
                <a:latin typeface="Arial"/>
                <a:ea typeface="ＭＳ Ｐゴシック" charset="0"/>
              </a:rPr>
              <a:t>level fall </a:t>
            </a:r>
            <a:r>
              <a:rPr lang="en-US" sz="2000" kern="0" dirty="0">
                <a:latin typeface="Arial"/>
                <a:ea typeface="ＭＳ Ｐゴシック" charset="0"/>
              </a:rPr>
              <a:t>(-2.1 to -3.4 feet) projected </a:t>
            </a:r>
            <a:r>
              <a:rPr lang="en-US" sz="2000" kern="0" dirty="0" smtClean="0">
                <a:latin typeface="Arial"/>
                <a:ea typeface="ＭＳ Ｐゴシック" charset="0"/>
              </a:rPr>
              <a:t>in southeast AK by 2100 </a:t>
            </a:r>
            <a:r>
              <a:rPr lang="en-US" sz="1600" i="1" kern="0" dirty="0" smtClean="0">
                <a:solidFill>
                  <a:schemeClr val="bg1">
                    <a:lumMod val="50000"/>
                  </a:schemeClr>
                </a:solidFill>
                <a:latin typeface="Arial"/>
                <a:ea typeface="ＭＳ Ｐゴシック" charset="0"/>
              </a:rPr>
              <a:t>(as cited in Tillmann and Siemann 2011; no baseline provided)</a:t>
            </a:r>
            <a:endParaRPr lang="en-US" sz="1600" i="1" kern="0" dirty="0">
              <a:solidFill>
                <a:schemeClr val="bg1">
                  <a:lumMod val="50000"/>
                </a:schemeClr>
              </a:solidFill>
              <a:latin typeface="Arial"/>
              <a:ea typeface="ＭＳ Ｐゴシック" charset="0"/>
            </a:endParaRPr>
          </a:p>
        </p:txBody>
      </p:sp>
    </p:spTree>
    <p:extLst>
      <p:ext uri="{BB962C8B-B14F-4D97-AF65-F5344CB8AC3E}">
        <p14:creationId xmlns:p14="http://schemas.microsoft.com/office/powerpoint/2010/main" val="15928219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http://chrispantzislcsw.com/assets/images/underwater_light.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39893" y="-11164"/>
            <a:ext cx="9182100" cy="686916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88620" y="528735"/>
            <a:ext cx="8801100" cy="1143000"/>
          </a:xfrm>
          <a:prstGeom prst="rect">
            <a:avLst/>
          </a:prstGeom>
          <a:ln>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base">
              <a:spcAft>
                <a:spcPct val="0"/>
              </a:spcAft>
            </a:pPr>
            <a:r>
              <a:rPr lang="en-US" sz="4000" dirty="0" smtClean="0">
                <a:solidFill>
                  <a:srgbClr val="FFCC00"/>
                </a:solidFill>
                <a:effectLst>
                  <a:outerShdw blurRad="38100" dist="38100" dir="2700000" algn="tl">
                    <a:srgbClr val="000000">
                      <a:alpha val="43137"/>
                    </a:srgbClr>
                  </a:outerShdw>
                </a:effectLst>
                <a:latin typeface="Century Gothic" pitchFamily="34" charset="0"/>
              </a:rPr>
              <a:t>Ocean Acidification</a:t>
            </a:r>
            <a:endParaRPr lang="en-US" sz="4000" dirty="0">
              <a:solidFill>
                <a:srgbClr val="FFCC00"/>
              </a:solidFill>
              <a:effectLst>
                <a:outerShdw blurRad="38100" dist="38100" dir="2700000" algn="tl">
                  <a:srgbClr val="000000">
                    <a:alpha val="43137"/>
                  </a:srgbClr>
                </a:outerShdw>
              </a:effectLst>
              <a:latin typeface="Century Gothic" pitchFamily="34" charset="0"/>
            </a:endParaRPr>
          </a:p>
        </p:txBody>
      </p:sp>
      <p:sp>
        <p:nvSpPr>
          <p:cNvPr id="23" name="TextBox 22"/>
          <p:cNvSpPr txBox="1"/>
          <p:nvPr/>
        </p:nvSpPr>
        <p:spPr>
          <a:xfrm>
            <a:off x="329932" y="1905000"/>
            <a:ext cx="8252594" cy="3970318"/>
          </a:xfrm>
          <a:prstGeom prst="rect">
            <a:avLst/>
          </a:prstGeom>
          <a:noFill/>
        </p:spPr>
        <p:txBody>
          <a:bodyPr wrap="square" rtlCol="0">
            <a:spAutoFit/>
          </a:bodyPr>
          <a:lstStyle/>
          <a:p>
            <a:pPr marL="376237" indent="-285750" fontAlgn="base">
              <a:spcBef>
                <a:spcPts val="600"/>
              </a:spcBef>
              <a:spcAft>
                <a:spcPts val="1800"/>
              </a:spcAft>
              <a:buSzPct val="120000"/>
              <a:buFont typeface="Arial" pitchFamily="34" charset="0"/>
              <a:buChar char="•"/>
            </a:pPr>
            <a:r>
              <a:rPr lang="en-US" sz="2400" dirty="0">
                <a:solidFill>
                  <a:prstClr val="white"/>
                </a:solidFill>
                <a:cs typeface="Arial" pitchFamily="34" charset="0"/>
              </a:rPr>
              <a:t>Approximately 25% of the CO</a:t>
            </a:r>
            <a:r>
              <a:rPr lang="en-US" sz="2400" baseline="-25000" dirty="0">
                <a:solidFill>
                  <a:prstClr val="white"/>
                </a:solidFill>
                <a:cs typeface="Arial" pitchFamily="34" charset="0"/>
              </a:rPr>
              <a:t>2</a:t>
            </a:r>
            <a:r>
              <a:rPr lang="en-US" sz="2400" dirty="0">
                <a:solidFill>
                  <a:prstClr val="white"/>
                </a:solidFill>
                <a:cs typeface="Arial" pitchFamily="34" charset="0"/>
              </a:rPr>
              <a:t> generated by human activities since the mid-1700s has been absorbed by the oceans. </a:t>
            </a:r>
          </a:p>
          <a:p>
            <a:pPr marL="376237" indent="-285750" fontAlgn="base">
              <a:spcBef>
                <a:spcPts val="600"/>
              </a:spcBef>
              <a:spcAft>
                <a:spcPts val="1800"/>
              </a:spcAft>
              <a:buSzPct val="120000"/>
              <a:buFont typeface="Arial" pitchFamily="34" charset="0"/>
              <a:buChar char="•"/>
            </a:pPr>
            <a:r>
              <a:rPr lang="en-US" sz="2400" dirty="0">
                <a:solidFill>
                  <a:prstClr val="white"/>
                </a:solidFill>
                <a:cs typeface="Arial" pitchFamily="34" charset="0"/>
              </a:rPr>
              <a:t>Ocean acidity has increased 30% since the start of the industrial age.</a:t>
            </a:r>
          </a:p>
          <a:p>
            <a:pPr marL="376237" indent="-285750" fontAlgn="base">
              <a:spcBef>
                <a:spcPts val="600"/>
              </a:spcBef>
              <a:spcAft>
                <a:spcPts val="1800"/>
              </a:spcAft>
              <a:buSzPct val="120000"/>
              <a:buFont typeface="Arial" pitchFamily="34" charset="0"/>
              <a:buChar char="•"/>
            </a:pPr>
            <a:r>
              <a:rPr lang="en-US" sz="2400" dirty="0">
                <a:solidFill>
                  <a:prstClr val="white"/>
                </a:solidFill>
                <a:cs typeface="Arial" pitchFamily="34" charset="0"/>
              </a:rPr>
              <a:t>Ocean acidity is projected to increase 100-150% percent by 2100.</a:t>
            </a:r>
          </a:p>
          <a:p>
            <a:pPr marL="376237" indent="-285750" fontAlgn="base">
              <a:spcBef>
                <a:spcPts val="600"/>
              </a:spcBef>
              <a:spcAft>
                <a:spcPts val="1800"/>
              </a:spcAft>
              <a:buSzPct val="120000"/>
              <a:buFont typeface="Arial" pitchFamily="34" charset="0"/>
              <a:buChar char="•"/>
            </a:pPr>
            <a:r>
              <a:rPr lang="en-US" sz="2400" dirty="0">
                <a:solidFill>
                  <a:prstClr val="white"/>
                </a:solidFill>
                <a:cs typeface="Arial" pitchFamily="34" charset="0"/>
              </a:rPr>
              <a:t>Current rate of acidification is nearly 10x faster than any period over the past 50 million years.</a:t>
            </a:r>
          </a:p>
        </p:txBody>
      </p:sp>
      <p:sp>
        <p:nvSpPr>
          <p:cNvPr id="3" name="TextBox 2"/>
          <p:cNvSpPr txBox="1"/>
          <p:nvPr/>
        </p:nvSpPr>
        <p:spPr>
          <a:xfrm>
            <a:off x="2722881" y="6482080"/>
            <a:ext cx="6419326" cy="369332"/>
          </a:xfrm>
          <a:prstGeom prst="rect">
            <a:avLst/>
          </a:prstGeom>
          <a:noFill/>
        </p:spPr>
        <p:txBody>
          <a:bodyPr wrap="square" rtlCol="0">
            <a:spAutoFit/>
          </a:bodyPr>
          <a:lstStyle/>
          <a:p>
            <a:pPr algn="r" fontAlgn="base">
              <a:spcBef>
                <a:spcPct val="0"/>
              </a:spcBef>
              <a:spcAft>
                <a:spcPct val="0"/>
              </a:spcAft>
            </a:pPr>
            <a:r>
              <a:rPr lang="en-US" dirty="0">
                <a:solidFill>
                  <a:prstClr val="white">
                    <a:lumMod val="50000"/>
                  </a:prstClr>
                </a:solidFill>
                <a:cs typeface="Arial" pitchFamily="34" charset="0"/>
              </a:rPr>
              <a:t>WA State Blue Ribbon Panel on Ocean Acidification, 2012</a:t>
            </a:r>
          </a:p>
        </p:txBody>
      </p:sp>
    </p:spTree>
    <p:extLst>
      <p:ext uri="{BB962C8B-B14F-4D97-AF65-F5344CB8AC3E}">
        <p14:creationId xmlns:p14="http://schemas.microsoft.com/office/powerpoint/2010/main" val="2229820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1143000"/>
          </a:xfrm>
        </p:spPr>
        <p:txBody>
          <a:bodyPr>
            <a:normAutofit/>
          </a:bodyPr>
          <a:lstStyle/>
          <a:p>
            <a:r>
              <a:rPr lang="en-US" sz="3600" dirty="0" smtClean="0"/>
              <a:t>Implications for Resource Management</a:t>
            </a:r>
            <a:endParaRPr lang="en-US" sz="3600" dirty="0"/>
          </a:p>
        </p:txBody>
      </p:sp>
      <p:pic>
        <p:nvPicPr>
          <p:cNvPr id="117762" name="Picture 2" descr="http://www.insidearm.com/wp-content/uploads/changes-ahead.jpg?8b505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819274"/>
            <a:ext cx="6600825" cy="412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3288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815068" y="0"/>
            <a:ext cx="4328932" cy="6858000"/>
            <a:chOff x="4815068" y="0"/>
            <a:chExt cx="4328932" cy="6858000"/>
          </a:xfrm>
        </p:grpSpPr>
        <p:pic>
          <p:nvPicPr>
            <p:cNvPr id="7" name="Picture 2" descr="http://www.northpacificlcc.org/Content/images/about_map_larg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3603" t="2054" r="2754" b="1603"/>
            <a:stretch/>
          </p:blipFill>
          <p:spPr bwMode="auto">
            <a:xfrm>
              <a:off x="4815068" y="0"/>
              <a:ext cx="432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953000" y="3429000"/>
              <a:ext cx="1219200" cy="2819400"/>
            </a:xfrm>
            <a:prstGeom prst="rect">
              <a:avLst/>
            </a:prstGeom>
            <a:solidFill>
              <a:srgbClr val="ABD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7883" y="2628"/>
            <a:ext cx="9144000" cy="6858000"/>
          </a:xfrm>
          <a:prstGeom prst="rect">
            <a:avLst/>
          </a:prstGeom>
          <a:solidFill>
            <a:srgbClr val="FFFFFF">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52400"/>
            <a:ext cx="8229600" cy="1143000"/>
          </a:xfrm>
        </p:spPr>
        <p:txBody>
          <a:bodyPr>
            <a:noAutofit/>
          </a:bodyPr>
          <a:lstStyle/>
          <a:p>
            <a:pPr algn="l"/>
            <a:r>
              <a:rPr lang="en-US" sz="3200" dirty="0" smtClean="0"/>
              <a:t>Key Impacts Common </a:t>
            </a:r>
            <a:br>
              <a:rPr lang="en-US" sz="3200" dirty="0" smtClean="0"/>
            </a:br>
            <a:r>
              <a:rPr lang="en-US" sz="3200" dirty="0" smtClean="0"/>
              <a:t>Across NPLCC Ecosystems</a:t>
            </a:r>
            <a:endParaRPr lang="en-US" sz="3200" dirty="0"/>
          </a:p>
        </p:txBody>
      </p:sp>
      <p:sp>
        <p:nvSpPr>
          <p:cNvPr id="3" name="Content Placeholder 2"/>
          <p:cNvSpPr>
            <a:spLocks noGrp="1"/>
          </p:cNvSpPr>
          <p:nvPr>
            <p:ph idx="1"/>
          </p:nvPr>
        </p:nvSpPr>
        <p:spPr>
          <a:xfrm>
            <a:off x="228600" y="1646237"/>
            <a:ext cx="8229600" cy="4068763"/>
          </a:xfrm>
        </p:spPr>
        <p:txBody>
          <a:bodyPr/>
          <a:lstStyle/>
          <a:p>
            <a:r>
              <a:rPr lang="en-US" sz="2600" b="1" dirty="0" smtClean="0"/>
              <a:t>Habitat loss and transition</a:t>
            </a:r>
          </a:p>
          <a:p>
            <a:pPr marL="0" indent="0">
              <a:buNone/>
            </a:pPr>
            <a:endParaRPr lang="en-US" dirty="0"/>
          </a:p>
        </p:txBody>
      </p:sp>
      <p:cxnSp>
        <p:nvCxnSpPr>
          <p:cNvPr id="6" name="Straight Connector 5"/>
          <p:cNvCxnSpPr/>
          <p:nvPr/>
        </p:nvCxnSpPr>
        <p:spPr>
          <a:xfrm>
            <a:off x="228600" y="1447800"/>
            <a:ext cx="42672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1000" y="2286000"/>
            <a:ext cx="4198883" cy="4401205"/>
          </a:xfrm>
          <a:prstGeom prst="rect">
            <a:avLst/>
          </a:prstGeom>
          <a:noFill/>
        </p:spPr>
        <p:txBody>
          <a:bodyPr wrap="square" rtlCol="0">
            <a:spAutoFit/>
          </a:bodyPr>
          <a:lstStyle/>
          <a:p>
            <a:r>
              <a:rPr lang="en-US" sz="2000" i="1" dirty="0" smtClean="0">
                <a:solidFill>
                  <a:schemeClr val="accent1">
                    <a:lumMod val="50000"/>
                  </a:schemeClr>
                </a:solidFill>
              </a:rPr>
              <a:t>Due to….</a:t>
            </a:r>
          </a:p>
          <a:p>
            <a:pPr marL="342900" indent="-342900">
              <a:buFont typeface="Arial" panose="020B0604020202020204" pitchFamily="34" charset="0"/>
              <a:buChar char="•"/>
            </a:pPr>
            <a:r>
              <a:rPr lang="en-US" sz="2000" dirty="0" smtClean="0">
                <a:solidFill>
                  <a:schemeClr val="accent1">
                    <a:lumMod val="50000"/>
                  </a:schemeClr>
                </a:solidFill>
              </a:rPr>
              <a:t>Changes in climatic suitability </a:t>
            </a:r>
          </a:p>
          <a:p>
            <a:pPr marL="342900" indent="-342900">
              <a:buFont typeface="Arial" panose="020B0604020202020204" pitchFamily="34" charset="0"/>
              <a:buChar char="•"/>
            </a:pPr>
            <a:r>
              <a:rPr lang="en-US" sz="2000" dirty="0" smtClean="0">
                <a:solidFill>
                  <a:schemeClr val="accent1">
                    <a:lumMod val="50000"/>
                  </a:schemeClr>
                </a:solidFill>
              </a:rPr>
              <a:t>Changes in food availability</a:t>
            </a:r>
          </a:p>
          <a:p>
            <a:pPr marL="342900" indent="-342900">
              <a:buFont typeface="Arial" panose="020B0604020202020204" pitchFamily="34" charset="0"/>
              <a:buChar char="•"/>
            </a:pPr>
            <a:r>
              <a:rPr lang="en-US" sz="2000" dirty="0" smtClean="0">
                <a:solidFill>
                  <a:schemeClr val="accent1">
                    <a:lumMod val="50000"/>
                  </a:schemeClr>
                </a:solidFill>
              </a:rPr>
              <a:t>Changes in productivity/ reproductive success</a:t>
            </a:r>
          </a:p>
          <a:p>
            <a:pPr marL="342900" indent="-342900">
              <a:buFont typeface="Arial" panose="020B0604020202020204" pitchFamily="34" charset="0"/>
              <a:buChar char="•"/>
            </a:pPr>
            <a:r>
              <a:rPr lang="en-US" sz="2000" dirty="0" smtClean="0">
                <a:solidFill>
                  <a:schemeClr val="accent1">
                    <a:lumMod val="50000"/>
                  </a:schemeClr>
                </a:solidFill>
              </a:rPr>
              <a:t>Changes in hydrology &amp; snowpack</a:t>
            </a:r>
          </a:p>
          <a:p>
            <a:pPr marL="342900" indent="-342900">
              <a:buFont typeface="Arial" panose="020B0604020202020204" pitchFamily="34" charset="0"/>
              <a:buChar char="•"/>
            </a:pPr>
            <a:r>
              <a:rPr lang="en-US" sz="2000" dirty="0" smtClean="0">
                <a:solidFill>
                  <a:schemeClr val="accent1">
                    <a:lumMod val="50000"/>
                  </a:schemeClr>
                </a:solidFill>
              </a:rPr>
              <a:t>Changes in soil moisture &amp; evapotranspiration </a:t>
            </a:r>
          </a:p>
          <a:p>
            <a:pPr marL="342900" indent="-342900">
              <a:buFont typeface="Arial" panose="020B0604020202020204" pitchFamily="34" charset="0"/>
              <a:buChar char="•"/>
            </a:pPr>
            <a:r>
              <a:rPr lang="en-US" sz="2000" dirty="0" smtClean="0">
                <a:solidFill>
                  <a:schemeClr val="accent1">
                    <a:lumMod val="50000"/>
                  </a:schemeClr>
                </a:solidFill>
              </a:rPr>
              <a:t>Sea level rise</a:t>
            </a:r>
          </a:p>
          <a:p>
            <a:pPr marL="342900" indent="-342900">
              <a:buFont typeface="Arial" panose="020B0604020202020204" pitchFamily="34" charset="0"/>
              <a:buChar char="•"/>
            </a:pPr>
            <a:r>
              <a:rPr lang="en-US" sz="2000" dirty="0" smtClean="0">
                <a:solidFill>
                  <a:schemeClr val="accent1">
                    <a:lumMod val="50000"/>
                  </a:schemeClr>
                </a:solidFill>
              </a:rPr>
              <a:t>Increased erosion</a:t>
            </a:r>
          </a:p>
          <a:p>
            <a:pPr marL="342900" indent="-342900">
              <a:buFont typeface="Arial" panose="020B0604020202020204" pitchFamily="34" charset="0"/>
              <a:buChar char="•"/>
            </a:pPr>
            <a:r>
              <a:rPr lang="en-US" sz="2000" dirty="0" smtClean="0">
                <a:solidFill>
                  <a:schemeClr val="accent1">
                    <a:lumMod val="50000"/>
                  </a:schemeClr>
                </a:solidFill>
              </a:rPr>
              <a:t>Changes in disturbance (e.g., fires, flooding, insects, disease)</a:t>
            </a:r>
          </a:p>
          <a:p>
            <a:pPr marL="342900" indent="-342900">
              <a:buFont typeface="Arial" panose="020B0604020202020204" pitchFamily="34" charset="0"/>
              <a:buChar char="•"/>
            </a:pPr>
            <a:r>
              <a:rPr lang="en-US" sz="2000" dirty="0" smtClean="0">
                <a:solidFill>
                  <a:schemeClr val="accent1">
                    <a:lumMod val="50000"/>
                  </a:schemeClr>
                </a:solidFill>
              </a:rPr>
              <a:t>Human response to climate impacts</a:t>
            </a:r>
          </a:p>
        </p:txBody>
      </p:sp>
    </p:spTree>
    <p:extLst>
      <p:ext uri="{BB962C8B-B14F-4D97-AF65-F5344CB8AC3E}">
        <p14:creationId xmlns:p14="http://schemas.microsoft.com/office/powerpoint/2010/main" val="354423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5867400" y="0"/>
            <a:ext cx="3289465" cy="6858000"/>
          </a:xfrm>
          <a:prstGeom prst="rect">
            <a:avLst/>
          </a:prstGeom>
        </p:spPr>
      </p:pic>
      <p:sp>
        <p:nvSpPr>
          <p:cNvPr id="2" name="Title 1"/>
          <p:cNvSpPr>
            <a:spLocks noGrp="1"/>
          </p:cNvSpPr>
          <p:nvPr>
            <p:ph type="title"/>
          </p:nvPr>
        </p:nvSpPr>
        <p:spPr>
          <a:xfrm>
            <a:off x="228600" y="0"/>
            <a:ext cx="7924800" cy="1143000"/>
          </a:xfrm>
        </p:spPr>
        <p:txBody>
          <a:bodyPr>
            <a:normAutofit/>
          </a:bodyPr>
          <a:lstStyle/>
          <a:p>
            <a:pPr algn="l"/>
            <a:r>
              <a:rPr lang="en-US" sz="3600" dirty="0" smtClean="0">
                <a:solidFill>
                  <a:schemeClr val="accent1">
                    <a:lumMod val="50000"/>
                  </a:schemeClr>
                </a:solidFill>
              </a:rPr>
              <a:t>Coastal Habitat</a:t>
            </a:r>
            <a:endParaRPr lang="en-US" sz="3600" dirty="0">
              <a:solidFill>
                <a:schemeClr val="accent1">
                  <a:lumMod val="50000"/>
                </a:schemeClr>
              </a:solidFill>
            </a:endParaRPr>
          </a:p>
        </p:txBody>
      </p:sp>
      <p:sp>
        <p:nvSpPr>
          <p:cNvPr id="3" name="Content Placeholder 2"/>
          <p:cNvSpPr>
            <a:spLocks noGrp="1"/>
          </p:cNvSpPr>
          <p:nvPr>
            <p:ph idx="1"/>
          </p:nvPr>
        </p:nvSpPr>
        <p:spPr>
          <a:xfrm>
            <a:off x="228600" y="1436132"/>
            <a:ext cx="5105400" cy="5117068"/>
          </a:xfrm>
        </p:spPr>
        <p:txBody>
          <a:bodyPr>
            <a:noAutofit/>
          </a:bodyPr>
          <a:lstStyle/>
          <a:p>
            <a:pPr marL="0" indent="0">
              <a:buNone/>
            </a:pPr>
            <a:r>
              <a:rPr lang="en-US" sz="1800" dirty="0" smtClean="0"/>
              <a:t>Modeled (SLAMM) results by 2100 with 27.3 inches of SLR (0.69 m) at the sites investigated:</a:t>
            </a:r>
          </a:p>
          <a:p>
            <a:endParaRPr lang="en-US" sz="1050" dirty="0" smtClean="0"/>
          </a:p>
          <a:p>
            <a:r>
              <a:rPr lang="en-US" sz="1800" dirty="0" smtClean="0"/>
              <a:t>66% loss of low tidal areas in Willapa Bay and Grays Harbor; </a:t>
            </a:r>
          </a:p>
          <a:p>
            <a:r>
              <a:rPr lang="en-US" sz="1800" dirty="0" smtClean="0"/>
              <a:t>11 to 56% loss of freshwater tidal marsh in Grays Harbor, Puget Sound, and Willapa Bay;</a:t>
            </a:r>
          </a:p>
          <a:p>
            <a:r>
              <a:rPr lang="en-US" sz="1800" dirty="0" smtClean="0"/>
              <a:t>Replacement of much of these habitats by transitional marsh.</a:t>
            </a:r>
          </a:p>
          <a:p>
            <a:endParaRPr lang="en-US" sz="1800" dirty="0"/>
          </a:p>
          <a:p>
            <a:pPr marL="0" indent="0">
              <a:buNone/>
            </a:pPr>
            <a:r>
              <a:rPr lang="en-US" sz="1800" dirty="0" smtClean="0"/>
              <a:t>In the Lower Columbia River:</a:t>
            </a:r>
          </a:p>
          <a:p>
            <a:r>
              <a:rPr lang="en-US" sz="1800" dirty="0" smtClean="0"/>
              <a:t>Minimal losses to low tidal, saltmarsh, and freshwater tidal habitats (-2%, -19%, -11%, respectively)</a:t>
            </a:r>
          </a:p>
          <a:p>
            <a:r>
              <a:rPr lang="en-US" sz="1800" dirty="0" smtClean="0"/>
              <a:t>Substantial gains in transitional areas (+160%).</a:t>
            </a:r>
          </a:p>
          <a:p>
            <a:pPr marL="0" indent="0">
              <a:buNone/>
            </a:pPr>
            <a:endParaRPr lang="en-US" sz="1800" dirty="0"/>
          </a:p>
        </p:txBody>
      </p:sp>
      <p:sp>
        <p:nvSpPr>
          <p:cNvPr id="4" name="TextBox 3"/>
          <p:cNvSpPr txBox="1"/>
          <p:nvPr/>
        </p:nvSpPr>
        <p:spPr>
          <a:xfrm>
            <a:off x="2514600" y="6553200"/>
            <a:ext cx="3276600" cy="276999"/>
          </a:xfrm>
          <a:prstGeom prst="rect">
            <a:avLst/>
          </a:prstGeom>
          <a:noFill/>
        </p:spPr>
        <p:txBody>
          <a:bodyPr wrap="square" rtlCol="0">
            <a:spAutoFit/>
          </a:bodyPr>
          <a:lstStyle/>
          <a:p>
            <a:pPr algn="r"/>
            <a:r>
              <a:rPr lang="en-US" sz="1200" dirty="0" smtClean="0">
                <a:solidFill>
                  <a:schemeClr val="bg1">
                    <a:lumMod val="50000"/>
                  </a:schemeClr>
                </a:solidFill>
              </a:rPr>
              <a:t>Tillman and Siemann 2011</a:t>
            </a:r>
            <a:endParaRPr lang="en-US" sz="1200" dirty="0">
              <a:solidFill>
                <a:schemeClr val="bg1">
                  <a:lumMod val="50000"/>
                </a:schemeClr>
              </a:solidFill>
            </a:endParaRPr>
          </a:p>
        </p:txBody>
      </p:sp>
      <p:sp>
        <p:nvSpPr>
          <p:cNvPr id="6" name="TextBox 5"/>
          <p:cNvSpPr txBox="1"/>
          <p:nvPr/>
        </p:nvSpPr>
        <p:spPr>
          <a:xfrm>
            <a:off x="7162800" y="0"/>
            <a:ext cx="1981200" cy="369332"/>
          </a:xfrm>
          <a:prstGeom prst="rect">
            <a:avLst/>
          </a:prstGeom>
          <a:noFill/>
        </p:spPr>
        <p:txBody>
          <a:bodyPr wrap="square" rtlCol="0">
            <a:spAutoFit/>
          </a:bodyPr>
          <a:lstStyle/>
          <a:p>
            <a:pPr algn="r"/>
            <a:r>
              <a:rPr lang="en-US" kern="0" spc="190" dirty="0" smtClean="0">
                <a:solidFill>
                  <a:schemeClr val="tx2">
                    <a:lumMod val="60000"/>
                    <a:lumOff val="40000"/>
                  </a:schemeClr>
                </a:solidFill>
              </a:rPr>
              <a:t>Coastal/Marine</a:t>
            </a:r>
            <a:endParaRPr lang="en-US" kern="0" spc="190" dirty="0">
              <a:solidFill>
                <a:schemeClr val="tx2">
                  <a:lumMod val="60000"/>
                  <a:lumOff val="40000"/>
                </a:schemeClr>
              </a:solidFill>
            </a:endParaRPr>
          </a:p>
        </p:txBody>
      </p:sp>
      <p:cxnSp>
        <p:nvCxnSpPr>
          <p:cNvPr id="7" name="Straight Connector 6"/>
          <p:cNvCxnSpPr/>
          <p:nvPr/>
        </p:nvCxnSpPr>
        <p:spPr>
          <a:xfrm>
            <a:off x="381000" y="1066800"/>
            <a:ext cx="47244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AutoShape 2" descr="data:image/jpeg;base64,/9j/4AAQSkZJRgABAQAAAQABAAD/2wCEAAkGBxQREhUUExQWFhUXFx4aGRgYGB8eHxwcHR4eHR4gHR4ZHyggHx8lGxwcIzEhJSotLi4uHCA0ODMsNygtLiwBCgoKDg0OGxAQGiwlICQtLCwsLCw0LCwsLCwsLSwsLCwsLCwsLCwsLCwsLCwsLCwsLCwsLCwsLCwsLCwsLCwsLP/AABEIAOoA1wMBEQACEQEDEQH/xAAcAAADAAIDAQAAAAAAAAAAAAAABgcEBQIDCAH/xABOEAABAgMEBQYLBAcGBgMBAAABAgMABBEFEiExBgcTQVEiNWFxgZEUMlNyc4KTobLB0RcjQrEzNFJikqLCFSQlVNLwFkODs+HxVXSjRP/EABkBAQADAQEAAAAAAAAAAAAAAAABBAUDAv/EADERAAICAgEDAwQCAgEDBQAAAAABAgMEERIhMTMUQVETIjJhcYGRobEjQvA0UmLB8f/aAAwDAQACEQMRAD8AuMAKOtXmx/1PjTAr5fiZ5+iTGCACACAMuzrMemDRlpbh/cSTTr4QPcYSl2RsJnRCebTeVKugDeE1/KIPbosXdHzRzRWZnlEMowSaKWrBKTwJ49AqYkiumdj6DsjVHQpS5OJC11upCM6CppU1NBEFv0XzI02kOrKblklaCl9AxNwEKHqnPsJgcrMScVtdRIiSod8nJOPKutNrcVwSkn8oHqMXLsjcDQmfpXwR3u/8xB19Pb8Gsn7JfY/TMuN+ckgd+USc5Vyj3RhwPAQAQAQAQAQAQAQAQAQBdtTfNw9Kv5RBr4fjHmBaCAFHWrzY/wCp8aYFbL8T/oh8tYMy4gOIl3VIOSkoJB6uMSZaqm1tIy9GdFn558soFy7+kUoEBA6RnXgIg9VUynLSK5Zmq6RaSA4lTyt5WojuCSKQNGOJWu/U65zVVJLWlSNo2AaqSFVChw5WI6wYESw62+g5yMk2wgNtIShAySkUEC1GKitIyIEnFKAMgB1QBMNdhcR4K6hSk3VLF5JoQogUxGWAMChm7WmjjZGthCZT75ClTKBdAHiuHcon8PT7oCGYlDr3MbRrQByecM5PANpcN8MoF0qrxp4o6MzA814zsfOfv7FTkJBphAQ0hKEjIJFP/cC/GKitIyYHoRtONYLMmosJbD7v4kk8lPQo41PRAqX5MYfb3ZPlT1mT2DrRkXjk43ymif3k7uwdsCpyqs7ri/8ARp7f0VflAFm64yrxXmzeQeFTuPXEnKymUOvt8migcQgAgBv0R1fzE+kOVDTJyWoVKvNTvHSSIgs04srOvZDkrU4zdwmXb3EpTSvVn74Fr0MddxF0t0HmLP5S6ONE0DiK0HnD8P5dMSVLseVfV9hYgVwgC7am+bh6VfyiDXw/GPMC0EAKOtXmx/1PjTArZfiZk6t+bJXzD8Rge8fxoYktgEkAAnM0xNMq8YHbRzgAgAgAgAgBM1oWrLtypZeRtXHcG2xne3KwxFD35QK2TOKjp9dkqt3QmYk5Vt90GqzykhNQ2N181wJ4UoOMDPsx5QipMNGtOpuSolK9o35NzEeqc09mEBVkzgUuxNako9QPBTCt94Xk9ik/MCBehmQl36GxtzTVlDS/Blpfd2S3AEEEJCR4yzuA4ZmB7svil9vV6PPzzxWpSlGqlEkk7ycSYkx223tnGsAb3Ra2pphd2XCnEq8Zm6VoWN9U/MRB1qsnF6j1/Qx25omxMLpKqQ1N3ApyTK6gKIqUtryvDejd0QO86Yy/Ho/gQ5mXU2ooWkpWk0KVChB6QYkptNPTNxoTYwnJ1plXiE3l+anEjty7YHWivnNI9INNhICUgAAUAGQAiDaSOcCTpnZVDzam3EhSFgpUDvBgQ0mtM8zaQ2aZWZeYOOzWQDxGY9xESYdkOEnE18DmXbU3zcPSr+UQa+H4x5gWggBR1q82P+p8aYFbL8TFHQrWVLy0s1LvNuAtgi+migcScqgjOBwpy4xiotDKdadn0rec6tmawO3rKjXjW9K7QJ2L1zevk1Hq1gePWw32G2ztLJN8DZzLRJ3FQSe5VDAsRurl2ZtRMoP4094gdNo6Zm02WxVbraRxUsD8zAhziu7Fm3dYsmw2rZOJfdyQhFTUnKqgKUgcJ5MIro9sx9DNFXC54fP8uaXilJyaG4U3Kp3ddYEU0vfOff8A4HdaAoEEAg4EHEGBaJ/pJqrl36rllbBZ/Dmg9maezDogU7MOMusehLtItE5qRP3zZuVwcTig9u49BpElCymdfdFM1M2GESzkwtIJeN0VH4E4e9Ve4RBew69Rcn7jn/w5KVveDM147NP0gWfpQ76RzclZVvBSGE9aUCBLUF8C7PawZCVWtrGqafo0ApNQDgUmm+kDjLJrg9Ek0x0nVPTAcSnZIR+jSMCMa3iR+In8hEmddd9SW10M6W0jZnEhq0kkkCiJpA+8T54/Gn3/AJxB7VsZrVn+TPsez37IfE42hM3LFJTtGjXkmmJGJSoU34dMD3CMqZc11RUtHdMJWdA2ToC97asFDs39YrAv13Qn2Zv4HUIA84afTgetCZWnFN+6DxugJPvBgYuQ92NoX4k4F21N83D0q/lEGvh+MeYFoIAUdavNj/qfGmBXy/Ezz9EmMEAEAEAAgD5SBJY9WGgmyuzcyn7w4tIP4AfxKH7XAbuvKDSxcfX3yKbAvBABAEI1oInkTChMOLUypX3V2obpuFBheHTjvgZWV9RS+7sNun8s/J2ZK+DrW2GbocuEjNNKmn7/AOcCxepQqXH2Ji/pTOrFFTTxHC+YFB32PuzVOrKzVRKjxJqe8wObbZxiSAgAgDZWJb0xJqvMOKRXMZpV1pOBgdIWyh+LGNNvWfOYzkuZd3y8tgK8Sj/2Yg7/AFa5/mtP5Qy2X4akVs+0mZtG5p4i91crH3iB3j9ReOe/0znbul1qoYW2uRLayLu1RVQHEgCorTLGAsuuUdcf7JG4kg0UCDwOB98SZzTPkCC7am+bh6VfyiDXw/GPMC0EAKOtXmx/1PjTAr5fiZ5+iTGCACACACAKzqz0Apdm5pOObTRGXBSwd/AdsQaONjf98v8ABVoGgEATvTjTp2VmxLy6NovZ+KBX7xZFzpNE1NBneECnfkOE+MRv0XlHGpVlDxKnbtXCTU3lEqVj0EkQLFSaik+590poJOYJANGlkAiuISaHHgYC38Gec5u3Jl1NxyYdWn9lTiiO4mJMaVk5LTZgQOYQAQBsTJAygeTmHihfQClJR2Gi+6B04/Zy/Zz/ALGUpuXUiqi9tMMgktqocdwCaKJMQT9Pomvc1gHDGJOR8gD6lVDUYHiIE70buz9L51jBuZcAG5RvDuXWB1jfZHszct6ypk4PNS7w/fbxPcflEHX1cvdJmPaWlcs80tJs5htxSSEuN4XSd9KYwPMroST+xFJ1N83D0q/lAvYfjHmBaCAFHWrzY/6nxpgV8vxM8/RJjBABAH1IrgMSYElb1c6u7hTMzieVm20d3BS+ngndviDRxsXX3T/wbjS3WWxJrLTSC86nBVDRKTwJxqegCB0uyowel1Z0aIazkTbwZeb2S1miFBVUk8DUAgndxgRTlqb4taH91wJBUTQAEnqEC3vRLtVh8Lnp2cWKkmiCd14nL1QkQKOL985TZTHZ1tJQCtIK1FKRXNQBJA6gD3QLrkka/S9FZGZGP6FeXmmB5uX2P+DzREmEEAEABgBi0JWhbxlXjRqaGzJ/ZWDVtQ6QrD1og70NN8X2YyOXVpmLJlhcUg/dqWrlPLT+kSTkm8BgBhycc4Hfo06Y/wD6aG07FXZ7B2qf7w6LvQ0g5iuRcUNwrdTXjA4yh9OPXu/9GotWz/Bw2lf6VSb60/sBXiJPBVMSN1REnOceOl7mugcwgAgAgC7am+bh6VfyiDXw/GPMC0EAKOtXmx/1PjTAr5fiZ5+iTGCAMyybKemnA2w2pajwyHSTkB0mB7hCU3pItWg+rxuSo69R2Y3H8KPNBzP7x7KRBp0Yqh1fccZ9ZS04U+MEKI6wDSBal2Z5ZWokknEk1J6YkwGdslMFtxCxmhQV3GsBF6ey7aybfSzZ6rpo4+kJQK40V4xp0JrjxIiDXybONf8AJpdVJErZkxMqwBUpWPBCaD31EDlifbU5MxdWUnMzjyJt8nYshYaB3rWTeI7VGquNOECMaMpvnLsuxTbTY2jLqP221J7wRAuyW00eWqUiTACAM+wJ5MvMsurTeS24lRTxAP8AswPdclGSbL5O6OSFpIDxbQvaJqHEclRHWnf1xBsOquxb0aiW1ZssJeLDitotF1BcoQg1BqKAGuEDksSMU+L6mLpMy43aLXg0ggrWUqXNKQVUxorHxUkAZnH3QIt2rFxj/Yrab23LonHHW1qmnkmiCumxZP7oHjqB7K8YFe+yKntdX/pCC+8palLWoqUokqUcSScyYkpttvbOECAgAgAgC7am+bh6VfyiDXw/GPMC0EAKOtXmx/1PjTArZfiZEbK0emZqmxYcWD+ICif4jQe+JMuFU5dkUDR/VGo0VOOgDybeJ7VHLsHbEFyvC95sp1kWOzKo2bDaUJ6Mz0k5k9JgXoQjBaijOgewgCGab6vHpZTr7ISqXxX4wBQM6EHMDdSBlX4sotyXYRAaRJUM1razj6EqWpbjigm8qppU07hwED0tzl1H7TC0E3GLHkjeAKUOKGNVVyw/e5Su7jEFy2S0qYFYsmQTLstso8VtISOzf1k4wNCEVGKSMuB6PNGl8h4POzDe4OKI81RvD3GJMO6PGbRp4HIIAo+pvSBaJjwRRJbcBUkH8KgKmnQQO+kQXsOxqXD2LRA0yS6d6XSj6XW23ptt1JUkhHiKKSRRQKqXajMQM++6DTSb2SqJM4IAIAIAIAIAu2pvm4elX8og18PxjzAtBAClrV5sf9T40wK2X4mZGrfmyV8w/EqB7x/GhlgdggAgAgBL1uWhsrPWmuLqkoHVWp9wMCtly41/yQSJMczLMedCrrF7aL5IuDlGu5JGIrvpA9wct6iWDVzoAZQiYmKF+nJQMQ3XOp3qph0YxBpY+Nw+6XcocC4EARrXbZVx9qYAwcTcV5ycu9J/lgZubDUlImsSUAgB41OSt+0ArybSld9E/wBUC3hrdmy7xBrHnfSPRabE3MBMu6pO1WQUoJBCiVCh6jAxraZ83pGu/wCGJz/KvezMSePo2fDOLmjk2nOWf9mr5CBDqmvZmFMSbjfjtrR5yCn8xEHlwku6OiJPIQAQBdtTfNw9Kv5RBr4fjHmBaCAFLWrzY/6nxpgVsvxM79XBpZkt5h+JUD3R40aWxbaetK01KZWpMlLVGGAcWQQK8RiSBlQA74HKFkrben4r/Y7WnaDcu0p11QQhIqSfyHEnhAsykorbNbojb5n2lPbItIvkN3jUqSKcrLDGo35QPFVn1FvWjeQOpE9c9sbWaQwk8llPK89WJ7k074GXmz3Lj8E8iSkU7UhZ7anXnjXaNgJTjgAqtTTjgIgv4MVtv3LDA0ggAgBW1l2V4TIOgCqmxtE+rif5awOGTDlWzzzEmKEAUzUYgbeZO8NpHeo/QRBfwe7LHA0ggAgAgDitAOYB6xACxb+gUnNpNWg0s5LbF016QMD2wOFmPXP2JBpNoU7Jlyig6luhXdFFJSrJRSfwnK8CRXOBm247hv30LESVy7am+bh6VfyiDXw/GPMC0EAKWtXmx/1PjTArZfiYnTdtrasaSlWQS9NJKBT9m8QadJqB2mBwlY1TGMe7G2zW27IlWZZAC5hypplVVKrcWdzaRv4AAYwO8UqYKK7/APnUWUlzSCapUpkGDjSo2ih8z/KOkwOPXIl/8UVOXZS2kIQAlKRQAZADICBeSSWkdkCSAa1ZppdoOBpIF0BLih+Je8npAoOyBkZbTs6CfElUr+o2To1MO18ZYRTzRWv83uiDSwV0bKhAvhABAHFxAUCDkRQwB5gtyR8HmHmfJuKSOoHD3UiTBsjxk0YMDwOWqi2Ey08lKzRLydnU7lVBT7xTtgWsSzjPr7l9iDXCACACACACAFDSEoFoMpVSjkpMJcHFIuEV6PHgV7Nc1v4Z5+ESY5d9TfNw9Kv5RBrYfjHmBaCAFLWrzY/6nxpgVsvxP+v+RP0GtBDcsZ58fdyjIYaB3rKipRT0klKa9cDhRJcfqS9lpGSxLPvXdoaTloCqiP8A+eUGYHCow6SegwJSlLv+Uv8ASGdu10Nf3SzWA6pvBRButNn99YGKugVMDvzS+ytb/wCBgstl5KTt3ErWf2EXUp6BUknrJgdYKSX3M6dJrVEpKuvn8CCR0qOCR3kQIsnwi5HmV10rUVKNVKJJJ3k4k98SYbe3s4wILdqTbpIuHi+r3JQPrEGrhL/pv+SgwLgQAQAQB5/1rywRaTtPxJQrvSAfeIGPlrVrFCJKwAwBZ9Vumy5o+CzGLiUVQveoDAhXSOO+INTFyHP7ZFFDoqRUVABI4Vy/IwLmxVm9ZFntkjbFRBIIShRxHTSnvgcHlVL3OFlayJKYeQyguBSzRJUigJ3Ctd8BDKrk9IcIFgIAgemekjwtKYXQpKULYSDhRBBTUddSrtgZN1svqN/0JkSVC7am+bh6VfyiDXw/GPMC0EAKOtXmx/1PjTArZfiYiWElEwmz5Q0DDLapqY4EhSqXuwe+BWhqXGHsurMqzrSctCaWholC5nFxwZsyqPFQngpeZ4Xh0wJjJ2S0vf8A0inSzEvIshKbjLSBvIA6SScyeMC8lGuOuyO+z7QQ+m82SpO5VCAfNJGI6RAmMlLqjT6fWR4VJOIKygJG0JArW4Cqh7RA53w5waPPVmyan3W2kCq3FBI6z9M4kxoxcnpGy0u0dXZ8wWVKvC6FJWBS8D0dBBED3dU65aZVdS84lUipseM26b3TeoQfzHZEGhhSTr0UCBcCACACAINrhUDaKuhtAPcT84kyczyCTAqBADnqiB/tJum5C690QW8PyFC/t7kWs+Dg0dmg9KEXfjMC59TpORCokyDk2spIIJBBqCMwRkRAlPRf9FbbNp2eqirj9wtrINCF0wUOFcD3xBsVWfVr/ZImdK7Rk3FIMw6FIUUqQ4b4qMCKLr7oGcrrYPWyi6DaQItfatzkuypTaQb10GoNRkqtKdcC5RartqaXQj9p3ds7cFEbRV0cE3jT3RJmz1yei26m+bh6VfyiDVw/GPMC0EAKOtXmx/1PjTArZfiZEbOtMsszCUk33UpbrwRW8rvokdpiTLjPjFr5HnQOaMkwAy3t5+axSjchoYJU4dwzVTfhEFyh8I9FuT/4HaytD7yw/PueEv5hJ/RN9CEZYcTAsxp68p9X/obAIFg0enUxs7PmlZfdKA6zh84HK96rZLNTNlbWcU8RyWUYecrAe69Az8OG58vgedaujfhcrtUD71gFQ6UfiT3Co6umBbyqucNruhI1KTZTOrbryVskkdKSKfmYFXCb5tFugagQAQAQB5u07n/CJ+YWDUXykdSOT8oGJkS5WNmhiTiEAOWrSY2C5qZP/IllEecSAkdpiC1ivi5S+EDMwpqxXSSazU1SvEJAJ/mBgSm1Q/2xNiSoEAVTQhSbGlVzM2VJVMXdmyPGITUg0ORNd+QpEGjRqiHKfv7CLpfbonplT4bDYIAoMSab1Hef/ESU7rPqS5aN/qpmi25OXfG8FWUjpTjEHfElrl/AiiJKZd9TfNw9Kv5RBr4fjHmBaCAFHWrzY/6nxpgV8vxM8/RJjFI1YTb91aJRgLeUfvZh4m4hIwSkAYqwxpUd0QX8WUtaguvyyjNWA+vGYnXlHelqjSP5eX/NAuKuT/KT/robqTlQ0m6Coj95RUe9WMDrFaE3XHNXLOKfKOIT3cr+mBWzHqs0WqC3ZRhksrdCH3HCaKFAcgkBWWQy6YHLEshGPFvqVVQrgcoF8hFnLRZVtELN1pC1AmhwQtJKcBjQVT3QMmLVV/XsWqyrYYmk3mHUODfdOI6xmO2BpxnGf4szoHsIAXtOreElKOOV5ahcbHFZy7s+yBxvs4QbPOJMSYgQAQBQpKyjL2C+8RRcypHXswoAfM9sQXYw447fyGsKzjK2fZzNPFCivz1AHHvV3QGRHjXFE9iSkPug9hMsNf2jP0DST9ygj9IoYg035YDfnlEFyiuMV9Sfb2FbSW3XJ59TzhzwSnclO4D/AHiYk4W2OyW2auByNzohbpkZpD1LyRVK08UKzp07+yB1ps+nLZ2abOy65xxUpd2KglQuigqUgqw3cquECb3Bz3DsVnU3zcPSr+UQaOH4x5gWggBR1q82P+p8aYFfL8TPP0SYxvrJ0xnJVsNMOhCBjQITmcySRUmIO8b5wWkzM+0W0f8AMfyI/wBMD16q35D7RbR/zH8iP9MSPVW/Jrrb0qmpxARMO30hV4C6kY0IrgBuJgeJ3TmtSZpoHEZZbT60G0JQmYN1IoKpSTQcSRU9sCwsmxLWzTWvazs04XXl3lkAE0AwGWUQcpzlN7kcbLtJ2WcDrKyhYyI/IjIjoMSISlB7QwfaLaP+Y/kR/pgdvVW/IfaLaP8AmP5Ef6YD1Vvyam3NIJidKTMOFdyt3AACueAAx6YHKy2U/wAmaqsQeNH2JICANraGkUw+lpLiwpLNNmLqQE0oBkMRQDOB1lbKWk/Y6LZth2bc2j676wkJrQDAdQ6YHmc5Te5GDA8G3tTSaZmWkMuuVbRS6kJSAKCgyAyEDrK2c1p9jUQOQQAQAQBdtTfNw9Kv5RBr4fjHmBaCAFHWrzY/6nxpgV8vxMluqmXQ5aKErSlSbi8FAEZcDAoYiTs6m31r6KJZUJuXSA0s3XEpySvKuGQOXQeuB0y6Uvvj2Pmlkm2mxJFaUIC1XKqCQCeSczmYIm+KVMXonUSUCp6q7JYbl1zU0lJDjiWm76QRmE4V4rNOyINDFrio85Cbp9Y3gc862BRCjfR5qsaDqNR2RJWyK+E2jU2RNJZfbcWi+lCwoo/aAOWOEDnCSjJNlm0MtyUtFToTItt7NIViEGta8E9EQadNldu9R7CLpdpfLTTCmWpJLK745Yu/hOOSQcYFS6+Eo6UdGk0GaSu0JVKgFJLgqCKg4HMGBzx0nYtmbrNYS3aLqUJCUgJoEig8UbhEk5SSsejO1ZaMtTS3X5jFhgVIOSjQnHoAFSOqIPeLSptyl2Qwyun8i86JdckhMuo3AopThXAEppgOo1EDusmtvjx6CjrH0aTITV1v9E4m+gHdjQp7D7jElbJp+nLp2NrqalG3Zp0OISsBmoCkg43hxiD3hRTk9mHrM0XEm+HWh/d3sU0ySrMp6t46OqB5yqeEtrszY625NttEjs0JRebXW6kCuDedM8zA6ZcUlHSJ3ElEsmrqw5dqTaMyhBcm1m5eSCaXSUgVyqlJPaIg08euMYLkurJXpBZhlZl1hX/LWQOlOaT2pIMSULIcJOJ80eQFTUuCAQX2wQciCtNQYgVfmv5GbW7LIbn7raEoTskmiQAK1O4RJ2y0lZ0+BKgVS7am+bh6VfyiDXw/GPMC0EAKOtXmx/1PjTAr5fiZMtUPOSPRuflAo4fkGiy7cbFoTtnTOLD7qgi9+FaqVHQFHEcD1wO8bF9SVcuzPms+zvBrLlWK3tmtKa8QEqp7oDKjxqSJRLMKcWlCRVSlBIHSTQRJnRW3pFyt7R1gykvJqnEy+xuq8ZIUogYHEj8VT1xBrTqjwUOWtGm1vWal6VZmm1JcLRuLWkggpOFcK5L+IwOWXDlBSXsSKJM0pmpHx5v0afzVAv4PeRN5jx1ecfzgUZdzd6Ac4yvpR+RiDtjeRGdrV5ye6kfCIHrL8jGXVSNtIz8skjaKBp66Cke8e+B3xPurlH3J7IWS8uYSwG1bW+ElNMRjjXgBxgU4wk58fceNdj6dtLNA1UholXReIp8JgWs1raRw1I/rb3of6hAYP5P+DO0OtJufbfsuaP4lFhW8UJNBXek4joqN0D1TNWJ1S/o69djVwSKTmlDg7tmIDNWlFE/sGzTNTDTCc3FgHoGaj2JqYkpVx5SUS26R2Uw49Lf31DHghBS3eRmKZgkU5Ip2xBrWQi2vu1oUNdFmArZm26KQ4m4pSTUEjFJqMMRXugVc2HVTQh6N/rct6dr40wZUq/NfyNuuNpRtDBJP3ScgeJiSxmJuz+hDW0oZgjrFIFTTRdNTfNw9Kv5RBrYfjHmBaCAFHWsf8Mf9T40wK+X4n/X/ACRPRi3lSL4fQlKlBJFFVpyhTdAy6rHXLaRjWvaZmH3HzRKlqvUScAejfAicnKXI3WkWm709LtsPJRyCDfFbyiBSpxpjA6WXysiotGosG1fBH23wlKy2ahKq0rSgOHDOBzrk4S5aOWkVtLnZhb7lApVBQZAAUAFf94w6E2TlOXJmxsnTBxiTdk7iHGnK+MTVN4DKh4ivXA9wulGDhroLlRxhs4aYwaJaWLs4uFtCF7RISb1cKVyoemB2ptlXvS7mhWupJwxNe+BxezLsW0zKvtvpCVKbVeAOR66QPdcnCXJI7tI7bVOzCn1hKVKpUJywFN8BbN2S5NHCw7adk3Q6yu6oYcQRvBG8QFc5Qe4jw5rffKeSwyHKUv1JH8P/AJgWnmz1+IgWhPrfcU66u8tZqon/AHgOiBTk5Se2bTRHShdnOLcbShZUi6QqtKVB3HogdKbZVPaRqm51SXdqhV1YXfBG41rA8bkntG60u0vctLZbVKEloKAu1xvXa1qf3YHS66VutrsY2iukJkHtshCFqulIv1oK5kUOdMIEVWOt7SNfac8Zh1x5ZF5xRUe3h0CHQ8SlKTbZul6YOKkBIrQhSB4qzW8mhvCmNMMuqB1+tJ18GjRyE3snW3BQltaVgHIlJBoe6Bxi3FplBOuGY8gx3q+sC562fwL2l+mrlopbS422jZkkXK41FMamBxuvlYtNFP1Nn/Dh6VfygX8Pxj1AtHQJxs5LR/EIEckCy24kg3Fp31oRhjjugOjMJEtKHJEueoIgedQ/R2N2fLK8Vpk04ISfyECeMfhHB2VlEm6pEuFZ0KUA9xgQ1BfAIlZQmgRLk8AlFcIDUP0chIytK7NinG6j6QGofo+IkpVRoG2CeASj6QGofoBJSpxDbFPNR9IDUP0fW5KVUaJbYJ4BKD+QgNR/R2/2Sx5Br2afpAnhH4Os2fLZbJio/cT9IEcY/COpxmTT4yZcdYRAj7P0cWESS/EEsrqCD+UAuD7aMv8AsljyDXs0/SB64R+DrXZ8snAtMgnihP0gRxj8I4Lk5QZoYHWlH0gNQ/R2psuXIqGWiDvCE/SBPGPwfF2bLpxLTI60JHygOMfg4qkZUZtsDrSj6QI1D9AJGVIqG2KcbqKd9IDjH4R88DlfJsfwo+kBqH6Aycp+wx/Cj6QGofo4plpQ1oiXNM+SjCuVeEBqH6PolJQ5Il/4UQGofoyWFMoFEFtI4JoB3CBK4rsdzb6VGgUkngCDAnaIXrX0aRJzCVsoCGnk1CUigSsZgDcCKGnXAy8upQltdisaEssGRZUy2hCHGwVAAYqpRV7iaggkwL9KjwWkS3Wzou3KPIdYQENuggpSKBKxw4AjGnQYFDLqUWmuxS9XDTIkGVMoSm+kFdMysYKKjvNRAvY/H6aaOjWRZMs5JPvPNoLiGjccpygoeKK50vECnTAjIhFwbfc6dW+ibcrKocW2nbuJvKUQKgKySOApnxNYEY9KjFN9xW1u6OS8sy06wgNFTlxSUVCSCCfFyGW7jAr5lUYxTihg1S2QymSQ8G07Vy8FLI5RF6lK8MMoHbEhH6aYu63tHZeVbZdYbDRUsoUlGCSLpIN0YAim7jA45dUYrkhm1SWSyiRbeS2narvXl05RF4ilc6UAwgd8SK+mn7jzAtCBrN0WlzKvzKEBDyeWVpqL2IqFAYGoMCpk0xcHJLqLmp6wZeZTMLfZQ6UqSlN8XgBQk0BwgccOEZJ7Q427q4kn0nZthhz8K2xSh6UjAj3wLNmNCS6dBEsXSuasiaMrNqU40lVDeNSlJyWgnGlMafkYFSF06Z8Z9ir2pYktPISXm0OC7yF7wFY1SoYjccIF+UI2LqiI6IWS25aqWHRtEJccFFY1uBVK1zyEDLpindpnoBlpKEhKQEpSKAAUAAyAA3QNdLS0jotGzmphFx5tLiK1uqFRUZHrgRKKktMgmnFkNy9pFhFdkVNkJJJoF0qMd2cDKurUbeK7FyRo/LBnYBhvY1rs7ou14049MDU+nHWtdCG6Y2K1L2mWGwQ0pbdE1yC6VAPaYGVdVGNvFdiu/Z7Z1KeDJ/iX/qgaPpqvg11haEtSs4+hLd+VeZSSlYvJCwvxcc8McYHiFCjNr2aJtrEsZqWtAtMpuNqCDdGQKsDT84FLJrSt0itNaAWeEAeDJOAxJVXvrWBoLGq12MCxtD0SNpByXQoMuMLC6moSoKQQATjjw6DA8QpVdm49tHdrVsjwiQWQOWydoOoeMP4Se4QJyocq/wCDSakrXvsuyxOLar6fNVn3KHvgcsKe4uPwZ2tz75huWbRfeWouAb0obBKld2HaYHvL6xUUupqtSFr1Q9KqPinaI6jgod9D2mBzwp9HEY9NB4TMSsiMlr2z3o28gfOVQQO933SjD+2N4ECwTnXh+qM+n/oVApZ34L+Tc6qebWetXxGB1xfEjSa8v1Vj039CoHLO/BG91Wc2Met8aoHXF8SGyBYFvWNzbNej+YgccjxsU9Rf6KZ89PwmBWwezKhAvki15yQC5d0DEhSCeNKEd1T3wM7Oj1THjVw6V2bLE5hFOxJIHuEC3jvdaJfoRz5/1Xv64FCjz/5LrA1QgCF6zeePY/KBl5Hn/wAF0gahB9Zrty1iqlbuyVTjShpAycl6u2PdqafupZUpFnzSTdN1S0ckYZqpU0GcC3LJajtRZvtAplTtny61qKlFHKUTUk1NamB2pe4Jko1vLu2nXg22e6sDPy3q3Y9TGnzqWbybOmr1yoKkcmtMzSpp2QLTyWo74s2erWeW/IIccUVLUtZUSa43zl0cBA940nKvb/YzuthQKSKgihHQYFh9SEWC7/ZFrlCzdbCi2onLZrxSo9HinsgZMH9G7TKRof8A3yYmJ9WKFHYy9fJJOKvWV+UC9V98nZ/SJuP8HtnHBoL/APyc/wBNf5YFHw3fr/6KZoWfCXpmeOTi9kz6JvCo85dTAvU/c3P/AB/A2wLBONeH6oz6f+hUClnfgv5Nzqp5tZ61fEYHXF8SNJry/VWPTf0Kgcs38Eb3VZzYx63xqgdcXxIalrABJNABUk7hAsCvpxNoesmYcbUFIU1VKhvFRA4XNOptCzqL/RTPnp+EwK+D+LKhAvkg1xzPhE1LyjQvOJBqB+0sgJHcK9ogZ2Y+UlBFPsCzhLSzLAx2aAkniQMT31gXoR4xSI1oRz5/1Xv64GbR5/7ZdYGqY651sOJaKhtFJKgneUppU9WIgRyW9ES1mn/GPY/KBmZHn/wXWBqEL1h88jz2f6YGXkecuZFYGoYNiWWmVaDSCboKiK0wClFVMNwrQdUDxCCgtIjetkf4oK5XG/zgZuV5i4NDkjqEDVRqZVlizmVlTgQ0XFLJVQBJcVWgpuqaCBzSjXHv0NzA6E41naGOTjzDrCaqUdm4f2U5hR6Bj7oFLJoc2nEfrNkUMNIabFEISEjs+cC3GKikkI2tTRFycLDrCbzgOzV5ijgT0JNe8wKuVQ56ce472VIJl2W2UeK2kJHZv7YFqEVFJIy4Honesmyp20CllmXo22q9tFrSL5pTkgGoAqc4FPJhOz7UuiOzQRqfkGxLPShWi/VLiHEckKON4KUCQMThjAmhWVri4nVrMsmdnyhlmX+7bVe2iloAUSKYCtQBU5iBGTCyz7Uuh80XbtSQlksCTbdCSog7cJPKNaEU4kwFStrjx47Ma1pW2rROxcbRKsKPLKVJNRvqQoqPUKA74Hmavs+1rSN5pfZr4kRIybBWC2lF8qSAlKaZ3jUkgbhA62xl9PhBC1oVY1qWYpdJZDqHKXk7VIIIyIPUcoHCmu6r22NMxalqOgpZk0ME/wDMedSq70hKK17YFhytfRR0c9EtCkSi1PurL80upU4rdXO6Pn+UBVQoPk+rGG1JlbbalNNKeWMkJKRXtUQAIHaTaXRbJDYuh9qMTaZsMoKwtSikuAVvVqKitM4GdCi2M+ehwn7ati7Ruz20q/a2yV07CUwLMp3e0TjoZo/NNOPTs6S5MrRRKAQSAMaDJIJNAADQQIprmm5z7inpLojaU7NLmhLpbJKSlBcSSLoAFaGlcIHCym2c+eil2FaUytJEzKKaWlFSQtCkrUNyaKqK9NIF2EpNfciYaSaL2lOza5lMsW6kXApxFQEgUrRWeFYFG2m2c+Wip2BPzDguzEsplQSKqvpUlR33bpvDjiIF+uUn+S0bZZoCQK4ZDf3wOhGdLdFrSn5pcwJXZg0CUlxFQEjCtFUrXGBmXU22T5aG0W9arTaUmzQpSUgFQeTQ0Gd0Y9kCx9S5L8DVsWDaNqPBVojYy6KkNJpiaUGFTlWtVHqgeFXbbL/qdF8FPgXjCtm1W5RlTzxIQmlSATmaDAdJgeJzUFyYs/afZ3lV+zV9IHH1dXyH2n2d5Vfs1fSA9XV8h9p9neVX7NX0gPV1fIfafZ3lV+zV9ID1dXyH2n2d5Vfs1fSA9XV8h9p9neVX7NX0gPV1fIfafZ3lV+zV9ID1dXyH2n2d5Vfs1fSA9XV8h9p9neVX7NX0gPV1fIfafZ3lV+zV9ID1dXyH2n2d5Vfs1fSA9XV8h9p9neVX7NX0gPV1fIfafZ3lV+zV9ID1dXyH2n2d5Vfs1fSA9XV8h9p9neVX7NX0gPV1fIfafZ3lV+zV9ID1dXyH2n2d5Vfs1fSA9XV8h9p9neVX7NX0gPV1fIfafZ3lV+zV9ID1dXyH2n2d5Vfs1fSA9XV8h9p9neVX7NX0gPV1fIfafZ3lV+zV9ID1dXyH2n2d5Vfs1fSA9XV8jFYVtNTjW1YUVIqU1IIxGeBgdoWKa3E2MD2EAKOtXmx/1PjTAr5fiZHdBbHbnJxDDt64oKJumhwFRjAzcetTnpjjPaP2Gy4ppyYdStBooXjgf4YFmVWPF6bFSes6UVPtMyq1Ll1qbSVE41UaKoSBAryhB2JR7Dha+i1iyrhaefdQsAGl4nA5ZJgWZ00RemxJ0wlpJtaBIuKcQUm+VEmiq4ZgboFW5VprgxzOiNlsS0s7NOuoLzaVeMaFRSCaUSeMC19CmMU5e5qNJtBmkSxm5F/bsp8YYEgbyCOG8EVgcrcdKPOD2jp1baLy8/t9uVgNhJF00zrWuHRAjGpjZvkbMWXYH+Zd71f6YHThj/ItaKWOzN2gmXJUWVKXQg0JSAopxp0CBXphGdnH2G2f0dsNhxTTkw6laDRQvHA/wwLUqseL02LWneiIkC2405tGHhVCjmMAaGmBBBqD1wK99H09NPozXaH2J4bNtMY3SarI3IGJ+nWREnOmv6k1E2+sfRNuQW0WCosuJNCTXlDPHpBHviDrk0qtpx7GBodKyDhd8PcU2AE7O6SKnG9kD0QPNCre+bHmd0NsdlhuYcedS05S4q8cagkfhrkDAtOihRUm+ghvSEsu0EMsKUqXW62gKriQopCsSOk7okpuMHYlHttHPT2xW5KcWy1euBKSLxqcRUxBORWoT0hmkNCpOUl23rTeUlTgqltJIpvpgCSaZ7hA7xorhHlazE0o0LYEr4bZ7pcZHjpJqQN5BoDgcwYEW48ePOt9Dp1Z6KMWj4QHisbMIu3TTxr9a4Y+KIHnFpjZvZpJrR5UvPplHq4uoTUYXkKUAFDrB74k5Opxs4MydYFhtyM2WWb1y4lXKNTU1rjEE5FahPSKjqb5uHpV/KBoYfjHmBaCAFHWrzY/6nxpgV8vxMl2qbnNrzV/CYFDE8iN7p3a9m35prwVXhVSNrQUv8fG+UDrkWV9Y8evyI2iv67LemR8QiSpT+a/kp+n1u2e1MrbmJNTr1wfeAJ3g3c1A4dUQaF86lLUl1I3EmYUnWXzfZfoh/20RBeyfHA79WgKbMtBbmDJSaVyJuEKp3pECcbpVJvsfdSagBOEioCE1HEcqsBhf9wsaWW1ITDSEykoWFhVSohIqmmXJUd8EcL51yWoLRz1V85sev8AAqAxfKh4tLRmzJu0HUKmHPCFKJU2DQVAFQKp4dMC3KmqdnV9RY1q2wlS25JtCkNyuHKzJugCnQE799YFfLs6qC7I3OqOxnEy0zNIA2qwW2b2AwGJrwvUHqmB1xK3xcl39jYWroxMKsUszASp+XJWgpN6qU48M7pUKdAge50ydHGXdEZiTLKZptzHZ/nI/wC2uIL93/p4iPor+uyv/wBhr40xJUq/OP8AKGfWaQLXqrxfua9WFYgsZPm/wZmu1KvCWFf8stcnhW9j7rsD1m75L4MjVvybLtAufoqKpXjs8ae6B6xvFLfY69TZOytChIOyRiMxg7AjD7S/8+TaWcU20xLvignJR1u/uvJCgT2ECo4EEQOkdXxUv+5Cxri5xPokfOBXzPIP2pvm4elX8oFzD8Y8wLQQAo61ebH/AFPjTAr5fiZGdDLbTIzaH1pUsJChdTSuIpvgZlFirnyZi6RWiJmZefSCkOLKgDmOukSebZqc3JHTY82GX2nSCQ24lRAzN01oKwIhLjJMok/rBs59d92z1OLIpeUEE0GW+ILssimT24ilphbErMlvwWW8HCQb2CRerSni8IFa6dctcFoaWtYMkqXYZmJJTpZbSkFVwioSASKnfSBY9TU4pSjvRpNLNO1zbQl2Wky8uPwJzVTEVoAAK40EDldkua4paR80A0ubs7bbRpbgdCRRJG6ta164DHuVe9+5uP8AjKyf/jP5W/rA6/Wo/wDYLdh6QNS1o+FJaIaC1lLaaAhKgQBwwqIHCuyMbeWuhj2rb5XPqnGQUEuBxIOYpTA06vfA8zt3ZziZunmkbNoOIdbaW24E3V3iCFUypThiMd1IHvItjY00ZFs6ZhUnLykqHWQ1S+q9QqIH7hriokwPU8j7FGHTRx0M02XJurU+XX21oulBWTjXAi+acR2wIpyHB/d1Qrzq0KcWWwUoKiUg5hJOANMMBEleWtvQy2/pWiYs+WlEtrSpgpJUSKGiVJwpjviDvZcpVKHwL9jzYZmGXSCQ24hZAzISoGgr1RJwhLjJM2Wmtupn5pT6EKQFJSLqqVwFN0QdL7FZPkhlsjWC0qXTL2hLeEJRQJXgTQZVCt9N4OMDvDKXHjYtmFpXpymYYErKsiXl94wqrfSicAK49MDzbkco8YLSMXQfStEgiZStta9uhKRdIwoFjGvnDugeaLlWpb9zWaJ2+uQmEvIxGS0/tIOY6946Yk502uuWzI04t9M/NF9CFIBQlNFUrhXhEHq+xWT5Io+rSbU3ZablLy5goBOSSogVPGnDeaCBdxpNVdPk3+jVtuurAcxSolIvABQIQF1wSnk0NMs6UJrA61WSb6jTAsCjrV5sf9T40wK+X4mefokxggAgAgAgAgAgAgAgAgAgAgAgAgAgAgAgAgAgAgAgAgAgCzau0g2K7XcXT2gAg9YOMQamP4H/AGbjQlwrdcUslSg2gAqNSAa1AJyrQdwgdKerez//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64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184666"/>
            <a:ext cx="622823" cy="677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51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5410200" cy="4525963"/>
          </a:xfrm>
        </p:spPr>
        <p:txBody>
          <a:bodyPr>
            <a:noAutofit/>
          </a:bodyPr>
          <a:lstStyle/>
          <a:p>
            <a:pPr marL="0" indent="0">
              <a:buNone/>
            </a:pPr>
            <a:r>
              <a:rPr lang="en-US" sz="1800" dirty="0" smtClean="0"/>
              <a:t>Where precipitation &lt; evapotranspiration (drying ) occurs…</a:t>
            </a:r>
          </a:p>
          <a:p>
            <a:r>
              <a:rPr lang="en-US" sz="1800" dirty="0" smtClean="0"/>
              <a:t>reduction/loss of wetlands, particularly peat wetlands</a:t>
            </a:r>
          </a:p>
          <a:p>
            <a:r>
              <a:rPr lang="en-US" sz="1800" dirty="0" smtClean="0"/>
              <a:t>reduction/loss of seasonal streams</a:t>
            </a:r>
          </a:p>
          <a:p>
            <a:pPr>
              <a:buFontTx/>
              <a:buChar char="-"/>
            </a:pPr>
            <a:endParaRPr lang="en-US" sz="1800" dirty="0" smtClean="0"/>
          </a:p>
          <a:p>
            <a:pPr marL="0" indent="0">
              <a:buNone/>
            </a:pPr>
            <a:r>
              <a:rPr lang="en-US" sz="1800" dirty="0" smtClean="0"/>
              <a:t>Where precipitation &gt; evapotranspiration (wetting) occurs….</a:t>
            </a:r>
          </a:p>
          <a:p>
            <a:r>
              <a:rPr lang="en-US" sz="1800" dirty="0" smtClean="0"/>
              <a:t>Expansion of wetlands</a:t>
            </a:r>
          </a:p>
          <a:p>
            <a:pPr marL="0" indent="0">
              <a:buNone/>
            </a:pPr>
            <a:endParaRPr lang="en-US" sz="1800" dirty="0" smtClean="0"/>
          </a:p>
          <a:p>
            <a:pPr marL="0" indent="0">
              <a:buNone/>
            </a:pPr>
            <a:r>
              <a:rPr lang="en-US" sz="1800" dirty="0" smtClean="0"/>
              <a:t>Also…</a:t>
            </a:r>
          </a:p>
          <a:p>
            <a:r>
              <a:rPr lang="en-US" sz="1800" dirty="0" smtClean="0"/>
              <a:t>Potential for more rapid transition of wetland types due to longer growing season (faster growth of forests, shrubs, mosses, grasses, sedges) </a:t>
            </a:r>
          </a:p>
          <a:p>
            <a:r>
              <a:rPr lang="en-US" sz="1800" dirty="0" smtClean="0"/>
              <a:t>Increased stress for cold temperature-dependent flora in alpine wetlands</a:t>
            </a:r>
          </a:p>
        </p:txBody>
      </p:sp>
      <p:sp>
        <p:nvSpPr>
          <p:cNvPr id="4" name="TextBox 3"/>
          <p:cNvSpPr txBox="1"/>
          <p:nvPr/>
        </p:nvSpPr>
        <p:spPr>
          <a:xfrm>
            <a:off x="6477000" y="0"/>
            <a:ext cx="2667000" cy="369332"/>
          </a:xfrm>
          <a:prstGeom prst="rect">
            <a:avLst/>
          </a:prstGeom>
          <a:noFill/>
        </p:spPr>
        <p:txBody>
          <a:bodyPr wrap="square" rtlCol="0">
            <a:spAutoFit/>
          </a:bodyPr>
          <a:lstStyle/>
          <a:p>
            <a:pPr algn="r"/>
            <a:r>
              <a:rPr lang="en-US" kern="0" spc="190" dirty="0" smtClean="0">
                <a:solidFill>
                  <a:schemeClr val="tx2">
                    <a:lumMod val="60000"/>
                    <a:lumOff val="40000"/>
                  </a:schemeClr>
                </a:solidFill>
              </a:rPr>
              <a:t>Freshwater/Riparian</a:t>
            </a:r>
            <a:endParaRPr lang="en-US" kern="0" spc="190" dirty="0">
              <a:solidFill>
                <a:schemeClr val="tx2">
                  <a:lumMod val="60000"/>
                  <a:lumOff val="40000"/>
                </a:schemeClr>
              </a:solidFill>
            </a:endParaRPr>
          </a:p>
        </p:txBody>
      </p:sp>
      <p:sp>
        <p:nvSpPr>
          <p:cNvPr id="5" name="Title 4"/>
          <p:cNvSpPr>
            <a:spLocks noGrp="1"/>
          </p:cNvSpPr>
          <p:nvPr>
            <p:ph type="title"/>
          </p:nvPr>
        </p:nvSpPr>
        <p:spPr>
          <a:xfrm>
            <a:off x="381000" y="228600"/>
            <a:ext cx="8229600" cy="938933"/>
          </a:xfrm>
        </p:spPr>
        <p:txBody>
          <a:bodyPr>
            <a:normAutofit/>
          </a:bodyPr>
          <a:lstStyle/>
          <a:p>
            <a:pPr algn="l"/>
            <a:r>
              <a:rPr lang="en-US" sz="3600" dirty="0" smtClean="0"/>
              <a:t>Freshwater Wetlands</a:t>
            </a:r>
            <a:endParaRPr lang="en-US" sz="3600" dirty="0"/>
          </a:p>
        </p:txBody>
      </p:sp>
      <p:cxnSp>
        <p:nvCxnSpPr>
          <p:cNvPr id="7" name="Straight Connector 6"/>
          <p:cNvCxnSpPr/>
          <p:nvPr/>
        </p:nvCxnSpPr>
        <p:spPr>
          <a:xfrm>
            <a:off x="457200" y="1143000"/>
            <a:ext cx="51054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6172200" y="838200"/>
            <a:ext cx="2648421" cy="5715000"/>
            <a:chOff x="6172200" y="838200"/>
            <a:chExt cx="2648421" cy="5715000"/>
          </a:xfrm>
        </p:grpSpPr>
        <p:pic>
          <p:nvPicPr>
            <p:cNvPr id="105478" name="Picture 6" descr="http://mediad.publicbroadcasting.net/p/shared/npr/styles/placed_wide/nprshared/201311/209893112.jpg"/>
            <p:cNvPicPr>
              <a:picLocks noChangeAspect="1" noChangeArrowheads="1"/>
            </p:cNvPicPr>
            <p:nvPr/>
          </p:nvPicPr>
          <p:blipFill rotWithShape="1">
            <a:blip r:embed="rId3">
              <a:extLst>
                <a:ext uri="{28A0092B-C50C-407E-A947-70E740481C1C}">
                  <a14:useLocalDpi xmlns:a14="http://schemas.microsoft.com/office/drawing/2010/main" val="0"/>
                </a:ext>
              </a:extLst>
            </a:blip>
            <a:srcRect l="4917" t="26453" r="50000" b="22672"/>
            <a:stretch/>
          </p:blipFill>
          <p:spPr bwMode="auto">
            <a:xfrm>
              <a:off x="6172200" y="838200"/>
              <a:ext cx="2572221" cy="2175748"/>
            </a:xfrm>
            <a:prstGeom prst="rect">
              <a:avLst/>
            </a:prstGeom>
            <a:noFill/>
            <a:extLst>
              <a:ext uri="{909E8E84-426E-40DD-AFC4-6F175D3DCCD1}">
                <a14:hiddenFill xmlns:a14="http://schemas.microsoft.com/office/drawing/2010/main">
                  <a:solidFill>
                    <a:srgbClr val="FFFFFF"/>
                  </a:solidFill>
                </a14:hiddenFill>
              </a:ext>
            </a:extLst>
          </p:spPr>
        </p:pic>
        <p:pic>
          <p:nvPicPr>
            <p:cNvPr id="105480" name="Picture 8" descr="http://www.washington.edu/news/files/2014/05/Seasonal-high-mountain-pon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9000" r="11838"/>
            <a:stretch/>
          </p:blipFill>
          <p:spPr bwMode="auto">
            <a:xfrm>
              <a:off x="6172200" y="3242548"/>
              <a:ext cx="2572222" cy="32654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190046" y="6291590"/>
              <a:ext cx="1630575" cy="261610"/>
            </a:xfrm>
            <a:prstGeom prst="rect">
              <a:avLst/>
            </a:prstGeom>
          </p:spPr>
          <p:txBody>
            <a:bodyPr wrap="none">
              <a:spAutoFit/>
            </a:bodyPr>
            <a:lstStyle/>
            <a:p>
              <a:r>
                <a:rPr lang="en-US" sz="1050" dirty="0" smtClean="0">
                  <a:solidFill>
                    <a:schemeClr val="bg1">
                      <a:lumMod val="95000"/>
                    </a:schemeClr>
                  </a:solidFill>
                </a:rPr>
                <a:t>M Ryan/U of Washington</a:t>
              </a:r>
              <a:endParaRPr lang="en-US" sz="1050" dirty="0">
                <a:solidFill>
                  <a:schemeClr val="bg1">
                    <a:lumMod val="95000"/>
                  </a:schemeClr>
                </a:solidFill>
              </a:endParaRPr>
            </a:p>
          </p:txBody>
        </p:sp>
        <p:sp>
          <p:nvSpPr>
            <p:cNvPr id="11" name="Rectangle 10"/>
            <p:cNvSpPr/>
            <p:nvPr/>
          </p:nvSpPr>
          <p:spPr>
            <a:xfrm>
              <a:off x="7557429" y="838200"/>
              <a:ext cx="1186992" cy="307777"/>
            </a:xfrm>
            <a:prstGeom prst="rect">
              <a:avLst/>
            </a:prstGeom>
          </p:spPr>
          <p:txBody>
            <a:bodyPr wrap="none">
              <a:spAutoFit/>
            </a:bodyPr>
            <a:lstStyle/>
            <a:p>
              <a:r>
                <a:rPr lang="en-US" sz="1400" dirty="0" smtClean="0">
                  <a:solidFill>
                    <a:schemeClr val="bg1"/>
                  </a:solidFill>
                </a:rPr>
                <a:t>Cascades frog</a:t>
              </a:r>
              <a:endParaRPr lang="en-US" sz="1400" dirty="0">
                <a:solidFill>
                  <a:schemeClr val="bg1"/>
                </a:solidFill>
              </a:endParaRPr>
            </a:p>
          </p:txBody>
        </p:sp>
      </p:grpSp>
    </p:spTree>
    <p:extLst>
      <p:ext uri="{BB962C8B-B14F-4D97-AF65-F5344CB8AC3E}">
        <p14:creationId xmlns:p14="http://schemas.microsoft.com/office/powerpoint/2010/main" val="23091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ChangeArrowheads="1"/>
          </p:cNvSpPr>
          <p:nvPr/>
        </p:nvSpPr>
        <p:spPr bwMode="auto">
          <a:xfrm>
            <a:off x="76200" y="-228600"/>
            <a:ext cx="9067800" cy="1295400"/>
          </a:xfrm>
          <a:prstGeom prst="rect">
            <a:avLst/>
          </a:prstGeom>
          <a:noFill/>
          <a:ln w="25400">
            <a:noFill/>
            <a:miter lim="800000"/>
            <a:headEnd/>
            <a:tailEnd/>
          </a:ln>
        </p:spPr>
        <p:txBody>
          <a:bodyPr anchor="ctr">
            <a:prstTxWarp prst="textNoShape">
              <a:avLst/>
            </a:prstTxWarp>
          </a:bodyPr>
          <a:lstStyle/>
          <a:p>
            <a:pPr algn="ctr" fontAlgn="base">
              <a:spcBef>
                <a:spcPct val="0"/>
              </a:spcBef>
              <a:spcAft>
                <a:spcPct val="0"/>
              </a:spcAft>
            </a:pPr>
            <a:r>
              <a:rPr lang="en-US" sz="3600" dirty="0">
                <a:solidFill>
                  <a:prstClr val="black"/>
                </a:solidFill>
                <a:latin typeface="Century Gothic" pitchFamily="-105" charset="0"/>
                <a:cs typeface="Arial" pitchFamily="34" charset="0"/>
              </a:rPr>
              <a:t>Salmon and Ecosystems</a:t>
            </a:r>
            <a:endParaRPr lang="en-US" sz="3200" dirty="0">
              <a:solidFill>
                <a:prstClr val="black"/>
              </a:solidFill>
              <a:latin typeface="Century Gothic" pitchFamily="-105" charset="0"/>
              <a:cs typeface="Arial" pitchFamily="34" charset="0"/>
            </a:endParaRPr>
          </a:p>
        </p:txBody>
      </p:sp>
      <p:sp>
        <p:nvSpPr>
          <p:cNvPr id="74755" name="Text Box 6"/>
          <p:cNvSpPr txBox="1">
            <a:spLocks noChangeArrowheads="1"/>
          </p:cNvSpPr>
          <p:nvPr/>
        </p:nvSpPr>
        <p:spPr bwMode="auto">
          <a:xfrm>
            <a:off x="806450" y="898525"/>
            <a:ext cx="7542213" cy="400050"/>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2000" b="1">
                <a:solidFill>
                  <a:srgbClr val="C00000"/>
                </a:solidFill>
                <a:latin typeface="Arial Narrow" pitchFamily="-105" charset="0"/>
                <a:cs typeface="Arial" pitchFamily="34" charset="0"/>
              </a:rPr>
              <a:t>August Mean Surface Air Temperature and Maximum Stream Temperature</a:t>
            </a:r>
          </a:p>
        </p:txBody>
      </p:sp>
      <p:sp>
        <p:nvSpPr>
          <p:cNvPr id="74756" name="Text Box 7"/>
          <p:cNvSpPr txBox="1">
            <a:spLocks noChangeArrowheads="1"/>
          </p:cNvSpPr>
          <p:nvPr/>
        </p:nvSpPr>
        <p:spPr bwMode="auto">
          <a:xfrm>
            <a:off x="1295400" y="1393825"/>
            <a:ext cx="2535238" cy="366713"/>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a:solidFill>
                  <a:prstClr val="black"/>
                </a:solidFill>
                <a:cs typeface="Arial" pitchFamily="34" charset="0"/>
              </a:rPr>
              <a:t>Historical (1970-1999)</a:t>
            </a:r>
          </a:p>
        </p:txBody>
      </p:sp>
      <p:sp>
        <p:nvSpPr>
          <p:cNvPr id="74757" name="Text Box 8"/>
          <p:cNvSpPr txBox="1">
            <a:spLocks noChangeArrowheads="1"/>
          </p:cNvSpPr>
          <p:nvPr/>
        </p:nvSpPr>
        <p:spPr bwMode="auto">
          <a:xfrm>
            <a:off x="5410200" y="1371600"/>
            <a:ext cx="2433638" cy="366713"/>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a:solidFill>
                  <a:prstClr val="black"/>
                </a:solidFill>
                <a:cs typeface="Arial" pitchFamily="34" charset="0"/>
              </a:rPr>
              <a:t>2040s medium (A1B)</a:t>
            </a:r>
          </a:p>
        </p:txBody>
      </p:sp>
      <p:pic>
        <p:nvPicPr>
          <p:cNvPr id="74758" name="Picture 7" descr="1303-SalmonES"/>
          <p:cNvPicPr>
            <a:picLocks noChangeAspect="1" noChangeArrowheads="1"/>
          </p:cNvPicPr>
          <p:nvPr/>
        </p:nvPicPr>
        <p:blipFill>
          <a:blip r:embed="rId3"/>
          <a:srcRect t="20239"/>
          <a:stretch>
            <a:fillRect/>
          </a:stretch>
        </p:blipFill>
        <p:spPr bwMode="auto">
          <a:xfrm>
            <a:off x="381000" y="1738313"/>
            <a:ext cx="8458200" cy="4648200"/>
          </a:xfrm>
          <a:prstGeom prst="rect">
            <a:avLst/>
          </a:prstGeom>
          <a:noFill/>
          <a:ln w="9525">
            <a:noFill/>
            <a:miter lim="800000"/>
            <a:headEnd/>
            <a:tailEnd/>
          </a:ln>
        </p:spPr>
      </p:pic>
      <p:sp>
        <p:nvSpPr>
          <p:cNvPr id="74759" name="Text Box 9"/>
          <p:cNvSpPr txBox="1">
            <a:spLocks noChangeArrowheads="1"/>
          </p:cNvSpPr>
          <p:nvPr/>
        </p:nvSpPr>
        <p:spPr bwMode="auto">
          <a:xfrm>
            <a:off x="152400" y="6324600"/>
            <a:ext cx="5588000" cy="3968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2000">
                <a:solidFill>
                  <a:srgbClr val="3A4C66"/>
                </a:solidFill>
                <a:cs typeface="Arial" pitchFamily="34" charset="0"/>
              </a:rPr>
              <a:t>* Projections are compared with 1970-1999 average</a:t>
            </a:r>
          </a:p>
        </p:txBody>
      </p:sp>
      <p:sp>
        <p:nvSpPr>
          <p:cNvPr id="74760" name="Text Box 8"/>
          <p:cNvSpPr txBox="1">
            <a:spLocks noChangeArrowheads="1"/>
          </p:cNvSpPr>
          <p:nvPr/>
        </p:nvSpPr>
        <p:spPr bwMode="auto">
          <a:xfrm>
            <a:off x="1295400" y="6581001"/>
            <a:ext cx="7848600" cy="276999"/>
          </a:xfrm>
          <a:prstGeom prst="rect">
            <a:avLst/>
          </a:prstGeom>
          <a:noFill/>
          <a:ln w="9525">
            <a:noFill/>
            <a:miter lim="800000"/>
            <a:headEnd/>
            <a:tailEnd/>
          </a:ln>
        </p:spPr>
        <p:txBody>
          <a:bodyPr>
            <a:prstTxWarp prst="textNoShape">
              <a:avLst/>
            </a:prstTxWarp>
            <a:spAutoFit/>
          </a:bodyPr>
          <a:lstStyle/>
          <a:p>
            <a:pPr algn="r" fontAlgn="base">
              <a:spcBef>
                <a:spcPct val="0"/>
              </a:spcBef>
              <a:spcAft>
                <a:spcPct val="0"/>
              </a:spcAft>
            </a:pPr>
            <a:r>
              <a:rPr lang="en-US" sz="1200" dirty="0">
                <a:solidFill>
                  <a:srgbClr val="3A4C66"/>
                </a:solidFill>
                <a:cs typeface="Arial" pitchFamily="34" charset="0"/>
              </a:rPr>
              <a:t>Mantua et al. 2010</a:t>
            </a:r>
          </a:p>
        </p:txBody>
      </p:sp>
      <p:cxnSp>
        <p:nvCxnSpPr>
          <p:cNvPr id="10" name="Straight Connector 9"/>
          <p:cNvCxnSpPr/>
          <p:nvPr/>
        </p:nvCxnSpPr>
        <p:spPr>
          <a:xfrm>
            <a:off x="1066800" y="762000"/>
            <a:ext cx="71628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477000" y="0"/>
            <a:ext cx="2667000" cy="307777"/>
          </a:xfrm>
          <a:prstGeom prst="rect">
            <a:avLst/>
          </a:prstGeom>
          <a:noFill/>
        </p:spPr>
        <p:txBody>
          <a:bodyPr wrap="square" rtlCol="0">
            <a:spAutoFit/>
          </a:bodyPr>
          <a:lstStyle/>
          <a:p>
            <a:pPr algn="r"/>
            <a:r>
              <a:rPr lang="en-US" sz="1400" kern="0" spc="190" dirty="0" smtClean="0">
                <a:solidFill>
                  <a:schemeClr val="tx2">
                    <a:lumMod val="60000"/>
                    <a:lumOff val="40000"/>
                  </a:schemeClr>
                </a:solidFill>
              </a:rPr>
              <a:t>Freshwater/Riparian</a:t>
            </a:r>
            <a:endParaRPr lang="en-US" sz="1400" kern="0" spc="190" dirty="0">
              <a:solidFill>
                <a:schemeClr val="tx2">
                  <a:lumMod val="60000"/>
                  <a:lumOff val="40000"/>
                </a:schemeClr>
              </a:solidFill>
            </a:endParaRPr>
          </a:p>
        </p:txBody>
      </p:sp>
      <p:pic>
        <p:nvPicPr>
          <p:cNvPr id="12" name="Picture 6" descr="CIG_logo_color_2_inch.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52400"/>
            <a:ext cx="428625" cy="72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2909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815068" y="0"/>
            <a:ext cx="4328932" cy="6858000"/>
            <a:chOff x="4815068" y="0"/>
            <a:chExt cx="4328932" cy="6858000"/>
          </a:xfrm>
        </p:grpSpPr>
        <p:pic>
          <p:nvPicPr>
            <p:cNvPr id="7" name="Picture 2" descr="http://www.northpacificlcc.org/Content/images/about_map_larg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3603" t="2054" r="2754" b="1603"/>
            <a:stretch/>
          </p:blipFill>
          <p:spPr bwMode="auto">
            <a:xfrm>
              <a:off x="4815068" y="0"/>
              <a:ext cx="432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953000" y="3429000"/>
              <a:ext cx="1219200" cy="2819400"/>
            </a:xfrm>
            <a:prstGeom prst="rect">
              <a:avLst/>
            </a:prstGeom>
            <a:solidFill>
              <a:srgbClr val="ABD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0" y="0"/>
            <a:ext cx="9144000" cy="6858000"/>
          </a:xfrm>
          <a:prstGeom prst="rect">
            <a:avLst/>
          </a:prstGeom>
          <a:solidFill>
            <a:srgbClr val="FFFFFF">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52400"/>
            <a:ext cx="8229600" cy="1143000"/>
          </a:xfrm>
        </p:spPr>
        <p:txBody>
          <a:bodyPr>
            <a:noAutofit/>
          </a:bodyPr>
          <a:lstStyle/>
          <a:p>
            <a:pPr algn="l"/>
            <a:r>
              <a:rPr lang="en-US" sz="3200" dirty="0" smtClean="0"/>
              <a:t>Key Impacts Common </a:t>
            </a:r>
            <a:br>
              <a:rPr lang="en-US" sz="3200" dirty="0" smtClean="0"/>
            </a:br>
            <a:r>
              <a:rPr lang="en-US" sz="3200" dirty="0" smtClean="0"/>
              <a:t>Across NPLCC Ecosystems</a:t>
            </a:r>
            <a:endParaRPr lang="en-US" sz="3200" dirty="0"/>
          </a:p>
        </p:txBody>
      </p:sp>
      <p:sp>
        <p:nvSpPr>
          <p:cNvPr id="3" name="Content Placeholder 2"/>
          <p:cNvSpPr>
            <a:spLocks noGrp="1"/>
          </p:cNvSpPr>
          <p:nvPr>
            <p:ph idx="1"/>
          </p:nvPr>
        </p:nvSpPr>
        <p:spPr>
          <a:xfrm>
            <a:off x="228600" y="1646237"/>
            <a:ext cx="8229600" cy="4068763"/>
          </a:xfrm>
        </p:spPr>
        <p:txBody>
          <a:bodyPr>
            <a:normAutofit/>
          </a:bodyPr>
          <a:lstStyle/>
          <a:p>
            <a:pPr>
              <a:spcAft>
                <a:spcPts val="600"/>
              </a:spcAft>
            </a:pPr>
            <a:r>
              <a:rPr lang="en-US" sz="2600" dirty="0" smtClean="0">
                <a:solidFill>
                  <a:schemeClr val="bg1">
                    <a:lumMod val="50000"/>
                  </a:schemeClr>
                </a:solidFill>
              </a:rPr>
              <a:t>Habitat loss and transition</a:t>
            </a:r>
          </a:p>
          <a:p>
            <a:pPr>
              <a:spcAft>
                <a:spcPts val="600"/>
              </a:spcAft>
            </a:pPr>
            <a:r>
              <a:rPr lang="en-US" sz="2600" b="1" dirty="0" smtClean="0"/>
              <a:t>Shifts in biodiversity, </a:t>
            </a:r>
            <a:br>
              <a:rPr lang="en-US" sz="2600" b="1" dirty="0" smtClean="0"/>
            </a:br>
            <a:r>
              <a:rPr lang="en-US" sz="2600" b="1" dirty="0" smtClean="0"/>
              <a:t>ranges, abundance, and </a:t>
            </a:r>
            <a:br>
              <a:rPr lang="en-US" sz="2600" b="1" dirty="0" smtClean="0"/>
            </a:br>
            <a:r>
              <a:rPr lang="en-US" sz="2600" b="1" dirty="0" smtClean="0"/>
              <a:t>community composition</a:t>
            </a:r>
            <a:endParaRPr lang="en-US" sz="2600" dirty="0"/>
          </a:p>
        </p:txBody>
      </p:sp>
      <p:cxnSp>
        <p:nvCxnSpPr>
          <p:cNvPr id="6" name="Straight Connector 5"/>
          <p:cNvCxnSpPr/>
          <p:nvPr/>
        </p:nvCxnSpPr>
        <p:spPr>
          <a:xfrm>
            <a:off x="228600" y="1447800"/>
            <a:ext cx="4267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32870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6"/>
          <p:cNvSpPr>
            <a:spLocks noChangeArrowheads="1"/>
          </p:cNvSpPr>
          <p:nvPr/>
        </p:nvSpPr>
        <p:spPr bwMode="auto">
          <a:xfrm>
            <a:off x="990600" y="228600"/>
            <a:ext cx="7848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spcBef>
                <a:spcPct val="0"/>
              </a:spcBef>
              <a:spcAft>
                <a:spcPct val="0"/>
              </a:spcAft>
            </a:pPr>
            <a:r>
              <a:rPr lang="en-US" altLang="en-US" sz="3600" dirty="0" smtClean="0">
                <a:solidFill>
                  <a:srgbClr val="3A4C66"/>
                </a:solidFill>
                <a:latin typeface="Calibri" pitchFamily="34" charset="0"/>
                <a:cs typeface="Arial" pitchFamily="34" charset="0"/>
              </a:rPr>
              <a:t>Reduced climatic suitability:</a:t>
            </a:r>
            <a:endParaRPr lang="en-US" altLang="en-US" sz="3600" dirty="0">
              <a:solidFill>
                <a:srgbClr val="3A4C66"/>
              </a:solidFill>
              <a:latin typeface="Calibri" pitchFamily="34" charset="0"/>
              <a:cs typeface="Arial" pitchFamily="34" charset="0"/>
            </a:endParaRPr>
          </a:p>
          <a:p>
            <a:pPr eaLnBrk="1" fontAlgn="base" hangingPunct="1">
              <a:spcBef>
                <a:spcPct val="0"/>
              </a:spcBef>
              <a:spcAft>
                <a:spcPct val="0"/>
              </a:spcAft>
            </a:pPr>
            <a:r>
              <a:rPr lang="en-US" altLang="en-US" sz="3600" b="0" dirty="0">
                <a:solidFill>
                  <a:srgbClr val="3A4C66"/>
                </a:solidFill>
                <a:latin typeface="Calibri" pitchFamily="34" charset="0"/>
                <a:cs typeface="Arial" pitchFamily="34" charset="0"/>
              </a:rPr>
              <a:t>Douglas-fir</a:t>
            </a:r>
            <a:endParaRPr lang="en-US" altLang="en-US" sz="3200" b="0" dirty="0">
              <a:solidFill>
                <a:srgbClr val="3A4C66"/>
              </a:solidFill>
              <a:latin typeface="Calibri" pitchFamily="34" charset="0"/>
              <a:cs typeface="Arial" pitchFamily="34" charset="0"/>
            </a:endParaRPr>
          </a:p>
        </p:txBody>
      </p:sp>
      <p:sp>
        <p:nvSpPr>
          <p:cNvPr id="86019" name="Rectangle 9"/>
          <p:cNvSpPr>
            <a:spLocks noChangeArrowheads="1"/>
          </p:cNvSpPr>
          <p:nvPr/>
        </p:nvSpPr>
        <p:spPr bwMode="auto">
          <a:xfrm>
            <a:off x="152400" y="5739825"/>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spcAft>
                <a:spcPct val="0"/>
              </a:spcAft>
            </a:pPr>
            <a:r>
              <a:rPr lang="en-US" altLang="en-US" sz="1600" b="0" dirty="0">
                <a:solidFill>
                  <a:srgbClr val="3A4C66"/>
                </a:solidFill>
                <a:latin typeface="Calibri" pitchFamily="34" charset="0"/>
                <a:cs typeface="Arial" pitchFamily="34" charset="0"/>
              </a:rPr>
              <a:t>Changes in the potential climatically suitable range of Douglas-fir</a:t>
            </a:r>
          </a:p>
          <a:p>
            <a:pPr eaLnBrk="1" fontAlgn="base" hangingPunct="1">
              <a:spcAft>
                <a:spcPct val="0"/>
              </a:spcAft>
            </a:pPr>
            <a:r>
              <a:rPr lang="en-US" altLang="en-US" sz="1600" b="0" i="1" dirty="0">
                <a:solidFill>
                  <a:srgbClr val="3A4C66"/>
                </a:solidFill>
                <a:latin typeface="Calibri" pitchFamily="34" charset="0"/>
                <a:cs typeface="Arial" pitchFamily="34" charset="0"/>
              </a:rPr>
              <a:t>(Data: </a:t>
            </a:r>
            <a:r>
              <a:rPr lang="en-US" altLang="en-US" sz="1600" b="0" i="1" dirty="0" err="1">
                <a:solidFill>
                  <a:srgbClr val="3A4C66"/>
                </a:solidFill>
                <a:latin typeface="Calibri" pitchFamily="34" charset="0"/>
                <a:cs typeface="Arial" pitchFamily="34" charset="0"/>
              </a:rPr>
              <a:t>Rehfeldt</a:t>
            </a:r>
            <a:r>
              <a:rPr lang="en-US" altLang="en-US" sz="1600" b="0" i="1" dirty="0">
                <a:solidFill>
                  <a:srgbClr val="3A4C66"/>
                </a:solidFill>
                <a:latin typeface="Calibri" pitchFamily="34" charset="0"/>
                <a:cs typeface="Arial" pitchFamily="34" charset="0"/>
              </a:rPr>
              <a:t> et al. 2006, multiple IPCC scenarios).</a:t>
            </a:r>
            <a:r>
              <a:rPr lang="en-US" altLang="en-US" sz="1050" b="0" i="1" dirty="0">
                <a:solidFill>
                  <a:srgbClr val="3A4C66"/>
                </a:solidFill>
                <a:latin typeface="Calibri" pitchFamily="34" charset="0"/>
                <a:cs typeface="Arial" pitchFamily="34" charset="0"/>
              </a:rPr>
              <a:t> </a:t>
            </a:r>
          </a:p>
        </p:txBody>
      </p:sp>
      <p:sp>
        <p:nvSpPr>
          <p:cNvPr id="86020" name="Text Box 7"/>
          <p:cNvSpPr txBox="1">
            <a:spLocks noChangeArrowheads="1"/>
          </p:cNvSpPr>
          <p:nvPr/>
        </p:nvSpPr>
        <p:spPr bwMode="auto">
          <a:xfrm>
            <a:off x="1736725" y="4846202"/>
            <a:ext cx="1009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spcBef>
                <a:spcPct val="0"/>
              </a:spcBef>
              <a:spcAft>
                <a:spcPct val="0"/>
              </a:spcAft>
            </a:pPr>
            <a:r>
              <a:rPr lang="en-US" altLang="en-US" sz="1800" dirty="0">
                <a:solidFill>
                  <a:prstClr val="black"/>
                </a:solidFill>
                <a:cs typeface="Arial" pitchFamily="34" charset="0"/>
              </a:rPr>
              <a:t>Current</a:t>
            </a:r>
          </a:p>
        </p:txBody>
      </p:sp>
      <p:sp>
        <p:nvSpPr>
          <p:cNvPr id="86021" name="Text Box 8"/>
          <p:cNvSpPr txBox="1">
            <a:spLocks noChangeArrowheads="1"/>
          </p:cNvSpPr>
          <p:nvPr/>
        </p:nvSpPr>
        <p:spPr bwMode="auto">
          <a:xfrm>
            <a:off x="6553200" y="4847789"/>
            <a:ext cx="81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spcBef>
                <a:spcPct val="0"/>
              </a:spcBef>
              <a:spcAft>
                <a:spcPct val="0"/>
              </a:spcAft>
            </a:pPr>
            <a:r>
              <a:rPr lang="en-US" altLang="en-US" sz="1800" dirty="0">
                <a:solidFill>
                  <a:prstClr val="black"/>
                </a:solidFill>
                <a:cs typeface="Arial" pitchFamily="34" charset="0"/>
              </a:rPr>
              <a:t>2060s</a:t>
            </a:r>
          </a:p>
        </p:txBody>
      </p:sp>
      <p:sp>
        <p:nvSpPr>
          <p:cNvPr id="86022" name="Text Box 9"/>
          <p:cNvSpPr txBox="1">
            <a:spLocks noChangeArrowheads="1"/>
          </p:cNvSpPr>
          <p:nvPr/>
        </p:nvSpPr>
        <p:spPr bwMode="auto">
          <a:xfrm>
            <a:off x="0" y="6553200"/>
            <a:ext cx="784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ea typeface="ＭＳ Ｐゴシック" pitchFamily="34" charset="-128"/>
              </a:defRPr>
            </a:lvl1pPr>
            <a:lvl2pPr marL="742950" indent="-285750" eaLnBrk="0" hangingPunct="0">
              <a:defRPr sz="2400" b="1">
                <a:solidFill>
                  <a:schemeClr val="tx1"/>
                </a:solidFill>
                <a:latin typeface="Arial" pitchFamily="34" charset="0"/>
                <a:ea typeface="ＭＳ Ｐゴシック" pitchFamily="34" charset="-128"/>
              </a:defRPr>
            </a:lvl2pPr>
            <a:lvl3pPr marL="1143000" indent="-228600" eaLnBrk="0" hangingPunct="0">
              <a:defRPr sz="2400" b="1">
                <a:solidFill>
                  <a:schemeClr val="tx1"/>
                </a:solidFill>
                <a:latin typeface="Arial" pitchFamily="34" charset="0"/>
                <a:ea typeface="ＭＳ Ｐゴシック" pitchFamily="34" charset="-128"/>
              </a:defRPr>
            </a:lvl3pPr>
            <a:lvl4pPr marL="1600200" indent="-228600" eaLnBrk="0" hangingPunct="0">
              <a:defRPr sz="2400" b="1">
                <a:solidFill>
                  <a:schemeClr val="tx1"/>
                </a:solidFill>
                <a:latin typeface="Arial" pitchFamily="34" charset="0"/>
                <a:ea typeface="ＭＳ Ｐゴシック" pitchFamily="34" charset="-128"/>
              </a:defRPr>
            </a:lvl4pPr>
            <a:lvl5pPr marL="2057400" indent="-228600" eaLnBrk="0" hangingPunct="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eaLnBrk="1" fontAlgn="base" hangingPunct="1">
              <a:spcBef>
                <a:spcPct val="0"/>
              </a:spcBef>
              <a:spcAft>
                <a:spcPct val="0"/>
              </a:spcAft>
            </a:pPr>
            <a:r>
              <a:rPr lang="en-US" altLang="en-US" sz="1400" b="0">
                <a:solidFill>
                  <a:srgbClr val="3A4C66"/>
                </a:solidFill>
                <a:cs typeface="Arial" pitchFamily="34" charset="0"/>
              </a:rPr>
              <a:t>Littell et al. 2009</a:t>
            </a:r>
          </a:p>
        </p:txBody>
      </p:sp>
      <p:pic>
        <p:nvPicPr>
          <p:cNvPr id="86023" name="Picture 8" descr="legend.png"/>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bwMode="auto">
          <a:xfrm>
            <a:off x="7391400" y="5238314"/>
            <a:ext cx="1600200" cy="146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4" name="Picture 9" descr="PSMEcurr.jpg"/>
          <p:cNvPicPr>
            <a:picLocks/>
          </p:cNvPicPr>
          <p:nvPr/>
        </p:nvPicPr>
        <p:blipFill>
          <a:blip r:embed="rId4" cstate="print">
            <a:extLst>
              <a:ext uri="{28A0092B-C50C-407E-A947-70E740481C1C}">
                <a14:useLocalDpi xmlns:a14="http://schemas.microsoft.com/office/drawing/2010/main" val="0"/>
              </a:ext>
            </a:extLst>
          </a:blip>
          <a:srcRect l="5423" t="7018" r="5104" b="19298"/>
          <a:stretch>
            <a:fillRect/>
          </a:stretch>
        </p:blipFill>
        <p:spPr bwMode="auto">
          <a:xfrm>
            <a:off x="38100" y="1381203"/>
            <a:ext cx="4497388" cy="345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5" name="Picture 10" descr="PSME2060.jpg"/>
          <p:cNvPicPr>
            <a:picLocks/>
          </p:cNvPicPr>
          <p:nvPr/>
        </p:nvPicPr>
        <p:blipFill>
          <a:blip r:embed="rId5" cstate="print">
            <a:extLst>
              <a:ext uri="{28A0092B-C50C-407E-A947-70E740481C1C}">
                <a14:useLocalDpi xmlns:a14="http://schemas.microsoft.com/office/drawing/2010/main" val="0"/>
              </a:ext>
            </a:extLst>
          </a:blip>
          <a:srcRect l="4581" t="6950" r="5450" b="20062"/>
          <a:stretch>
            <a:fillRect/>
          </a:stretch>
        </p:blipFill>
        <p:spPr bwMode="auto">
          <a:xfrm>
            <a:off x="4583113" y="1381203"/>
            <a:ext cx="452278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640" y="141732"/>
            <a:ext cx="543338" cy="925068"/>
          </a:xfrm>
          <a:prstGeom prst="rect">
            <a:avLst/>
          </a:prstGeom>
        </p:spPr>
      </p:pic>
    </p:spTree>
    <p:extLst>
      <p:ext uri="{BB962C8B-B14F-4D97-AF65-F5344CB8AC3E}">
        <p14:creationId xmlns:p14="http://schemas.microsoft.com/office/powerpoint/2010/main" val="25870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62600" y="185678"/>
            <a:ext cx="3124200" cy="2585323"/>
          </a:xfrm>
          <a:prstGeom prst="rect">
            <a:avLst/>
          </a:prstGeom>
        </p:spPr>
        <p:txBody>
          <a:bodyPr wrap="square">
            <a:spAutoFit/>
          </a:bodyPr>
          <a:lstStyle/>
          <a:p>
            <a:r>
              <a:rPr lang="en-US" b="1" i="1" dirty="0" smtClean="0">
                <a:solidFill>
                  <a:srgbClr val="0070C0"/>
                </a:solidFill>
              </a:rPr>
              <a:t>There will be losers….</a:t>
            </a:r>
          </a:p>
          <a:p>
            <a:r>
              <a:rPr lang="en-US" b="1" dirty="0" smtClean="0"/>
              <a:t>Projected change in </a:t>
            </a:r>
            <a:r>
              <a:rPr lang="en-US" b="1" dirty="0"/>
              <a:t>Alaska marmot </a:t>
            </a:r>
            <a:r>
              <a:rPr lang="en-US" b="1" dirty="0" smtClean="0"/>
              <a:t>distribution </a:t>
            </a:r>
            <a:r>
              <a:rPr lang="en-US" dirty="0" smtClean="0"/>
              <a:t>under the A1B scenario. Statewide, total range area shrank by 27% by 2039, 81% by 2069, and 87% by 2099, relative to the estimated range size  for 2000-2099 (top left).  </a:t>
            </a:r>
            <a:endParaRPr lang="en-US" dirty="0">
              <a:solidFill>
                <a:srgbClr val="FF0000"/>
              </a:solidFill>
            </a:endParaRPr>
          </a:p>
        </p:txBody>
      </p:sp>
      <p:grpSp>
        <p:nvGrpSpPr>
          <p:cNvPr id="7" name="Group 6"/>
          <p:cNvGrpSpPr/>
          <p:nvPr/>
        </p:nvGrpSpPr>
        <p:grpSpPr>
          <a:xfrm>
            <a:off x="137160" y="20746"/>
            <a:ext cx="5325713" cy="3487014"/>
            <a:chOff x="137160" y="228600"/>
            <a:chExt cx="5325713" cy="3487014"/>
          </a:xfrm>
        </p:grpSpPr>
        <p:pic>
          <p:nvPicPr>
            <p:cNvPr id="1075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 y="228600"/>
              <a:ext cx="5325713" cy="3487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114800" y="1518494"/>
              <a:ext cx="990600" cy="276999"/>
            </a:xfrm>
            <a:prstGeom prst="rect">
              <a:avLst/>
            </a:prstGeom>
            <a:noFill/>
          </p:spPr>
          <p:txBody>
            <a:bodyPr wrap="square" rtlCol="0">
              <a:spAutoFit/>
            </a:bodyPr>
            <a:lstStyle/>
            <a:p>
              <a:r>
                <a:rPr lang="en-US" sz="1200" dirty="0" smtClean="0"/>
                <a:t>2039, -27%</a:t>
              </a:r>
              <a:endParaRPr lang="en-US" sz="1200" dirty="0"/>
            </a:p>
          </p:txBody>
        </p:sp>
        <p:sp>
          <p:nvSpPr>
            <p:cNvPr id="10" name="TextBox 9"/>
            <p:cNvSpPr txBox="1"/>
            <p:nvPr/>
          </p:nvSpPr>
          <p:spPr>
            <a:xfrm>
              <a:off x="1752600" y="3194894"/>
              <a:ext cx="1097280" cy="276999"/>
            </a:xfrm>
            <a:prstGeom prst="rect">
              <a:avLst/>
            </a:prstGeom>
            <a:noFill/>
          </p:spPr>
          <p:txBody>
            <a:bodyPr wrap="square" rtlCol="0">
              <a:spAutoFit/>
            </a:bodyPr>
            <a:lstStyle/>
            <a:p>
              <a:r>
                <a:rPr lang="en-US" sz="1200" dirty="0" smtClean="0"/>
                <a:t>2069, -81%</a:t>
              </a:r>
              <a:endParaRPr lang="en-US" sz="1200" dirty="0"/>
            </a:p>
          </p:txBody>
        </p:sp>
        <p:sp>
          <p:nvSpPr>
            <p:cNvPr id="11" name="TextBox 10"/>
            <p:cNvSpPr txBox="1"/>
            <p:nvPr/>
          </p:nvSpPr>
          <p:spPr>
            <a:xfrm>
              <a:off x="4038600" y="3118694"/>
              <a:ext cx="1066800" cy="276999"/>
            </a:xfrm>
            <a:prstGeom prst="rect">
              <a:avLst/>
            </a:prstGeom>
            <a:noFill/>
          </p:spPr>
          <p:txBody>
            <a:bodyPr wrap="square" rtlCol="0">
              <a:spAutoFit/>
            </a:bodyPr>
            <a:lstStyle/>
            <a:p>
              <a:r>
                <a:rPr lang="en-US" sz="1200" dirty="0" smtClean="0"/>
                <a:t>2099, -87%</a:t>
              </a:r>
              <a:endParaRPr lang="en-US" sz="1200" dirty="0"/>
            </a:p>
          </p:txBody>
        </p:sp>
      </p:grpSp>
      <p:grpSp>
        <p:nvGrpSpPr>
          <p:cNvPr id="13" name="Group 12"/>
          <p:cNvGrpSpPr/>
          <p:nvPr/>
        </p:nvGrpSpPr>
        <p:grpSpPr>
          <a:xfrm>
            <a:off x="289560" y="3505200"/>
            <a:ext cx="8549640" cy="3276600"/>
            <a:chOff x="289560" y="3505200"/>
            <a:chExt cx="8549640" cy="3276600"/>
          </a:xfrm>
        </p:grpSpPr>
        <p:pic>
          <p:nvPicPr>
            <p:cNvPr id="1075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 y="3505200"/>
              <a:ext cx="5097113"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638800" y="3505200"/>
              <a:ext cx="3200400" cy="2585323"/>
            </a:xfrm>
            <a:prstGeom prst="rect">
              <a:avLst/>
            </a:prstGeom>
          </p:spPr>
          <p:txBody>
            <a:bodyPr wrap="square">
              <a:spAutoFit/>
            </a:bodyPr>
            <a:lstStyle/>
            <a:p>
              <a:r>
                <a:rPr lang="en-US" b="1" i="1" dirty="0" smtClean="0">
                  <a:solidFill>
                    <a:srgbClr val="0070C0"/>
                  </a:solidFill>
                </a:rPr>
                <a:t>…and winners</a:t>
              </a:r>
            </a:p>
            <a:p>
              <a:r>
                <a:rPr lang="en-US" b="1" dirty="0" smtClean="0"/>
                <a:t>Potential </a:t>
              </a:r>
              <a:r>
                <a:rPr lang="en-US" b="1" dirty="0"/>
                <a:t>expansion of trumpeter swan habitat. </a:t>
              </a:r>
              <a:r>
                <a:rPr lang="en-US" dirty="0" smtClean="0"/>
                <a:t>Trumpeter </a:t>
              </a:r>
              <a:r>
                <a:rPr lang="en-US" dirty="0"/>
                <a:t>swans are predicted to shift their range northward and westward over the course of this century. Red indicates trumpeters present. Green indicates trumpeters absent </a:t>
              </a:r>
            </a:p>
          </p:txBody>
        </p:sp>
      </p:grpSp>
      <p:sp>
        <p:nvSpPr>
          <p:cNvPr id="12" name="Rectangle 11"/>
          <p:cNvSpPr/>
          <p:nvPr/>
        </p:nvSpPr>
        <p:spPr>
          <a:xfrm>
            <a:off x="5606986" y="6334780"/>
            <a:ext cx="3384614" cy="461665"/>
          </a:xfrm>
          <a:prstGeom prst="rect">
            <a:avLst/>
          </a:prstGeom>
        </p:spPr>
        <p:txBody>
          <a:bodyPr wrap="square">
            <a:spAutoFit/>
          </a:bodyPr>
          <a:lstStyle/>
          <a:p>
            <a:r>
              <a:rPr lang="en-US" sz="1200" i="1" dirty="0" smtClean="0"/>
              <a:t>Source:  Murphy et al. (August 2010, Fig. 20 and 21), as used in Tillman and Siemann 2011</a:t>
            </a:r>
            <a:endParaRPr lang="en-US" sz="1200" dirty="0"/>
          </a:p>
        </p:txBody>
      </p:sp>
    </p:spTree>
    <p:extLst>
      <p:ext uri="{BB962C8B-B14F-4D97-AF65-F5344CB8AC3E}">
        <p14:creationId xmlns:p14="http://schemas.microsoft.com/office/powerpoint/2010/main" val="2880977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815068" y="0"/>
            <a:ext cx="4328932" cy="6858000"/>
            <a:chOff x="4815068" y="0"/>
            <a:chExt cx="4328932" cy="6858000"/>
          </a:xfrm>
        </p:grpSpPr>
        <p:pic>
          <p:nvPicPr>
            <p:cNvPr id="7" name="Picture 2" descr="http://www.northpacificlcc.org/Content/images/about_map_larg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3603" t="2054" r="2754" b="1603"/>
            <a:stretch/>
          </p:blipFill>
          <p:spPr bwMode="auto">
            <a:xfrm>
              <a:off x="4815068" y="0"/>
              <a:ext cx="432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953000" y="3429000"/>
              <a:ext cx="1219200" cy="2819400"/>
            </a:xfrm>
            <a:prstGeom prst="rect">
              <a:avLst/>
            </a:prstGeom>
            <a:solidFill>
              <a:srgbClr val="ABD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0" y="76200"/>
            <a:ext cx="9144000" cy="6858000"/>
          </a:xfrm>
          <a:prstGeom prst="rect">
            <a:avLst/>
          </a:prstGeom>
          <a:solidFill>
            <a:srgbClr val="FFFFFF">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52400"/>
            <a:ext cx="8229600" cy="1143000"/>
          </a:xfrm>
        </p:spPr>
        <p:txBody>
          <a:bodyPr>
            <a:noAutofit/>
          </a:bodyPr>
          <a:lstStyle/>
          <a:p>
            <a:pPr algn="l"/>
            <a:r>
              <a:rPr lang="en-US" sz="3200" dirty="0" smtClean="0"/>
              <a:t>Key Impacts Common </a:t>
            </a:r>
            <a:br>
              <a:rPr lang="en-US" sz="3200" dirty="0" smtClean="0"/>
            </a:br>
            <a:r>
              <a:rPr lang="en-US" sz="3200" dirty="0" smtClean="0"/>
              <a:t>Across NPLCC Ecosystems</a:t>
            </a:r>
            <a:endParaRPr lang="en-US" sz="3200" dirty="0"/>
          </a:p>
        </p:txBody>
      </p:sp>
      <p:sp>
        <p:nvSpPr>
          <p:cNvPr id="3" name="Content Placeholder 2"/>
          <p:cNvSpPr>
            <a:spLocks noGrp="1"/>
          </p:cNvSpPr>
          <p:nvPr>
            <p:ph idx="1"/>
          </p:nvPr>
        </p:nvSpPr>
        <p:spPr>
          <a:xfrm>
            <a:off x="228600" y="1646237"/>
            <a:ext cx="8229600" cy="4068763"/>
          </a:xfrm>
        </p:spPr>
        <p:txBody>
          <a:bodyPr>
            <a:normAutofit/>
          </a:bodyPr>
          <a:lstStyle/>
          <a:p>
            <a:r>
              <a:rPr lang="en-US" sz="2600" dirty="0" smtClean="0">
                <a:solidFill>
                  <a:schemeClr val="bg1">
                    <a:lumMod val="50000"/>
                  </a:schemeClr>
                </a:solidFill>
              </a:rPr>
              <a:t>Habitat loss and transition</a:t>
            </a:r>
          </a:p>
          <a:p>
            <a:r>
              <a:rPr lang="en-US" sz="2600" dirty="0" smtClean="0">
                <a:solidFill>
                  <a:schemeClr val="bg1">
                    <a:lumMod val="50000"/>
                  </a:schemeClr>
                </a:solidFill>
              </a:rPr>
              <a:t>Shifts in biodiversity, ranges, </a:t>
            </a:r>
            <a:br>
              <a:rPr lang="en-US" sz="2600" dirty="0" smtClean="0">
                <a:solidFill>
                  <a:schemeClr val="bg1">
                    <a:lumMod val="50000"/>
                  </a:schemeClr>
                </a:solidFill>
              </a:rPr>
            </a:br>
            <a:r>
              <a:rPr lang="en-US" sz="2600" dirty="0" smtClean="0">
                <a:solidFill>
                  <a:schemeClr val="bg1">
                    <a:lumMod val="50000"/>
                  </a:schemeClr>
                </a:solidFill>
              </a:rPr>
              <a:t>abundance, and community </a:t>
            </a:r>
            <a:br>
              <a:rPr lang="en-US" sz="2600" dirty="0" smtClean="0">
                <a:solidFill>
                  <a:schemeClr val="bg1">
                    <a:lumMod val="50000"/>
                  </a:schemeClr>
                </a:solidFill>
              </a:rPr>
            </a:br>
            <a:r>
              <a:rPr lang="en-US" sz="2600" dirty="0" smtClean="0">
                <a:solidFill>
                  <a:schemeClr val="bg1">
                    <a:lumMod val="50000"/>
                  </a:schemeClr>
                </a:solidFill>
              </a:rPr>
              <a:t>composition</a:t>
            </a:r>
          </a:p>
          <a:p>
            <a:r>
              <a:rPr lang="en-US" sz="2600" b="1" dirty="0" smtClean="0"/>
              <a:t>Increased competition from </a:t>
            </a:r>
            <a:br>
              <a:rPr lang="en-US" sz="2600" b="1" dirty="0" smtClean="0"/>
            </a:br>
            <a:r>
              <a:rPr lang="en-US" sz="2600" b="1" dirty="0" smtClean="0"/>
              <a:t>invasive species</a:t>
            </a:r>
          </a:p>
          <a:p>
            <a:pPr marL="0" indent="0">
              <a:buNone/>
            </a:pPr>
            <a:endParaRPr lang="en-US" sz="2600" dirty="0"/>
          </a:p>
        </p:txBody>
      </p:sp>
      <p:cxnSp>
        <p:nvCxnSpPr>
          <p:cNvPr id="6" name="Straight Connector 5"/>
          <p:cNvCxnSpPr/>
          <p:nvPr/>
        </p:nvCxnSpPr>
        <p:spPr>
          <a:xfrm>
            <a:off x="228600" y="1447800"/>
            <a:ext cx="4267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0856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238"/>
            <a:ext cx="8229600" cy="868362"/>
          </a:xfrm>
        </p:spPr>
        <p:txBody>
          <a:bodyPr>
            <a:noAutofit/>
          </a:bodyPr>
          <a:lstStyle/>
          <a:p>
            <a:pPr algn="l"/>
            <a:r>
              <a:rPr lang="en-US" sz="3600" dirty="0" smtClean="0">
                <a:solidFill>
                  <a:srgbClr val="002060"/>
                </a:solidFill>
              </a:rPr>
              <a:t>Climate change benefits invasive species when…</a:t>
            </a:r>
            <a:endParaRPr lang="en-US" sz="3600" dirty="0">
              <a:solidFill>
                <a:srgbClr val="002060"/>
              </a:solidFill>
            </a:endParaRPr>
          </a:p>
        </p:txBody>
      </p:sp>
      <p:sp>
        <p:nvSpPr>
          <p:cNvPr id="3" name="Content Placeholder 2"/>
          <p:cNvSpPr>
            <a:spLocks noGrp="1"/>
          </p:cNvSpPr>
          <p:nvPr>
            <p:ph idx="1"/>
          </p:nvPr>
        </p:nvSpPr>
        <p:spPr>
          <a:xfrm>
            <a:off x="457200" y="1905000"/>
            <a:ext cx="8229600" cy="3581400"/>
          </a:xfrm>
        </p:spPr>
        <p:txBody>
          <a:bodyPr>
            <a:normAutofit/>
          </a:bodyPr>
          <a:lstStyle/>
          <a:p>
            <a:pPr marL="285750" indent="-285750">
              <a:spcBef>
                <a:spcPts val="1200"/>
              </a:spcBef>
              <a:spcAft>
                <a:spcPts val="1200"/>
              </a:spcAft>
            </a:pPr>
            <a:r>
              <a:rPr lang="en-US" sz="2800" dirty="0" smtClean="0"/>
              <a:t>New species are now able to survive in new or existing locations, </a:t>
            </a:r>
          </a:p>
          <a:p>
            <a:pPr marL="285750" indent="-285750">
              <a:spcBef>
                <a:spcPts val="1200"/>
              </a:spcBef>
              <a:spcAft>
                <a:spcPts val="1200"/>
              </a:spcAft>
            </a:pPr>
            <a:r>
              <a:rPr lang="en-US" sz="2800" dirty="0" smtClean="0"/>
              <a:t>Known invasive species expand their range into new territories, and </a:t>
            </a:r>
          </a:p>
          <a:p>
            <a:pPr marL="285750" indent="-285750">
              <a:spcBef>
                <a:spcPts val="1200"/>
              </a:spcBef>
              <a:spcAft>
                <a:spcPts val="1200"/>
              </a:spcAft>
            </a:pPr>
            <a:r>
              <a:rPr lang="en-US" sz="2800" dirty="0" smtClean="0"/>
              <a:t>Species that currently are not considered invasive may become invasive and cause significant impacts</a:t>
            </a:r>
          </a:p>
          <a:p>
            <a:pPr>
              <a:spcBef>
                <a:spcPts val="1200"/>
              </a:spcBef>
              <a:spcAft>
                <a:spcPts val="1200"/>
              </a:spcAft>
            </a:pPr>
            <a:endParaRPr lang="en-US" sz="2800" dirty="0"/>
          </a:p>
        </p:txBody>
      </p:sp>
      <p:sp>
        <p:nvSpPr>
          <p:cNvPr id="4" name="TextBox 3"/>
          <p:cNvSpPr txBox="1"/>
          <p:nvPr/>
        </p:nvSpPr>
        <p:spPr>
          <a:xfrm>
            <a:off x="5791200" y="6477000"/>
            <a:ext cx="3352800" cy="307777"/>
          </a:xfrm>
          <a:prstGeom prst="rect">
            <a:avLst/>
          </a:prstGeom>
          <a:noFill/>
        </p:spPr>
        <p:txBody>
          <a:bodyPr wrap="square" rtlCol="0">
            <a:spAutoFit/>
          </a:bodyPr>
          <a:lstStyle/>
          <a:p>
            <a:pPr algn="r"/>
            <a:r>
              <a:rPr lang="en-US" sz="1400" dirty="0" smtClean="0"/>
              <a:t>Tillman and Siemann 2011</a:t>
            </a:r>
            <a:endParaRPr lang="en-US" sz="1400" dirty="0"/>
          </a:p>
        </p:txBody>
      </p:sp>
    </p:spTree>
    <p:extLst>
      <p:ext uri="{BB962C8B-B14F-4D97-AF65-F5344CB8AC3E}">
        <p14:creationId xmlns:p14="http://schemas.microsoft.com/office/powerpoint/2010/main" val="16886157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fontScale="90000"/>
          </a:bodyPr>
          <a:lstStyle/>
          <a:p>
            <a:r>
              <a:rPr lang="en-US" sz="3200" dirty="0" smtClean="0"/>
              <a:t>Invasives that appear to benefit from climate change</a:t>
            </a:r>
            <a:endParaRPr lang="en-US" sz="3200" dirty="0"/>
          </a:p>
        </p:txBody>
      </p:sp>
      <p:pic>
        <p:nvPicPr>
          <p:cNvPr id="104450" name="Picture 2" descr="Hydrill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1185553"/>
            <a:ext cx="2195721" cy="15150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90600" y="1143000"/>
            <a:ext cx="1524000" cy="276999"/>
          </a:xfrm>
          <a:prstGeom prst="rect">
            <a:avLst/>
          </a:prstGeom>
          <a:noFill/>
        </p:spPr>
        <p:txBody>
          <a:bodyPr wrap="square" rtlCol="0">
            <a:spAutoFit/>
          </a:bodyPr>
          <a:lstStyle/>
          <a:p>
            <a:r>
              <a:rPr lang="en-US" sz="1200" dirty="0" err="1" smtClean="0">
                <a:solidFill>
                  <a:schemeClr val="bg1"/>
                </a:solidFill>
              </a:rPr>
              <a:t>Hydrilla</a:t>
            </a:r>
            <a:endParaRPr lang="en-US" sz="1200" dirty="0">
              <a:solidFill>
                <a:schemeClr val="bg1"/>
              </a:solidFill>
            </a:endParaRPr>
          </a:p>
        </p:txBody>
      </p:sp>
      <p:sp>
        <p:nvSpPr>
          <p:cNvPr id="6" name="AutoShape 4" descr="data:image/jpeg;base64,/9j/4AAQSkZJRgABAQAAAQABAAD/2wCEAAkGBxQTEhQUExQWFRUXGR8ZGBgYFxocGxweHiEaGx8aHhsfHSggIB4lIB4eIjIhJSkrLi4uGh8zODMsNygtLisBCgoKDg0OGxAQGzQkICQ0NDQvNywsLCw0NC0vNDQsLC80NCw0LCw0LCwsLCwsLCwsLCwsNCwsNCwsLCwsLDQsLP/AABEIALQA8gMBIgACEQEDEQH/xAAbAAACAgMBAAAAAAAAAAAAAAAFBgMEAAIHAf/EAEAQAAIBAgUCBQIDBgQFBAMBAAECEQMhAAQSMUEFUQYTImFxMoFCkaEjUmKxwfAHFNHhFXKCkvEzQ6KyF1NjFv/EABoBAAMBAQEBAAAAAAAAAAAAAAIDBAEABQb/xAAwEQACAgEDAgQFAwQDAAAAAAAAAQIRAxIhMQRBE1Fx8CIyYYGxkaHhFCPB0TM0Uv/aAAwDAQACEQMRAD8A5eBbGoOPZ98eAfpj0USnoIxLkqBqVFSVGoxLMFUe5PYC/wBsQgYzTxjjgh1XKCjVamlZK4X8dOQp7x8bY0oZlkIIJt2xVVMbYExnRfCXU6tdStOkJUgkgkFtVgNWkx8TfDZkwrMGqOqWsqwzAnVEwSocFWvN72tjkvRuo+Vb6Qx9TganUQQdAmAxEjVuJ3w41+pBKVCv6UptqFGmBrYEKKYqNECEUlQok+omb4iz4bexNLErOg/5oICEQLG+o6on1CeNyQO0Yp0fFHlmKih0Nr6UHyAT/LtOBFHP0kWklWrZrF1BAJEGAACQbxPecVq1VS+j1lQTpWtHqUbNOkGABdT6gJIPGI/C7sxTl8ydDIenUsz+0yzq9IkB0sIHLTGpgNwLAxvhJNB6DlmHrQFiGHe3PJF7d8MdOuyulRjFQAhFBKqswSCoPrYRbhhE7xi/kuo0s8hTMgU6yyFcW+oWn5k22thabjt2O+CbVbP9jmYQ5g65XUlQiCRMgahveO52wV/yC01a4I1wACDBAEADkggmO5GLDeCsxQzUNemwLtUCykCJvM6uy7mYxHXqeazhYVQAiK1gRNwexOome53xXKa2UXsBmjJOnwD3os+XXQJBNQs4BYBSwQwv1GqwDLpG0sba8BOq5VVU+jSZ0gAg6YH0EixePU0bEqJw/VemilSRSy61TZ2BeCzR6gZCsW+oCYG97AeodPNZ9TGRS9J0yBpFxTp04ChQbzJ+oknjBY8v6B48ijyKPTMyqMT5et49BJMIf39MeojcAmJjHRfCnR6+fId2ZKSArqNybkwvvckn3xH0jw2jsKaIus/UWvpU7n3tPH8sM3ivxIuUprlMqB5sBfSICTaYHPOJuoz6nox8srxzU1qfH5BHj3rVLL0lylEAED1ERItHH4jjlNVtXq1S3Pt9yb4k6lmGZmDGWkyTz84pDfFXTYFihXc1eYz9E6lCBZEkEEG7EzY/kdsEvMGhypYjXLavqba550jf2thKRiDPONzm6gKvrJI2vwOPjjBPFfAnJgUnY/ZViZCyTbTpMXjeeN/5YM5fzKlPS661XlnUAX+nWdjzsbYRKfWEJBA0lt5mBEXAB3+cXqmaZgFUyakC+4W1z/EwHGwA74nyQZBLpZaqXAxs9GlCgli5GnTpJUi8rqgTNpI22GKa1KVJpXLF3JMmpULMbRqiVVbgm5PGBOZYqBUmAp0LIBMyohZ5Am/v7YEvn2qVGE82W1ot8YGOK1YzHhkpUnwOlHqV1hQbg6UgLP63+TGOqZDJCpSQ1qQDEBipg6TBEfIB/U44h0rM6Jql1JpglFiQz30yTvF2gfu++O69DzAqZekwcVPQJYRcxB2tM4DwoRkizo8dN2c+8ZUK1MtSVitOJCU1CBh7wbL+8WthSqKKaa2aZEWBi0Rp7jsducPn+IeVRgigFH38wGdp9J7if5Y5bQ6g9OrUWu2sAFWBP73I94IP/Tglk1RUktroyXTSlNq+Cj/nibwb3+rHmPKeagAaAYETAv8ArjMU7FH9OgBONgd/fGkYv5erT8msCs1G8tadj6RLF2tzZR9zj0ACkMSA3xGJxsMacbz2xIlSDKyPm5/OBiEcmMbA4w43nFrzXcoN5hVGwBkAAcDj88VInF/pea8vWRJZhpXsJ3Mb7bEdzgWYMHhbzPMYCppb6S0FmBBghANyfbD7lqSpSDmWqlG9JAEsCWEoLeZ9MH3MzIhToMcvQQrdjvf/AOMCLe3OGbombWrR1hfSPqmnJJiCpNlMAWEY83PNvdcCJLUSZrJmoxlC2lQCyiAIMsdZMAifUpImLYjNHKpUZi3nMxGoU5C6pDKdQJPbb3vgRn+skudbazSpO5WZAZ/SABtIED2k4Htnl8x6Jo01Lop9WpjZNQ9A3OFRxSoVo08DtQ8VsrClUoqyOdOgEgjYfiJJJJNsR9U8LUWV6tAK6k3UA6li+k6SDY8b4oZ3pT0kWqmlgJKhgQWJW0gbADee2PPD9OtQdsw9V0BbU6g6xU/gEiFH8V4nnC3FRVxdMKM3L4cnv+CPrcZcnVKqqKiLqMER6iABqaCYuYk+2KPTar1nSlS0rTEDURCqCeJ5O3ecNfVemUuoJ5+XI81fqptfbtOx3g7HAqhV/wArH0sSRqUqTe4j2tc24xjmlGuWZLEtVvdFjrXV0y9BKOX1eYTJbUfcEzffeObYQq2Y8hmr1b1XA8tD/wDdvbsOcNdamqMXqECo4m4tTFiogAzO4T3vAthC6/X8yppVWMAk6j6u5kbCAPm+HdLiX68jtTyOnwgHXYkkkyTJJ7848p42qKefy98bCgdJYEW45jafjHpDzUKJxLSyjPOkCOZZR/MjEC43V7zjDQ5kumJSTXVaSbqiXmNzrPpHyAfbBfw/WFfMF9CqtJS1iTNrSTcxt9sK1bNs5E3tH/jB7w9UNLLVqkxNh7x/5xLnT0PzexkuD3r3rq07QVAEQNydR/mB9sBc7ArNpGkBj9IB59sRtmC9yTc3nvgn0fKio/rU6QNR7QLyTwB/tzjUtCArRG/II0qyqEpuoOoMzAx6dYgSYmbavuMHPAviJ8qWoi4JLKC3pPfjfn3wq5+s1Ss1SJLGQBEiNgQRwBH2xCiMSSCAwOxsJ/LCXG1uMxYnHfudA6jn3rVGqVIC9hYAW5Pxjn3icr57sI9YDR9gBPyIP3xdq16oEkeZ/wApLp8kA6cD6tBnJqQGMajqMGwJiDvAH8sbHTSilSQ2ENLcrNF61b6B+n+mMwPViROne++Mw2kMB2JEaD8YiH5Y3KEW/u+PQJTZm7Y8nGzNYD5xqBtjjDZcSLtjSmsmACSbAck9hho6F0JWu+vUDBCi6HiQQZnvBGAlNRVsXkyxgrYuU0njDx4N8LVWd9dKJQFAwsZPpa9uJxfyHR0ViQQV3iFAnjTx7xwRjpHTFKIpLE6Yge3a3GIOp6qlUe5KuqWR6YiI3hfOVMyKetlVVDErYcSL257HFrqlV0QUhWCaWbSogEsN7gRAkEwLk74eeo5ogooJksOOJH9f0wodc6NLq8jUNW4iC0yfgWv8YhWbU1q4RUskY3FbikyFT5ppk0yf2y0yDtMKn/8AMmSeZ+BjfILOcrMA1UsJpuoEaCLyT9NvTbbBXqeX0x5JZUAATSp1M20lSQYM7XgXxItSrTQ1SnmU73GysRe3Akb/AO2K5ZdvUOMNadLcP1OpArrqMoZjAQEhSf3QeY+cK2f6uXJ03jsNjtEfpiHOUDVCBlqoSSNbI2i+wkbDjk4u9KyS0g9FXZpjUDoVQRyzXMf3vidRilqlyT5sOnlnvhytWTTUX0uBtE2naN9uPY4eGWjmizU/LOZUANcx7hT341XjCTm+pr6qSHSdIJc/hm0E8caRxMmcaU0qIyR+yAhg4bSSfY3BHsZkb4yUdTt7AQy6NmtmeeIelPVqMBU8t1UehmuxklpEmbRDe2IMt4U0U2qtUDsYgEDU0ETfgEgC/E46Dl6SZtVaoAKy2FQKPWORffm3GKeco06I0LpUAzZST8kn5P5Y7x3GKijZpxjaewnv4e1OA5IRVkwV+q0g29+2BHU6VDLsxpUld9UF6l1S2wTYmb32w7U+qA6l0krogEqIF5k94PvzhOq5E13YMDp47m5JiBv8YdjyN/M9hUclcsSzROsaxze3vf5xv1DpZpIrGSSdx9MEEgDktEE8CYw/GhllKqAS6wDcNE7kng+3xiz1pMu9PRToE1GTSajGe30A2kxY2icUf1CseuoT9DlSCcNHU18vJUU5f1H4mfyxEfDZBpiLlhqJZdibCN/689sFPG+XJUEQEQqg3vYmx52wOSalOMV6j1OLqhIViJwTyPUG8t01AagO+wMwL884H6DsedsWcpTVmAkAG0kwB8/zxRJWhlJ8lmlWWb27ck/fj8sMHSqO9TRrJ2G/9n34wO6X04Vq6pTUlFuSTcgXLHgT2Gwtgn1vUzwkhQIiL/McD3xJka1aUFqt0ihmFDVTZwCYAZtO5vAiY4v84zqS+nRBBMiDvbYEzHtirUBUiGduRqI/OBxvixXdmV3UHQom0EAwCD33kffBpDeCstAQPUg9u2MxuiU2AZgZNzcbm5xmD0nWKcY21SSTuceOIOPMXWTEpE+2MbcwbcHGvAxKxW0CLX9zjji10jNrTqKzIriYh5i4iTBB574fum9QoU3UNTDVGELodgSO5GpoURPO3J2RejZSnVco5YeklSon1C8EbkRO2G/wn0KvUBpghFE/t5B9LQStMmwB3LXPxGJeo01cmS58SnuOWRahW9IBpsOGOrb4AvxN7/GDVCm1OAZI2tJEexAI3P2wDfN0suPKomWCxNp+J3VffmcVemdVqgAAhgfwuNQNrnTCxfY+4x5MouXHBA1DG9+fp79/UZM+GLqou0SImfz/AAwYxDUz40Ohhmm8gkGCO55ONs3nS1BGSFb8cGdoBW09wYmfjFGtTqVjoRSTGogaRHJAU3LfPsMJUHwXY43k245AvUEmV1GQDcBoOo7ErExHePnC/nc/WoV9dKrCmVjQdIiD5bKbHefvhqp5RGCsxYiTAMXgGYgxO6j8owoZsq9NuxSRv+EMyn7BXQ+yjF2Bp/UuUnVIO9JzIr09axTMkOqgle2pRNgTx/TFrJhCHpoQW5tcxeQdibbk4qf4bZH/ADDOugaAsO3rAvtEMBJ7kWjA3xHVShVCyWSArTYqRBM9wZ/ScZKK8Vwic1q+KW5fNbLU6ly7MQZ1FQZFyYC8fON38TZemCqIxm8O0g7fhn/TCiKi1S2oT6S/pMTEgi/0gz+mCnS6eXraNeqkwMQoeoT34Jw54Ut3ZHkxq7bsZh4hdriBpICXi54jgDcgbmL8YbKKjNporhqbwdLjncEnsfY8YH+F8pk6Z1BA9YyZaSYBm0iTBNzFsEavUVdmKNrRAX9LFfUv4ZiCGMC574jyJX8KBjUd27vsDeo9HOXUaiWWJMcm9r7f74APVlSKSRPpCrM+5k3mD+uDPhvr1Z5pZhRX1MZQQzLubEWj2JnBrO+HkafJeDuQTLCbAahcLv7nvgLcXuBLp1O5Y/0E7L9LKazcamkqCpNp549+3tjdlQUSbg/h0sWsfSPXcXg/lgnS6RVLOrqw4CtBBUbkwY9U7DsPnFnOZKgPpOsLpC01aBrpyxUm8E7R/Cb3wanb3YlYm95CX0zptQV2ZzOjhQYWPUQWsCQDcCeJxt4hpj/LnUxlmLKARvAAv8YaupZoKCQAlO8rAuxALLqJhhtcyMKnVupVKj0k0KS30ghoB3nSumQO/wDTDYScp35DNbtLyEXM5dkAJF7+0fE4jpzEx8dsdDrZWjVqmmUVyvpkqZLEWXeP9Ik7Yn8PeFqB1NqkNsDewiSDuQYIvil9TFRtlPjxrY88O9JNDp7ZmpZn4I2E2HtO+AS5tDfWAX9QEywgcjg2sJ2O2Df+IHXmCplFmAPWBY3uAMJjZTSt10ntzifpoyd5J8y/BRCSbtG5UO6+oDuzEAQCWP2AxtSzIbXonSJgd4BAJ9zbEFZpI27QRbGrQoIEkdvfvOK+w3k3WgYFv7/LGYqDNn984zHbm2wJjYrj00r4JZDotarGhTH7zWGLJSUVbEg1TOCPR+lvmKqU0H1MFLRZQTBY+w3wc/8A85RoycxVUxFgb++LVPxKFAp5OiNR9KmBJJNoG++JpZ3L/jV/g4LZDwqmQLVsxUBKkhFVhLQTDfMXjBpqs0/2bWjWwA9YUiQAuxB4A5wAy3TNIGb6nVGzaaNQnUXUmEKxYNG4xL0rrNbNVp8sJl4CkgEwi20s2lt4vPB4xJLHKT1Sd/j0X+xeZJwLqtSVdR84k21+WPSbyCrNIPzbaMe01T6aNQVTzTeUqE7DTqOkmBJEzxhk/wCD0yrqBVCMPVSqOshl20vqmJvNwf0wqdd8OMEpuisGldSNyFI1GRyY7gdsCmm6s8ueFat1t9xm8LgF3pOjBmUgEkgCOAsWF9jiXNKXrrp0259SzNpkW3G3uBzip4b6ozZinRraXGqaTtOvTptLTv8AM89sHMplSHq1GtSpljBABYg8E/Ak91XviacWpjsSbhHS+/uxY8RKdSQAq61AuSFnSdIFiIUE35Y4Ruoqy0kTu7ksNgsnSkxGzkmP3ow2Z7qtZiywFEnVqCz6hpb3MgRI2wq9SzV1VDKyRoAsdRBPO+3/AGjFeC40izFn1yHbwTXOTyFSrA9Z532/0xzDqme82o9Qi7Gf9MMniDrH7JcurEKFg9wN4wotHGD6XE9UskuX+BkW63JqVYJBBBJBDCLAGxHvPfFjKZp6VXWjFTeCDvIuNtjgcTjeiSDax+cWtGtWdH8O+YyaaINQtHnVi5NzHopgqBA5tHe2D+arJTpeVVqPvNT6R6eACF0gcmJ++KPRa9PL5ZYfUguQo06mM9xudpOwuO+FXq/iRqlTU6soUllC3DHdSxMkj2HFsec8bySdcETi5PYbum9UAqeXRCqGWX0mXi2kMTctFyDESB3wxZPqGkiNAEw2lh6uNI9xaW9oEY594fzilKgqEK1QSxUiQhBllIEiSefcYmz/AIip06iLSXTSphRdZZufxTAkcXmThcsLcqRlTTdHTc7nwtJmYhkkiRJItzA3m2A2W6HQq1DXy9SxEMk3ta0xeb35OE1fEjVmCKNSFQLLB9QuJ2mZMnfFnP1Rlsu1OnKu8aoBkXmJ94uRtthTxOO3dhOepqM1Ya8T0cwtMwl0EKQJAE7jsf64HdK6JWb9q4EhT6mOkD1GWLH+ETH9MGuj9SqsxUyQQxIO0yIHcelgRiTq2fpppR6OtUMi52AJJ3F55nAKUktIiSh39/cp9P8ADSKGJq0yJYkqZu7c2iRTAH/U2Ns8wRG8vT6Ft+FREkrOwFz74unN5U06Z01lR9RAuBNgQ0+xtPBxE75Q05Q+0VFZoJM6mC8W3NrDGSk29zskVwmv1FXO5NJeo5OtjuZkdlUcTExvETEwai9HaoYAY2FyDAmZYk++HxmDD9lUojssaAL3tAJYmTvgZXye4qsTuYDyJifj7YaszBlmlj+Xj36iLmsrTpiRpqvtJnQvuBuT2n5jAPMZdgZIsRjoValK2cFOCN5/dZFFj/MXws9fCKXCsCQLj1i//UII+DinHksr6XqnN00L4ojsceY9VD2P5nGYosv1BzqvUMvSIIRXfcgkQPaQIJ2+I98L2e8SVqlgQgHCj+uBJqMxAJLcDGVKZQwQQffFMoRlK2hMI6VR41QkyTJxYyuaam6uhAZbiVVhPeCCPzGKoYjGw+MHQRd6j1SrXqGpVdnY7k/ltEC3bDH4V66iAJVMaSBS0gKon6meCNftN55AGFIH+fb4xtH29sBKCkqMkrVHW+hVUqToda7aioBplB3BG5ckbmYEDBHqGWrKreXFBgAytHpPzeAZjiL4WfAWZeovkUxoAkvpRSXJj1M7ywtaEA74fhV0Aa3DDeFAZVEbzN+eTYHHk5/gn5nm58W9gHwfnvMzlBc1TX/MjVoqL6dSxyB6W5vA+cMXWs3PnKDeGVQAAAVKkXvyR8lsZ4fGVNYPTpgOosI9SahJvuAe21jGNszmsutZBqBJaAgkgMTJLHbsY/ejbC5tTG3/AGeVyLGY8PNUJq6dCEhpJgnVci/N+32xUreG0Pl1ESPVaGYz9jAnm2HTqqaFEnUzFoQXOk7N2kdv5YoU8nqZXIUlexkD7G3fG6pR2sRGUccqZyzxZRIrAAbrNr/OABTfHZc90qnoeAdTHSZsxG5EnYcYUM/4QhHcETuBc9vSO/zi3DmioqLKcfUx4YiEEHEoFt4/v2xNmMuwNxH6Yj0EcYssruzytUJm5/Pf3xotQ3B25xIqTxjPJkgDc2GMO2LGSBCuO4jfvP8AfzHbFjNV2/Zq8lAgHup/FB743y/SamtkYaSInud+x3gbYPJ0T106bEzSUA33ZiWJ9xJAH/KRhMskUTzzQixg/wAPOmGpNQHy6VL1QY1PYxqkTAtgV1XPh6oWZJqExsfc/E4bIGXy7BfQ2kspF2KqQIPsxJMcQeduesrBmbVJjfuTJNziNVJuQEXF79xz8L5ycwACWJ9LciADDgza0A97YvdcBI1DdXKGATvcEnbv+k4UvB2cIWq2oB6g8qmZEqJLO8fwgG/xh8oZRDR+sTqA9WoeoAsQW21d/eROwCcmPS1QrJibtC3TzH7F1Fz5i/UQLkMJFp/CN7Wxr0/OeUUeIGxBgqwI+kxwZtHseMVengTWRB6hFUL6pbQ1yxEnYnSnOknGdUqhEgyCoJURvAaItv8A1xyRJkg04tFrOFUgrdHPpO4KtxBNwDI7zjYVzWGk2cXWRIN2GgtvFt9xzbHi5aco0xAJZB+6yBLX9Rkc8GO2Peig1TTeStjqIJMACpB9rmJHB98dVL0A8J3XmUspmVUtq+qDYiQwO4ItDDiOQMB+p1FdiI1U7AXJF/xBp1oeIa2+2DfWwpKuQNDbkbhtz/Ofv7Y1pGjUKVC/r5tIaO4H0tG8WME4ZFqK1FHS46oHUPDGYKqQhAIBjf8AWL/OPcMn/wCQUX0jZbCy8WxmJP6jqv8Awe14aOHhz+WNmqEi5J++Ivvj0HH0YJJjA3t/PHij+zjAcaYb09wLd77YlUSwAuTxHJ4xEIxPQpOboGYj91SSPe2BZzOoeDumNSLVKnmNUaNQLrT1KQI9JOklTJuZ2tgx/k3SmKNB6bimIKgS2kx6iWJBAuTHxtjmSOtVVSpNGstlZi2h9o1A/Q38Wx5jBfpOeq2SXSrS3kkNHDDgxYGd/Tjzs2KTeqzzs0HVt+v8HQOi1mpZPN52tAZwUpkLBtYH/uP/AMcV/DuR1VKVQTOlSEZLAAWhojUbG+08YIeK+oFVyOVejSrNVhqiOurYqCVAtqlpn2xbzPUv8t5VOoVFVjASmshQefsNz84kyPbZb+/5G5ccVGMey5+5tm6S0Fn1O23JLe29udu+POikCsDUMIVJAIgXIgQOQcQVeqVtBIcMQJFwqsI+sn8Kjnmw74F5rqL1GDnU4VdQ0qdBUxJF5MG9wDbAY7W7JW4qScft7s26x1CKhuAodoYybEiSQBxPN8WWREVWVjUqROmxCncSBYbj9MLHUsypDMSQxYBoJI929h2PIxUzWaQAEBkYC2lvq+CIlPY9yBG2KIwtCEm22wfnVWpUql7MxjaAP1J/84lp06lJqgQCpSkKwUiRpESDfY37g3tjKeVDaqlNZ0jzGQEarEmVBuVkbbgTxiTpOcpQDFQjlpUwe4+bnFDk6KPGmla4J6WWBPqQydmEgyNwSpGri5ucEMvQ0j1N6bSuhjaxvqk+/wBsWsplEam7oZGuXBsyyAAQOQWn88WKIDwCCCZAkemRYgjid7fphDyEkpS8+TK+QRPWwFyugjaLFXidgQcQVKN1PaADJNrxsJ+xHAvfBDPVD/l0Jg6ajIL20wrbtuRNt9/bAqnCH1NJY6o3ERYsWt7Wv74WpWdPZmmdd2papEyVi0gkzvPMneObYAZzVpMwtokkQO+1zhopUm/yRc6jre2kMYVBBJ8z6BNrbxgF1Hpq01psUd9fqEkEW5tEjmMHjlvRXD4XQvV9VN1anqXSFAPuRqO3eZjscP3Qaz1MgalU6UBY7fU2okm35fbCd1DLVGKQJlQIiDIJWI+0/e+G7xbWGVyNLKiAzLcj8z974zqm3pguW/27l9KSFdeqgVUqI+gy7T2aGWnPBAH/ANse9a60tSoopkAErqAU7EAyt434sbc4XmWcbZXJE+og+WCAzCLT84qWKOzN8CPI4UuvIaRQkgEwNQmCFAYCNliJ7nBGlmKdDKB5moxaBMQHjSw9pE/c457q02Mn2wYzPUP8x5dNUZFW+kmwESSO1pMC2EZMN0lx3Nx9PGJbzXmVBdj5egO3csJUqP0v7jFTqNbykAELUMyQdg1o+wEY26dUFQ1WnSoQBBeyhgY/K/uScedK6emYqOWLMiKXdiSB2UAD1Ek/1OD020nwh0MagqQA1juf1x7hqR6AAGhLfwT+vPzjMM8T6B6fqc5VTBPAgT2mY/kcepEi0iRI9uceRO3a+CHT+lVnXzKdNnUGJUTfeI3xdYpuiivx/ftizTyjsrMFOkbkbY6J4P8ACVOrTDu1oIZdLCGE21e3MTgwfC4QVRTNNmYr6VYBfSTq9LWGpWgxa2J5dVBOiWXUpOkjlFPIVDPpNo1WNp2m1pwxUMlnCiBPOemUEaSQB3G42OG7ouQrU6opVAwTRDa1IDBXZQ2q4PogdzIwdo0qVSGCOdMwG9K33IBYBpI5JOFZOpXZCJdS26oSV6B1AqPMKOh/9uuxYX7EqSpHswwR6R4Xq1HpimAdMStR9XlrN9FZQZWP/bcD2w40sipAZtVNVn6W53KDS8FiBtBGGbIZVaYnSEHCgAAe5ixPvbfEcuqb2Q3Djlkdy4IOqZFfOGYFLzKqp5dP21bk9htfCpm+i5qqz1KiKzkABZHIXUpb90tA/wCVX7jGviHrVYmq9Fl1EBaLi6mSRbbkaTvBK9zibpHXq1RQ5Mq1JSBb6yYI/IjfthFZEtTGZsuOXPHvcp0srX0sGU6JkB1O8/WwAN2/DSAgACReMRNlWZ00iuWLEfTt/EbzpudsHsl4jqNGvSA8KDtpYltJ5nemCP4jgZW6tWOovV0sjRKqCFiZmFDR89sa5SsmnDFs02QZ/wAOVzVHpAkFWZioDR9JA5PBBxSzPgOpUchatMIltBLehiASAJtYgiDGJuq9U9f7StUaBJGlmTTG5LEGC37o7YA9QzBqTeRKkkGwX93fgdvbDIPJ50HcI/El+4zdK8N5Wg6l80Aw+lVYFvc2n8r84lq0+jZYjUrPrGsWqFSCTtELAM24wp9GpshcspU6NKiwnVeyqIEDv3xr4jpk5fKaVkKaqNadLFw4Un3DW++DUXrps5ZElSivPzH/AKX4j6e7KlGh9VifLURc2MmeJ/LGlbxBljP7AKdWhQ0AsxG6kdzb7YRenr5OhXWJIBIve5JkbXK39sWchQUVKorszByfUDdIP1yZE32F7nsMZLEnLknfVSkqaS+w11a9DM0FKo40/tNMGYBOoqOSCSfz7YH5TL5ZqYGslFJMlJJXcr2Im88dwMDW8xaq6V1VAQCrGNSjZ54MbgW3PJGLwyyU6kIwJqAm7wwUyIRYgL79u2FShpWzBWRSptBmtXoudR1gLBWmCQNIECGkz3O04r9b62vlTpWG2kQQBvDDaDxvhZzzaDIb0gAAExAi43+xPM/bAoZnUyiSQOALrO5FowUcNu2HGcpvdUgr0ematZCRCgG4MBZa295/1xp4nyT1awLmxOkNMwIkGNoxb6ZUJBklfpCkc/ff57YNLlfOEj1MpEQQRPIvFouPjG6qyan6F7ajSQh5Hw/5rVHJIRPVxLiY0gcMSDvsLnBdekKMuFK6TUqM4E7KoCz23kX5GLZpFCkoAZ1ORtMQb8jFvPopFIgQpgADgCSVI2nUZj+LDp5baCbrkW6HTkQKX06gxF/3Ym8+k7/3GPMzQplzpUamEA6jBm0g7RHbBvN5dGYCpeBAAvtJm+19/viKs5ZSaVOiVSZEjVaxLKYMxF74xZGHjy/QFUelmmdBmGVgxIvMEW4jVscRZrUiGkqlV/G+wa03O2JKedYDQGIDktGqNNjcA2j2xLl8m6oWBJY29DTz27nudoaLxg7HucUipRQaR6eBwce4Y6eVaBK3i8kT9/fGYzxPqT6onGVWxN+2GXpeUWgKb1iWqVAGpUFcrY7VKzyNKHhRLEdhij0+gc5USlEVXtrUfV7uO/8AF+ffBvq3Ri1V6+aenRDPC0tcvpHpj0gwIWLA/bF85bpMKxx6R1tjQBKU6ukmPLIWmo2jSRfYx7DF6vXOgVFUIDy5g77wASwNog99sDss1OrRpsgPlKFsdOm0j6aqkza51XjFrKVAvqAhyBpLst129Kqxm3eBjz5xVtpHi518TN+i9Uc/SCyGSFYRq4nSSQq86zJOGbLZOnUUGoizEl1T0KBt/wCpIgewwMyOXUVy1NAWY6ahJMahGlbbqOF23wzhVH7FnLVWhnAEgD90jYAiQPjC8kU1a2HdPFy37G+TyysVdj6V+lCsERHqI21AzccHC94m64agDUyRTSrpqD94XDKRPNo+cG891BaYaxbSQCFGoifYf1wuZ/Kh0qfTL1bBrKCApN7e33jCID8+ao6I/cX82vrOWEr6atRTP4ZIlfsVeO6DF3KZvRSIgDV6omYb6o2sfSTHEjATr+arK606YcVaaujKQJek30spH1BZPYiAcD0otl6DIULMR9Uz+0NyfsNze5B4xW8dpCHDVFUxny41Um9R9NSJBEixvbssEe5XHvW6lQVKdRAGDxrUmY/C4Vje3Y2OFvpq1A7U1GkvNWuCYRBEn8lgn5UDDH1bPgIkISHE09YIOlyZYjcMdwk7CTbdc41LYPwZJ/QXusvLAj0oCYmBY7LA4tt74JdFRGqHUEKuIMcEbQO+2KGfUGkrgmD9QB2GNOldZSm/lmnSYSvqBkjSfeJ+cHGOqO3YOcHKNB3PlKYQgmGkQSD99r8f64wZhWRgUW4gkHUSbbraT7bDAzP5kFwNdzcW2m8zH5XjfEuVqshWfVzpkfnHMce+A0PlgK4R0tb+hN1BVhQVUMDMqkTzdR+I/OwwTqFFXVAkkGWUTPEz/dhO2BNSnpYzq0i5MCTF7AE3m2IKufkagGY3IlbTxad/fHVZNLp8nct1uqXI4sPczuqmDbk/0wLzHVanpAdmtIbVcCYgxv8AecRNVik5gF5Aa4aV7++/zEYo1DMtHwItHHxhsYDsfT3sySrmzLahMibif1/pjOmZcuZ427/eO2KtLMkK/wAR8YOeFsq4g7WkagIFjwbsTxHtg38KbLXijGNDHTyy08uoIbUZsCAZN7z/AF98R9PzOmNUiTDCwsObHeY2OL1TNkDQ0GwYEm4EcTzY4oVqqadURHYCCeJGIk7W/cCSZN1HNnWTZU+ZE8wPax++KFfNAK9P6WjXa/8A2z37zcYtsyVEAhmMWEX9hzbnbaBgJnRKN6r0/TBtqVjAMHkCR8AY1Rumwoyb5Kr1CVVidyZiNVv6AnHjCAzahqUwLjYiT6f3Y298StSHmLA3EaGJsxAG9r3Bg2gnArrYKWIAn0iOYg8cCY34xTpvZFKgobstZzLuxDACAAB9xH9nEatIK/SR+R0+4/33xr07M6rOUUxyLH2jvv8AngjWo0gQBOoxfeDzEEyP9eMMURUm+atFUdRf/wDYR9zjMR/8MU30m9/qP+mMx2lBUSeF8nRzAqtTU0QFgsWI5GlfNEaSdiBw08RgpXVqSgOz1KLFQ614YqGGkSY1Ah4Ors42jCB0nqdWl+yEMkklCdI1bap7xafthq6V1TWPIrKHpt6B+0VnWQRZjuBNlP6YZkjNSuyLN4kJbPYO5GrlkSklKoKVYnXVpualh9OjVAW17kGcSdWpl6mgGoKgXWBRDXUEDVchPtPFjxixV6CF/asGrHSy2EWIkggm95Omfzx7Q6YayFWZhSAEs00wsCfSRDCoN408c4llkV6rJZSc53Rb6PXhaaAVHAVWDUyX/F6CGFmNizA7fYYdK9Y0aRapHmNaEBMnhVm5OAXhbMUqaVlohhTpGatRlCmo7Kra7WggiQOcEM1TaoEZ4BU8EzDAeke52ntPfCtLnKlwXYqxQ+rBWSyjVaNdQqnUwcHTrBOxvqDORywIA2G1/E6U6BlZDpabB2YRB/DUnY3iNxhy6Xl1VbUwjQAQI42AI4GBvikaQHUlW/hIBJ+CQD8TivwVVI7L0/8AbUhJyuaoM1M1Fggs4LkoyMrFGKg2UGBZTefpxQq0KVSHpVdSKCdFYR6pbdgY+oifYAYBdd8SVHVqddKbMBAZ0C1lPzFh7++M6H1KlUKjzAlXV9GwqKRDDVEAmJE8/OFzwtbr/ZkMencasv0epTWQrEk6nP1LVqRq1uVMigkTG7HiIGI8nQqVAWrM2kt6AZ85mYf+qRH1uYC09lUAmAIxRztZsu1KXZRVCtSdiUp+dSGkq0GVLpAM2BiZjBNPENekT5jMUXVrWoBJQT6wTcAqSk7FqY4fE711fJZceGXM50qiaV2IpmQ2iIA4gkXIIaSeT2wjf8B8qo9V3ptQUHSUBOpQSIJgAHgg3v8AGHbp/UmrFlqCnoQDXAix+hwAb03UgD91lbe2AvitAaVanqI0rq0kkEkGZ9xeNrWx2DJOMtD7mNIQhn2LMxkM3Y7e35WwX6GPNqUwCWIdTePSoI1EzYLHM298LhsfjDD09zl6YDadRPmFOwH0tUI3g3VO9zj0pralya4pu2Wc5nK1F836tiApZQZ9e1wf17jbAur1rVTKmlpnYoSon4Mj8sH+sZnWXD1G9TXYQWRfqXUJlxJ+QPsMKuayjBtLQezAyCPb2wvElJW1uFKCToiTPNAE8/7R2jElHMQCLi3GKpTHp/s4dSMpdi8rfsj3Jw3+FHLNTpRreRDEXke9xtb7WwnBgq057if77Y6T4LzFAVCKKqxVSS5Et8iB6R8friXO6xti3vsEOsdIZ2LO0MZ+rSoteQd5gGwHGA+Yo+UQzPqO1pBPbsY9zvGLfVHQ1jU1E29KQZMD6jvAsPy4wEVTVhjsASNKxLGQPkC0DsI3xJii9KAaXYsJnVkqCUYKIYNtxaCD7k8W74qLVfU2su3m21kg7XUmdhqi/OJOn5M1CaUMNW9rmNzG8/GwGJOqdSDFU0inSAC+ltRXSf8A1NpPeCOBhlVshdNFbzFKkXJ1fJmAJ1W9UW+MVswgeB/y779oni2CNTpyu5al+1piSJH7STyR84H0a5UhXESQGkb3n+4w2E0z0INThXdGxyCqSCom8/A/D/vi0tPSA4fTBZjK8QIW2/bEtbqgRCECftCymZJ06TAni5n3IvgdQzZ0nV9IsCY4/wB8FZqSe3cKjP0jc0Fv/F/tjMRUqCEA+rYf3vjMbqA0ITafhDMeWlYKFn1aSw1iDuBvHztjoWSyQeitRFQLVCw1Qs24BPxBMYFZfIrJpUcwS9OPLCtdgTdpAnVNoHY9xhh6bTc0mXUA9MrWEQNUgkEkWhiLkAbYDNkclueR1Dk5OMuxbyuXTLAMILATCEoAFK6mc6ri9gRgfmc7VbSa9MPCMx0NoK+iIU3Fy7DbjFdepSoSqVDMwDCAPSDJDHuzHftfHvRqa1q2oEaJFMGNMwQ9RtUxvFuNQGENNW5C1b2XA0dYAoZGjRplgSAYN2KpBYGNzpEffA+pUK0qSsSdLg+m3oWLb76Yk/8ANiDxJmTVzdFBIFNdx/FdhIvtH6YLU8oWTWILBkFNByUjUG9mkiMZDtfconLXOo9qGTJ51ZAmQ2xGxN/5i+AnifraUlqUm0tIIKNcmbgH+EjkXBwvdW6waf7Ch6FplvUO8zC+y7TzGFvNVizGpVeeSzH+px6eLC9m+ClSlVMBeMckkI6nQxDW4MQY9jFsK1Ksygi4B4/PF7xF1YVW9P0gaR7Dck+7WtwBgTF8M2bdD0qSQUXrNby3pmoWpuqhkc6h6dis7ESbiMVEdtQANzA372g+2IqdMkSLgbnt84yeMdpS4OGpfEtSk1JKdQlKMSTfWZkgzutyANsNHihlrolYKIZNBHaRHPvGOZoSIw++Hc2K1B6GxC+kTPGIOqxqDjlXbn0BlF9hPM06uwJUzHEjjFzJSavmNcKdZnYxcD4mPyxJ1ehD2G+59xb+UH74rZSqNWk7MIxXaatBR4LnUeph6moDUIEk2aeSCLie2PD1bzPQwsfpJj04o1cvBgYgdI5xmhVsa3ZeGUkNfFM5cj6j9sGOn+szsAL4qVaEsQN+Pe+O1VyYa1KWorGwx0H/AAqyKtUrg/uAGLG5/wBsc+arpMc4fv8ACbPBGzLOIGgREn6ZJAxL1m2B++5uKNySIq9YpnK6gFkUgAKpYt7cAcnGA1GKmpAUEfURe1gAD8fE4r5XqqitWqabs5bWZmCBvEHF5s+pOplEAWiLDsBwYB2wpKSgl9AJQp3RWy7vTYOjBWFwD2vYW7E2wMyuVUOPWCuuLdzck2vFz9sWM3nXaYSGaNha/wBIA4B79xi10PprEKXBFPeLarys+wAk/ngl8K3F1ZUpdLZwxVmiQQJi5sSSDJ7D4xP1Vq6KWsEIC6SJIGlZ0g3niZ7++GfLZMKtJexL1DG5tCza8mAP98U+rJ6nd100yQqsxgRYACd9pJHA5wClqdjoqkL+QzS01YZiildZ1aR6Su155/pOCH/F8g4I8jMILMTIcCLgSffjAXrI0vUVgsBrENuIn6e1xfAzLOh9J1FWsIMHff8ATD5QT70NjG7kOFPq/TYHori3ZMZhFWnSgetvy/3xmO8N+bE6grl6einTKEqyM4Vls1559okffDp0ZzUy1Jm2r0ddRL6JkSAvAN5A3k4zGYDqO5H1209vp/kGVTqjUAwVBAIsIIAH5HDT0jKKTWIGnSoAAuBIvZpvjMZiXO/hFYN8qv3sD8wB/mtMD1BNR5IggCew9sMfVoo0yaYAJMzzLWJ+YFsZjMOw/MvQHEvmZzvrdTy6TsoEgSJ4xy7NZ+pUPrcn74zGY9FPselh+Ujbba8742i32nGYzDQ2ertjdWvjMZjjiZjcYM9ArFa1ODuwU/Bx7jMKzfIzHwM3+IWVVGVlFzE/kR/QYTVQG+MxmJukbeFNmR4Ng1xgz1TpSJlaFYatVQtqkiLEgQI9sZjMVwWxzKXTR6092jG/WKQV7d/64zGYVLlGruUagvPxjoP+EtQhsws20gwbjcjb3xmMxL13/XkHi5RTzSBazkD/AN7THEGLYzM0gHjcQT/cRjMZjcW+NX72QHUtqOwGyeefUqzKzcG4N8OHQa5YM7XbXAJ4sbj3HGMxmAz8IXDkZq9IJQZxc008yCbMxJu0QSPacc+631KpW8s1G1a2vYRcCwGwAxmMwOP50Pfyi5mmmqQdh/SR/IYtdJoCq6K1rbixNwL4zGYpXAyXzkqJYbD7L/pjMZjMcP0x8j//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45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976" y="2794085"/>
            <a:ext cx="2192546" cy="1625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021768" y="2794084"/>
            <a:ext cx="1340432" cy="253916"/>
          </a:xfrm>
          <a:prstGeom prst="rect">
            <a:avLst/>
          </a:prstGeom>
        </p:spPr>
        <p:txBody>
          <a:bodyPr wrap="none">
            <a:spAutoFit/>
          </a:bodyPr>
          <a:lstStyle/>
          <a:p>
            <a:r>
              <a:rPr lang="en-US" sz="1050" dirty="0" smtClean="0">
                <a:solidFill>
                  <a:schemeClr val="bg1"/>
                </a:solidFill>
              </a:rPr>
              <a:t>Eurasian </a:t>
            </a:r>
            <a:r>
              <a:rPr lang="en-US" sz="1050" dirty="0" err="1" smtClean="0">
                <a:solidFill>
                  <a:schemeClr val="bg1"/>
                </a:solidFill>
              </a:rPr>
              <a:t>watermilfoil</a:t>
            </a:r>
            <a:endParaRPr lang="en-US" sz="1050" dirty="0">
              <a:solidFill>
                <a:schemeClr val="bg1"/>
              </a:solidFill>
            </a:endParaRPr>
          </a:p>
        </p:txBody>
      </p:sp>
      <p:sp>
        <p:nvSpPr>
          <p:cNvPr id="8" name="AutoShape 7" descr="data:image/jpeg;base64,/9j/4AAQSkZJRgABAQAAAQABAAD/2wCEAAkGBxQTEhUUExQWFRUXGRkWGBgYGBgdGhgYHBgXFxwZHRcYHCggHBwnHBgYITEhJSkrLi4uGh8zODMsNygtLisBCgoKDg0OGxAQGzQkICQsLCwsLCwsLCwsLCwsLCwsLCwsLCwsLCwsLCwsLCwsLCwsLCwsLCwsLCwsLCwsLCwsLP/AABEIALcBEwMBIgACEQEDEQH/xAAbAAACAwEBAQAAAAAAAAAAAAAEBQIDBgABB//EADsQAAECBAQEBAQFAwQCAwAAAAECEQADBCESMUFRBSJhcRMygZEGobHwFELB0eEjUvEzYnKCFaJDkrL/xAAZAQADAQEBAAAAAAAAAAAAAAABAgMEAAX/xAAqEQACAgICAQIFBAMAAAAAAAAAAQIRAyESMUEiURMyYXHwBIGh4UKRsf/aAAwDAQACEQMRAD8A+YUS3scjDzh3KLFzpCmkAdiHDQfLYEFoTJvQa0XcTfEQ1zn7Qmm0oAfW7RoK88xPbLtC+fKxDtCx0LYDRywe8MUKKbwJSS8KcWQgynn4tLbmBPYS5K9wLxMJGZERSsFmHziQqEvYF+hsIi7OTL6ghWEq2YPFXhuSAX9IvlTXRdAtcA3/AGimXNUo81k5t/AheuglipYHmZSgLB/qY8qCoh3y/i0DSZoKzmYJQlR1DXjqa7BJg8pLgtrZtolLSwCSHb/LhurReJIxeYXGf8tE0hIAGIH0P6CDyBZXOPmWkD+pnviYP2194FkUQSom/N+ucMqVCWw4gxNrK9NI9nUvM4WDfK4+TQPiVo4VfhVByFWsw2giVTubnO+fQaQyqKNQTibdiL29IplIuHF2z9455GwFKZIF89ILlFWTgjY5RYmnZns8ezFYTZm2hL3sBUmls4ydyNR/HWLVAEOPsQEmasKsWAOd8u8GJZSuYlKhdw2E92/SGSC0A1qiFDt9YULStR3YvpGg4nTHzHLPplvCenJUptB9YrHyxo9FlMVObfMQQFnAl/7lD79ImqnjjJ5GAvjf5QG1R3YL4qklgt06jP6xQuoQXdF8ixaLplGSXbZ7xXPo7OczZ4eNM7RQpUu+YIG2kD4UBufPJxnFE0soHflMREh7HIXB2iiQSS0gk84v3hglYw+Z1AXPSFSkj3zb6iPZSChQDuPqmDQGFqqH1i/h7lSnyKSPWBJEnCs/KHPB6ZS1sBobR3ekB6FEtZYOL9o6DJ8haVEYcjvHQQWLqZbKYXhpLqFEt4bdS0JpWkM6RCyDn0hWvcqw2sJBHUCKFEDSxzd4NmS3QgnRwYpVKs8ThtUTboGWh7EWa0Rp5enoNoIKm81x95RKVTvkQXux0hnYLR6ZLC+ucdLTfJhn3i2WjDYt7xIJS3nf0J+cJVguimomBIePcNraxZLlIUCOb5fvF6KYFgkgtprEZMomqFiEYVEvbb+YJRNtaLDS5g7RQqThZQiial2JLZBars/f70i6S7/pr3j2bLQzsRvfKJU8pyCkFRGYAv0g+AFylWAFh9fWL0y9T9+kRWsAcxYj8qbn1Okd+KDAtb3P3nEXByOLkWu5SOhzgpFQkWUH6gMfU6wsRUvbtmP1PeJAYlZktoLe52hVD3DQUJNypCsY3a40unT0iirUzEaxYQygoKIIfI5b3iQqpcy0wMTkofqMt7w3GwgivfvlBCl2D+tsv3iE6nUhTqYpN0kFwR0IiNRkfR/WBL01QUEqqEJSG50nzDR9u/WB5VKFEqlKuW5VWIHTQwJMmsGbP3guS2eXS0PJ6s5KkWGQQGIvFakMggnrDBM1arEAgb6DvnHTqUMQ7Fsj7i8c15FTFKZD+1oswjCzOdXyiaqSY4whx0IMDTwtKrgj9YeIQCs4YFDlYHMJJzI2MC09OrCQoMdX0hvxOQFpTpq38xRLc2Wk2yVt33inJoK2hJLkc6rMBlBc+QCEnYZw2n8KUEJmAcqte1jAglFmZ2MUsFkZErlfaL6GcpE0FMehBHaLqWQx94ndM5sqnzyVEx7FK13No6KiCeSLwzlKXpC+nTeGtGhzfSDPSKWG00pSksWIOR6xCdJJYZQUFMzfKCKihKx4qdMx1jLy4uwVYmnSQCAXZtM30iqWLYXyzOvaG86TzDs5gedRc1tY0RnF9iC5Kf3P7RYfK0eIp1Ym3tBVFRnMX7adCIPph2wtBEqSACS7nLpF0unH3aDqenUbMFHQbwQmgQDzrw2ugcxHS1vcx508ltnC+ZJJ0vv+h3iMyiz0SdTYe5g5JZJ8NOFlBLqOIkk53DC3SF1ejFNRckav0uPrAi232cQTTS0C5xk6Cwt1zilNaSlbJCQHDJsP3PrA82aVLUcgBp7D6wTKlPKVhudff7940NV830DQmk1BOIHZ/YvBNROGBgcm+/rFU2mKCFN5wQPUNA6bRqUVLaCFTZpCg2yX7sH+cE06ldRq4gMpid8hBcLQehvLWFZjlP8A7RbXcLwoSpJ5Tm3mJDWP36GFkhEzNLlhYdch2hhweoGLw5pACrO/lOhjHKDjK0HwdImqlhkpxCzhRJT6Nkeogz8KCkqlh0sygc0nMA73s8ez5JlLMtSCVC7mwIIsQzuIIoJpC0qS4OoLEKGqS2npE5PyAUUsgF1HOLamrSE4QnK5P8xoK/hCOVST/TU59Rmk9jCGtoUnzH0H31gRlyYdeQH/AMhoPYQVKqMRAVYmL6SlAHlba0Uz8KTZN83h3pUjtM8ppLnUHeG/Hky0Jl+ApSnSMWJvN+mvtAFZyYbWWMQMUqWQnmgY5+GgSXkFXXLci2wsIkuatJZQEVomIKwNc4o4hNxKbE3vlFNtpBSGaK0lGFw927wnqKhWIB8zeLZzpAA0aJ1NPiZQH+Yq9JNirsNrqDwiATiJGK2xgJEyyukBVdRNByLAMOnSD1yWky1mxNzCSdbOUReZx2joomzS5sY6KJ/Qbge0kq8MpEsu5GUW0skWbUw0XTjLLeC8lg47FyJhOTCG1GtcshYc9DkfSBTPlIDJS6tzHn45WEY1OcglOkTnG1pHLQ8PC/HxKktjwuUEs56QrqJSkrwrThYfPKKEVBR/UchQybToIZ03GZikpM5ImAHI+Yv1iXCS2daFsyWHCjYZ+sH0aEglvkwc94LqV0UwBIEyWvMAXT1vE5PDZZGJFVKcA8iiyhfQb/vCZvVHYtPwA13EFYVJS4ADkDVtH9MoWyZrSU//AGJOwDsfWHK6UKBwswud219IAn8MKkAFaEg6ON3b5CIYpR6YIps8TPPhIAzVc/IE+zwtM04lFvNcf8dB97Q2paBIViMxJazC9oun0yUgrtblD75/LP2iqnGLquxmq7M4JSgVAkAqYdmvGg4bJIIxjMMdlDcHVj9IWVAwkJDEnfM/sIdcPSQkO4Pax9DYmGzNuJzBeJUICgNRYepLn2J9xGbraTAvcG8briqHAmJDuLdGAS3d29+sKuNUAIcCzlvVvv3jv02dppMCWzMrRf0iSJdoJmUpFsg0eoIGVz1j0VLWh6I04Wxwg7ROXQOCVKYDNs+3cxMqUsMSzaDaOTUNYJDDQvnqSxDkwN+DtD/gU8VKTJUB4yATKBzUkXwPqWyeKZNUAo5gjRgCC+t8+kKpnFBLGNKUJUGwsLjq5JP+Y1E1UqdKTUhJStYAmJFilequxfPrGDNDi7rTD2EcFUidilAtjsxblmNY20ORbpC+RTFKilaQ+K7jmcZ32y9o9l0pl86BlkX/AG+84c8VnCZKTU+V04JnRacz65+sZlUemc0ZiskLWopCmT9BCyopwkupXZIz9TDKUPEuDyez9TC6qUnxAlnEbcEr0I0OKMhdOVZ+GoDsk5H3gCvCVBW4h7wWWhLy7DxRgP1Hq8Z+u8NCihaS4tnm0JFJzdIPgztIyVHXrFK1utybPDapkySOQX2Bv84XCkUFXQT3jfDj2K5MtmVgxE5iHFNVoPUGF9NJuxliCRLa2BolkUXo4KmLc4QMy3vEfigAKEvJKUgHvDPhEh2WQxRf2hXxSX4q1Ke7xCCjyCnQrkgBIDvHkemnI3jovxiC2PZa5aSQhLtdzAs2qJLnOOmKAHeBsYHWJ49lJMhMST7vAk4qCrQWkG6jtEUXSAdDGtOhGTk1DsTknIbneGCa1wycyWf7ygXwgA+5ipSSCAmJuMZAoYlAQFTTn5UD9f1iPCkDCtSs7B+8AV05SlgaWYQyozpoC57taEyQfD7gGUlIcDcM/pCo06itIZgnTqdTDPh/+qgC7KuOnTcQBUT8KwA5Ggb/ANj1jzmuDpdnRVl9PKwpABYpOfU6doM4otpaGAxF1F8kuyQT15YVyZpSSCMSF6ZKQ+nobwdxgJRMAIKihCEYXZLhOu6iXMc/m2PRn50s4gxK1E+bTsAfrD/hgmBmdO7Fh9bxn6hUxSsRDP5U2f0EH8IrplwBcW8oJ+YjTltw8BUXRq6SZiUJaiLkEZebIAqFr9dhtFXEZToZWYUxcXyI/TL/ABFMqbOYZp05mCX/AOzAnpB9RMVOlKS4NQnDlczEpcMGGEzEgnLMJNnF/PWpaO4mc45TlkhA/KCRqzJA+vyhXJkEA4tH9Lt9TGkkSyUlXmKEJlhv7gAPW7qfpAE3hU9SSJcqapynyoUXYKfTfD/EbcWeo8RkticAubsG/UR5MYBjcnSGCPh+sFvw83Ech4astTl29xFU74brA5VTzn0/prz2sI1fFj7nNCmpmIlh1MpWYToO5H0h78E/EJVOTLXeWsFCxdkpP5hsxu8Iq7gk8eeTNR1VLWPqIccHSJaMKQwVmwuRq5/mJ55xce7v+DoxHtVWqpphlqUVKBYZXGYLvqGMNuFrFRKnSA4xsoDZQzbuPpC7i0kTUyp2EKVhwEnQodiWtdN36RbwydMkqSvLDfpsY898OwuymslSpRKE4iAMjbETYXG2fpAfBqJKTjmIcO7E5jbpDn4kKMaZqRiEzy7P+8UV3EiiR4WFNy5LXuN9rfWHhl8dAaFXEabwpmLEU3xJG2oi/jKEqw1GBKkzE4j0OvzjJ1VYpSmcnuchtGr+G0+JKMhR5iCuXt1T65+8a5xfFT/KE60JamRLmA4RhO1oz5nqRi5jZ4bcUkXIBKVixT2gKbQFKPEXcaiNGJqtsVohwfjuMhB83WNZwhUtU5CJyxLQpubYf4jKcKlSptwiNAvgxGBKgQSwSO8Sy8U7oBrvic08tvwx5FhtWtazxiq6RhU4NoZ8crkqX4QYeGAAIArJgw3NxaETV2vIRUqtjooVKG8dGmoHDpcl7HoIEnyC5A3h/MoilXMLPY6e8CVaecDqXjJDI0xhaUNYmKZ4ZiMjB9ZKchtYrr6QhAI0jRjmnX1AAmYWaPEr1iEoEvYwRLpnZJsS7Rp0uwdlGM3OsMeGTDuL/ftFNOkJdMwWdoaSKRKEvmk6jMRPLkVUdQdRHASr+1K8IOYUwAY7OqFSOVWgG6b+/wDmHUwNINsWIhAJBZvMQdshAcuiXM5WAvqQkNrfKPHm9tseK8FlDQpmTpeEsSpKSP8AbiD+jPC3iE84lLWvCkqJAA5zckXGRaHfDaRMlal4kvLTMmJZyMKUqJL5WaE0hclMtRTKKk6FZsVbgCJRl57KKIuradUzCuUFYsrBy7ZtfNveHHDfh6rmIdcoy1G+KYyAQGuXb7aBKH4snSyvw8MkkEAIA0vq+3zhVTcemz5ihPWqcFAhlkkDsHt6Rr45eNe37selZrqCXKRiStZmEFv6VwS104hkN2aCl8Q8NhLkolizFTYhlkonOw9ugjDCaEpWlIKWvYvYP6xZwnjKrALKSNCc/wDrr89YlP8ATydvsD0b7jfEZ0ynK5av6iCkTAG5QXAmJCdCc3NlE6EQkNfNCZhE2YGCAGWrzG5OebCLqPjWAuJaVqwlwBhBQfMgswLjRuu0dxeTLlJxhTyZp8RD+YpaySn+5JKkkHYnaM8bXjz/ALOE07iNQAVKmzSxsfEXYMXZz2gBXxNPN/GmhhYFamfQ55wdVzv6RJyJYDsP5jKTSAWTbr1/SPQwJTTtAtjlPxpWpsaiaRspRIfMZ9YMpviafNKlTMC8QKeZIJvttrGfTIK0WIUoZjXuPpD3hNEEpdZYJzZnc6Dr992zRxKPyqxo2arh1ShcpSNw4uWxJLj3BPtFMqmWfzADY5CFHCeJE1MtNggrCWAsAph+sMauSETVS1KUMKjvod9YwuDi9/c5jnhEgTMVPiDh1y7ZK1A7wDxWmKSytLN/uaI0tUJC0TJbuk2NiL29rmHHxRKE5KJgbApybXC9QfnD+nsm7PnSaAzFubJJv6Q8m1uFacNigWI6CPVU4DD8xzGwjplOGXuQ4h8n6jkLSCPiCSJ0mXWU9weSYlgSlYzf72hXUzh4YTMAvpF/w6kyhMSXwrLqToTu28U8c4HMQpC0HFKVd9ukGM05cb0gumQoDLQORMaah4magyxg/wBP83a9+toQ0tK4IGUN+DDwiUg/lUT6tDLK02vck0hNxjhwXMVMBu8K3LLCtA4h4F4XBhRxGfiUWsMJikJJqmFW2JDMG8ewCOHqNy946NVr3Go+ly+IlIYElI0VlEvEkT1Bz4KiGCs0kwnTdLP3j2Uk5nLaMMVWxmhxxDgy5aApioCxULgl7ENo0BTkukjZvv5xOknzBkpQGz29obq4ogsKiUFGwdFlAdTrDRdE2IZElKUmzgXPeA62ViYp0OkakcARMSv8LOCsX5JnKoF3zyMUSOA/hgfHSolny5ffImLLJx9VnUxWeGGZgSA6vZxDKlp0SuWYSbeVJFz30gKbWKmKLcoALAe2kWypWG3mfMHTrCScmqZ1oK4rX4JUsIlgeZTE5OQHfLSEK6zF5lEvkq+EHJrZw048EqMtGFZCZaRYWBLq76j2hThShJChyE6fl694ySir32UixnQS1CVPL4wZYQlOYxLmJSodsAVGerqxUu01aVFmTLQGAAyJaw7Q5GEUxwrDFaRiB2CyR3uLRnKxYcplhS1m2L9thBwrlLa/j8r/AKMLZlTzhQ0I/wARZUSPCmgpuk8yexu3fSI/gi6ci5Zuo0frDv8AA4yHflQlu5AF+7j7vG6U4xr2DYBxKUpBcfmAzGZIc5xAK8DCkSpals5JxEvm3mbJoeSJQmqlqsU85B0HMpvrHnFklcxKmv5QO1gB6ARNTjxSkC7YVwuvBRzJA6pAs/fPsfeHtJQ/iJKqdZCrmbJUPyzBmhmdIWLMdQk3eMtTLlJJRjZXYlJO1rj2MGU/4gLBEwDCXTgOouHGfvGKcalcdfcZkqqWlKFZHAGv/co/pf2jOf8AjgEKWv8AMWlpyP8AyPTaN18RSEHBOw4Uzz4hSxtMAZaQ+mLEfURnvBUo+IvIOEjqCWA6Mxh8ORxQBJREDvll+sRVX2a+TX6/rF9QRi2whyfr6wolyipbMbG36CN0YqXqY7dKh/8AD0xvEnEeQD0LgW/6vGs4/PEupnJsrFhLHNLgKxDvr2hJQSRJk4PMol3zAN/oY0HHFDxQCFAlCVYhl5cj1jBkneS0CtC2UsWNw+2/UGNTw6vTPRgOS3S5/LMFh2xCMVUKKSFJOWhGY7Q44fVkoUAPMxPRQ1EFY7VsSWhUqSqVOmY3d8LQauZhbbfp1h+hEuelRm/6iEuW/NoD0teEU0XhMyVpirYOVtMbTN+94Ik8Q8NJChilk3Ts+oioSbgbXHZso8EvEC4ia7B0WU4A/wBO4P0hrQzEqK0gAHCb6/doSoJTlYQx4en/AOS13TF4Sdutk3QBPlO5hbXyEpSDqQY03FkzUycHhKSP9QltHZyfUZxj6ueDZT7CL9emjo7diGbXMSI8gxSpQ/L8o9jRr2KD5KC5bWJSVflOsGy0YXcREUYWcT4UjMmPOjkb0aZRR4mpOTZWiUsoF1Ek7R5VTksEy/c5qgTiFmI/MxAjVjV6MUrUi6fxArUEjlA0EM53HZ0lKQJhUDfCvmA6XjLFeFfciCOITvEW2jxeWPaS6CaSRxuXMBK6dAJtjRy37awR+GlrDAq6Pdux/QxnFTglkgZfM6w44PNGMG4a/sHzESywr1IW7COLoT4i2OJiUsCwGHlZvSEy+X8rpNlANYx3FZ7JKlLu+W5Lkn73juHArQCn12aM01aKRXksmU0v8GA+FJnldwdJYDW1vCeqlKYpl4cOuF3PckRpahGKShIALTFehwJD3zHzd4Gq6RkKFkvZztnrme2UTjlqVMcR8P4UqYMCQ5JDdCHBcjKxJf8A2mGtTWppgnwZaZpSUpmTV82JgHwSzyhJYhy7t2iHBKNQTNKFAqYIDf7icTgj+1P/ALQNxKRbA/MSVWNu3qRGm1KdHDuXxeaSU+IlSFeVkS0s35WSkAOOmkEFEtY8ObLQAsP4stOBQJLEkDlIsHBDs8ZBNIUSiT5wsCxy3f5RpaWcsSwLEzEkMexYhr3I+XWDLGltPYjYDP8Ahw000AklWeNIsQciL5QxXRJBGMMosQpLdw6cjno0Wz5n4iQpIWRMkAFIvdGoIJaxIUCNH2jpFOUJSDzBg+gc5kHIX94y5pue/IybCghK6VcvEkmSoTxvh8i7Z5YS3SEfGLAITYAN+5939hDrgKUJqAAoEzHlqQdQsFLPlmQYV1tlKOEgg4VEm4IJBZu0Tina8nWZufw4pQcd1K0/sD6neKqOiPiHDd+lh69ocTJQUAVgJGjE3PY5mBl1Hh5OfR3jWsk6ryFSCK6rTJQEpLPYq1OpbYQx+PKnDUSUgeaRLJP/AFvCenrVTCCQRsG+9oa/FwPjJCHbAkDZ2icY8ZJSXv5HM8apYHMCWyLvE+H8UUFsbAxJUtWF1JS+rZ/KFa1ubEsPlG2KTTVCmvp+IEKswax6jbtBVdJSeeWXBzTsYX8akgpp5ksAJmSwSNiAx+cUSCtN0q9LRklj0AME3UaR6ma4dOWo6xUqpH5wEnpEQprpIIMTWMVnspb5xamsA5XIH6wLOUBlAM6aDnFccadk5G14/wDEX4kJQAEhgDsSze2cYnjstCEpViBKjYRUurOEtGfmTFGY1z+kbIeq7OjGthykgx5FZeOg0ylm9ppTuVFkpuX16Qv43VkqDWQGYD9ese1VScTafd4DrprpG+UeZijTNTdlSpzqwn3+cHpSSi/5TrseveEniOb3htw+cDa5BDF+sb2qSZlyxA62VrFUh89rwxqpPMx0z7wPw9HMAcjb6xpjP0El0XUwBCAdX93hzQJKVMAwwq66ffvFPCqQEFawUSkkgFvNlZL53zhgOJJGFMpGEkNjU6pmI2DJFgHuzRizZLdDKPkom/C02ollYISApg6wlyQHJxEMAD6wZS8ITKlhPjysnOEqUSemBLNbcQjqOLzEK/rJEwOCHDg9OoPvE+FVAwFOIKscJyIcFxfuYSUHLS6GvRoZUuSEt4inFwRKsDbJyfS0AcUl0yppacrCGAUUKLlgCXfmBYkFoXTKhSZaFWU61JAYuAAkjL/kR6RVXVmLkUA5bI3e7X0zI9bxP4b6OG6OHyyjCiqlALexExOIjJrHra0CT6BJBwTZRLW5wMIyCtwBaFPC6hJQEqOFluFEOUuQCW1bbWO4goyp4UFgpUHBGyh+mcUjiak0vr+4QuXQolyjiqpPmPMjxVhLgD8qA6my0g6nVI5FJnLmHCkDChKA6WDkqUTmFZB7xlJdcy5gWHBLKG7W/n0icqcJSmF5arg/eR0MXeN3d7FZsqDiYTUISUAhagmY2iVHCp1aqIP28D1RmpUpskkp3LJtdx0ygOQSxONikOM7jRurw+/GoRMmqUSDNCmCcJuplZK/K7/pGLJjp0w2KpNWgEKNlpILp3BcHDp6QZ8VzUy5qnAViJmdGVcW7QJVSwoYhpm2lu7tHnxBKxCVMVzAoAH/AFIF+sDE02rCZqo4mVEjC/uezRdRTUYcUzPbJ+pgxKQE4iltnzPXoISzahZmtiZD3No2VGapKgIN/wDLFUzw05KUlACQwDlibenzh78R1+CqmSwbpIBBvZor4GhONBYsVJSH1chz7Qr+IOItVznAUMZz7tnnGfipSpR6/oquiNTxNgQUi+wb6QAZ8tIycm94KWuWoO5T3AI94AqQgXazRox8eqAaFU7Fw5Cki6FqS3Q3b5wulVQ/MGMWcGmhdNPCQ2EhTdxn8oVGo3vFFBO1QLGiVoJc5xZMrUgMIRVNSDcWbaK8RSylWGYfNt454UxaD6mct+kBCrctEZtXiS47RWCwhowpdHOgnxMxvFUrCDfOPaFbq9DA01LKO8NGOxbXQUVjaPIGQu0dD0A1il4h1EA1EE4+bJIYNYM+Zc9esDzLx50lUtGzG9AIN4YylB7u7PAYQXdoPpOY4ddOvSNVWtkcjTDUnEL9n3GhPyguVRiWca0hZwsiXiZ91K1w9MzDj4e4ZToPiz1+GkeVKz5QoWKjhZVwWHvGa4tMSFqmoWVHEQ973YEA6dIVX0yX2C67iSlcyyC6WwZAAaJGgf8AmFdNVDzJxZv5gz6nLeAqhKlE4lEgaZC/QRZLYAMLCKQwa9WznJeAqpDkhJLEvhJcbwRJknC6fb70gSZk+/6fYg+gJZsrWPXT9vWBONK0c2WcRqlJkSlADETMe1/yD0++xz00TFB1kIGern0JjUVyD4aAAMRxEk2YYiH2GXeM5xdIALnErf8Azc/KJY2r0FAQqHKmdzrqYY4iuSw5lIclj+U2Pt9DCGUovDGjqjLUCkucjsQbEdmjTOPsFFKleZwNvWK5E5lDDc7/AMQw4hShLLQHlrdi+StUnqPpHnBpGB56gClBDPqvQfrB5rjZ1D9cxKWQpiWDtpZ2Z7s8HTEGdKQoMVMUFQGqT+oKfaEqZmandRuTs/6wz4JxDAC/kbm6XZx1EZOFxo6fugng1EZLqUkTAys1qDHctY29LxLiFRipcQSHlrZncMfqI6sqVJdBvq7W6EHYgx1GtSpSpbuliQNHzt3jNKVvfgCM2lcxZc3JOmnqYZ09KlJuEOet/wCYrm8ocZ/lSNOphTOmT8W4Zy/2Yp86pOhkaOiCvxMhDcr5hmsCrTtANTUIK1hYALnmA+u8V/BNYqZUpS4SRjsBkyT9+sZ+r41zkYASCRlnpAWCTdew9h9e46jSAKlLixuIXzONTCdANmygylqL4lANkQNnb77RqjjcFs5MYfD6FHxEZOjEerGE5OJ3zBIhzw6YUTSOhS+4IeFdTdRDaw0XuxWdKmMHOQ03O0LuI1JUpydYIqp35dBCaumW9YtFeRWG8PmgkoGeY7iBpvEVPh6tFFECFhZsAXgmqKRNJI/3A7w3kHgY01T4aXMe1M0Yss7wCpOO5sNoNWOQHaF6dgopxdI9iImdI6CcbBQKjyteKACLEe8Rlrgk1JICVXHzHrHnSbcqNSjSPZGBV2PUA5jX1gzh6EJBmLGVkghwS+zh29IGk0bkeGpydDr6x5XVAxeHpL5Rsdz7xo5ciLQPV1AU5JUTps3Y5RZLAYY2Y6e2RipSrMG6R5KWFBINiHeKqGrEkETafDq4UbH71gUpzAszQwpJxSSfMn+3Rv3jxUhKnMvM/lP6HWOjOuyVAtOCQQRfMemY9R9IPXJw8yCQP4fTOKBKIU1wRprDClUFowsxcD3t9W94Wc/KGJ8YKjgCdJaPe5MIpqV/mweoH7Q84rM/qKAItyu+QACWA0yz+znZ7El7jb71iMEUXYDXyUovidR0DN1ihEw2g2jqvBmialCJrBQCZqcSbgpfDqQ7j0iil4epSkhGZ3ybUk7RrTSjtnU70M+FTvMgjFLV5k6f8gdCN4v4sRhlpl/6QFr5q1J2U8UT5qU8ksuMirc9OmkDS52AHY2IOo2iFW+QzIywoPtq+T7wy4ZMABDuGzPeFsyoSpm7BP7RGUWUxyVFUr7Ea0bIUAqfCQ5xA4OUgOkm3oHjV8JoZUlEyQJS1TVTMMslBDJsAcSrDJUZjg9aZRStJY4dLHs+dx9YaSvjOYSVGZzCyGAID5u9+kZXxg2pfiJ230IuLUOCctJ0UzO+uVv0gWsVhBCQLZkw+47UCYlM5jiA5rhRJN8VrDtCNY5H00iCSv6FQDgtUsTnZILKuEgFm6RRWU8lPmSL3e931tB9HKAUVZEgt7GF06YFBmcdNIf/AC10PehBVypQVa+18/WLpIY7fOPJtLgLeZy46GOWthe2kbVtHDGTNZaXucoCqbKPqYjLmsUknaIVilLniVKlrmrWDhSgOTYksOwJgKOxWwGYv1hPOW9+sP1cJqiFH8LPYJCycBskgqB7MCewMLj8P1Rm+F+HmBZR42EpY+H/AH3/AC9YshAFDqsPWD5+EoQolynleK6LgtRNlhcuUpSFLEtJDc6yQMKQS6rkOzs94vHCahAnSVSV4paBOWzEJlsDjcFikgi4OscEqp1kl9IORPcNEab4fqgUI8BbzE40PhAKeUu5LDzJsWPMncRVUU82UhM2ZJmIQVKQCoM60FlJY3cEEHrHMBZjaOivxAb73joBw+kcTlKuFWPQ/tF/4+X/AHfI/tHsdGWWFWalNtBfDuJIC3x+UFQscwLaQNM4lLVcqv1B/SOjoooKyJE1csnzfI/tFc6pl5hTHsr9o8jotHQjL6fiSMPmv2P7RbKrkE537G3yj2OgSihaDqbiSTmrFs4NvVoM4ZXS/ESXZnUbFnTzaDdIjo6IyghhdUVEu5xEk3OYv3Z4UT6hGMOWHQGOjoaKOSJS8KklL+VWIFjkeVQ//PtFM2vSlOBOV7h3P8R0dBSt7HB5dSk2yAv1jptUk2f5fxHR0P5FIzalOEXu50PSJCuFr7HI2jo6DRxouHV6Skb23i+vrApIRiZCSSBfM5mPY6M2ZbJpbO4RxABRQouhdj5veJ8VnJQGJcAnf9o8jon8KNlQKVXh89DodoVTa9wWU3oY9joeGKK2cxRPqSHLvvFsqelSR36x0dGlrQLBq6oGJhFieIGVUyahASrAA6VOAcwRa4cHOOjoKRzGg+L8IZVLKUhCcMlJUTgBky5JxFSCFlpSC4CSDiDsoiOqPj5C5klaqNLyAtEoJmFITLUgIEuyLhIBZ78xjo6CKBU3xgkU0umXTImSpczGkKWoMjxDNwuA4U5KcYI5SQ13ghHxsomqCZCAipleGUlV0NLMpOEpSAEJSoshgBbaOjo446b8WvNkzVyBillUwlE1SSqcpMlBmOUkAYZCRgY5qvky7iXHEzqdcsyEpUufMqCsLUwUs3AQRkEgJF9Hjo6OOFCKpgBtHR0dHHH/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458" name="Picture 10" descr="http://www.nwcb.wa.gov/admin%5CWeedImages%5CSaltcedar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9976" y="4572000"/>
            <a:ext cx="2192545" cy="16002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990600" y="4546684"/>
            <a:ext cx="676788" cy="253916"/>
          </a:xfrm>
          <a:prstGeom prst="rect">
            <a:avLst/>
          </a:prstGeom>
        </p:spPr>
        <p:txBody>
          <a:bodyPr wrap="none">
            <a:spAutoFit/>
          </a:bodyPr>
          <a:lstStyle/>
          <a:p>
            <a:r>
              <a:rPr lang="en-US" sz="1050" dirty="0" smtClean="0">
                <a:solidFill>
                  <a:schemeClr val="bg1"/>
                </a:solidFill>
              </a:rPr>
              <a:t>Tamarisk</a:t>
            </a:r>
            <a:endParaRPr lang="en-US" sz="1050" dirty="0">
              <a:solidFill>
                <a:schemeClr val="bg1"/>
              </a:solidFill>
            </a:endParaRPr>
          </a:p>
        </p:txBody>
      </p:sp>
      <p:pic>
        <p:nvPicPr>
          <p:cNvPr id="104464"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1202110"/>
            <a:ext cx="2371725" cy="1498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AutoShape 12" descr="data:image/jpeg;base64,/9j/4AAQSkZJRgABAQAAAQABAAD/2wCEAAkGBxQTEhUTExQWFhQXGR4aGRcXGCAcIRsgIR8iHR0hHhwgISghICQnHiEeIjEhJSorLi4uHyEzODMtNygtLysBCgoKDg0OGxAQGzUkICYsNCwsLDQ0LywvLC80LDQ0LCwyLCwsLCwsNDA0LC8sLCwsLCwsNDQ0LCwsNCwsLCwsNP/AABEIALcBEwMBIgACEQEDEQH/xAAbAAACAwEBAQAAAAAAAAAAAAAEBQADBgIBB//EADwQAAIBAwMEAQIFAwIEBAcAAAECEQMSIQAEMQUTIkFRBjIjQmFxgRRSkWKhM3KxwRWC0fAHJENTY5Lh/8QAGQEAAwEBAQAAAAAAAAAAAAAAAQIDAAQF/8QALxEAAgIBAwIEBAYDAQAAAAAAAAECESEDEjFB8BMiUWFxgaGxBDKRwdHhFELxI//aAAwDAQACEQMRAD8AynTKnba6BcEOCpYCQTxJnB9zGNaJN27pSHcvCyLHHi05MEFSoEQfcjg4Okmz6XWr7e+nYxV7S0AsIAgD83B44IjHwfsEApLcaqVizA+Eq9y+ELEAXYMZMkz8CdNs8vVy3n5Cqv07t1u5UVqdKpJQI83EFZBIzliDzIBAyRq+rXr1KRglYEIXMEgC0qpxdke+Cckc67qVqdRmpAAvKErBCyIBBBkknkZj7fg3SqYWki1qAplrhTJtMk5hnC3QCRIPAgCcapHTtZYzt16gRrPVtpVEVW8wpACyQTzMC6QYJ4B/XRNXdGjV7VN2ZIF1QG0RIa4BibWExkkEniTlz0jb1AJpoa6U3MOq9kIWDFlFR2U23tOJH25wNJ9/0ncUA6VEWx3DsywQJJFlxg8AmJ+OCdNLT6hSXVYF1dZvrIxZVIDM5AJniRmZg4+AfjRNbfMltMBkcwjTEkc845J9g/vjQdSqWpU6SOf+IVYGBdLi0/4yfjXm93DJuD5nKiWkgwyqxuPJBOYk+h61Jor4e5ZBKlCpRqEUh5CVBpkGQ2AJHOCAR86+i/8Aw4+lqdMs1Xt1K49g3dv/AEqZiYMk+8RxrAEi+EOckFoUEDyGJicEAezAzrS/Rtb/AOaUGqiMRLMBd5qT9wmZKmJGIAxJOq6VbshnOVI+urSgk/OT/Aif8f8ATQW+6jSoLTZp7dR7Q6+SqTJBY+gYifX7aQ9U3O4QsassgQ21FPbutySwMBQMH3MERBxiuq1G3RC0FbNU2L3IAwzMxVvsmfYA8SZzq3Syb1c0kfX9vUWooZGDKYIIM8iR/sRrnd11pgFyBJgTiTBMScCY9+41hfoSvVoktXKrQKtUUdwECYEoATcJBAAjGeCBpx1DriMazUV7pUC+n4kLyO7mQ0KFiD8zEYGOo61PL7jmnvEDFi4HAIIxMngkZJA4/b+U/U+jjtUk7ylXqhpMgEBSbUtBxAnynHM6VfTHTxXZK1OpUUkMCA0oLrroOIcAqSoNs8ADjT9d2taCRUpdm2GSoIEfmJbJJIwPiP103WhcyjbRmep/T/bp1d0gMKDBuHmIADG2AA2DgEzB9RoLYbfvUHdWmoASYFwJJCiIxatpkROMgZmbUtW2zFgKiAGFqBzBVgsKVEjEH+PcTpz9N7wMX2pI4WoLTgIGKuBgEZVZnjuDS7Us0TUFJiJqu4/qaVOnTKnsyzG60yx8pgWzE+U8QLZY6I2/U6opKQ6s4xVRVEmQWMXAjFNc2gx8mDo/6joVKtRAqE0gkg0UBsJZbSZkg2hhwZm3EToeltjuah7dQ06dSiPB1M4MlvEL5ghvMNkY5B0ijkNU6Dd50406KVKb1A1GSgsPlObSqgYMmHniPgyno70FdtAopWBqMoIK02tJuCNLeLC44iDn3GtTvt6ibQU0q03JFoDMFvuMATj0wF3yQcayPWN21JmYWohczSUAEH7QVwY8gpnGLsyNaT2mnS4NHufqQkFKdIBU+5CQGUcTzixvEtBUcgnXG66xQXtmpdTT7mFVOVEgXBv/AOTImIjS1ej1GpLulrOz9sHzhQymD22TyUhoFyi31JMnXPTNxUpVbKrU6oudhUtPIh7YzDTkrJgtn1p1N9UNb6nJoUm3VNKIQU6zMadVuUCKrVQFBBtUrSCEnxlxkauXrFHb1haKz0xRqpMEl2BpdtQR4kCHAbGZmTk1/T+6Uxu6lI+dIpSHkhZZLsQSRaWJumMgDiRLGslNtxtUvNQd9mCkANBo1GIdbR+cAgtyIjjWXA95GvQG79NWqKwNoIBkcj2QB5TOMQCMeywfplG1lZVtebv1nmfn+dW1uo0kwXglrQIJJP6AfPzxrmhXL+VNBB/MzQT/AIDf9da2yiSWOTAdd6KvTq39ZRU1NsSvfosrMUUMDfTY+hAweBPr7dL1raLuqa7jbFHe0qkk2V6b/dTePyt6blWH7jTbfCoVJ/DI4IKnIOGk3REfp641gem7lum7jsVfDbbgTQIcFKLtkrJiFuJgkDHowToUkb4Hz3p/4G9sq9ylTWrbUF1rqoPthgwIPtTHwdbX60pVajtSJeqKbFKbxEygcFhAQ5IUkNHBtWBPf/xS+m2cneU1FyKO8APuEkKw5yAIM5iPiNJNr9XpU2lTbVB51KZFxFwDL5UuWEeYGRIGcZxN+W4sd3KpL5izqjT3gWdFAR6dOpI5VWz+UEiIHswNB0hCznBPAzkDk8Ac+taj6O2n9XVqBu4KRSK5VlJgqVUgEgxhhgNHhiMjLimaTVaJmVcqCRaQVJAMH7Z9g6k11Hj1QeOsVFwFAA/0L/6amg6m8WTNNTJJwB/215rC+FH0ND9NV2F0MAV8lkfErMTzEGDjH7a0XeqdnuPNcWsXWDMD12yTbxIEgwOOYxJ6i9Bw1NirOHDN7KsTJ9CYtIzyFOnC12CdylXqNXP4YCGxbSoC5BHkCYtgAQ2tJZo49TS81+oD1etQvU0lplg6uSqt9s2w7NBX5j+SQefpH0J16nuLlTaLSUQCKdMAZLZLYBFoGM5/fXyzaVAlakhppAWHBF2GwSSVn7WPziM4Ebj6apjZVDVuZEPjafIEXe4Ji29QD7APzOqaUeiKxqFKzfdXU0qarSTDva1o+0MTc3Ecmc85/XXy36y31Mp2Wesa6NbUVrgptGGQC0G4nlhMcejr6R1DrCvt3BZBets3wPIY8vUjg/txr5B1qgyGlTJVqi5UG2SIANw5houFxODEAkjTybUTTabQNsdmiAV6twS+000PkREyCf8A2Mc67qrRD1ApvpPLKMysSVDW+xgE/M6o228Kl0dVVahh1YQFkzKrwCPXxrrb0Kbs6AlRyGJHofwJb+Y1zrkWnlti/php/wBQprZp3SwWBIzj4A9ftrd9UrCkXrtUpTUWKVNYJVLRbiAMk5X0TIMayvRugVqh7gC20zIF4kjnAE495GcxPGmW5Ddp6NeL6JLAiopmDaoYGCYP7ejj2N1YQv4mSk0kwun9TValtM3X+uVtaRAMEcnkGQQQYBGhNpXFE3sqMvc/ERWthgbw8ySCre59iQc6abfpbPRNzhanBeZuUA8jFwhj5iRbHOiaqI6WseYsZAIZzCBSYuCnF2FwP9I1o6jeOpzJ5pBXRNuBTdarhCstZcQGvuOCTlrlua3MWjHJ82Wz7terWRXQhhbUHkOCZS0Fl9RdIhjjnVu96eyVEBrgVQYJppM4IdbpIQGmqgTH3CZmNNfw+8VNc07lDBmImFAC4yvrhuVUcjXSm6yXiqqyzY9OelVpVNvSQr5HtowRSSpvPBBklf7YIWPExp/1gsGULXp05/K8AkziME/OfRj50j+m2q1zDOx7cg1OFdhCeIAAIIEySDk8iDpd9abLt0hVqIWaSL+4VkYKg2t910mQAAeI1k8l3ShaAatBzTpbck2mo/mxvUkOWFtpEvbIIOeJzqfUuxr7dl3gYpTClSAwClXALFViVMqrHLYE4ONZjoHXXphKdMm1nYshmLcscyM5wRBHzkzpvqCWphpesjG2Cf8AhyM3GZBIyMAH/bSy1bVPBLEco6frV6sGHgxQtm35KjJ9/wCD/OlG2ouqhaaFb2DFscGQVDTJAHlEzIXgiNVHeFaqoFupIoYAyWN5tKk8EI4xyACB7OtRud1TO3SC4cu5VfUXE4/SR/tnSRtptsnTfLFHR0LbqoRThSjAUJJnkhpLQpkABQeMTJxouq9JPYpVmQ3drtGmzm1g/jDPIYzwIAgkegdLfF64CXKyEOAuSbBIjAuMyFBxPBydGdL3tQPWDBrFXw7hmFJAJgEgQqk8iJ+NVS9CscFvUK5ZLBUAdh5UnVSqqB/cp4IEgi6ZAg86y31M7CmKTV0NtQOUWlkjKSr3H2FBAEiZJgZ0vT9xU3NTeUai39oWBlVUjJDLJFpDAjxYEHnWQ6vsjQqt3JmwrlCVHkMEeywMkgmCDAk605Nxwaaxg1HUQopnblWaEDCoOVpjxv8AZn1E8HMAaW0KXZbb1ZLL3zZb4sQ9JxBn7IaIzBHuYlVQo9xVaTeYUowFxAUAmIOQMhsYPuJJ42bVaDdtSzLUpOFpggwjgMrHLGZbk4znnSb3dk4rz0a2nQfdU9vUpkU0uuemyyG8skMo+4x+xk5OnybcIh/KfzEnJPvn5/76s6XT7dFVYBPgfqfj+Tobq+yFdGAcBXUZGZ+P0I4/9dPufB1xhSvqLOpfUApUrwrGGC+JBGRiecE/oD/3zG43O33lNKO4LAuzqyoQStvlTZZBmJ/fMZ05favStFihItM4n+3y8scx7Ej99Z+rsqg3FtO1soVcrBW56SkzOWCuFiSYH6zrJu2mLJPDLPpnrDh/6HcMS6KXo1WlBWpIPukkmbFwB/qmYOk/199BLTpnc7RYCy1SkuQATNyDkWg+Q4jIj3rfqP6aO5oihSP423g0KhIlSF+wPM+WJBmIBjjR30n9Qf1W2cqiruafjWp1OFYYa4DNvoCP0PBOg+NrKxxk+TfR3VrS6BkpubSKpElUErUC+LZCkVPtMikfiDR9Y153lSSrMAFZlIMlfHJXxLWhQY9g8HAU13NKszUiUtqMUK4iGMRH/uNEdXogOKilLKolVQQFg2kW+uP19/vqO7FD0lK/UspdPuE92kv6En1j0NTR/T+t1EpqqvSUARDIJ/nGprYJuWpeO/oGbeqqSWRaitRZIaJywtKkjm7MDOP00FW6W9V2anIkKQrNJN5IAXHlwokxJYfOrqVfMzdbmwyM+wP2Ez+n+deGs7MXUW1Jh4wYBySDJEEeR/QHknTT5IptPBVTqE7ZK6lUqU65pgjhlqJd7kiLG5gQzftp/wBM3a16jU2qSWVWgIAoZTn9uAREifeklwPcoKVAqVadRWdYBi8fcJNtzxORj0LtOqHS9whSslMOwJSoqMKpp1lFmVQkrctrFfWZAtGlTobUjvVpBv1H0+u6mn4/h05VgDDqCDIPH2S0H4OkO46WKSK1Y3sSUtT/AJRaPjjOPZ/jTrp3WarCmldBTZWZW7iEkg5AEZBMupGRAnHvqvsgwp02clUcWVKil0ZCqtBUZEDJmLSrQYyVepmmRbzSMPvazm1ivq0Ejm3HHGBAx/1nV/TEVvImbYJU8H/cf+/9n/UOmtW24DU1SqoqGxTC0mU8PcwAuELjAOeDIVUNhuKFMmpSsWoQhLTDCZ9ciQDcMDGdCLspvuFcMD2nWHFa9CwY4IX2BwCPY9R/00+G8SvUpq9AFyIDFSMYk/6hBnMx651R9NbcLvqUhkJoZWIioq9qoORmVZiB7bjWv/8ACgDcklvTAnH7gYC/oOcfOlk0uRPxEUpUl0M1uen1FpyRCMTTYqwpnDws4zgASZkRj5p2VDyYVXcGkGvlVKzJBOCQYEtdkf4GnPX+sYWgqqatWbQAfATF59gAf5zznRuy2FPs2qptqG0WuZKSYzk3fmPyST71lqUuCWa7779gHZ9UJSqG3LOSWEuoDRjInMAgj/ppMN2AyACyfEtkiAOfmZzx/Ecu+g7RBSqJVpYwJPiTEj3AkGfn0Mxryh0nblmEkFhIJyDmeJkGJH7cH1qvjoWk3k2/0x9S02RUMU7QYUCARIiB/Of20N9a77a1qaguxi4hBEExGScKc8k/Eg+kvTaaKku7EockKDjj5Fwx8ej+2iP6Ta1WgkMy58ltAP8A5SfWdI/xKT4OhObjWD5502g7QUo1O0L1DlZMEwbskYGP0EnW02NEtVtW5qbyKvEgECQPciBb/aQDIgnV7VqlHDIBSmEqAi1gYyCMT8q2eT8a8qdUAID0wWVgVMe5iV+REZ+R+mpvVbXAkmt2cCXuLReg7Es4Y0XgYghT4zn7xE/2sBgjTKirVK62qopC4jKswJMGyblAnIJBAM44JE3SGtU3K9tlQgPTqFcXEhsej5oTz7IJ0yTqKAFqRBKxAA5UkRbj5NtuYMfOj4jjwGkqRV1hmpZo0ilyhbpdiciJyMmf1EEz+g/QjUv8zaoBFpJWZkDy/SftHx79lUupNWah22IUjuZgq4mBTLZKyxBEZgEHnAjbmsa9SkqGos+BgRlSyHmLg0U4j238t4rfxBKDxJDSnvdzRa1SbMlAn2wZunxyf1PGkXUtuzlrkQNEqAcXYtAulslfLJJk5HIebajVG2LqGwwOWvicFvFRx7AE4GOJzm3p1WyFe+nVuvVJhptkmMQAcD0I9xrRnJ4bF82Pc4+ntwHoKqF2aClsR5MSWQGSDKnkkQBxnTXqbVBQqLagwSpRiQsjAGLiZOASPY0NsO2K1am6Gk4eS9MKgCkAhnUGzAcC9QD7ydddT/AFa5m7qqHWRIMCE/iIM/pkYI0LS4NqQqbkup3S6juEAseot2QRmfEQIJxgj/OtX9O9bqXFH7UoAYaUJDTMELYDj5MmciQNZXp24qGmjwjKMPStBJBmGlSTIUnyAEERGRD3e1qYTuIs0+LlPkrCIg4DA4MMRj4zCOW14K6Lmld/IL+qvqh7CKFMVKZFtQxcyNJEFci0+nyJBGJGsBveqV6lVCtyQACFJANpVgQSY/Kgz7X3ravuVSopJcdyIKw61AQJnIP7gzk86lekoYFQuZEFc/OZ5Iz/ABHudPH8Q/8AZFJt5a/QzDdVeqpkmQC9pY+vuP7k8n2felLNXWo+4poylhbVCkBGGOc8yQBiC0RJwdzVrSq9t6KtfaocQGcGCp9XcwJ/adJ+mda3VQVXq1KYFBXDIALjhskRKiQM4kT8ZeWvuRFR2N2YrdFX2aYXuK7OWEBirQIP9wkSIiIbSp9wCirHBJJn5gYHHr/c6eb7pVu321RL3pusXxEEn7Cvo8xkhswcGEgUJUAqSBMMYyBOTHyM4/SNG7O6HUg27f2n/Gpr3ebdqTlHEMI48gQRKkMMEEEEH2CNTWKUzcbLqVTbbVqiSLxe0WmYqdp4kkgremVg5zIAkGkG3VYV7vxDU84W0lSgQVCOD5ebD2A0+9bDo9BO2iOqsKaRUEkwQCDzBKujfriDOJHvSNqjOyuFtIRlUFlMEAt75mP3P+dJLU5OKmnjlmO6FSiujfacWgkEEA3NTb2jKcqRkFVIExrU13AepYi1FeotkQA4IpwMwAypaBHkSmDJMW12o01JceYyxiSSIB8sHGOMgRGI1dsaVH+lVVcqkz5tJSYW0g8qc8+iOOdJKVhjPmLElHqVWlVWnUK1aKFh+NMgADhhJwDDAeJzgjTmttqLRVp5YkOql2gOohWVmIJAgwPiSPYPqi5DWFKoGUhjAaT6IECIbg84t+NAb1AEqJTU0ijqyAiSkcwRwOWmeZznKNpiZis/ID2u1RyQkobQGQJbaQYkW/cAZmZx7hQAZYjbZ6NUqrgB18QY+Sp/YiQTnEmBoXZHzZrg7cVHHl4YAIBiCCCJUDEc5GtEu9psQCQSjRGIYEjgRAMjg5Et+kFNg04J5Mn0fo9YChVcvIVkkrA8GtpFgfzGmREmSojME6P6p1tqT3opuV4AtNuTABgfrEcmf01r2NrG2acCSRBJPIjMeQHzmBORlTuFUuAwtUhhAmHVrREmIYSCEOTiLcDR3XydMtJSd2D7L6cZHDUzersWenVJ7i3ZJE82tC+wYmGOSwbp1OmuQSt0j/SR+kYIifHnOOJNq1+2SGgqZZbQJ9CQDj2BgzMwMxq0b4MYBm4QHWCB8qynIOQc/wA/BVlPCgxb1LpjMgClW7kwxtMSJDAHnEe/jS3o3TKlQOXp9vKh6ZnxefIqMY4ZfgGPWtNSemAAsWD0uVU/tHj8jjkYPIE70EqATVjxAaVqLEriSBjH+MEQGVR6IR6EbKP/AAdEIQsB5YgR9wkqVIIg5acZB49d7vod6GmjtTq4h2Ag+59YIlY9HjidEvuGIVlBgeLhgbsfMEwVPoz6+ToyjVDcMP7okcH2P+4x8/OjSLeDH0Mtt+g1NsxtVXo1Ha8fKsSQD9oBU4jOADyMEdS+ngzIV8RTOFmCI/X80Y5/2jWjAEk4tYZJ/N6x+xEyP/SOErSoViA4JyRzEg8aIPBhw0La2wh5QtAxao44g2+4Kn+C0fBGPTACrIDxIPozyIMmQ3oj4/cnndgkEZKjFnlgxMCRj5BHoHOhq4qjLBiCZk05HGTKwQODdmJ0oXCK4Qsp9PIMNdTJqE+JumJ+zMDg/hziZjTHe7YVBDw9xgMcjORxkYzxGD8HXbV/L8RVjglWENEE5JkkQPUj+RKve7srfUVr1OCpngeiCI4JyIkesHWZNqKLNr0+pIFUWgeJvcMY4BBYSv6ZPI9Z131r6fcgvSdQ3P3NTZv1vDQcgCf+0yf03fK9PljTXCkqVA//AByDLSftETwIjiihugTalGUOZLheeW7agQw9yVYfyToWZRjQo25c1KArAmp22BLgs8QsC8CGEhgZYC4IQcZI6n0mhuKa0iWRUJsdjwbvIXAyB+/6H4l1T3dJywpp5Lk07QWzOQrMAcA48j60LT37F8O5RhesmLuOLTOD6H7fGjvDUeQTp3SqdGqB5ABLVbMECPcQTIBlSJ+M69p0u04PcpstplApHgMyDxcs+JMSMezq6lvle5ai05MECDe2DjzggxwZzJGpvaVJ2/DQM6lZW802H93lIAwZyI4IJyAbtA8vKKtyyKpCU7mTJsiYPDKRIIthuPQyPXPcb7vv8pyAtQAgeszIyDPGl/UAywr03pNTa3zCs1jQVKsLRUUEETn8pwZI7227ZQf+H+IC1OoWgEZM3NFtpIlfEj2PkVgV7d1AW96c6M5291TuQzIgKmpTt85gmKhJEOI5UcGdAbyldtnJqu9Iwq3z3EJ8SrAcWMASvBIJj42VOhVaoj2ymMeDx/quBwTIMg5j+Beu3LMbZSrdJDoSrjlThwOBAaR6BggDTJsp4SaMd0/bVKYSlU7TAKFYflekDnupBxw61k+BfaYISdf+jqgZP6dWdSsDuEq5YMwshoF9oBjAP5ZuAP0Te0gXIMQhDpUmxqbEkWnEiTKzbnAOc6q6l0xGo9uqIpYqDtkgo4M+AEkr+aFPsn2ACp5HUEuDBdH6r1SjRSnSRrFkAMgkZOPLODiDwBGprY7vom3dy1QguYuLUaLEkCJLFczzwB8ADU0fEQdhW+8laa0mAKAKgutggERDep/yB++l3V/Fg1NfEtMAk2kNC4jxMh4PH8au2lLzCNAZhcvED5mOAfun/Tg86p3O7am95fCkhj9wZZggyR4kmYP6EjRadni+K26lwMdxUNVZqp+GxmYIAJGeTxIiZwR8cUbKgqWyA9sXIAItgGLZJPwWxB+JGvdtvqZW5Qyq68OYH2nj/fkzzBOdUdP3QpvAeWGAMmRFtpIBkgED/wDX+Bt9BpTeH1/YN/DomKRdSwBVreVYQQWuGQwjI+6PnXLVa1hpmpSdgCpUkliSOBPlxPinMRknIu23ScOgqWlx25MweVOYm4X/AKRiIOoyKzOopyE9mLmBYyxjOA044DaFFHLFrvBV0+2pSK2qjIS8EGWKCSFzOeIM/wCMa9agbz28NKKMCMMLCZyfiT/2gc0eoO6A1XgqgK1I81MkXBvzqJXBJP6iDpjvT5gug8lN6z4ygMOr45SDgemxiBuHQMSTa9iVd1bUME3FeZ9hs8D/AK5/xqdPq1jbIlZz3IUNDTPkfK0riAYPyMHpAzCAVemPyleDBBBbDNJt8lPxgEiLPJptokg3QsxJPBvb7f5mJBk6zY8LTTsf1NiHpMBlCMtDSJ4IaDBAxk54JxOle4o1PvKeSAi9GU3gc4BLETkAj2Ri7Xe3A8WsrLUSRbd5YADCLBPBEDPvHjDxKgZCTcxXJYTcRkYYEmQPQOT8TpbO6lJWAbV6dgAYM4A8jjDD7iBmCZngQT7Maqo7enUmnuFAqK2RkKZMC0kECfY8RjGOON1VupzdcuHV1m5SMlrJmDgmCzZMkABtVvuaJpju1CWCqrGLVPlcpB7bHBBGOIjOhfoa/Ubi9GFv2nxUxJ+RDhjwcQD/AAszqo1WIK3LSJ86b3qQZ5hSS0TBjEyecaooTSYtSqPUBUVO0Ihlj7lgeftoAX1gcEkUU3VOTSSoSTfTDFWkzlStuZnkXCTnJnexROymsaduBYggs59H2oiTjBgysEESNTavT8gpPsw2OByVwA2ORAxP6CrpVOm7kbdlZCYejUlXWMKclsrkYg/40Dv3VWFVDFhIqeJwVEAMPGGIDLk23RyYGhYLrJZR6i4d7mbMm3AiMEEeo5wR6/XUp75nBHep1UY4AeaqDM2sgMEDIMH2CDM6oO8TADiALwCFYlYLAFGGfG4qZxBXEZv2VXb1qrBaBDAQCrWggx5FRAmIE8fJ96KJtu8MX7t6ilpuNygrVooPJQfuZQQQ0/ABBmCRgtG6jetwJ76oHNInB/MGZQcEhWNmCYPwNDbTebeurUSXpVUJYqyqhDR5RAODOfnDTIBBPRgaLKxYVaZ4eLrST/cJCZgRME5Ank2Lpp3za+wAyO9O7vU6jMPGpdHJhlBYWLBgiDzjE+TZqFR4ZVa91JKspW5h4sKiAFSeMjP/ADDOku724SqTQNi1eF5VjAxBwZBDLDKQHKjONW9H6o7fg1Sot/KxbIJjIaVP6AiTxHLAY5QVJXtYK1bcU6pnbm4DIKeUTAPdUBv0DBuIP7tm6hSakpADFiWtBBJ/uIOASD+b8yngSdE1NzUFAMqoDRJJouQ2BM9txLKQMjIOCPd2k+46cNyl1BAjOt5pMQDgxdTqcWhgDBIzMyONgDTjw7GT7ZKq/aWYDFtQiAftAPkAR7yDPziEdE+R7oqUXVYC14qKZ8TFZVItmJuUx8D0MtCvcyl7HItdWVoBtUERErceGHsj+S6CV9yyKQTVp23rNhQgc2lkJBhSIODcQc2g0Tctyqs/cJ2u87k04o1aaITCeJWYgKU8YBH3A3AsMDjXGy6y1S6lUZqiFgAWF7Uz7l1NwGYWooJB9kSFK2dJBUBq1KYrFiCAfNpADKbSJa2DIUAQDAnXn9LTJfwJItcQywzQAT6ZCwAFuBImcSBZdRlgYbfYgJYr3VqSwGLW1AeYZgAGUwAHIH+51Qu9ZkFOvM1ZCuQEcAge4i8Y5kMR74FlEUyQYCOqhUZGuuT7kk8/aZ9soJgnJ0t69uK1JRUVhAFzMvldnLhRKuBJvXBAa7GQFKN7VaHW72RenYzlggEPIJgeyBPEQ0ggqRyRla26ZAy1AjKgGCCxweCq/E3B1EwVMca72HVO4xpsIcrcocZS7xIiZYBhx8NEkGTVtd61aYUp26lrWGQwhkvX0FGcgDAAORrMKknwWUty4UCjS2zUoFpqbupdETnxf9puM844E0Eu8pCRV24WpJuHbnMn2Mfrqab5C+IvUXUN0nncXqNMuFsFhnlXI/tIW0An2DMjVe8qbUWLVpVaSmm1rmp3AkSJKEeREzBPPHE6pqblAYt7e6RUYRI7gAUXLGMNIhfutn7lMh0+qMaioVvQghVqj8w8gbuQJIBOInHubpNrJ5MY06aNPT3NOhSJXtV0IKlbQg8iJwQHWT6UxMEfJrbpqVGY7d7XuIahWYCRCwqvEYAMK0ETN2NJDXoVFZC28osrEOBXNufEmCplf+aDn3k6a9NoxVUVCxXKmSsmcqSVuBIj+4H7fZA0jtHVGEZLa1f7C2r0t1ZjlWD2HuBgVBHg7SoMEXC6PU/mGr9puyu52jk2ipKPfB92cnDC11x/BkjDbqVYJTqUt0HfbsbadZSTauREEB1YTmk7QZJBxhTV3dXabcAt3QzMtOoFFNCWB/KkS54ZXPI4YEMc3aD4Sg0/SvuDdX+m9ylQpRoO1IsbCAW+QPIcAXQCTlQJ1oN5016dGCruqzekEG4mMAiYyLSMeTTOBoTr+7J21dySaq1UIYSG87WA5lcG2OBH869+jOs1mXuM0iPFmJJeCbw/kYx+g+cwJDbcbMtOEdRpdUcdHoRTqIJbzUofttnx9gkeOCDxB1wlVqa3hVYIrB5AtlrrBBEyDJI9SPRGp1PqAUAIzVabqandP3D8hBgkEphYKjAGJ0xq1W/pB21BqMAQFYSGAaGUnBJEGOeYGAND4kFp09qfBd3FrlajU1WoRZcVBEFYUVFMz90A4ESMxA4ZahItDJUuKh1JsqAcjJlWHENBBkGJMU9E6+1zAtfJCtcpaRPkQxIYRkRgZn0Bpzt981RWGWqoSLHqTeJzbAF3PiYBMAE5DaV8nRpyjNcifabh0zUV0NpNxRgJGADwZkk2j9CM8rd5ugyiqkFcIwGbTGGH+hhMD0RGMaMqbirTuNKoppycMQ7J6Xy8yV9BxBiJjGgv68w1RT3LQAxKBbgWgGAeMKCSJkCIOsiE5V5Wxhs47KemWoWQkQLWFykMT4/awH/lPxp50bqA8Q1NgzeZQkgmcF6fHuSU9ZI/TPdL36hWUwtEgEFRc1NpHAPImce8n7mkj7ihuaQqFiVdfIWHxPJVkY8gwDM/P7AFYauynz6muq7yiw7qHxYTJgqSP0nuA+4BB8SZ/u9PUaP2VBPCM5KsDIBwxAZxBHoZBHI0H0GHpl1Zy2WeikAX8EhRDMG5g3DH5QMm1KXaVlQhQ5KlWY2GZ8JEtSxleVkwIAA1rfJ2Re5WLtxtFporglAsH8MSsSBfBB8ZiWkEEgEcE0puERohabGAGImSFgifygHgLnGmQdlZ6ckMQSkwGDAEkMpkEwT5LIZT7H209Vp2lC9LbtSeJW0AhjwUcFTa2D/BBOlzyLNUsCdaw77M5puwkq4cj5GVQjEzMgQZMZzdQVWqM1MrScn7C57ZmQASgUrcJ/uBbk4zYhoAsDt2D+xRqhzAwZVi5BBMwImNe7fpAqqOzVqhh/fSPjy1tVwB/cDwYg450bIVLvtHG83EqtHcq6RlXU5pH8pGYZCIgg+jBnJWVtoztYHmo6Eo0mKmB9gMqZiZBulVxIIL3/wfcdvtMt6cqwqUyVM5UCVFpXBHvkwSdW7TozGmEanUKqbhVR6bMCGkEBQcg/qcQJwNNlDbJT5779RTSr1SgKxFsgOQcDJBkgegJyMROSNEbT82WUCYse8IwP8AxFyGjkMFaSLpEpIK6j0UM3c2zGWYFwoutJGS1MxdJg+P6+Psqf6YUi7f8GqpJYAH0SQQeQCRIHOYkyYV4Elug8h9fcLVezc0gKq/h90NiMkScC0iRJBi66BmQOp7eqlR6iMGGHNNhLKPQKxFokAMpnOQJ15W6iK1u5RFFakv4gBFPwEG5JJ+0gqR5T8RgMqe7FRwykBxTlRgXAGWKADJiVKTac/tpsgxPF/AB23Vq4KqxV1BQFHBbn7WCmX+YgxxydMV2i15VWIdZtuIL0iTcICjyWWEiZUYgySF+5o01ZatIIKUqQbbrZJgLHkkmTBhZmcaE2NOg9eRers8yAFg+IuIuZSQP/tkej6xnTRozcXTdjKhu6dGKNQC4krDcgAXJButMcSP0PsT7s+0KawzILyWWocB5JFhkEHjGFZWYGCbdeb7bLvKSjuUxWALJ8N/dmZEwCY+0gNkEyroVarUKikMr0/ImJuUNIBt5scRJyQQfWgkmik9RxfGOgy3NSptmRgJpe5lghu4MYCxgNE24ywEE1e61RrVAVlDKyKAbleQGZccSMyA0Z89LdtVNaFZz2aqNcsgWYxa0AlbgMesesArZVe3RqF6axSH2qbyty2sp4mSRB4KzMxlfiNGa5XBw262RJ7j02eSCe2zcYi4YMRE+41NPB3DlGpspyC4N38xUXI4mBqabHoNt7ozdo31ACsgTdI5UEeBJ+4qCDKlhJDZEqSQRJZP1Wn36bVaZIr0C9OsIC3qkKZtwSvP7XcWjVfR92A0MSOUfJgEcE8NxkwRgnItydTE1Hqo5NZXVytTkwWUQw++mwYqrEAg+LQLbb5izmU96tiai6+NQEFgbu2wkflJuLkjME+oFo5I1N1UsZx3PCsxajIlLCZg8sGUwCM+8AkSN1IAVWRVBVkYKcAi0lwrYwykBSPn1nXux2rugosIV1LUyx/+pFy5WQtyXAqYJEH8o0+OWSV3XfeDTdG6s1e6m6IKpQeBN1LcpkR7M/DCSDC/oAN7taNrsUq1NlUtVmDRUoVB4xbPk6+ywyD92SD19M7Z1SvReFamysgIk02LWtB/tLFQYnDAwZU6u2ddqW5lwHpblIqUbZBYL5gj5JVoI5kY1J4Z07rrcHbnZ3U6qh2HfRHQuLXDKFU35PtSSM2z+o0t6iZ/p7CE3DM1RUJhS5FJmkiSjFjgQQTcMe3nXbu0r04qUK1E0iwMxIPYcZk5lZJngGS2l+8QUadlREqbfuU2Z3NwbuKZhlW5PMABwIMHBgjSoM1z31sIWkDWag+aVYd6mhAZqcwWKCJGJUqIMLIkjHW23SVKLmurfgEIbmJLMCyQzrDMDIFwkyJiNefUKhKezqLVupqxHcVgwyC1N5BAuVr5OAf0HAnW984VHdU75V0YrP46gB1ZIggkhpGGX4GBo1ZJ+W/b7P8AgaVtrtqoZaXc29dc2VGBDGYVZJuMniZnAkYjM1d7e6VFaHMq0eQJLciLeDDAzkg/OtJs+xurWqWrX2wm9SfJTkyFILAtcSMEEnBBKnv6k2bdoVEoKpp3PUpgKUrIZa9GgNdIDMRDQMzEEIWelu88WWt1QL+MKQqU5K1/wskytzqyyThpZZOLsC0yvodP2tJmV6hRXvtV7WQEyfGqCpAtINrxcpJJbJCfZPU29ft0x2yYftsWkgi5ZaBnNhB5yIwNN63WiESsoBdpWCotYK0oHH9wW5SRwYmQQ2gPvi1clwdp9L+YpLVBU5QuFUVF+4Gm1zByGg5KwZaMaPo7d0R9u9zMAT23BtUH5iWNMn86lu2ZN2CNKejfUDV6hoVaVKIayKalVPEhCpkjJxJicY1pTuoPbqAO9I+FwFMkxcCpUALcokR4NDKwJBjS9ymlGDzETUEp0KtPLoltgc+RlYuSpbhXQ5v+1ljHLBjT6iCwo7h/J0ju05UywxyYdTIAMkhgYOMcNudvuKTycVQS7hboI8VuEZKm358ZHGAk6vsi1JAaZ/DWYptKEHyJTAISFJGfErbCgg6RUNJuC8vA/wBx1V0sTdQ9CoR26yG4CBEgmCrBowTz7jXPUXdWNNy9rqpWqowTMXA4WZALCQYun1pX0uo4ohU/HpVFlqBApu0eBKo0yQ0QyMcjj4cbTZqKX9HUqAjyejXIIgklYYg+LKfE2kTPo6NAUnJYMpulqBitWmS4a025BAW08CeACDMZ496Lp7smALYW0+RyRaAOT5ZAkRzP8+dR29Wm1pC9wBYRGgE5Xx/ZxkfLfpqyntqVVKxaUrKAbQVKmYgweBicxBaYiIDRxbXbSOk6+VlXo02Vs+JNMzwfmc54+BnMF9X2VSyk9IuEeLjTHAMTOVE8DIB5j3pDQo0EJNas5XI7QQ3kA2Dk2ofWbj/pxOjtr1einhSoSrsEIeqw9EqbAAt11xLAT/00azgfT1nVTf8AP0D6O33A/AlTaQSUcTYTyTd5GLSACDxp1uH3Ip01/p0rWjyDEvOQPFjnKmRI9exrMbpBXHht2p2jxFxPcVlckZX+7icSxAInXW26m+1Pkzm43EmApyQbSZMQSJBAxgcHSpUyy1VxmvX/AKhxt93tmcBtudrUQyQysFMi0g2QACDkshBAOlO/oJRrBjWq0nVywuLVhDQVZXCr4yBg3HxIkDOrd11fyNOooqUrioYt5LJAEO5ho5+3Aj5kmbzpAKBUMgqCaLVFYkzKtSIEAyIIC5zzo2+WZrdhZr5d/qTd/Toqv/UJUhyuV7bRAJLWJg+RhjFwkYjB0G+1oqlJkZqlzFe4wu8rGxCtKxEFT5QAYxofabhKKNTlvuPbJEWMSblLcqS5UlYIljBzoyt2qi3OQzWqQa3hcZ4dlhamPbLKkyODObMnF5pWD7bdtTSmrCneWV1cEWERF3cAHBlhMnxg/GnDuzNc6WlSEIYlsH7TwSAcglpBJWDMznuqre1lMFqZDFUDlirrkspJYEj2AbWEmARGqum7wqw7gVqRJpwCAbR8rJtCz4kMPtB0zysCR1tr2yOn29NKwBbAaFEsCmQQAWW3k/c2MnPsmbHdWgTa1J5R6ZGZUAeLLkQZ/aPfsDrNB6ThhUZwUWpdPjIMhgSAInkEk8ycxrrZ0GLWNaKhq4VsKxVwTm63ykFRJBJOcgkU6sVSqVJdR7s6m2sW3cVUWMK15I/cqwU/uBqaW0Ni7LI224IyJVqoGDGAFjU1to/i1j+TIfSy0u8vfUMh8XW8LgiJH5sfIg8mTmdpvfp90oF6NRmai7PQa5iKlL3ScAxehBgfpgiYXHdR+nmSiqKytUHcqMynD0ppKjA+rS325i5zMY1rPoHr5dqm2VgAwNSjfgh5BZSQI5M+vzRPGumXqNptN169e++gr6l29wVqU0B8kdCpAMCCwkeLMEyVkyB6Iwt2fdpOpqFRcG7ZBlaiqxBpkDg3EFW5WRiSANF1To52jncUyeyXC9sZFMYgFZxD3cci3Mk6z+z29KsKu2qVe0rVO7TqHyC1Ih1ywEOpV1yOAQZXQTVEoxam4sedP2PdsZagNN6VSizcF6L/AIQlojuU3gRiRbkwCU1OUp0d075vJmHb8RHlp8TkgQTibOTB1oegbd1fcbRnSorKAoMTTqxkPTmVuYB8EieDwdTu0qq7lHTwP4qqOAeDlT7YFpHAqf4m30OhxtLvKGm03apTp7dEDCotW2xQoEW1UUAkAG15GY4IHrS/bbdSlGlVMJWD7YutseJL0KgjF10ssADLAjIGmdLept9sBUsekgJ81a5u2Dk+lIQJDCCCRxpb9Q/TArbevS2jDupUFXtFoILKSADMG4MCCYyAPk6WLsrJdRX05GobWttqqT2q4WwgiQbmqQT79hl4uUzwddjag0EVnIpVmCUySFZGgyMt5m7B5un1ggz6lBqbem7DydVYi3/6oUI4ZgDBtFox+T36z3SBfQeiCwsqpUVrwoh0EET8tTAtjhwYkRprvJxzxNr0Xf0HPRatfbuFrUrqK/hO60g1q2x90Xi37s/7RrVJ09wCj1gaVVbSrNClLSsgyCOQtwllJWbgZHz6m7Bg15DV1ZTALA/3Iyn2pmAJxwODrSfTT1JFCskUXl9s0wJiD22UiRJf8MkG0DHkNaQ34ef+rDNrtKdJKVJoWA1SlVrBS9HyJKC4MrARcYKmASAsaWdV2JD1FelZSEM1RGgEkcoGPlOQCkftgDQ79lTduWNEgsH7ZdlJUgVLvCZDf65FxkAxrQ1K9GtSSHAphh2jTJj4tIIm3BVltIESIZRpJYKNLUTRiHVGDMqQisJtOYmAVafm3nAPqTB1nR6jbhEN4dEtXuj7mE3BSMMHU2ssYwwEydIKmKobt1EkstRgRUCueRUS0C0kYaQp/dTr3c7dtnWWtTReyxC1KdMsIecpgyAGBZTjAIzbl2kyGk9lt8dQnrFOrQ3ArKA12awSQKoIBFQDPMHj8wM8kB7tuoq9NZvV1IRYMrVUDE0zhMEfBDYGSs0dZ2dGptppg4W8vxI4IePYJDSMx+hOsx08K1ZrnVCbgSiSsYgQYJyBnkmSfnScopOb05UuGG9V2VQVYtc1S2EH3BTaFUW48fXAAVTjMaLpXUWBNPdV6dSpkKtMlqhwpYM823AEQJkwMEgaWbrqr1AyqPuphDICPUUcFiuJ4IAEAQM4OkO72706AJDgmp5N6kDGRwYnAz9xnGmSvBPetOVxNv1Xp3fVULA1QzdtnUjugghlJkeYgNJA/NAzhVS/ESsJVqyKe8IBFUAQrtMeS8H5BP6nQGx6zUvYsLwIkMTYwIhpPIN4MOCPk5klzvtv26i7yiakVFKsG8XuHAPAk+X3c3TyBKMtGcdTK+f8iE71baaGkKkcjcATEWeLgRwFhvQ/yfKVIs3bZiabqDTIhCjAkRKgCRBQj7RIaFwNddO2oA3KsIK5pRg+OItDBiCYEnE5PGVNNySFNkhrlHEyoF0wVM2x6Jj1A06RwybS8w76FtWctTViKgVigcABnBBIJAJBK8QMwcCBHm1CFGpVQ2BJRPLtkfdZHP23j1/OdUMGQmogIllZWCkZlnAHyRKrGT+0xozqTVHqJURFR7muBAWWEEgtwGc4BwD5ZPBV5ZbSar4c/AragzJUUimxUqomABDC2Gb01oFrHmBjVe/RqRRGBRgDZ4mBGfGJ4MGRI5xqb/e01NVKQMVKZBVfFQSsyPbErHj4R+s5s2fUqiqz2TSN11MrcsgwBDAgGf5g850lOlZKdXTw+Ajc12rB1ZCzeasyACVGVqQMhgbSG/SDxlX01ZLLVAYMbSf7hUAyZBwKhJx7z6jTKl02+i1emrotRMoxYkGD/wANskySRaYYyZujxXf05WizgZHIMESCxYAjiRePfE/Gmk8YNqb9yYXQ3iqXpVKarTP3LNrU2IAgESTifuBmBOM6XVWKM8DFpGDaGGCJJjn0Jz48iJYbncNuFwC7JAimks4b7QD6E4Lei2DpVt6qlWo+TFZAkRFoJqxkQA7AQ0g/pwdT5Ed/w/2Gtbd06tJ1kKwDuCTyREgAiMi1oHJBgDIKsb0MhqOLwDEDx8SxYJdE2g3R/wAv+Cdu8JRQC65lIECFWCkngAkgwf1+SIJ6bWCUFp0zcfxCbgJMFwwzNqYuJi6FAmT402pDRluqw+h1dlUB6bO0Zc4unIMXD1GSJPJydTSNUuAZ6lcNAmHMYEYiAPmAMcamj4Z0/wCRWL+xZs2pitS28laJpOy2m0gVL0qK3o2m7I/sXJ0F0XpPaqtTqi9xIwSAYORI8lYSGB/Q4ONC7CsWek9NkR6bF3eooYIsfiHg8HyxDEvAidMer7mmKyV6aFaflZYVOQLjewYhpMH3iBOM0d0JhU/fJrTvFq7N2dWdWyZNrF0YI6khQFYQhLAQfMjGsBQULWdZYJUS1yDgpBZmLiIFskSsGR8nWpo7sF9wqG1mpCrkC1wFANxmCbLltIBgpnjSTadPG5pmmtT/AOYT7DnzXLWxmDaZU8j7fzDSRwPqy3TRf0xWrNtq7D8ba1Uo13JKh0gWVA/t7QFxlgy4A15vGNHcV1ClEdCy+MRw4WTHj4ukSAc5kat+jtvWCOWemdvNlQ3CSp4DCC0TIE4m4SsAnr6gr9rcq1ikGLldZFRW5Ktm24mosyOT86D/ADUNKXkvr/Rfsty7UqlAtNVKSNSZxADANM+iACRDCGCgHGu9+9R/6eulTt1HQI4yIZagQECc2lwrKT9gX5wt3JpJVDLdUp9sKIAyrK5W4fEFZTAaCSNPKnSkLUitdabNe4WoZUl2F1jiIM4KMBJgAwMq1TDGUpRr0GlVhvdvVSV7toyDAuUmDlbhN2KguGR+5w1TaNRaojK4JlCObLPNSYI9iBk/HuS76ZtLa9RX7lOooqWVQLxa4a0nEkSAQy4Nij41Z1egKwU1SFqqOUJ/FVcQFxDrAlY+CRjWTpia0XNKS5BOi013FMotrMwD2tcsOCQPaskgWSDEEmCdX9CRKorbMl6dH70qMSO1ULWoVaAfJpBHseyclf03pr0yrgrYzMBSY3nyID4ypCEgRicfOS6fUEuegl+1fuIDUplipJuJgZZVXtkEqSsz4wTo8CaeHnp9RmqzRfvkrV29Qs+IlqWJBE3B0CE+zaDxOkvV+qKKqsohHVKqNAAALDIW0DDsVaZmZnGtP1EGptw9UrbUFlRqbBlYxCsrYBMLacKcAWnA1lU2hpUEou6BqbsAVhpptGQ0G2KjI0SDnIjSYLatpfUZb7qN9I1kvpuPGoDkYYZKsIMq1xPsAnNqyJVrKtcVBNSnWS11jBQeLS/AdSsmYKkBp8jqdK3W3xR3FO6mCTfAkSMSqwzCADDMxPojRH1VRqLQQh0qKTIamLEZQoUASeYH2sSYBImNMkuCTk2nIYfTWxen3KZKujL4NdBdQshoJAIamApX0yMcgycpZUuKhV7lyoQQpYGAsXER6OQR79adfTmxqsqKxlqcOKXcXuBZN1qhpgkDjj4PIG6j0qoNxuHIW1HFxqIYc2g+KhTcxJDFcBszA5y5ZtVboLHfUP29I7pUhLKiTSFQEmk5VXIu+62GUAMpiGAECIm56LVHeFUFRUUw3iwXMMBm0EqCJ5heJMaW/wDjTuwasbodSJOVMecYiCJwQYzEc6K6D1VCiUGaoagUx5YKTg4hgyyx5JBBjkg52sg03CeOvr6gDIadNKliMpW2TVlUsgnyGPZqcRawGTIDbZ9Z7Tdqp5r24VYlXUAShB+fK1vRgDEDRe3trJaDTqBpu7gVvxVBzhYcMoMVPuAgmSAdLtp1xqFQhEomSQxqrEAZgsBePy/IlNb8wK2STT5LvqYBylWlcyOrRDWwRaIcAZKscNI8XInGlL7yhQb8OmKlWnEBmYj7ZHpg1s4yQAuSeNOer7QVKVW0RE1VVDID0xa6rw3kkkfqo0r6dUZwu2oxTRWkEqrxgkMSQSTLTGB8YjTQXQTWl5rZxS3VRzeFd2chQGZiB65EELaB8ev1OnPRlqEVEqh6tNw1Oqwg9sZTAViwJWH4EHSzdbCmaqLTd1SCy1WBAJskccLPjyTyZxouk9R/xAadKsl5FhBqOSB42lsgow8mBAAgxGg1YNKe12wTf7Eoz9/CUSKZ8oar7RFxlu2ZuHAj3jTXqHVO7Sp04NCmA4WovBUMBAEwWlRkTB9CZAvX6xrNtlVrlYKWc+x3BTaI8T+RZIyVXOAdDGmVqVKJZFKVGE1CQPFrQ0Q2ChMY/Mc+IOlKSai3t4+42Zr0V3Y7eqx7aNSFw7YAKEgYgNKEr8RDSIUbui4Z1ZylZyouYm2cMjHnE+JOblJ5JyTstvRDQ24kRApqrhXm2Vu/D9EqpGSTBJi3RPUtmEsmrU7bp4M0gpacJNwvMM3gwEkSAJGhJU8Dxuav9/7Jv9ktK2qqtkLeoMlCXBtVgJKMcKf1UySw1f1Lre1/qFSvRNR0L0xXqMhPwytYCxnkFgYkEESdc9C3IlWdnH5FquCL4+7AMQ4XkYVgYJ8tJd5v6u33FlPdOKVxd7zbIP8ApYQcr+XMk8a0eWO601a69+w33PT9u1PuU61QBnCCr4PYxNtOVFptuhYA4jjnQI6TcKn9LWpVGJqTZUKyHuwytgkXYKEzBGPfXT/qStTDQ63eBLVKSQykhJcrkZ/KwmJM5A0TWoUAbu6Kam1lqpeYDqCl1JZUk5FwKjjIJXTtNCrZJYX7fyIx06vx3BTgkWOWBEGP7Tj2P0jXmtdtdxvyoNOrtqqflqK2GzzijAPyPRnU0d3eAf4/x/T+z529NU8Cyqr1WLU4aWEC3JH9rEj9wdTp2wLVHpCothlguAVOC8KInCev7SMZOjt7Xpd1FqTUqSpkrApqokAMSCQRmeCAMgCdMei9YpBs0qf4YcKQzzJEFZbxCuQCRMDmJadXo5dzq3jHt336CWh1J6bKDeO3IhxBKEkgGeAAR8ARp03VKhLKhCVFIKsUUXXZQiPIQR6P5R+5B2FSjUQUNwTTpmVphxIpH/S/IGIIaRzmTqunSq0ggbNVAabyQQYPg0GRkhRd6k5GpujOdcMff1NSjVR1pKErqwqABWVirEurOI4QhwW9XHBDAD9V2SM4AViihVDgypb8Vha7TI8RiZgCOZ0u2tW5CbWk5cAyBcPtngqSrAMcqMcRLDZVFNALd3VLG5cKUYYS0MTgy3kpEGBOcI1TKeJuuPf/AABVkDLJZAhWAjKQQVJaVaS0NiLpGc8acbLqD/0tWkt4axqqSpM+IFRTcpABDDIuAaDMgwi6ts3SqqTdUXtvYFnDKCFOYItgyJGfWYsSqaa0nDMi03gTfDTyswZ4PMD9udZq0NGThKn6UNz1PyoOaTgflBRXChgCWpXZRZAMklQDMzpp07fM7u26RFYc1VU03EA2iqo58WJGP2nOku5eK1SlfUFJnY9tAYBtLAojJ4TdmMxEkETrqluWAqUgvdpkSxpjKQT5KQLmA8hBu/jjSyKQ1fNQb1KjRWtRU2UyBWREdZSpf5CqHVhFxMzgSD5KRhbuO7SNWs6WrCB1OfvwzhgGSpkgGCfuAkc6ZbTdXqiMpAVkCtTQFbfIXFXEwSv2Ms4YA5nV53TJ4FB2SwR0TyQGTSJUfeEuUQfuUupkhhbm3eR9sZ57+f8AR10berVU0n8meLVq07VqlCJIOQGZPu+6QbswZVda2dVKwphWem1J08Qt05NNiR5ECcx/IAI0Jt9hIFfbtUpPfcyVZIML3FstB7jAwpQAsASImZZdT3K16Rp0nY1KTEeQiJBllwxOIz/dGMgazw8Glu2VLn7gXTrHNVAV79VUamlQAAsv4igEmDyyFTGBInOm3Rq4phqCU6hpOhNNcfhtElSpBfwY4MfB9yVnSHBVQxFlr0WqqrBQC02klFIBY+MwQQYBEzw7UqqNTq1G7oe1WqkFvFcgkH8xiDxcvJ0GmS0ZJJev3LPqTZ1Eqo4vPc86ZgCWbCU1OJIZohjwVM8KH9Df06yVjuUVgthZlEsnhTWVZTd4mLgpwfRB1Ks1tv5V+2DTtN5X8OMBw0G1xIQgHOPtOdZLa7r+j3Fk30VJ7gFwlWpojAzJkCTyZKj1jRXmRaX/AJyb6Mc73o9IA1qTDcbdBmMtSYYBqLkugk3TwpJPyy3fDtEUdxSpwtSo1OoqQwJJYdthFyGJAIjK8DTDZ9QO1rO62VEqA1GHtmJIhW5FoSPYaCSNdV9tQ3EUaFypllVmhqDEgEWZupMAACoJWDIwNZPBKov8mH6d9Dzf9NKEbnbk1BIuAySxOFcACQfRjPuDkide29jkyVDqtS8giZBDn7Z8bQCvILf6tEbFTQrtTZgUhVrU6jAKwIF9QxnDEn4IOTond7UM6U0e+i5ZKbXBu0zKKqly3lB7bS3vOJGVTGnp74uub+oq6X1EgPRQ/E3QviPEnBOeG59k841zv6YWlUp0fw2qKKj+UkAcgGRAU4M5PHET6lVNszU1JNcF2LQyyVCqygEiJAi4ySVNoAYluN7Wq1Up00JdWyZaAoAkEH0GEE/txqkeTmaxXUq21R6gVF8GSVAAUk+RZbRKy0mZLDnknnn6fAZirm16oHbcmGViJHGBcQEyeGmcaXbHcO4m+yTdcYhY8QeBxPA5PrVtAo5d2i5g5AMwTTS7yAyFJvmMjgHA0widOn33kYdJr/jUaIQpZuKYiqSXUmoFqCCIX7VJAiCPZJI674rMb8Sblqp9yDI8wARUyMfmzAPrRG43hqVaVejSYZZapdZbCN2rozIIYXQCQFnJxRR+mtxVpK1GlIKqVPqCAQbfuA8ZBIBkj50q4KST/LHP8Au9p1kZ6dT7gLTz5AjxtODDA84JlZ4gsdn1Fl2tPvIlSiYqKr3XrzayMDxlYJiM2zozYdGfsmluqVZKazYyqbxySFRQRUXLGDgfuQCD9T0Kl7utMVKRpi2oJiAxLC4kEFRAsOZ9cHWqwxi4Lf38xjWrXE1KSlQih1iFAYqR4qIJCkAW5juTwc0bjqazt92i0yrMLy1JWdYkYY5WT7BHJOdLNpXp7fbsXWHLSYe2+4xBiQLQAfUHJggasbchwVUiy643QTTDMwdWg5Ms5ERwuRI1tu12O9bcs998HHWqP216VSq1IFUqAsS4F0r5mZUySDPvPybtjvVpojPPfC2KQJBFxYKVI4Ksc4AtE+iPK9IJVqBnpqGyVXyuwVChMlgFBIuFoBEG5RFvWygFJ6NFXQqAtYsYIFzNhTZJHjabiAAI409YJ2+f1AqVVKShO1WYAAgrUgGRIMXfrn9Z1NVU3qqLQ9MBcfaPWMeIx8YGvdTcY9sTxUsWgpqF1ZNxSAqCpJUGCVJlIuMiASTzAuJwNBNTcgi1aT9xXVyCqlQRkkwpHskjg+pjXtZ6XYPZAQLVDrP9ryvAJIMrT8ZmeRzNmw+odw1rpgoCe20RUESTdErJHAOImZ1dcCyeb7XbJ1KkhqTTpsAvkD9omCGtMyR/nPHOpsupVY/H+2mzDyk4kOJZpY8kgSOBH6nJSSqpqqK991ppkhx5JLQQlzAkuvkwaF4JgaE3apbUpmlVJWRUpqZKGbCZsudQSDgQO4k+oGAqDWEH7PpNNyyurKjR2WDwhMTDtBtukGSPYBkcpd7tv6fcOrCGAyFOVH3CZwQLpkTM/pAYbCgnbJEoyqVkC5CCTKBTzHyYhiRxGvRG6pgsxSugYioeaiS0I0HkMV/UrIPrSXWWMlCn7Hu63BrUabLTPcoIxDRJKAhlWAOUuaB6Ue/Q25UV6FOsS0Olzdv0wd1E4tVSfWBx7I1XtdyadVWpI7tTYMoj7gClxGCGVhIkggtA50Rvz22BRzCuClykZ7jlLQQtpUFWIgeSke9KliwqVxtugysihKOARaUcITIaLYIgR93JIy8xBAC3drUUkxcabeBD3ggQQLgcmPEpJIugjE6N62q03mgAi1qTOBz4scAAEj8N7hyCvhPA10OlNYa9Bu4qPFdAGU0/9TJd5AEXhhHuY9HAHF2/bu/ct2VSluAlGGoMEHAZkYkBhBu7ii5gRloBPEyLNxU7NVnqNayqAVK4KsokXXW2+IUEhuA37qtvsatNiWssZjbULYLXBAsxAkSAGK4kYjTjrPWbnpqyFapP4UWgqUi9agYj7WEjGcCDdoNFYTfPX7k60gpVdvWrItVaqQsgrHvDYZTwy+0LEHnXibd2ejuqLMQPQXLwoaxxwKizEfmWSMi3VnV3G6oFal4Zbaqs1Em1wfNacBQQxHjBjyg8aXfSm7ek1aqtQrSamC6mmSD5ACFAJ58RH7+sKolnqR3ez+hKwUrUSWRe6rWiCpOQLpYQLiP1mOeNJKipTqKBLkE3eJUmMNAILKZWf5OtNuejTJW6pR3CMVgAEFYMEsRDWL7gTJxBlVs+n0mqgtVVmbDB2HII+DaJa0KS0E8Ro7kkcb05J8d9sf7SsKlJGphncMUFrKGtKzLMxCmEwI5KsYzpDTcl6lOsQrKMgWqDYirbaFjENaPHJ/YaY1NkBem4oV1RpDPCkNbEM4NweJGcziPtzxuOmV7nalFcApFVVWo4+LlA/wBMZWRjK+glZaTbjb6d8Ae5CNYacM1JpetkAqwEAqcyGLg8ngftP6NDlnZ6glIU+TAKp8WmRazffDSIxnRO9NKrQ/qKPcp9p2SvRQyQxyrr7zBBnImMRGqOi9QpVHNNrDTbyWibVLNGClQiEKqrDJAYkA4OH20iSg9/oMqO5FSrFVrlqElHELWpclpEyaZa5SkEfBWRoWrunUHb2h6UAU2AkR3LZVzIIAxbwCW4PPHVel1Ns7XN31Zr6BYAm1iviZkLaxIgGDd8Eatp1y23olwy02aqCyj7an2Blu8mlZ8GAOCeRpGnydEZvftlh+vy4KerKDVSrC1i62FVi4Gfw3CwGkgBGFvzyYiikClPBLlIDgMVsYG5L49QxT4j9iNO6XSq9Wip5aoRUUyQUMsHC4kQ1pDD0w5zcn3NN2oEulvbRKbgiHYOWUGosYZCjJMmSQeeDH0Jzi7yjjpW+7YStE3FrQ5PjBIlgRGItEg/Z+x0NsH7jIKIWExDEXVDlWALQpyOJk4xmdX/ANBTilUqk2kFSFI4LTyQJN5GTyCONB7vZMlaovbNqA+UEAAlbh6JEBhC8T++mWSEabfdYNH0spZU2gAvHjVay0i4FyQIH2tcGMCQV+dZsdQrUmkVGU/d4scgGDgZI5Jn+caedG6s1OKaliqLaFqGXuhmVFmGAAB8ZtzMQJIFRFqO6xYzIWvtVSAwAYlS0EleDgSRH3SFjFbispRaUl0COmdZ3YcTXqy2aRYcqgaQy+7hDQTOMHOnXSfqerXYrUpitTqSgRQpv4BPqBaSSLhFv6jSLcb01CGRlWFBp99WVmRkIBuP3ezKLHz9uRdv0lmQl6qu5ACojkqBcSTELgEWhREkNkcabyrky1Zp3fyHS/Tm2qsG2e5KSptWoswR9wcsLsiIxItOD6B3fTalNHBWyoRPbBvWt5L5UnGYkJCEEiSZ0Z9PUzSttpeEm84BhZjM/cvzMjR3ValLIqAvRVkZHUR27jFyNI8SfFgMgkZJg6TffWyqjCcLqmZtKbmgFYTAyDHijKHgEZBbLmeIP88bWs9N1qIVqU5CulwUH2LxbZwWtbg/HI056h0mnVDbinX/AA2BWtNs08sbuQAZbM4Pi3ojS7rCmjXp20hTSmywGYC8MM1GEy0tbBzFoI41XdasjscGJ+pvUp1qqI7BFdgBbOJPsQNTTHcNSpuyilQcAkhnuugmcmcxMT7iccamingR7fT6BfUOiI23attj+GQptaZW11cwT+l2M5iD8rNijhfFyLmTzIAyQTJC5x5Y/UZ1NTTNZZOTdJDejUWnR7VNrSXWSFiGny4POTDA8CMA6EodVqistdBdMC9iZILBHBWYAJtwscAkk8TU1Pqyj5vvqMdlURmYbRVQ/wDEdSzZGVIUFY8Tbm4AiYWSdK+oV2UFCSzSB82YgRPOFnmPnU1Nbkm1uSbPNvu0eqAVIFVFCsTNtR2pwQsQoyBAkZnGQLu8qswqICoiopPKkgM5ESCeYu5BPB1NTWLyjcb96Kqdam9JqBllDHtscFENxdJ+CVUx8g88666Zu+0X3NF3Bpi7ATyH2EMpUCCxA5n3PLCamjQIt7ueB72rto9aisqSwq7dgpUNcRgMSCt0tEypJg5gL6KI9GaYcsz1fvhmVgkAXyJAuaDme2s5jU1NK1VF3+W/gC/T3UiVipDPwCZ+BI/gMpE+w36Agbp6rd0U2MEq5zDIpdsBvQuIWAcgampoSSTvvkm8rPQddC3Pmm3cEuGw1xIuZWpmQRBEEwfgAGdKQabl6i3KLzAJuNoYqserpX3jH8GammpEdR3z7BfRN/Vtpi4vTaoimlUCssPEesGQWwMWjknR3S+lO1W/Zt2FamGVWzcJqBYibTaoMkk4IkTrzU1OWHg6tDzYZ5U6+Cyf1CRVIC1HQCCCSB7k8SD6I4jSpuhrQrGm5JKFEWFDSXY2sZIxkE/yII1NTV45VshPAxbdpSqFaiGqhSutWmTFwvQqQcQ0nmfyLxA0N17aUkFKtSeaAZ0QEEWOSpwImDTxknKMZMjU1NT6jaUnKO1+g6+nOvioDttxEV7lLJi0rgMoj2LBHwM/Ap3vTq+2WrQqVBURqf4Z5JBa5TcYZYcSymQYMZM6mppeGUtz0nJ8p18hX1hGajTeoHNN8U1NTBsAuIA+ziCeTz71T07cg0KknwsNNEAPgCGMgknFpEZPDTJjU1NP0sjqQSS+CZZuN4KQXcKxETFNPHyypZrlYFiFwcxavGh2YvuFChw7MtO25M+CyJNO2Mj1nPzqamillCwdxd9DqnUmmgFU2keAN0BjaQsQbVgjgGSPQ1dX2ZY2CxlKqheW8YJIgeORJUAYmDMZE1NLqXFqiTdPv2LNhszSq9slxVDFhSVvtBkre2FYkZgY/wBQ4JOz6l30a6o9VVUvY+LTBDBTFsglokWkGCMyJqaTU6s7IKkpeoUw3G0UM1NNxtwDaVIQqlpYq0wXEA+LSNKtt1vc0FIQirQzVRawDgXEkDJLDmcfI/XU1NMv3G1r02lFjSuuwViH29em0yUWrIE5xDcZwPQ+NTU1NV8JElO8tL9E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Rectangle 15"/>
          <p:cNvSpPr/>
          <p:nvPr/>
        </p:nvSpPr>
        <p:spPr>
          <a:xfrm>
            <a:off x="3352800" y="1198092"/>
            <a:ext cx="1138453" cy="253916"/>
          </a:xfrm>
          <a:prstGeom prst="rect">
            <a:avLst/>
          </a:prstGeom>
        </p:spPr>
        <p:txBody>
          <a:bodyPr wrap="none">
            <a:spAutoFit/>
          </a:bodyPr>
          <a:lstStyle/>
          <a:p>
            <a:r>
              <a:rPr lang="en-US" sz="1050" dirty="0" smtClean="0"/>
              <a:t>Reed </a:t>
            </a:r>
            <a:r>
              <a:rPr lang="en-US" sz="1050" dirty="0" err="1" smtClean="0"/>
              <a:t>canarygrass</a:t>
            </a:r>
            <a:endParaRPr lang="en-US" sz="1050" dirty="0"/>
          </a:p>
        </p:txBody>
      </p:sp>
      <p:sp>
        <p:nvSpPr>
          <p:cNvPr id="10" name="AutoShape 15" descr="data:image/jpeg;base64,/9j/4AAQSkZJRgABAQAAAQABAAD/2wCEAAkGBhQSERUUExQWFBUVGRgXGBUYGBgYHRgZFxwYFxoYFxgYHCYeGBojHBgYHy8gIycpLCwsHB4xNTAqNSYrLCoBCQoKDgwOGg8PGiwkHx8pKSkpKSkpKSwpKSkpKSwpKSwpKSkpKSkpKSkpKSkpKSkpKSwpLCksLCksKSwsKSkpKf/AABEIAMsA+QMBIgACEQEDEQH/xAAcAAACAwEBAQEAAAAAAAAAAAADBAECBQAHBgj/xABDEAACAQMCBAQDBAcGBgIDAQABAhEAAyESMQQiQVEFE2FxMoGRBgdCoRQjUmKx0fAVM3KSweFTgqKy0vEXQ1Rz4hb/xAAZAQADAQEBAAAAAAAAAAAAAAAAAQIDBAX/xAAkEQACAgICAQUAAwAAAAAAAAAAAQIREiEDMUETIlFhcQQUwf/aAAwDAQACEQMRAD8A9smorq4msySsx8/6+VTNRXA0CJmumuqJoAiatNVJrhQBNRFdXTQMmoJqZqJosCKowq81FAihqhFFioIp2FA1c0ZTQiKsGoEFmumqzUTSKJmoqJqJoAsa6qlqjVTEXqNVVmarQBfVXaqpUTQBfVXa6HNdQBcvUa6rFV0N3H0P/lQA6D/X9fOpmq6qqTUjCTVZqorg1OwLaq6apUg0gJJqaqaic07AtUmhzUzSAkmu1VSa6aKAtNcTVK6nQFzUGqzUzQB0VNQWqA9ICSarUM9RNMRYtUBqiqk0AWrvnVJ9KmmMsDXTUVFAFjURUV00ASKmapNdNAF5qZoWqu10CGqgmvK//mxi6/qECfi5jPyzHemeI++dA502SVgRJgzO+PSjBjo9Mmurzyx98dhlYsjLCghY+Ji0ETPRYNOeCfevwt3X5zeTDcoKsZSBuVnmmaMWM+2muLV8Ff8Ave4cC5pRyQp0SsBjJAnOBEGlbX3ur5Etbm/DYAOicaczMHNGLEejE1E15v4b972pCHsk3SQEVBIeScGTg7CnE+9iybN0lfLvLqCIeYEiYkqdsZzRix0fdzU15Bw33vX9Li4LcnKsFjSZBgiYI3Hetri/vati/aCwbRVfMOcOxXUR/hGr3+VGLCj0U1FfI2PvR4JlYl2WGIA0kkgDDY2BrU+z/wBrrHGKzWyQAypzCDLCRifcUUxUbWqomvi/tH95NrhzotjzLgbM5XSGIMEHfFZF7739JaLIK/hkkEGOsb5p4sD0sGu1V5v4X98SG0xv24uAcuidLnsZPLWV4h98l46vKS2gOnSSNREDm3wZP0oxY6PXJrprw9vvW42Z8xfbQPT+R+tXH3tcZrDakxPLoEGehjOOlGDA9srpryrhvvlfRDWUZ4EEEgHl3Oepz7Gl+F+9/iPMbWlsqdhpI0/OZNGLFR67NRXn1z73bYt2yE/WFl8xYMKhyxUzkjasvxL74HXiX8lVewPhDKVY4GZnGZoxYUeq1GqvCk+83jAxYXBzGSIEYBX5bz7gUlf+3/GNIN94KhSBER9N/UZp4MZ+gtVV114Zwv3pcasg3A0zuq4O2Ke4v73uIe3pVURjILAeo2k4xRgxHsuqqzXi9j72OIRCo0liS2oicmMRMRIpjh/vWu+ReW5DXH+BgIgscznAC7UYMD1/XmOu8da4NNfn/iPt1xb3Fc3W1BWQEQOVsn+AzRbf3h8WkAXdipEgGCojr3G9PBge9hq7VXiKfejx2JuKRn8C9QeoHTp7UT/5S4v/AIif5BRgwo+IUntRArbwT39MgSfmRQGb1ptn0WQpPNcM/wDKuAPrJ+lbN0JKwRJHSuVj2NDN/wChq+ueuP670wLkt/vV0vGN4oJvdqEt2Yk0hG34XeCLduSC2nSvcF5k+8Df1rNYkf16UdYPDNG4cH1MgCCfkTSNrU0kAkLAJjAnaT0mpj22XLSCG6e1WKk9aXDmTiaM/erIORs5NXTitOxPyJHzoTERiTVCgHxfy/rpSGMHiIOd/ertfG5zSbJO1DMggH69KKA0OAth7yp0JziYAkn8hVfFeIBvXCoABdoG0CTgAUTwVCL0zEKYx30r/Ak1fivAnk555bUu/OYItgbzzLJOxPpNZ5VI1r2mcjTP5Vr+DEIWutB8tTB35nBVfpk/SsJRpJnofQjGMdCK22uhOEAK5utPXYHBA6/D/wBRpz8ExV2I6xiIxVm4gRNG4fgF8vzLp0WpgYGq4c/3c4gdWO2N9qzOIbmhQRJJUTJAziYEx7D5VSaeiWho3sxQjeGZ+tU3E0FR3qhBTcNd5tToPQgep2qy8Mv42J9h/PegCnm1U3I/r2o/6Ih+FiP8SwPrmhXeHVd2JzuMj5HvQBTzpri39f17VdOGTGX+YEfWave4QROqe+nMD1FAyq5jMUI3INHPBCJFyB6iP9a5fD9h5gI3kA/mN/yoELi7613m+tEHhJ/bQjGxz9Bmu/Qh+1/0t/KhtDBiwxIVc6sD39+g9a2vHrulVVYggZAX4UwAPcySeuKyl41muyMMzGIMZOBEbb094y58zQCoW2NOOpGT1z/6rF7kjRaizMtk6fenPChLNIBi25z304x3qbfhVy4F0wNWs5OAqCWc9lH8aNa4Q2xdXOs2kUg9Huk8oECIwIzmacpoUYMVVF2zNcyGOUfWtseGhbpZhyIz4jlPlDTE9ZYEn0FT4X4Yo4ccReyplguBi3DdejfD/wA0VL5UNcTszlss9m2oO7EnsI6+oFMfaO2ba27aAi2FQmAYNwrzFjsWJBPtHamvBi159ROnVcYseijldvyge1aHi/Eq1+0CCVAN2DhQoDMMe4E1m51Ki8faYF+ytpArjVeaDpz+rXEAjE3CZxmB6nCnEkoxVoJGDHfEj1jan1Qm615wRH63mBElsoc7gkgz6Unw3hpvOEnmdpJ6AGSxJ9Bn5VspGUkE8P4XzCS/LbWNRG+Tsv73v/sW7/Eq9u4FtIioo04BYlnSWLmWJhSOgE4GatxHDg2Ut29UwWJg6STzRkCWMr7aR3rT8Q8Nt2BeIA5mUKBsgQagCZPO0ajG2PlnLkVlqJ8pw9pndURdTHAA+uewEEknAEzTvA+C3LoMwqLqHmmSpKyYtkT5hMY0g/Kt7wTw9LdtlZSxuKpaJDEMQRbkZAIyf9qPwV57l4M0AoIVQeW3hgB25Vk42j5Upc3wNcXyZnAcAyZKc+FIM4IZSIHQle/emLClbaQeZ3lj/wDscTkdwBTZ4M2sAzsxM9ZaYnMiV98mg3uG0W1JzpCgKJk6Sgn02msXO3Zso0fLcb4W4AIAM7xG8kD32mt+74Z5l+2hEWrYIY9DpA5RncwPr61xsHzHHZ0cA/MmR1ia1EDlsAmBC6ZM/iY4/rHatJchEYGP4lxcu14SGxatAxywIdlX02U/4j0rI4Hw1wj3SAqgFVZsajtCDdv4Dqa+jXw8cskFUXIndtUgb75Mn0PpQrnCsUJJBdwoA2CIGwqzt8vSlHlSWgfG32YfE8KVA9WKz7R6etUu2NDFYJ/9T/CvpB4bridlbUT6bTHc7CqDhhrLMvLuOpz1PymmucXo2fL3rRBjJY9O2NqlLBgE+uNsDck9ulfQ/wBlc7MNipM7SSc/kBT3BeGAFeXUV+FTGkQdWq5j4cyR1n0iqf8AISEuFnx19XUw6EEhW0x0aCCR0kGc9xXWbbwCF3wNs/Kc19ZxXhyMWaSxYklm3J7/ADMn6e9UteDguW6Rj0A2+vpR/YQeiz5ccOzxsD1Xce/pTVvgBbVmjK7mcyQ0Rjp19xW8fChBAIEmT3j5b7/Ku4rggwK9yv8A5E49Io9dMPRZ85atg85GmDgnYmD/ACodrGosSAIPrOqPmce1b13wlSABtmJ6dAfXeiJ4UugKTIwGO5MYH9Zij1kC4mfJs4fO3qOvT/Teq+Y/7J+v/wDVfW2fCQASAMCNsCcLJq39nJ2H0FD5kOPG6M3wTwoKyM0yzudtlRSJ36vH0rQv+Fm/cZyoPxtqMqvMfKtAx+FdJfudsyK27zKW2wvKDt3OB21MDHoSaNcvxykTpwB2IgT/ABzXK+V3Z0KCqjDucD5Vu4Jn9Wtq2wkAiWa42cjVp/Og8CuviblwgxKsMbsI07fX6VvniQEYxyqAADvJZR/Abe9XtcMbrAk6UWJJMAkmYB7wKPUBwsxON4Rja0pJgMoHctuTGPxE1tWfAbj2BaRdWizpU7KS0ZOrG4n605e42yiAWVLMv4ugJwaXfxJnEEsf62x7E/KozZWKBeFfY0cPbAv3BqyYXMaoOQY7flTH9k8M8xd5ijWybg6Nvtt/vSdxoYnONIB6RkE53JMRRlYaUU/iyTMyD/6n5Chtt3ZKiqoB4j9nWOtwA6t1WWEAQo9hkx7Vn8D4QbYYq0Fho22AjUR6nAn371pcJxBVtSmNMsd+sQD36VPiPGBoaIMc0dWjeOn+xqlN9CcYi/D+HA3NWowh1EYgKo2+sZovl+Z8UGScE7QMtB9JFTZuALOYbEdyRn5AR8z71UXAQ5PXlX6kkj0JgT/i70smGloZuXBoAQBSQGwNvfrJA+QCgYFX4Phhat7hpgzABJB649Yie/ekLtwEBgTEkfJQuT2nVROK4nCgcxI+GN5gCT8z7Un8FWi9y0rHJwSCTjAAaYO4BiahrWFUCWClmJzAAkKZ2xv3Jio8P5uZoJ1Bcx2Ykx6QNv8ASqcVxZ1qnQ89w5M7lVY+gAx3NLzRLfkraIIXUANRInsAJPtkVdbjqmZKu5IxnTiFYj4jHvvSNm7yWx15vp19t6ZvXYCQOc51bwsYgHriZ6D3qmJMq1ptLOwIBmJgTJnlByRjoI9areOV7d+0zH8JphOFUzrViZOpi5RAYJ0gwWdl9MDrG9Ac2jaZ0BElRzQdjkrgRuBHymkFsAL3KEBzMn1JmBj0/jRm4VtQUczxLKN1/wAXRcCZ2HU0PwzhLlx+Qc5kaj+BZIYz+0dljMAxT/EG0LUDXomFGtVVm+GdIVjdaZ5gQBG/LBPIsn2K8U2kDmRiTEIdRERuQI/OnDf8tDnLgrv+Dcx7ljPt618/YRi4XJMkYHqAT7bmTTXiPFc+kZ/CAM7YgfM08dguTVsub8mCevT2o93iDjrK7D8/lWctw+ZpgjIBHr2j60yrF2McxXfPxHLR6KI37Cm4iUwxu8pf9kb+vSB6SKWe8QQT1A/0H8Iql24VLJIJEbZggjUZ98f0KK3Bwi3WMazCpuxUTLeixgb5naktDcr6LM/wyQT26elQL3pM7D5xt1MyPlSpJZ164JPoBM0xwl9VDXccsBSc5wJjrC59D702JSGbt2CLIzB5o6uAfrGQKJ/Y939z/OP50LhrZsrqYHzSOVN9Kn8R9SPoCa6R+5/lb+dK/gpfYSy4IJ1Q0Tp3I5gJ9o/0o7HnaRJPKAIPcSJ3P+9A4aQG1AjWCJmPhCtAHTOkZ6HrmGUdbcbFyoLOCDpG+lfX171I0yZtIDqZncsCLa4yJwT7n8qG/ENcGpzAmFQAxjr/ABpK/eQvKKRkzqYE+uflXWeIhxJ0xq22xkR8z+Yp0GdDN64QhBwQTPuBETt1qbyRHSQue508x+g/OgjigUIMAlwAdyBC/CffHyoVviC2gAZGIxnbHYbn6UUTkMHh/MICmSSsD055Yd8DbuTTt6/z6IkAROeg0gD0ycxJMmqcJCsSJJCgFgYzkmCegmJ/dPcVTiNPIw+IggiZgY0xvJ5vU+21Id0gdlpLz+FcT/hY47nKmazeIuHTyydf+p/91oBGVCBBJXTHXVcZYXboAF+dBHhhZwq8yqYZ8BQesEnIGRjt0mqjRnK2gpvc6qTiyOkCWJwJ9+vYV164xDSZMOw6QAwiIxsowKHd4Dl1jmDmFgfGQHyoyYkAANvPoaHdcgkucwU+iZ/OnQW0T4a/OgMH4/UfP6CjXbg1swyQBbUQOvKMeij6mgeFrClm/CuB1YvgCO0mflTfhrl2Zmk+XnplmOSPUAbnvSY4vQTjX8pEtqfhLCf3issAN+oztj1oT3Q0ucsumAciXwAB75ql+4Xa2o3IZ8dMFUzjpn60wqiDElVK6eWdW5JYxkDG3tNTZp2J8PwMKWeVQKcxkidPKPXafaj3CwvCcXDvEEWwcAERkgZ9IHWj+byteJ5p9IwkKOaT+N98fSlPC3JuuzGdI3PUkqJOD6/Sn9kvXRZbJ1EwPLVFW3bBgtrJCgnuwBYkdGonDeFyCkKwQBnbXpUEkv2LMByiFieping2nVmdy7qpWAVCjTqHLAJEnMsfakDxJVX8vBuOSokQiKIlvUAHB794pbHoeutbUBeZhELbjR5haAAqjU+kLpGTJ7iTWVc4dmufrXTzJnQo1FTOlQdMIigkdcdqLZ41nuC3bcrb+O48czgZY6twDgdd6WuXwiKVGlroJBMnGVJzv+KPWD0ppEtp9DFi6E1C2JVAzuT/APY5DKC3ZAWBA/1yFOAtTxKdQp1nYYXmMfOq8Ba5LhMy7xv+FZbI9SR9Ka4Lgiutm08qkASDlyO22AR3zT6EtpIV4PhwC11iBOrQSwA1HqJ+KCYx2NHaLNvywQSSWuECfh2QT2IE9zHYVCaVGo6nfYljJdtgB2WRMCMDvVLKkmcknl23lgNh1IE0+x1SGOA4DzrpB+FIZukyTIPYb/So8Y8RV2KIA2w8w46yQg/AggjaYFF43iPIteWhPMTquT8bnJx0VegrK4RCSQv7LZ32BJwMzJUCkt7ButFLOpuUCSYUKMSeg+Zj6Vq8GgWdcFbGIG7uWLHPWWH+UAUvwT+UACYcrrOM/uKs9yQ3yWu424B+rGAgM/vXIyT7GFj09aBR0TYuG67sxMkEsYG+J92JKqB0knpTGhv2PyH/AI0LS1q0oSXdouH1O6JHYBp9TFU/RuI/pz/50n9GiryCRyANZJk6e4AGmBn36d6Y40aAoG7ASe+2QOmIxvM0vZzaziCjDfYgAx0M4NGDqwYsJ0AaR+8AWJPfYY9aZl4EbbZiJOZwemY9czNOcFcttoRsubjMW/chABAz+E9t6z1Uw0QIMnvsdu2WFX4DVb54PKNM43fVpHf8LH5e1NmaY2bkoNIy/PmJAlsZ3OAZpq0FQkiAGB0nJMEHV/CM9xSlrhGdQdgiQTg5g6eu5yfYUZxz2+qpA6Zgxp9Tg0votPyTwLKxcTkrpU/EdZKqJ9JJOe0daKgDXV0lYVmG+2ieu8bfSqeF3BqY4WNXTvBAAAIG4oNniTHKSSSRHQYaW+cxHpSKvRo2WDMPiYaS0CZIBgN/IDefnQ+IuE8olHJ0wMeWpnlgHeDn1/O3DsxuEtKqRA0wJCnA7xEDrRGtCGfzFOQqjS8RtkxEz/A1PkpStAXbTqcGNC6VOwEDTqA7mY2gSaT0TbJABaZypkIqnWQQvqKrxSSkhxqw2VKkryssHaCSMEDcd6e/RHW86ESApVSQuWYqDvvnlnbarRnJ7FbHBgoF2JIZzkwBK4mDuSYrU4nhgiNpGFAhdvjMSxByxBLeketZvh/HzCxbLHJIUgAFokkbAkt0NO3LgbUZEPpLQDIBOoT0+HpMD5TUs0jQHxBYIkczcu8QIO4B6hcD+VE4i+XuGAWjB1btAGAJ2mPrFKeKcSS1th8b7YyEiBBH/MdtjVPEmCJpDA6TnEQRzRvJPNuYmKEinKhjxDi4RFHwmWMbNznsYyCd8RS3hzaBJiJCgEaixHTaFAmScnPzqnE2tBUftIJ33gd9hiM0PhmCqTJ5gUEHbVhzHqCo+Zq/BjbbsPxvHlrsPLAeWQPaGgg5kknvE74prw/hdQ1RqCqSdWlVLkmZYmDHYz1qi+GkNqufEMBB+KAQJOyqM9cz866/fhkE69In9kLo1EBBuwlQcxMDFL8LX2McVZA1tIUOFWRBGhAAxgfiLQAP3fnSvHXyylElQVKhUEs0CAC3VRAnMYGOtD4uzca0q6eV4Eg9Y1tAOSAG3ol7jMNaU6QRpAGO4LnOTE8uwFJfIOukVtJcW0NaFCWIAPKTC9QTOYmT2onBcNpBAIYsV64AliSY3+Xar8LwygRmFg4IyNgMbEnHTc96s4NvWWhQx8sLuVWAcGfiiPrSZcVR1t1v3xCHSmoDTpU4Eb/5Rq7sa0FsLw4MENcIPWdAjIDQNU98bbUlw4NsG0ph7kC4f2QTIt7ZIxPrNTd4y2j8gLMDCajucks07AATNSUq8guI4YN+rCBrjDJbPlKJ7bMTH5DrTlvhVVfLghQBrKkanG/NBJGonCDfE4GKeHR+tLDUQQ138Ig4FtI5mJ26AfxBxHirspPzBGwZfiKjYZgDEDf3bvoSSW2RqCasDzDCqYBIbdjJk8ogbiJgdRWVavAPmJJOpmBI0gywHVsSCR1NN3roARNJhQQsevM7RuZI64rMsXtdzUVJWIUdIWQB7Fv9atIylI0eIvHmaCNRAGCNMzA9WPbp86V/R/8AF9B/OqcRauNd0HLqZCyIWR1OcjAPaDvRf7OP/Etf9X8qpUkS22yr8cNFteoTWQe5Y4jpgfkBVeFuyGAzqV49TBgRtJgfw60349e89P0gACAqOIMydnI6yOtIcKFUiGgQRDA5BWDgA42Oe1JdESbUiLNrTbfGW0qZ2yS0r3nSKsrjysmJc+vwwsH0g9KFa46LWROlyMQJACsTPzP1FDZ9Vu0FDEw/KAdy52jcnAqqJf8Ag/wXEaBoALSwIBxJMIog+p/16ULhizXgW2UH0wATt0A9KPY4drJQXgVuFsBgVZVUFiSCMEvH09aCOH8sBpBFy2052LgvGeoUpI9YpUF6RHDXZ5ckkmANpwMmNsU1evhEAWBGloB7zuOlI8MWUkYWBMyJJ3wZ/h2qby5AVgQVTrHtPQEYoxFY1w/iGltRkAD5ZGR75G1H1mLaySAMkdD1E9diff2ob39LeXB0LAOJBM5aMzlZHzG1KXrZ1BdAJkATkFm29PxE0OI8q0HS4XnUR0U9evQ/u42j4aaucWrO93I5l5NW8Nq2jY6fyxWbwtzm1HSMNgRiZHQTOKZ4rxNp5WYbzkQRiDP+I06DMqHCvIDjMSSBgA5yoPUUwnEBgUQGQLewnIBWD6TmhcHfBuWw0wzZidpicYzBAofg3EFTcaYbSgmPhmRsBMmcR2pUNNmhd4a5cvNog6P7xmI0qojTrdjpAOYXfEQaRF9TauKWyzDmA2K5OkYEEE9ulZtu64BUaoJVgPkTq7Dp8vnXcKY5tWmELDcFiWiRnOAfpRiDdmrxRVjlm2UECCOXG8dYNNeHWUUSQW0EmGIzGdWBlQSPfHag8PfUIwdPNa4IDlrieXIMadL8xGJ9og0naaVCLIghiTiR+HVOcmSB6UsfsUXsO1wsxMczH8R2gAAiIkmSP+WK0OC8KGsKQy8rNcJiSFJBaTmTgAETLdZpLzCkBDzZ5wY3HwiCcAnfczWk9kWrKII13FDMcmFEtzegEtj0qZOkbwWXYLjHa6QQoW2pAkmFVRsvqdye+5pcG274yBBa6QQBJIJIM9MAYnNK+JcWGKogOhcKs6iTA+IHqdz71oHg5QLIFtOd4PxMBGI3MkDfYZjqdIF7mFs3SzKiLrc8xnUZYiAWj4UVQT6GOtMG4tliYV2ACqOmvd7kGTuQM5NE8KBVGDAQeZwGCElhhSynV8UACQMSd6zOJ8OcsiqRzS5jMLMQSfiBMx3ioRs9LQeyGBNxjpUZZmWOZ40kCJLcytjMZNZ7ccq6mXeCQzKGJIjIBEJ9J2E0T7Q8ZzLbU8tsDtzE7tHqfyAoHh1kSgM6SVLmYhVIZpMwJIGfSrS1Zk3ujUtobdq3bYQzRccTlneAqx0MGMfx2rx4CoQihQCLbEDckloBOcmOuwzii3DJa+5wTNsnqSTBVZztOoiMYkVk8bxgMyCwAIUTsxgatjjp8qSVsuWlsSuvqJMwTCDOwG5JPU5x6etN8OVtprg6pHl9h3MbGCYnv7Uvw/D+Y2n4UQczGMDc79Tyj69qNbsrl3g7abRfTAk6QZIJ76RkznetGZRXkMrK3Ki8xI59XU4kqBnfb161of2Bb/4w/Klv050TJi455UAVAgzkrACyIgH6Ul+j3O//AG/zrO34NFFeQ3n+Wi3JK2xbCvgHXM6RnEx16ATWIpgqwcR+eYxkAf8AuifaLxXVd0b21BWMrBzJ9MKKqvDIvEotuSiw0vCthQ5BUYG0Vslo5Zu2TxDabdsSmrSWYHSQdUq0HcYC4696TPE3Db1AgKGQGIE69TfP4aHxN8u9tZDDSkgrJk7xievetIWlPD3VU6TKGBJOAQAUbIGZOSMfKqolrZbiL2vybbiWFtIbIPNODIiBOIGPnTvi3Hqbx0/3Sahy5JaSDpHSQo+VZvBcQyLu4ZsAZYKFAEgSACSIntTF6wjklWBbS2coe4MBmnsQR7Gn9CfYl/aWvUdIGcRAjB/2o9oSeaQg0qWmfnBYT23pZQVI1EmIgxqxJBKg/FtNaPFMLmEDDSSpZsM86mDERpEAxg9BSokNft21uoLDMUKhiGARgdisgsCBIg9qMbqK27yDKgrrnEACdJI6Vm2xhWCjrAzuNsesdvWpQqCNYPKWYhW0knop1Bu46UAMgxqGorEqdOASMbkTv0A61a7w8HVlrexKmSDE4BE4gYMbVCrydQM7DG3cxPz+VDfirgGkZ1dIEHJ6QMxOd6QxdOJIuKQcjYycRIn0yY+daPB37DKRde/aFwwbitbcKZxqt6VMZ/a6ddqS46XYlxBJA1ACYUICGUYIwM43pfyW0klVQEbmRldWfUnsPTanQWG4u09rWBdAIYLykw2oHmHQgIIPvHenPDPDwti5fYQtsKqAxzXHWBscgKwJ9YEVnWb6vb0mGZNTLMRB3Uemx+vet/xHjbaWlKtIU/q4JMPyi5dg7tyrA2lj2FD0UtmHdt3FYowOodO7EbR3G3yrahbU6kDFSSVkaQT8oZtKxOwzvmkfDG8pHvOuozpUdSzSSRMkQNWSOoplOH80M1pNCADUWbeYEAkmWIMAAfKs5bNFpaHbPEOQzs50KhItqdPxBgqQsYmJxsKGz+YxDGFChFCkDUzRhicKvLk5iKDwNtTK3DpthpbQZJmAM5GOpO04rTfjnEaCbQYhV0ELsWklRGoifU56xUNGqlaA+GcCGJbBS1jXvrZvi09iQAoONODEmr3tTamYKqctsIuNK/3h9u3pJmnr94qERmYuVwJGrubhkSpJJyRIiBFZfHcZbFpVCkKSXLAxIadAjIyoX5dai22aqNKyvCrqkTGor7jIx6nP5mac4jigGZjIFsKFHqNQX1YwCe2V7UjwQtsGycKWyDMnEqw/ECZyKWscUJJfSdLaxPXTt39MfzptWyMqRCooLF5Yk4XKgRkszdYgmBReBAuqXZJtCVW2CQblxYbU2fgCnMnqMzuvb4VrjhdOoCDcaRGowSk5wJnAJ9K0OFKO+obIBChAAzkroXJyJLNH7ok5NMEi3jPFlEDNkvLADGlioEH2Ur6SfQzl2iEtS4UwSAYLFyskRqOF5t4G4iaN4txkXlkowtggsxwTuSTBkkk4EkzVEQNfY6gzDSZdSufhOCMaYByR0pxVIJPYVuHGLcFZGq5AkSMgaerc23rV04g2yzm2UC7s6nW3QBZ2P+Hb1pRkJcqh3OS5BJjMyMKo7znua1RwSKyywOkalWd9OdbbwSRPtFEhw2J3LzswhAHuRDkyTqwIH4f5Vp//AOct/wD5B/yil+HYktduRkkIsLImQSCBqAjbPURVfMt/sJ/11N10VV7Z8chtaxDM6qZMwS8DYx0kbZx1pzh7BXy706vN84zPwEYbUsbjUCPf1rM/QR5rG2GCJjnIzgyZETkTArV4DhlaEN0BRLMqByQFEuAcAFtI6kzFdbR59Wwa8SWMaHdRBkSZI22wB6flU6HaQCLYO0xbK5/Fk4idvWouOlwki3AnlEkyeigdABgknHXNcmrJCjQNJKqsA5wszsSCPnSu0HQa9b5grsQpIWIMXDtrGogKZJyffFdwNhELKGCOCyy5VoMMNOokIuYyenXFRxFsLcC4bWxhrmrZn0gxICkkMY6Ypm7dtXGv6zF1NWkEfFpMBCwMhyC0EjcCd6LCmYnEu3mQx3EfUkCM574o/DkIzGdZGrAyMgwSCDIB/P61PlJO7YVSMzOIAwJ3mlxZNohlYkD8SmRJAESNjE796aBI0/NBsSCVh2EbRIDRvMRKir8KVyWhm/COYHpEsIOebbtvXeEKq2rr3FDorLC/DLmYmMsoG8EHIzTF7xO9cHlqAinPl6LaAAmZ5UBXvO+ZmKjd6LrWxfiuPmVMIgAOgTHcwMSPmTXWWW6rxsA2UGFkqmS7COvX50rxAZssC0zkZM4BG5jfejeHm0pKX3YKSP1dpUJJXMtcuuFXJ2AbrgVSM/wc8J4O21xrty/ZsmQApRnCkHLBFDEjb4voaH4x4TpyboZCDF1VlHiIAbUSGJI5SFI6gU9Zfw4Snl8Y5JCgi7YOozug0AH3Hc1Xw08JcvCylziBbu3ERlupZ1IxOlbgZX06kbuuxIM0x0YfBJp0uWOkGQq4Zm7L+7jLbdM0/wCKcQSqxPl21AIgxLRJnuW1Z7j5Vs/br7Crw14P5t0oU1cyBdJDaSJHLEkHuZNd9l/CrTBbj8wc6bYuYUuGjUYwAGM5nqOtRNpGsVekOr4amlFvKrsq6gjFgF1Aa2uaY6kMF3wJOy0t4hxCJbXSi6J/V2lMF9WDcYZ0qdu/qMT3it8W2Ywzuw/WSxnAnSoIxOCRjI9KyvD0/SH1KxA09BOhEB1FVBwMwAe8k5rFK9m8ml7UX4Pwm5eEW2MKTnYd9ROT0gHsBW1fe1wwNwAtdgIrHfWTHL1k/tHMTUXeJ8hQlsMvXSfjcnOphMknocdqzbAbiL6C5ACEEqF0EjTLOYgCAIA9d6Nv8Gko/pq+Ecb+jve/SAtxblkNdJAMOwOlbZ3katPvnpQtHkIqeUtx1gm4VZuZhI5sAwIEZECk/HOPDXCgAEQ92Dux+Ef8okek0Lxe+11dbkqwaAjGOV/hK+ojNCTYpNR/Qlzi2dGwgJgSunJJLbJtAB9M+lZvDW5YKcBnC6omN5P0n3iqWXMFQCzGIIBMCCMRvJ/hROE4l0YC2DccEHJlLbtMaujPiN43+VUYp5PZocTxmjkaz5jNywTgA7Qi5B9z1PvRf1SIFWBolmhwFLEaQSXGwiSJOSIMUFPEHtpqvOxy2lUIQACV1LCjlLTHeKS4/wAZuO0AsoKm2TdKuxG5yUBEiBjO2aWLLzSWiNjruQsnULfxHTuBE4/DvEhatfvFVgCIyTu0HMyNzt+VLcFdOvWoUwdmRbhJyPhdSBHtWlwHidxj5QY6WZna2Ut6ek7rMkgbERGK0eiNsW8N4aT5YA5wCWJzpXJM9ATA+laC2mZemq6J3Eqi5En8O3XpQOD8Wt+ZoNkrJABU6GKnIOQwOY2HbtR7zBiyo2jVy5mCq7SwBiYI271EkawkkhW/d0knUCuohR+HG+kbmAN4rG/tJ+4/yin/ABRAoIBbV8IGIzgkEbkmMbDOaj9AT9l/8y/+NUkiM2z5oAFzJDnoeaAI7GtPwBwpv3AQdFsmCdO8Hl7nl69xG9Yp4trYIRwA0Bgpbp3wAYitXw7xMGw1tVPOU8wgSWIZypMbCGA+lbSWjGOthhY4g2WuoPN1AF9DK5tpHNNsHUskmSV2AyJNLcCUbVplSCkzzTuNgMZ7VTgLrB1J8zBkFRzCJ2I5h2xFbVu+v6RafywOZGuGMtBX4gwHaIjO/WlJ6BbGLPkFl8y7dJDKFRVTlIgLzE6l2GADvUXOHt3Qz3XupaURqWzbVWuEkgJnU0xOo571j3Ui8wWBDESMkAHYH8JAgfKtT7U8UAqWFWQMkDZDgECdjAEj+dR8JFRXbZmcaU0ShYrqRQWjUQFY8wXEyRQLOYIkuTsoMCZyNOSAAd+1BuJrVAoMCSDETEmSdiRMewAqLPGlboKagVYQwOmCNiO3+5rSqRmts+i4vwPiLQto5RS6+cEX4irAaXueWuOWcEyMmrcZ4g1rQquApEM7Lq1EZ3MkAbKMd96d0XU57t1g98Dmuq+hDELLZBaDgHTB6nasMcdBa3cOsDE7yD8yGGd96z29lu0X/SR5jGf7wsSS2gMd8k7CTNZvE+GGAYUlsgqwYdtMr8J9MYpx+FKaira0KzG5QH067fwmnvsvauL+vVWZ01ra8owSQAGMz0B+pB2FVa7QQWTCNxS8DaCDl4m6JZsE2gfwBt1aPijrjpnJ8PYm4ty45CyzLoK6iyEEAA7SSOY7gGM0XxXhrlzUXQgpP6xJdSCPhdhPw5Ez060lwHhdy+1tUGBgsQQqgyZYicDefamkkrG3bo9H+1n2o/tK3YVLJcli5Bk4KgtAVx+yDJ22xmlr9m2ikwNNkBLQnYgklmCmJkhuu5PWluHsLYtMNRb4VX8LOo209lJjOcL60Lh2I891EG2raGUQqsQzapGxOYnoI6Vzzds6ONUtit6zcfLW7xe58BCOpf8AaKyMjSZwO2YpjhkfhuHCpaZXJJbWowuAAYM+vzpLieIDqhOCoEsSIujTzMoOzYycg5PobcV4nw4tootFmK/HIbJaOZWETp/ZjpV46owy22X/AEx7rW2fUVXGkQOdidI1RkEgEnJ3jpR/D/Msi5cIA1Ky6RJbmboNhqIIx0is+4sTp1BVyWQRlsy3tj5DanH4S6yaDbIMSizoExjV5kKIB1dPwd6TtlQdPZnW3L3ApkjLXJIIL6ZI9hMUxwXDFrrEIYTUzBQeswpPsYkkDpMxVfDeFjVCtyrGoMGljpJwTnBGBXXrhZToa1pkfqdTK0W1OdJXT0IEMWycU6d0gb8sNxJRTClSx1FzpmE2ADKAQcnM0MXbQBRG0IWB21ywCgjUebctG4E7ZoGp7ZttDENhxAxOAPiJMicRRbvBNah7RVQCTzNpPNkqAM4qsKRm+ReBd7kn+7MRg7rIOI9On0pJ7zQWZupUBT1wzbeukU1xHhjiBcgF1lZ1ZXMQTGMHI9TS1lQ0DUMZMwAe8g7lie3amkiexpeIVYCDUAFktjOmWgAjEz1nY7k1t8Wi2LRGhfOuCWWAoUATpiRBAk+5HUVPhHh6Aa7iToM6lIKlljSmB6SdoHvSXiaPxF0BD5r/ABsNLHlEEqbbLOJPcEEH1qGrdGqeKtiHAqout5kwqYUyNUkAH2+I00vEagSxI1GMfsqBjP5VXivFGka7NiFj/wCtVBk7R1H+9aHB8It23ru2+HsIdtKujOMToAaM7SRTlXZMcnpCCl2zbBIBB0qJUBZaY6gEKJrv7UP/AAx9Ln/lTHi32jRbbWuHXy1/E2rJHb8jWH/aS/s/x/lSVsqSS0fMEYIiDO+fpWl4TwpNtnW4FIYAoQebeObbptQPD08y9bDy2p0U5OQcESK9E8C4NBwPihCgFCUWMaVJCECNuUkTvk10v4Mm6Pml1Ioe47agQYA0KQNhIgzgyI6ZNN+H+JWjoDLc1A/3i3TMT1QrER2zM5FJeP3SvFXUB5QQAN8BV75NJ8UgFlWAAYkSQI/a6DFRKI17aNPw3UeMKswYSWkdpLapgb4yehpTxHxPz7pAwqloMxLMZa437RMZJ9Nqf8PPLc/esXJ9YKmsDhbYhh30j6kzn5VKWxuVL9GE4/8AU3LPdQyn9llBkA+oImO1aP2b4QBrnEsusWvhXBBcCQNMZgZ9N+lWXwu15lsaBET/ANu/f51q8RZB4JpG2R0AJuMpIAwDAAnsKc34HxK9mBx3GO1s3Luog3cNqYDUQZg5HTaKP4T4Kr2/OditoYhiP1nTTrxo33gxv0rV8A4ZQt4xOlQAp5lIkjmRpVt+oMb0l9rLpR7dlOW3DDQAAPhHT5moy3ijRRtZMR4Pj3u8QFOlNR0gQQqCQAFCnBAn85mtqx40j3Tb5SsFQC3lg7fDpMaj1nfPyxeDQC7qAAKoxBHQ6Jn3p7wHwi091iyA6ciZjYbjY7nerxRC2gtzxRZZDw1pLkkKh8yW04jDqc7CcHO1OWbQA3tWlZtMBXYvkwLYDrCSVJJYSI32q/hahzcusAXUIFaACA90owEfu49OlZ1oarihs/3f+lZ5CSpWPWrlsgEIVUYUE5V5ILED0U4JMVfwLxC2xv21kaliDDa9IJnYHYnG/rTXEiLKiBGjV/zHBPvS32KsKE4i9E3LSFkY5ghTBg4MT1BrNO7ZtJY1H5ErXh5uXvNuMCqGdOkqx0xKaNsTGOlBvp5twsw8sBpIODBiQMfEY7AfSl/0xzw3mFiXdwXY5LEA5bufWnLNwtbhjIQMVnoZI+eK0ZkkkbfgPCApd4i5eTh7eQobnd880AnIgFdUzI7b4isbrkRduMd9J1FThRI0nAUe2N60PtNwijxZ7AEWrb21RBMASoj1wTvVzxDG69qYtgPyLyryLyyFiY9aUtDjG7Zl+UEUkEqrC5p1gyNWoKx6SQMETsY2rIXhzqXUdJmd55Ymd/8AWnEX9Wg6aR/1b1n8OJYznEf9tXEys3Lfiq20Cqn93zOzsXZmjSEAIC28noNXrRU47zDDDSWAKQxLc2c6th0/0rC4dz5TNJ1AtB+S/U5Oa0vBPE7gm1IZHBJVlV8kLLKWBKt+8sGn2NLVlOLuMw1KWKtgM2ygGCoOwJMmB0PrT/2T4JvNBtcrpqZrrKHCfCF5IxPNA3Oe1JfaD+8cSYVYAkwBpBwPcnNa9hynDWVU6Q7S0YkgqozvgbUp+1aHxxUnsNxXijoyIoDkEkxNsM5km4TMhpxnoOgrH4/xK6bsi4X0SA40AxA1EMqjUN49Kf4y4bhuo+VtqdAgCJDtMjJMjcydxsTSP2a4JLnEMHXUFQkDMSI6dahaVlydyxNPg70Whc4hLbsYKBhmFBALjACxnbck0l4lxr3G8zVbdCIIAkqRGCo+Hecf7UXhV87ikW7zglpB6wDvXz1/i3Z1LMSTgnbExGNhAipjt2aT9kaQDh7gYNq36Gepz+U7UT9HFG4TxW6tq5pcjmO0Dv0onnt+23+Y/wA62Zz0z//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8" descr="data:image/jpeg;base64,/9j/4AAQSkZJRgABAQAAAQABAAD/2wCEAAkGBxQTEhUUExQWFhUWGBsaGBgXGCAfGxohHh4cHRwcICAeHCghHh8lIBwfIjIhJikrLi4uHCAzODMsNygtLisBCgoKDg0OGxAQGywkHyQsLCwsLCwsLCw0LCw0LCwsLCwsLCwsLCwsLCwsLCwsLCw0LCwsLCwsLCwsLCwsLCwsLP/AABEIAJ8BPQMBIgACEQEDEQH/xAAbAAADAQEBAQEAAAAAAAAAAAAEBQYDAgcBAP/EADkQAAIBAgUCBQIDCAIDAQEBAAECEQMhAAQFEjFBUQYTImFxMoGRobEUI0JSwdHh8BXxM2KCFnIH/8QAFwEBAQEBAAAAAAAAAAAAAAAAAQIAA//EACMRAAIDAAICAgIDAAAAAAAAAAABAhEhEjFBUWFxAyIyUoH/2gAMAwEAAhEDEQA/AMM0KJJVXIVbsxX1MTbaI/hH98OdMpU7Da58wEGSNojra5sY+5wl0XS3qMN/0F/USRePf7/nii081Aah8pAyoVLkrtBU2gCPv8Y5JPtlNgutZmmrMseuFVWX0qojgk9L3sbDvj5l8hl0WpUaoQRAlvcWMC5BnCujkJU1q7Wkixu5AkRaIGB0rNWP7sEGV62AAie5PWel8S2/PYoMp0TTda4ZHAMgKRNzA9JFueIwDnc3UL7agPq6FbmTfp+HzgjT9oJad1QCbAbRESW9o/3vstFWYkPDFWJBsL8AFucGZRjHO0UpUwWfcTINObqReYHTpOBMgo9LVGECWAH1QAevacF5nLqeUYAN6vTIiL9fm2NctlaDszB96gbVQ+kzuAAJJ4j5iMPG2FiJpqOWJVZNtxk88+3zhvlsgiEMaomHup3QVB5PH/YwRT01TU3KAyl2hVFgJKiAQbT1PA6HHGp5OmAF3nYIMnqYAYAQOs/paMZKkLOdEpCXJIKk+rqR1k+2Bs2iiouwEBGgb4MQTxye+H2hVKa0wHUTUJCgAcCOf9/TCbXcugc+XYv9MC63gj2646N0kTWgQya1HqeqYjaZ7sBz2vPGDtSy/lVtocKqQY2jdEECD9x8m+DqmjeUBUHqVY3A/nIHQ/lhVqefNSC7SFWBIuSXHNr+kWj++G6wyVsohqvlK5Z6jFl9LMF27ugERH4RjPQsy+aLHzWOwggbQPvx841TJ0xQRq5LPUX0ILkL0gdPnCMZo5NKpVSrsCDJ6Hg3/iU9uQT2GJU906OCSwqUrGfLaFY7mUjreSIxNazlparUp7F2krVQ8E87h9/0wJkddau1JajBYad4sQOSZ74ZIwJYM0sjAMI+pJndxzBHtYd8VyUkc3GhHkM07TTpg+swy8hh9+1zPxhoqjYFqcQfLcRI5sfafwg4N1DS1qt+7AFRV3KRYVF6jtuH+x0V0MhW3eXAXcCIYgj+LtxEz8g4KcTdgeUrAGwNr/3+IwTqepipTXcJYH6hYx1B98D5PLlKrB5KqGVoPAuCfiTOOXy8bN0qSfUI4BiGHtB/LDVoADLZFKdRZUMBBPxiu1gDbTqUwFT2wtzGV2O1IkbhG1uJkAx/TBedb90oKTBH2jkHFroX8jnTaqsSoAhlBX+uMqNJqM3gMbdsYVnOxSqAGfSR25GDamZZhdbXkYokZqsiSZtcYwekRIUmDMRcYHylVSg2sQ3H3xtlM2/DgA9D0xjC5Dt3KBK8we+BtxK7BYOfuPbDjVsmSoqq11vAxhSZKg3Fbgzb+mJoqz9TrAgI3pIsGHXGS02pMpb1LcT7Y61NAolZZT35BwDlazxH1LwfvgNQ+lfqRvscJc0vMfw4MoAFWgcXuMA1YUSLhuRgbFGrZhhSAF5wRktpUBjBwBmaf8sgRjJjZQbwcaxof0cztYpyO+DKlZYCx84T5bMoHiJHfBNSvDSnHBnCpEtAWf0yiSz3AAtHfCzJaqlMEXvhhm6rngCDYjC+vkqIgOIb5xLSbEOyuiAEb6rKBt3JTLdrAngc/mYwwq5fL0Efbu3lipZpIB5K+/8AKet8G5PRkILuQhLSfLNh1Ak8faMftU1Kgi7Cd7Ru2jsevzeZ5v74Hi8ICJqlq5YA7RLMbQDfoJtzGG2W8NMlAx/5XACgxwb8EcmwA55+MDjNo7qN+2iLElCdpngj+vt3xQ57xBRRldF3Mae9jaxsADJgGJ/LEJRrRdinJaDTo06jVm3ViICKZ2k94N/j2woz2mvugKRIEKxAZojp26x74ap4k3O/EMeR9XIkbrfj0H44TU8yy73BuzwDAM9fqIn9MD4tjoDmqjLI9QteT3/p9uRgzTaSsFb0qwgg7o6x7RHM4oKPhhaih3LBmBMEz6vuB3mMPMnToZakJUelTLbRvLDkwbnvIxahWsmxRSy6UKe0VqjVHiCgBW/Yc2iZ6yMKaxNWoGCtKwFlSbDjcO55ng4fZnWaZCkAqogsAPXFh6osLYEyGuguFphVLTueoS0LECTMDnjj4wOm6FGT5opD1AXDyCSIPuoJPYQY+PlVXqCp66abYEEEg33WiB+uKTK5Rq6wCpphmZmHp3SBFukf5x3S8NIo+o2DEekTJ6k8mOnQYVF/4a0FU8or047iLHjocRGeyY82ojmNiOV+VuPxAP44uciCEWG6XBjn7Yj/ABBnlNd/Sbgpzw3APaMVNBFlB4Uyaii+Yqn6bBjcKB27cxGE/iavl8wUpioF3A+sgwOwPbHOoap5WUfLEqW8xQRNxElp+CoGJbywxUsrFS23duAUQJb3JAggCLx3jHG25cIrDvlOTGmT8GUiY/bAzdAo2z7Xk/fDejpZy3llSHR2gkxcuAAjduBB4BxB6RnGbvzG4n7x8/2w2/5BidiOdoZSB0kRfFRm06aOcleorMutQ1mUDYy/QD0hhMx7W9xONM6+70ScvVncjmCJMg34IvhZmddLVVqR6p/HuPvioyiq5cGGG4mwtcAgf0+2O0aaOTwhFVlVgTud2ABAmSCQwnpIvHYjBPiHPN5VP6SeDP1Ajn7XxxUIGagMVVKpK24uCCB7wPywH4jQEqY2tHrHTcGYN9jE/fB4EJqagMw4gENtUEH/ANRyMOcpX3UwjCZESOY6f94nQUhRSh6swSJk2gCD35nFDpz7abMwAVDtMm4J9v8AeDjIwycLTpqGAINgQeDjWmagiLgrcEzibo51q1fbTuu4GCOAIvH+84qMs5+lwAxnryJsPjFrQB62XMB045YRf3GCaIG3cpO0njqp++O6uXDIdhgwQQTgDLh9hFiCQWB7jn8oOMxQ3y+4DrB5B64zzmnAgPSsZuBwca5OrvHpaDH/AFM4+urDgjvHScIGP7OGEER7jCTN5c03AQyGHHSx4xRbbhgSG6gdcAVaZDeob1PTgjA0KM6lR1ghQN3I6H2x+aqjJBG3t7Y2eg8Ao303hhf4OEet56sih12Xn0kT7EjEiPMtnpEeVuC9hgOvTFRS607TwDxHtiTfxbXEqw2m3SPtjLKeK6qloIgmSMHJdDRR5SnvYlbi3yMN3ybRHT2xN6HqdOpUaDsZuO3c/GHlPOsELtDIDG5Tf5xlTM2fa2WcwwgkfjhFq+RqVWDIC1vV7HFHl81SqWmD0PfHw02UkJBHcdcUqBivKZ5nCKAURj6mDEX/AIjAvxgahp/mO70wFpp/EykntME3Pth9UQUwGMLRpgkNIPmkxKqPkW+cTr6szMSQwG5iAG6H/QeemOEqQqzL9mcoCqlAQAWJ+u5sBHthhmtK86siIgphgBuM3jlpPMmYj2x+0tmYNDNvBFzBVb/xE+0+18O89WpCqrvXDGn9MEQSL2AEESe9oxklSswh1DKLSJUhSotERuC9TeRxNufwxjpmktVIK04WCZM7Y5JubfPXHeo5g1KoKqt56EKbwv1WJ94GHWZym3LI1ZgajkkKLDm0QR+PxjJVomOtZxvN2Uy1RjAt/wCMzB2gDtNzzhhoulg03qVSrvcLPqCAjsZ4wh0ym7ZiCjSxBZFtCk/T7fbpiyzBNKnBIWXAjhdqgSJ+AeefbFxurBg+YyNOrTVajwDtEKQN+0c/Avbgc4Fq5WktEJlwAZ+uJPcmSMcOg31CHB8sBUWncKGaTJNh1HwcfnrvtSnl5Kr9TEfUe9+nP5YrsAnT8q1GkWrFFUGQoH0zaT1ZotfE/n9aqPUbah8r8WjvckTz0i+G+e206fmZiq/QQeh+2JTxB4hAC08vDkgiRZh9xjNfJij0bPF6jqYB3WFget4B/wB++OPFGVLpCESSDtAG6QeRPPxhV4aqLSpliKjHdEusG5Fh1JPPa2HOUqOKjPtl4srHbC9ALXnrh+Ar0TVDM1VFQEFqsemE3MrGebd7X98T1LSKqbSxAB3ENYgEH1X7gjj++LB8/wDvPMKiWkOolWEdmkXn8fsMF5fw/lqyjynZXYmxPAJJgg9Ykxzgq9GiT0Lw2GokM/l0mIZWYRvHtJ4BA/EdMGZ/w7speZRKPF9w5gc9Y9+JxQ6x4ddgKZPmKIjgMsAgQQOL8YjtUy9XJwUZwrWIPT56H5jDKvRk2J6+fKAsZBBAUfPJ+w/UYscg1Stlw1EuAo/eQ0CTcqPaL3xC5/OBqRUgcgzAmR2PIHsMG6R4gfyRQDbVG4kC26Y5/CMQuhY7qqrN6HaqxIH0kdP1Ef7GAc6BAgkki88c8fofvilrZEBaYogC3qIZSzelgWWJMEAm8c8YxpeGqz+orCjjcbxyBb2xfG+iXgO+SKKGpB0BX1MRYg8RF9144684xzmSNQMysCQFkLYdRcdSbfjhuXK1XFYbdzDZ2g/VfglbEccY4zFMyVZ33hpUhoBE2kdrWwsyG/h/TBTphpBZgTvi94j/AKwW0VPSwBtYzBX3HWMftOofufSx9IsrC5Pz/vONC4JVryAbLzeOQf0xQHNVQBzutfqfkEdu2B8hYukh1IBBm5EQcEVtv1ITMiYH42+D+WAswBTqhlI2Mbr0Bjn2nGME5ORtJE2jcP5ehOCM9VKR/EObdMB5WttqlE/8ZHpBN+5j87Ya1EJgW++MY4/aWsdvA+2B85mS6yBPI+D3xtkaA3MrBgQOP4ftj5mytM22gnoRb/GAxkmbNRBHpZSA89QcB1dIU1I22mVPQHqPjGq6eApdHKluvIBHTGNCo7NBhoIDf3t8YBFue8NCqSak82I6YVZjQNgK+UCBw95+5xe0GncV6CI+MftwNIgiScNAeT5vT2pEFbT2wXR1d9iUEsLg+8nk4vq2mBiKltyj1Aj0kRhNm9DoLWp7FYkmGt1tGJcbG6P2s5hKflskbqZCMOhGCdu+GnbP8ptiV1nKkZtqSkkb4B+ME6ilWmREwwn++HUNlHqWWqZgqFpsdoAgrCgm5ifnDNNGFMDzEps/RFiBECTJlv8AOHVKqWVGRSFYSSefnvhcdOVqgf1tJ6xMd78D4viONGFeW0Nv3jKVVWVj6W7ji8cnBNHw7TV6lS+xVCoCfqMDqR37YdZ2qEX1ekdB1/04S67mtlFnaqrE8RwJ6ADqMTJRiMbYRS0Z6dIfvpNiQfpHsOCCLX5wnz9CmsU2apvdlDuRPpn6VuT7/Yd8JNS8aVam5KRCJaDF4/pPJOMF1UekOAwj6jMsD3k3vwcZtMBpkmpo+4PUpAsAYaSFm5J6EiDGOa1Vf3jvUc7W9CVASxBsXiYBgyJ/7XmsKW1kAY7g6E8ReRHebSemFlTNvUZ3dTckk35J/wA/kMSUUOa8R0wFRZ2KJjqZ5LdyTg+n4xpBLdrAYm9MXLlXWqhIkBX6A9AY4BPX2wa/hP63REempI9DsptyQTuH4zjrTawnPIDqfjF6isjRta3GMvDWheabXZrz/Ivf5b9PnBI8IQC70IWJ2tUJb8oE/bFF4NzAovU8wIvmgOm36YvtA+OPtg48dkyrvELtXrHJEqjU90A+oXsekdcKc14uduonoB0xWazpDZygG2hWmxjn+sY8mr6ayZjZIK7oaDa3N8cnFyp2Wmo4emeGlbNKtQxYX4kmWv8AgRjDxDQekwqo22Oo5nDbS8/SyuSG2DA6cye+IzxB4g80BZ63jjHeTVUc9KjwJ4mklat9x+sn8vjBviavSrZepAE8X5GIbM5PyGpPQDmjVCQZk7zNrdTHTBX7cWO0/UxiOvMR7RGObco4OPSWq6Y1RU8tCzX3Rz7W7RgCtlqlOovm02T7R/jHrumUMtRpBjV9RJ9aNDI3aASCPfrhfrep0s1lzuUGoh2swEbh/C1uDjc/ZuJ80fMu2WC5WgoJXYasQ5PJG4npPT24tiVyOv5ijVA85igIBXcYhTwJuB06WtgnStTzjAUcujQpIOwd4ksTYcc2wi1PJNQqMtT/AMkzzb3+Z74UqNJ2V+Y8RLUDU6gBAJKt7Xi/eLY1o6t5yjfG5UgGPqEkcDrfHnzZok4b+H8ywrIsNLELEHr/ALOLtsg9SyLMaSmWLW3ARe3uMF03QTG7c3IaxH43GF2a1E0yq1kCwQdym3PIw2qJv4AII55N8dE/RLQN+zsCSwEMOAeOxn+bHNRirbbMI3HcL/jwcdfsqg/WdhP0ySTPtFoOBv2Z0ZvLcskxYyR9vbAY7TTkJ3ICJmO18FpmfLIFQi/DDj4PY4Bp5fkKxKx/MeepuOnYYGGVapG5xYkX4/ycTvgcGec11UmCCYgDvPEd8Dklae9ioJE+tbH2Jwu1rSfLp7wfTwbXB7+4tie1fXnqgKq7UFtoPMdTiJ2XCii0rUVaoVUQjiQvO1h2/DB+ToGX2Ha0yT0+PjEv4dy9RHDuCEi3vPMHvGKymKTQ6E35iY+4w/jVLQl2cjUXQurKYkER/vGC6OYDj1qIj/b4+5tF2jcSB7G/++2E+ao1KRkGz/QCPUfkf1xTA+58rSMK5bd/DusPn9MdakcwVD2VYj0/rhXqGnVN3muCPT6ux7Wwy/8A0LeUlMoGG3aWHBt+RxN6IHlqVNJ3U1YixYkkknqO2OguYUkKaZWZAa8f2x1nHDIppoF2AE3vb2xrpficbP3oUtJExE4UxdVg8zWt02hVfftUkhAYniZ7D2OMdC1iZ3A7uscnsI6R3xNrq6pTqJQy5WRdyZYCZk9BjXTNXOXeaqepwGji3A+OMQntmor3VzvqNTBYj93uPHziE8SapXZloVaarJlmW9up9rY58QeMKrvKMUUcAHHGmZGvXIqK25uWJ4E8Ce/WMaL5uksGq1izU9FFNiabFqcbgQOF9yMDBBuXqoN+lsWVfJ1lEl57qRIP2wgytKlmCAq7Km6G/kA4B+5tGKf49wlSCqeUWpLkMtMmKaUrlu/NyBESftxgbNZRnK00V0BMk1Lfc24/tikTJ0AAHrwoMEBr2tG0Gwth1TzmSoU32QdotP8AF8E45zcYumy0m1ZP5fQ61FScsQ9NkKklBDAi8gk4A03K1aVNkFQo9yEcWaOQpnkjvh/pnjWmUamogkEgdFM8YTax4gSrTK1RDDgr3HbGU0nVmcXRlnvGxamCqjcOb2P5YkX1dvOlZ2k2HaTMD7nCvMM2+FvuPAH6DDvw9QNGs/njy2RZUuvBieD1g27Ti2ua/bolfq8HdLxZWND9nsp3AbjIK3vOE/i6jTQK+XlwhipUj0s3cexwLr+Y8wAqwYyx3RDTyZ7g+/vgDS9bqlDQKCoCGgH+GRLN8wvPSMCRTkO9NV82AAVUDliYA7/OPy5eigdVO5xI3EwLdsLdOydVKZYHcpaARxJAMXv+XTHTNZUJkg2gWv8Ar98FablaGVXTq5yoBLBUJZNq2g8Sdw/S0nEnmaNWDAbYDdot8T/TFxqOrZihR8qrSAttVhEQPj2wmo0KtRaSkfu5kAkASxgE2PUxjrKrOasS0M+y0+DExPS/6TH5YdaV5lWk2yAoI3OxgXsOfnHNPYxamqFtz2LGYNt0RYkkLccj7Ysc/kKOWyflb6bMsF1CeqZkgMeIED7e+OL4Ls6Lk0Tr6m+TOxGO0ncG6VB7xcAdu5+5R6nqLV33vck9rccRhk1anX2laDlUJBljHXaLCQY9734wTkdLqKSqoGVgGKiCSL8csCNxEggibzcY61ZFhGrvQlvJphWVlIdDbcFG4gcAE+2Pnh1XDjdtMpu3kjao/iLGxkSo2i/qB4mQ6OVpNuJrbVFwCss3sYgfcfgMPToaSGMVY3EKT6W2klhYjoR9lHaMRy3R45ZhWatVqeWd0EejcbQZgz298W9GuKaA2UINpY+3bvfEa9d3pvWrVEHlqRTC/wARJBAIP8IsI9/bDDJ545lqKIpZAFeoJPQSoJ6QRM3m2OkKRL0fZOh5qsjAMvMMIZZvx/X5xr+zDLoRTMP1eosi5FhER/jC1KjUszAVVFRbCd0lQW+QQJth4M4Nu6D1/DrigoEbNuhAakX6sUH4fI98LK2q760UBEj1FhAJHWD1Hf3w4GrK27aGbaLwpMfMY81z2osK1Xkh7g8SD6gfgyD74G8FIqv+ddVYVFFSkZEgQRM3HQjG9EUTRU+WII9R7T1kDrhRp+uUTToU2MKqVGq92YTtUX6/1GHWjbEfy2ddrqrLcGCRu2gHlCDYnqPfBZqPlbTwUmjcGCVF1t1xrl9OVqQqUWKNe09uRgmpqAVgrCHmAI9L/BH9cc5kqqEo6oGBO09DeSL2M/phpAnRlQzTU482SDwwufuMYaTnjUzFSoyltshTwFHuDhbqupNsKyQ4KkSRHPS1uAeeuDfCTbqNdiSwZgCFPq63Bxzk1haQVqWfLK6uwhVDEAQSCYAkdJ++M9MWlQy6Vas+udigXif9P3xIZ1q5r1BTDmmfSZ7AyB+Iw0zuXt5hqSUpoKYkSrACTAPCweYvHbD9D9hOvavTZWVaZDC0kQekj5vgTQ6wFOCtRrz6TbCasalMI5psrElg7GVaeoHfD7QdScUF2opmbyZIHpFvsR9sZNXoO6B01eFKrTABFxcyenJvcfAvg7JaQ2ZZXJ8xjBMklQDJIP5cYBzGWqJV3VSkxuvEHqBGKLIVK2VypqjYTU9Xq5v1/wAYOlbMYZvw/TSqrVVo7QQIAIn8zOGGhhqVJ9oRKZdr979PbHnGp5+rVaNxYlrAcyfbFjq+bFLJ01qru9MlZgieuKhL9bBpiXxpnvKhUqtLH1DdMD9cJfBmpqtVy4ldskk2gGeOpsIwFUyBqVB5k00cwpb9b9MZZCp+z5dmO0mrYhhPpB/uB+GGNp2Dd4a+IMyrVTUoP9ZmOonpycOKGlZio4pGoDaWaDAaLrI5I4P3wh8KlXzKkjg+kt9KkX3EdY5iel8W9XWqeUbyaRWqpE+Ye5met/nHOUY1bRcZS6TJeppOZoPvdYA/A4X5rUyxNjPQYe5rxRUXdDAzNjfEkMxuqqT37Ymot2ZtpUej+CNMFGm2aeOIDMsqCeAt5J72jpOAdYoVaoDVWG5ywVAAIEjaT/8A179Fw6o5jdk6IqllTdFOAACe5PteP64HrVsq0hma4+rqD3+D2wzmKh5IPNUjRJ3H1XAH9cc5agoklyrFLR1kgEH2Kk4e6lkKdTL7wfWrFbnkdIGF2maaCNzTY2gfU/RO0Wkn+4xUCZDPxFp1OjRQq9QkqCNwgSeg7R39sfc5poqjzaT01RBTF2tu2LujqYaZ+cNs3oNbOVfMqqEpBViGgcSBe/Biw5xxnGRan7Pt2o9QOx2yY2g7Yix5E+/bF52StOG0uvXXc9ZfMF0QDdb+Y9AOOcY1NAdGq+Y1NhTG9um8mYiLj7YvcloTt+9cKiuZ8tZv1E9TiW8Z1UVmVWklRMHseDiWxoQ6UFp1EOZWEI3qALEdAt+Cfee98HaxqtOunooLTLMZYde4GDMlreVVVNQ1GK0wNlvLEAAqAfqJI7fpjTR8mKoGZqlBuDLRpWC24A6ACegsb4lx3Ck/YZkdGzKLvBglQFWwCiBwCpHz98KPEWZcODURqZVGHpIgttgEAjiTe8xbHzxB4trNVa5pRbyxwsCP8/fCDUNVrVCDU3cWkWjvf9cKny6M40MNVpMKYrhSgYqYeNzSLMByFjiST17nC2jrbqZUwQCBfuCDz3E410fWKVLcXQ1CZHqb0i0CFjnpJPHHv+yGkI6O5JDm6LwOCQSTaIXmR97DBKCb5GU2lQwyteoyJsAJRWd5AI2yTJB7E26ibYrfDOk1MutQ1CFFUQQeYvxBtz8++InQRXPmMtFKi7TuDkiRBgSp7+rabHaOwwbl9TrZ2rG8jaJJC8XsBBHeLkde+Lji+SWhvn0p0s3Sncy7WXaGYkblIES3vGH1HP1SDSpKSdhJdljb0jn6x+H2OEFDw/WFdKgB5kmoQSSPYRHFufnDp8/XUmn5cEg3VheO0rA56jHRImwN6VUUglNxlyzeqW/eORcmwHHNsRerafSYjyq25iBe5F4gH0iJJPxHfBOtUsxUqsju/p9YNTn1EWEXJniLfGKHS9M8lB5lAsDztiQO5Xkn3mcT2Ih8H+FzUqF6zL5VO7XgHmL9pGONarkZp2lAbAFDIEcBTAt9sUGc1SjSI8pgQblTdT7EH/sYmc5knq+bmFQqEhtoEiJkwPYXjtjnKLeFJ0VFXU3zm2miQZB3DlI5aR3v+WMcvq4pv5NZHkMt98ggzJ46z/sYY5HKVaSjbVpKu0E/T2tJWAfmcKKmVDgUd1CrUvsKOwdS0mJAIKzf1dzinGVEpqxvR/Za3mL6p+rcb7eZk8RaRPfGdGmNnoPlhVDPUJinMwIHU4F0jSXzVD0stJFNyB6WI6teT8knrGA9Z8TMpFIUqflqu1hEoxn6lsLdhGCK/sW3fQw0/WaNCsZUlPpkkEs1ju5IiCPx9sMG17K76gambrYQIJ3GR2uCDOIyhorNIqbqYAlbSSSe03ET17Yb5DR6JMO1RzFvpQD7y+Jbd4CoJ1mpkKiBQlRTMDyyJkmAYPNsS1FjSZ6ZBGwwATcfhbFD/wAMghlU+m8zuN+54n7DC2vpO9jANuwxF5pf0fczkhTqutRjMSrbvSAOZ+0wMDeL9aLHYtY1KdOAp4n/AKwu1zUDXg/xARPfCenkGcuCQGToTz7Y6tX0ck67GfhnOMKu8WmVDHpMSR7x16Tim8X5Bmam4qblIAHwIAAAvhBl9M2Ux6QHZh/FMSCZgcTHGLrRfDFVXLeYpGy79IPMT26xhYolqukVczUgvJH8Ikhf7nvhhmf/APNG2epiSBa/HtiozGo5XKLupCXJIMcg/wBsKNT8XPUCkGCoi3X5xDnEVFkivhivSqLSNgWG2Op45wZrfh5F3j1I6m/qDKOf/r73wbnPE/mgK444I74W53Xm2vTWIYCSefxxrM0SlXKMjw8kC9uo6EYcZfK05J2wJO0cwCLbiReJF/0wLlg7EsoA2xM9LwOek4rctkEq0abO8ttAaBYBSSBMQGj3+xw7WAYVatapl6SFlWkjQokTfrHJGB9c0WtRbjcCBBtf7TOHficJUNLydkVRIJITbsEHcxPaD/nDnRwK1M+a42r+7CHljNoMTHEYlQbbsvlmHmNXN7F2n6uuHOgajSaltqKxcTsAJ+tiPV7mwGMtc0WmKxKnzESN8GIkwB7n4wx0vLZAMoJqT7iZ9hhSonWa6xnM0aCI6sF5AUdu8XHwcZeC8o2YrPUckCmpgt1YD6b9YvhyuRy5RwtXexkohPUL1AIuO/64F0OrVekS7blSokAz2YHi/bDxQtux3reo1E4qbkUKZmCJH0gcyAb/ADhMmQWvReoWBPIn/wBehwm1wtuIpB9zEmAS20DknrbG1DJvTV6dNoYpu2m8gC7cAqG6Aj++Of44L+Qyl4A65NRqb1EAop9W0KDClQ3YsSCAOvbrhfrGp0y00gUpgwiEk7R3kmZPJw0reGagy3ms1S/rKKB6bWJkz+A64lKuR3GEBJiY646yXhkJ+j9Xqs8PHpmOeepxSZHVVqECsqmSo3LYgAiZjn0g/jifNJ6Z/epu4sSRx0O3nB2l0zVfkIGJn0mB8AXgcY3XRu3o+OjUYaug3LTqbb8HggkdReItj7U1IrUapVKvUgqKe2ygGVNxE7gDEHj3txXyVRaZVXVgSPSA0n3MqMaeJc1LFkpb/wB0qM23g29XyO+MmxaNv+Rp+WrHMKTUYmpFOXB/T7Cb/hhdQyFCrvmsaT28sFeSe54F+QY55wJn9eaqynykR1AEU0C8dSeZP9BgvJVgaP7xUdVYxMyCYJiCDBJ69fvjJaMnaF1HW61Coql2Ipt/MYMNJHwSMG5fxVWDCHI27oAAtM9x/wBdMLdQ0+mB5hqyGJBRVl0vYkEqCP8A6nGdPIqau2mW2EgKXjdfvtJH54xJb6VmDmQKlVbB3ZmJgFUWkIBi3qLGB13YD13xQLrRJEE33Egg9gbj4/DDbV9FYKTmKv0qqhEO0kXLIABAsZFo7xOFmX0ulTNNnyx8schjLGeJ7x2gcfjbzA+ScOTqsy7vTvg+oxY/xHsD+OKPR8shkbyQrBQQCTUJmAom3HP6deM9qGXpPVF6xJQhjafR6wex3kH/AOY4wiOueuaaCmoDABf/AGBBk9TB5xyl0dI96VNSoyHZ9QMDa0ODewi4H27YJyewp+7RV5K+li7AWLQllWZA+MS+e8Ru20rCsplSoggzb/AxnpesPQLK43DhlPcTHPaTY9+JAwQd9jNJPCs0amWdqSCAYDD+C9juBH2iOfxwt1zSqauuyqGn+FIgfnYYD0rVKq1DVCkUxEkj08j09pvYd4w7zmSNRzUZl2pCKaaQGPJA9h3xb6IRzl8kbXPIFyY/xhgKCRxJ7zjpNPL3TcABy5E/YTONWpqogEN7D+5/XHH7LsGAhZCws3MGPxx+ZFt6Wb7gflfB4qlgBaBYKLf15x3+zqeQ49hB+emGg5M80zehsu006qOridwMR7HscApNJjMGev6EfGPStK8N0qFBauZa1oXpiU8cNSZ1NMQIvb8MW3TJoXZHMAVFaPpIJnrfnDrXvE9UMVFTco+mBAgjiMbaXl6L5dhTBL7ZJgSOgWeB398TmZyLuNv9f84JxTdMIya6Hei6U2ap1H8zaF9pHEnqPxxO5j0IG33b+GMOsgnk0V9dnsyhrieJHYj/AHjDzOZ3LqlBUp7yQd1hYk9B3/xhqKxFW3p5/lHeqwRAzE9FEnD3TdHZgXQF6yEQkSBB5bofjDOjTo5RitdYeoACVvKkgxPwIOGWe8S0KSqMnTCH+IkC46DFWlpNWaHT6GXNI5hlOYPqYNBBJmxtiS8Q669Q+UIVQzT5f0kfHHTnGOs55sw4AncxuBwT3jA2Uy1Wkah2mJ2sY4vNj0NsblaM1RTeCNFGY3s5sFtaQCZv9unzgXW809Fn2Bgu4hWvEixg9cNfDmeTLq9InalRYJ2yQPa/Jk/lhvrGmLUSipqFWZCyU+V9h2MdTEmThaTWBbRLeAtLObquah/dr6yD/ERx+Fz/AN4x1miBNahtcBm+kEMJkgFfYdRzjWgrKB5UofVv2mIt6o9oBPwSOmHZ0KqaQpZdG3cmoSAzRBAEGFA3DrecZ9CQ1PNwJIliDH364s/CFaslIrRRjUJBYxYcwPwJPvPtjrKaVnUpmpTCg3BbYm8xzfbPPvg7w7kwQ3m1GQz6kn1Offqb4mq6KW9mOpaC4ZqwMNt9QUwZ6wRGO/Dek+SGEq7v6vpLOBHUk/lgqrkzUZxRLKKcbgTyTwIMj3nFBomSCUlcfUwuep++L8Enn+Yr1G/cIH3XUmSQ46WP0nBqZGlQpN5lNkqMPrgG46AxbDDxNmGy1Q16cBipt+tsR+qeLKlcKjkBZElRfnE377EU02P7RUU3RxcnkAlW/EwPscX/AIL/AGWmpNWN443C3vHfCrSdOoBXckfLn1EGwAt+WNa7owFIttQfSQI2nqY79x1xEZ26QuFK2Uj6pl1JrUwJhgV7gRB9vbE8fGVKS6UgGYFXU/SR0PzjPLZGmpAO+ruBBIlRxaJ5P3GBl8FsCXJ5YEIRbng/PGKbfTBJHzV8pm8zTRkpJDruUKAGIW0n8O98SiZKqrKrcvcqLkAnqB16xM8cWx65pmdUsVqHynFPy4gbdoE2mYP+jH6vp4YKyVUZlnaCFjv2+L4yW0L6s85oaPsqBmV6lJWG8Mm2wIn+InjBebzFLLUKlF1FbzIai8x5fIMiAQ9haY46Ti517Tapobqbkq6jctpHcTFxiaTS0zDeSgBCoC5Pc9APbFL4JB/BNRXZTXZ3BYkKLlmgDv2UcngYsfEWorTpNNEgEQCQCB2kTiT0Nf2XM03CKKc7Z9RXiCQTJJNzbrxFsbeM87cIHqGSSVe3xyJ74hJ7ZeYRGaos1Q7ePfjBGVyxkny0n23R2/m+84pNGyFFiZSoPSIiPqgTzaJBP9sMqWmszbbR7RYfmYxLk0TVkzktLMEWH/yN0HsY3AdLHDc5CtVVFMPtMqpUM33O2SPYmMN62nqkAvuaOALD78nHwVCAFDW7Edugjj5EHE8mNGdLzI8toUAXVQoWJEWWw+Md5gMxuZgcGw9yItfHdIg8ki1736/bG5USCPpFu5+2Hk32aqOqWbULtCFebhz27dMZlv4dwJmw4jsTH440NCxiRcx0P+/fHDUGgdb/AO3wMQqrmyV2bACLSbn/ABjBqrN0AIsY/rjqllGkEOAZnqSPyxqcj/M4J6wT+Y22wpMCc1DVqtWkKRBinyApkdL9sSubolmUfzcX98FnXarmou7/AMgAaOoHfCkhlcEG44jCobbM5eEPdGT93A2qZncWiALRHvP5Yp8vkB5YeuwgfSkiX+4kkdI+cJfDCM3CqWC+gOYEyOB1OKrUsslJNg2iqsMx+oLNhLE2/wA4vrSSf1PJ06zk0tqIokADmeePf+mAWRqLI6Rxaeh/v1++Gv7cNwdmQbf4REHoeB2/XphVXzJZQJEE3745SoVhxq+XFWnTU+l5kMRJbvfsLAD5xgvhyom1XG5mJCrMM3QdeAb/AGIwyoZtVZCi+pIgm8xe47Yb6bkquZqpVqmFLQOFMC5Cz1v+fzio10jP2T9PwwUYVDISwH81xzA4v09wMPRUSigApncf5htBnuogx7x+OCvENUpWKozyqiSziT+HIvgbw7ld9Uu5g7SSX4ED08/Fp/pjKfhGrNFmcylNaIUCa7PM7voH8vPfGWT1R8q4dwG9LohJmDYGO0Ej88PdNyNGr+8LbaYMtJiIPSRcHiOcd1tKGZp1NgRaaNvsPVH8szzab/zYY32YQ6zl0qqlVah3tCVNvJkXIXnkge/44djT8xlFLUKrOiiwj1rxugTDL+dhhNltKds0YemNsHeE3AenkAWt+M3xT5bRcztR6tUKyfSSBN+/f746Y0GronP/ANnWFDyuLghiL8yQT74I0HxEBSr1ajDdbtJ+MAeIMs1ANT3StQAyODHcf2w08OaTuSnlzSUQN7nrLcSfiLYIizXTc6EyZq1S2+szfMwdpPYYYZLxAWyvlizCII6+2FXiXJtVqLRSmFSnbcDYdyT/AHxhl8kULmgd6rcT9UDrHXEScms+ilSelDq2iebRHnGKm3gngdsSun6VlwhPlo4urBQd6cgNJN8M6OdbNMCzQtNZc9WjoIwv1nUkoV6bZYFA6lWLC1+o7kYYySYSTaNNG8N1HJ/eACRsMc/2jt3x02mMappr6gh9TgcnqMLdT12otVNlTcqARAgE9yJ64sqOeTL5JaoG4tz8nqcMYRTM5Nib9oNFtr1AFEEK3P2x0+tNtbc4IMxGEfjik7FKgUjcJjE4lSoVnoMc/wA0JSeMqEklpQvrLO59hAPW3XDPKhHZXXzFbqqxB9x84jsowY7V5OLrKZWvQC1RdgALjp2xcV7JbHDI6oAoqDda5sJ+2F3/ABGapvCuF3Ey0X9Qgifwweni4sm5kFrEd/7YjdW8V1fNbazbW4HbDdYarKOu7LT2V/LhIClTta3BHMn8MJs5ld1XzGbcYFiDAPYSSYwvy+XdiHYkmxHUDrityVAVEMWPb274mc7wyQKcqyKCXXaRMKfvBtjvRa1TMuqAgJRmCAOp6nk4cZGmlRDTfgdT/TE++lvlqrOjFFuyzw3t84FESvzuiytjfpOEGYoPTUBk/wDrqMAVPGpqOjEECmPVt/i/tgip4xV6wFihHqEXHthXFsWmkbFDz07xjunWIuBYczjtdYy9UeWhg/wzb7Y+Fh1Bn2g4HELNqWYVvqBPw1sG080FWRbvxP2wsLrumyz7R/W2N1y5LCSSO63/AExA2d1HsW2n5m+MPOPSQPnB1TLoAIae8iMdU8kjCSY+Af7Y1GbPKk013qehYgGY6xcn8ME6NQArbm4UE3HPYY9GpafRoUQ8yatlJXgcHi/XAOV0hC8/UnPa/AH+cdE5JkUha52fSVVWXardQPtebRgR5FNm6G3Nz7wbxhzmsnSpmInddSSYX7A98fq2TQU08xORZ5kyCZsTG22Ilb7FE0XBF0EdP74wrIbAQY+2Gq5JF3NUBYD6QDySCV+B3xifSRA+QeJ/2+JMd5ddireHBJhRftBP+xjvNZpmfduaFMCTxN2j3m+P2XphnOwtsAG42Bgm55OO9u5Vp0lBKlixJ+qSIN/9vhZjLJ01aqNw3Cepifk9PjBeaqjZIdpDCQDYDb/S4+DheTDKkkseot9v84Oq5NQCHOw7QbDcWn7wDGISKscaZlGq0kaqduWpgMEUXYiVn5JBP+jHFfU2pPNWkQrLNMboBE9R3xhrRqIlOD9QG2GO0QAAIJ5gEm0XtjPUKZ8ss20g0w4dpLGCQAABA469ucdpWromNH7VdYFMVVCbWdVIg9Rc/YjE7nfFVeuwDEmBEDA1Wk5lwN0qDeOJI79xh54P0pa63VQAdzN1b29hhgm1TM3TtAuW0asXotXIFN2AALXjmIxa0NMqBWzK1hTLCdvIgCAOe2ITxnqTMytt2BbLBMQtuOmNBmqz0gFDcA/UI/M4bw3bKrQtLNRitTaATucg/VNwPgTgvWszQp2Q+pGULt9+YPW2E/hTLVhUWlUJQsJswmPkTjarQojNrTQuWWpfcbWE4ycsozS8jrLZaggq1AIEwfv1GJLWMtTrwWdZQm89O0d8OKmYU7Ugh915uI64SZQ0aNatUdd5AlQRwSecZPdM1hlqtBQpCrBj6e/EMD0+Mb6RQ2ItV3DIhBemRx7+8YX57WKYBLBmcmfaMD5Cu1fceKcQ/wAHF3oVRWajqf7Uz0cuAVC3qRYTiHf90/liAAYZ4m/v7e2KDI6WaaMKFUlWUeYCIJg9D8YXZzRzmKyeWAiOwUib26nucU7f2SqBdGy+3MpVaNhIuB6f7Tj07U9SpL5SiCalhF8TnjSmKGXWkiqFEX6ziFyWtvTdWBuptOC3HBxnotXSmolmVQQxkqeuFOd0JGU1aYU9SOo7/GNMj4uGYr0t8ooBDAXk4MquHmrTlUkqV/mjrimkwVrsAyenWBUiCObwPbGiVFo1glVmVGF/ftjCpm6iQsrDW2jt0vjbcEemzKXqD6ZPAGOCjTLv0Mdxdw9OBBhV/m98MM1lKldjScwqgMWFoPbCjK6iTUaoiANHJxhreqlFLMxlu2LMxbX0FfNO9iok7gn8Q6fGM6ejUj6VptM2YvhP/wAhVd5DHnjDRNSNg3JIwNxMk2d0vDgTd5ge59JFyP74aWpUyTUaVHpXYBPzg6lqZosCfUFEwcKdc8XLU2stOGUmxuCDbDhOhOj6eK9Pe73Y2wX++ywIQbp4P6jGXh7KOKe5mADGQO2OxrxWqaTLvtM8YYuLRmmj8moq7Szmmo5UC573xvT1CtUZvKLBRwAOP+8fMrpwzTboCgfnhkvh7ZIVyPg4lp+Bs//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469" name="Picture 21" descr="https://encrypted-tbn3.gstatic.com/images?q=tbn:ANd9GcQYzoFYkHxMfXvL-Hel4O1IduZXKwSOIB_gYtAdekYKqcp3ABU2L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0001" y="2794084"/>
            <a:ext cx="2390724" cy="1625517"/>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3352800" y="2794084"/>
            <a:ext cx="1452642" cy="253916"/>
          </a:xfrm>
          <a:prstGeom prst="rect">
            <a:avLst/>
          </a:prstGeom>
        </p:spPr>
        <p:txBody>
          <a:bodyPr wrap="none">
            <a:spAutoFit/>
          </a:bodyPr>
          <a:lstStyle/>
          <a:p>
            <a:r>
              <a:rPr lang="en-US" sz="1050" dirty="0" smtClean="0">
                <a:solidFill>
                  <a:schemeClr val="bg1"/>
                </a:solidFill>
              </a:rPr>
              <a:t>New Zealand mud snail</a:t>
            </a:r>
          </a:p>
        </p:txBody>
      </p:sp>
      <p:pic>
        <p:nvPicPr>
          <p:cNvPr id="104471" name="Picture 23" descr="http://upload.wikimedia.org/wikipedia/commons/7/7d/Spartina_alterniflora.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97571" y="4572000"/>
            <a:ext cx="2370479" cy="1600200"/>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3352800" y="4572000"/>
            <a:ext cx="638316" cy="253916"/>
          </a:xfrm>
          <a:prstGeom prst="rect">
            <a:avLst/>
          </a:prstGeom>
        </p:spPr>
        <p:txBody>
          <a:bodyPr wrap="none">
            <a:spAutoFit/>
          </a:bodyPr>
          <a:lstStyle/>
          <a:p>
            <a:r>
              <a:rPr lang="en-US" sz="1050" dirty="0" err="1" smtClean="0">
                <a:solidFill>
                  <a:schemeClr val="bg1"/>
                </a:solidFill>
              </a:rPr>
              <a:t>Spartina</a:t>
            </a:r>
            <a:endParaRPr lang="en-US" sz="1050" dirty="0" smtClean="0">
              <a:solidFill>
                <a:schemeClr val="bg1"/>
              </a:solidFill>
            </a:endParaRPr>
          </a:p>
        </p:txBody>
      </p:sp>
      <p:pic>
        <p:nvPicPr>
          <p:cNvPr id="104473" name="Picture 25" descr="http://mediad.publicbroadcasting.net/p/kplu/files/styles/x_large/public/201106/061511TB_Eelgrass2.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4648"/>
          <a:stretch/>
        </p:blipFill>
        <p:spPr bwMode="auto">
          <a:xfrm>
            <a:off x="5943600" y="1185552"/>
            <a:ext cx="2364340" cy="151504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943600" y="1196163"/>
            <a:ext cx="1905000" cy="261610"/>
          </a:xfrm>
          <a:prstGeom prst="rect">
            <a:avLst/>
          </a:prstGeom>
        </p:spPr>
        <p:txBody>
          <a:bodyPr wrap="square">
            <a:spAutoFit/>
          </a:bodyPr>
          <a:lstStyle/>
          <a:p>
            <a:r>
              <a:rPr lang="en-US" sz="1100" dirty="0" smtClean="0"/>
              <a:t>Japanese eelgrass</a:t>
            </a:r>
          </a:p>
        </p:txBody>
      </p:sp>
      <p:sp>
        <p:nvSpPr>
          <p:cNvPr id="15" name="AutoShape 27" descr="data:image/jpeg;base64,/9j/4AAQSkZJRgABAQAAAQABAAD/2wCEAAkGBxQTEhUUExQWFhUXGRwbGBgYGBwaHRocHBocHBgaHBwcHCggHR0lHRcXJDEiJSkrLi4uGB8zODMsNygtLisBCgoKDg0OGxAQGy0kICYsLDQsLzQsNCwsLCwsLCwvLCwwLCwsLCwsLCwsLCwsLCwsLCwsLCwsLCwsLCwsLCwsLP/AABEIAMIBAwMBIgACEQEDEQH/xAAbAAACAwEBAQAAAAAAAAAAAAAEBQADBgIBB//EAD4QAAIABAUBBgQDBwMEAwEAAAECAAMRIQQFEjFBUQYTImFxgTKRobHB0fAUI0JSYnLhFTPxJIKSsjRDogf/xAAaAQADAQEBAQAAAAAAAAAAAAABAgMEAAUG/8QALxEAAgIBAwIFAwMEAwAAAAAAAAECESEDEjFBUQQTIjJhcYHwkcHRQqGx4QUU8f/aAAwDAQACEQMRAD8A+caCZta2G0anD1MpT/UK/KM9hKCWXbgfhGj7NNrw5PnHj+J9t9mZmgPP5AeVpX4iwEN8z7N9/gpIljU0tGVFqBchfFXgDcwJm2BYSTMqVAP4wfhpbrl091clqaFUcDcn6CHSfoLT/Y+X5nIWXMZEfWFNNVKAnmg6VjbYrFDEZaqt8QA+a7fSFOA7PhmXX7w9zPK9MopLrtxGuU0gNUsiPA4FZS6v4oGlZkXLazUjYcAeUenLcWbBGpHuH7G4ljUgD1MKnFN2wN2H5IFaaSbKAWNPIW+saeTNE2cXqCslBSm1afnCPEZI2HlhmNyaH5QXPxPcYIaf9yaa08hHn+I9UqXXH8kmxNOwAM1pkw7kn9dYeZA4uP51Zf18owzZtMMypqDwCI2XZubqZGbk/cf5i+vptQyGmkLp7F8QxPwg79aWMaXLHVpTPLr4WoTX0rCDtE3dIqjcCnzgvsxPaXKK8OKn1jp+qG4KWLAO1kgjFg30lQQK/OPMtQd7U7bQ47S5drEucDcChEIpTAEeRizzpHJWPMTIDIR0uI7x2Jph0pSB8RP8NByIEyqQZjd1Wta0EZdBUnYkQeVIE0jVzc+kcZ3j1HhQUAtDF8EVBBqCnxRiMTNLOxFYvpJSddjQ+4PjGBrGxyjM5U/CmU50zUuvSMSAWaDcPhHLAIpY/wBIrGySVUHKGWNxg00inBZas5ahqN+uIPGQsF1TKL6wz7O5euvUoOkbtEZTjCN2DhWz3szkk2US7gaRt5+cMsZPaeaAUURfjcYzkywRp6wCs9JR0sag7gdY831as9z56fCJe5huCygqCyirjrFjYZpiDVJAcHdeIZZBik0ljXam8ez3CVmB6KaeGtSb7w++4tRWUW3x24B5kjuZB0jxUv5mMtlkhpUwzPimvau+mvTpDrN80LnSgt+rmMjOzSYrGgIWu8J4OGpTb5ZCKY3zPGdzd21TCbIrX9WYbQsy3vZzO9AhF6X+5gbASHmTQ9LA1Jg/M8cNXdytyL0jako4WWNjgsftBiCTV6nqb7W3j2FkqRYV3iQrUOwmBguDoO4em4qY1GRKst2RTUUB94Ruqy1LOamla+cV9jsdreuwrE9f16Uq6DN2jS4zNUdGExagHaldjQVrAmRdppCYhEIOmtCp2IpQj5QmznGd2kw71Jp7mM7k5UMZj3pt+MVjp747mzRJrCPteedm+8UTsAVmKR8BIDDyHBPkbxlMMMTLak6SyV21DkG4PQ+UYzCduMTImapTkL/Kdo+nZN//AEkYmTqny1ZipHh3rx6Hz847V0bjTx/gR55Mpj+0E5CRoAA5ML5/aueOnyjXPmeFclWFK/wuocfPesZ7Ocqw7EGUxU1FV3FOTe4icNixJEWWYjFvPlSFYeN/F7Hb6QD2oxoWdQbS0AFNq8w/ype9xFgAq0C14tQGFmN7JTpsx9bIlzUsd/P0jPBxUt08L93/AKAlZhZbGdNrYUjb5Gugyz/WK/MRXlnY5pc4KHVlABZ6UA56+RjR4xUSWmgDxPXVS5Cm3ptWnnGvW1YSglHhjMxPaeaZmKKAWDGH8tlkywSb0pAWLwoE+a39RMc5Lrnu1F1KnP65iiSWnXSi2ksDF5+qTSvpFS4Id1ULqNthWO8LKDMaiwJqOkcZFn6yWmI48IY6fSBp9UJDDycSloWJEAYTEMkwTE34gvN83D1KCxgHKcMzGo269IhFOmyfLwTtNmczQRW73akZ/KXsQd6xr8Vlsp5ZLPWYLUhcuAMsUCelY0QShCmVSrkBTLxXUaCGGFzxcONKoK8mJleXtMZu8qAOIU4rAl53dy7iu8Opp4sO+uBpKlTMbM5Cc/l6xoMSwkqJUk8XAjxdGHkrLSzDnr1irBYJnbfcb9IwNvWl8dP5ItuTERx7Esi1qTvzHuHy6YJimb4RvStzD6VIlyGIljvJrfxHYRMVl7Xea1T0EPLVSe2P/oL6FGKxWqkuUNI+/vC4T9R0Ek6TeLZeHmTARLUkxMnyidKY98tifX6xVQjGORkuo7yaRKZGCkhuf8dRAs/s+uzXJNgIZ4UXIVRaBVw2MEzWwQpxc2+kdV+0fLQNn02XhMPQJVmsKfqwj59hpratXMfT8zylsSumZSvFD9YTN2bWUpDgtt4lsR7Gx9PqIpGShF4G2iKUhIBJiRqsNkKFQRMqKb92/wCAMSIOSJUZufNZ0KuKEWg3svJChQOsAYFGmawTfeDsjqqA/wArfjB1q2tI6TSR12rlkIJY3JJY9Lxnu6LeFRYbxu8wwZm2G7UqeghHmDSMK4lre1zDaU2opdSl3yY7G4cqaEQ37ITQk2h5jjPZ6vdd4XZaxWYrHYG8a/dDIX2GvaQH9oJr0hp2amEiY7moUUVerH8oK7RZaHRJsu5NLDzjzL8DTu5QBEytXr1O30jJq6kXpUSbwabDYAykWYCRM01N4Hwk1sRMKTK0Cs1epH4VivN+8qJazQWAqR16RqMBJlS5iK5AUS2NQK1Gmo+ZFTGGEZuO5ZsMYbsi3OkYoqStIsAwQ1BVtj6Wp5VHWAcyIMuUqElhvwBWLsLMCzC19AQIf7W/EXPqBApk6XZTulPQg7MPLY+8WbxkLVouzTKSUaZLIc0BmJytt6ciE+QTxh5bad3JML+1uLmycWsyUzDwAmmxGxB8vXrD2Zg1STL4ZmBevB7sNpHl4xDRnWnBSfJfRTkrXQ9yg/GDckV94y+Y5W5cMRRWZqHqVpWg3tUXjc5VhRqYkUrpUeVV1/8ArT5wPi8oWbOd2JCypbaQLUoPCPdiSYlHxKjOVAei03/YzeCwa6Su7QywS6AZZsOogbC4QtXTUtW1INy6ZLS0xSa7VEWj6m8kYRvI6XJcPoVhUnk1MLMZlzT/AAq2kqbdTDoWARBQUhZi5APwtRgeN4o5NLBoklXB5jMEZUkllqQL+cLMlWXJVnI8T+UNM4zYiWJZ8TkXMCYTD1CvN2HwoNz6xKaW2unUzTaeEU4bLmmkux0rB86VRD3ZIlgVZuTF0yYKjvSKcIOPXrGo7N4qWGo6qy9DEHqN0lx3Kaeg5q+h86wUyY80DQZcqlQSKFvPrBea4rgekaLtSgWcXFl4HAijJ5Ilq011XUVa5AaksgHY1CsaHgGhHUQ6abvov8k5R2yoSZbNaUnhpe5Jgv8A10vplkClbtGb7Q56GZhLAUVJoNhXgeQhn2fw3eYVbUbVdj0qdutqRpaexubpHPAmxedzZU5kRhTV6xoswzeb+y1Vr03jyd2SkNM7x5swD+GiKK+xap9vrHuKx0rDLpw4MyouzCrDyoRQb8fOGjqR2+lWNGaSFeTTMfM8Tt3csfxTAASP6V3PrYecNMbnKSwQjFnNtTAH5ClPl84VYibNm0ZmsdhuT+X3ghZKyADYzG5N9A8z1/XrHUk28/ov5Jtyqyt83xJNTUV6gD6GJDOVmOBQaXUzWFazLjUa3O0SG8mPZfozthXMy1UnLSwdfrHEnLwgmLXYVhlm8nU0kg0oD+EK/wBpq7rCaye4GoshGb4lpKFgCfCI+Z4rEs7szGpMfQO1E1v2ZWX+Wh+0fN5m8avCwxufJSMUsliPeGMtRSFspKmGMo7DrF9T4DJYtGo7OZlWXoPB3O0NckNWmYhzZQT+UJMLhwkv1t+Jh9jpEz9kSXLUktc06R5XiNt0uv4yLMlLzB/2sTmNat/+TanyjSzpzNW+1CPQ2+UD4fszM7vvGU6t9NILy3C/HrBpQAjYirCm/oTTyjS3GlQ67DkBRha0qzU9qCg+pMVHS0vULsgCt/bup9jUf+MeZypAw4XxIUpUbHSfpYiogfs7N/fNaqBTrB2IJ/R9og8xbRXTWWmO5PZkT/E4bTMlFCRSgBNR51qqH3PSHU/I5ZKhlqbtb0C1Pn8IHpBeWTFSWFBra1dxS4B62pcb0gmVMBGsbUp15P8AiPm9TxE2+eLN8I7FSAky4KzqATUM3qWa1T6AAeUKc+yikiZpbS0wqBbemw8qm/lDxsUNLAtc3PpY08q7fOOllrMYNUnuwKDzYXP91LDpWsJp6soytP8AENJXlmCyzLO4lTXdtFBpDbnxDxaRydJoB53pQwjl4lWcethWppxUxp+3mCnvplylGlFqzGo9TU2Cgck3PtCLszkZ06226mw+Z58o+g8LPfBzlLLMutB0orgcSscR4iLCPcPNWeveiWAQSAxtWnPpHGLlNMUJLGq96CtesCZri1VdOsW2SXQgf3P8Psur2htXTimlDnrkzzj2AcyY97qt+UESMUBZbueYMyTKJeJl1dtDg2NfC3k1fhPRtuvWAs1yyZr0SUYFCFe1NJNr9Is9F7V2EUKVleFoHJmgkmNBhcQpNES/rC7DZWkkE4p6tU0UVpY9aVNfKnEWSc2kgd3KQ+IgE3AY7U3Nr7ecZ56al1bfwHdWLbG+cIivVgr6QCRq8KHSKlut7026wpxM1cRLdRN0KfibSCWNamhJ+sD9rMa87FTZSBiqzXFFFvCxAqfaBJOTTNDF3VAo+EeJvvQe0Vem+jrt1+/5wBqTkyCRg8OdSJrYXDOdVDx0H0rFWJz+dMro552HzO/yg/LsJKFLBn3Jc6reQ2+kA51hEXxShSu48/KGWllOWfr/AAdsvqcyMLqoZ8424UkfNt4Ix8qSiii3pz9L1rC3BySzANBOMoGLuQwX/bXra7N5Ak+4ijTXUZx28lWFxiSgHFS/TgdNx9qwRPzWRM8U3DrqPI1JfzCMF+kKpgL1c9RQevPpTiLHlAKjC5IqB+MGMNzt8ghV5DUxRoP3hW21TYcR5Ew0nDlQXmjVzfmJFtqK+ZLognF5h3mgC2mtYWyH8ZbqaQV3OvDynWx5jnLcD3jgFqDc+cZm97syy9UiZ2QcIw6EiMOMGd4+nSJcvTOVxq07Wj5visUWmEKu52jT4dvbRSOTyUApvaGuV4HvJgI6Vh3huyiCV3k1gTTbgfnA3Z9pZMwgmsrbiohnNU2xpxcVkNwkgNNVLlRv+MaDFZtpUiUKkDeM9lmNIckC7A+0TI8ce+mchfvHnS0lOVyWER+o/wAmxmLHic01cOjafSoU0tybQRi8K6qGZbOSSy+JegAZag2qd+YGTPZoqzEtvSpv61iwY+c0uZiJbFWqBReQPiqNj6EU3h5w20mqvj+KHTVFzaO6cfEgo3moYXI8wfmI97NZUiSZ0xn1a7Iyg0K8X4O9jyDFOT5iuIBSbKCs4Kd5L8B6AlLoeNgsFSVATTKqyaQBbTvtapAN+sK7ipOL/GaNKnjkaZbPVQoY1IFCa0sAQCPO8W/tVF0g2J+8J5oWSilyQ1qKafW9dvKKf24MdQJIpavN48fU8K3K2elCuGPZcoMTQ2Nf/Xcn3hhl5CqdyCagDfgD6AfOM3hsVVdNb7en+YYYecy00nbmxoOfeMk9KURpLA3nYRe70uA19WgjWK8WNzQc+94yGazVLnvnuPhlSyPCOKn4Vrvap8hGpbGyytG1VNhprUn1FPvGHxOSjWzvM0I1wK6n8weh36+8eh/x9xbm/t+dzHr6m2NAWaZ0WTupY0Jyq8+p3b3ivCdn5zUL0lqdy2486e8NJOYSpVpMpdXDEVb5wDi5rveY/t+rR6MW/wClfdnnuTYxWbIkLS8w0pvRa06DfnmLsLnLT/3TFpY/hmKK930DAXKelCPpGemJtpF+SYqWdNlzDLUi61Pl6RVRv3v8+gyTXuGGb5RNlt+/ddqg11ahwVOxHnC7CSz3qMAaAqb8gNvT9biNF2amTJiphcQveS3YmWTcpS7EX+A1uPM082sjDYdFbvdRYBtJVgRY0JrTxHfy2t0tGorBaGipZRnc3maMXPcG3ezCPQuTFGVzDiGfTsKF2NlWu2pjtXgbnisaOVg0xMhnMp5bAgzFDAlkJchgaWNAtTcXqB1xWMx8xp4lS10YeQSElKpVRwWNaszGl3Ykny2jklJZG1tLY3YwxWGInEKfIHa3WDsfhFEtf5x9T+MW5ahnsZmwUUiZhOlhQ1bjb7fOF3JRcmSjUVvf2FDSxIKuxq38vHp194WylGIcp3ySphH7vvAdLH+WosttqwbhcE2JYmtFG3n/AIhdmWWNLm+IgmlqQ2mnXq5EzVs7m4Z5bmVMNCtA3qb+9ouVCalTcWFRx/x94ElYgawSKjz+8aGRKQqCN6nfn/iDPU2xpchgupmZmVipqATzEjTSGwOka3mFuSNvaPI5S1CvlzFWDP8A0i3upMeCXMCiZLO3HWARPFCqHwkxfOw+IlS9RU6OovT1HEDYQ2epjbKscXLMy0tcekZvtZg+6PeoLP8AeHPZTEh2obi4jrNpiNrlMLEWgQTjNv8AU6NxyYWZnc9wFeYxUcbQ+yxgsmighna58ukK8PkBctSwU/ONbhcAGnJKX4UUW+8W8TqwSpB1JIPyjCBZWthc7ekeHDhaJLWrMb/5h1jAFS4oFG0IsPiJTTC4mzDTcIFH1Yn7Rh0pblb4JRVvI/m5ARJZmI+E29oGyJ6YdlJIB1beYpF+X9pJRrLOGmNXYzpxbV7IqAQZhc8Il6pcjDSwK27sHbzcm8NrZ5l1RWah0Yt7PYVmSWJaFn16rEE05FP1tBmaSp+FQFAyMyldtLEVa2k35G1eLwrzPtXjFdF79gppVUAQX4ooEd5hPmTgVFzUOKAavh8VTuaeLcxSLVprqPBwXcyy46c8rS7UopAPKg36feDMlxOhGFmpQDz6ewodvOE+Mw7tUarGp9TxEy2SyPQ24UHnzP0h5wTjRojJxybjLcQJgBFCSTqC9QKn5QzlspI8tqf5hBkM5MHL1lHKuWBK2qSADcgittvwhs7POl6sG/eKP/rJImKbmgU+FrA/Dc3tHnavhtz9JXzgvE5xMWqJWWTtXSwJ8xeh5r/yM6zM7NqJJrShr7wTMkvNXU5KtLF0YUIvffa/BjUZAuHxKorkS8SF0qxFFmgbA/1DbrtvF/DeFjFVizDqycpGCGLMvWCPQRlcdnEwzATsDtH0vPspZJ7LNTQSDSux8wdjGRlZQiTKzKE12jYtkXnkmvSwvKHmT1GlQL7s6J/7MI1p7MiWRMrKYuKHXORfeuv7VjMYbHSpc5moBagtevkePaCsJO1zRMcHSpqQb1+cK6rcyjknyajF4dElAd9Klvz+81+CgCqNAJ6V60EYrEVSaxE0OKggjUBe5FD5/aDM8md5dbUHzXcG2xpv5wmdLAlvCK+/rAT6FlLGDSdlcWVmDxGgJqPI8gg384Ox+ClSJjP3GosTVy0zST0BD7+VBSFmGwZkTxLFQAVOrezUYUrv4SDDN6yXY942lySxC11f3I9m94XWfpGlOouyrLc5RVbTIlovXXNNeti8Cycc05vDJlBa0H7vWzE8DWW9zxFGMxkmadKgoOHlii+8ttv+1qR5l+K7gkSxqmbKent18oSKt21/oyuTBsyzLGS2o37q9EVAgsOaILCB8HkuLxhZ5aF70Z2dVFelXYV9opzKa51TJrX56n1P5QmEibNoR4R9o0ppIDlZrD2PmKtZs3DIR/D+0IWPkAKwszWc6y+7RlGwYA3PUiBkw4RQBUtyfOLMwy2YZInAE30n1/4hVTyi6SUUZWcHDEV284kPFy9GAZjMDEXApSvyiRXzoj2EycMoWo5vDvC5s1VlsAUIpXkfmIXZeA4FLCkK89dkoVNBWJKLbM26tR0aORhElzdSWBPG1YVdrQ2tWRSaEg089osyjNtUvxC+9etIfygJjC1dWwEdC1J2UdZQkkLWWa+EAV9TBPZmVdn8oZdr8uMiQCQAWNhzFOTyNWHorAHmsZvEPamn3M0uwJmU55oaWpvCbI+y87WSG0qD42P19TD5JcmQxYuZj9K2+XMFfthcBpjBEPwotyfaKQ1lGGFgKaRRi5i3EtWYIKFyKX8j1tDTKMlMzD6i5AV7jlvaBZuuauhJZVTu7Gp9gLCGeDwoSTTvNLAGtQV1dAT+t4mpxv8AYKakyhJHiLaVQ8EjU/l6fSBMGp1gGvIofI1N+KwNiSz6aE0BqRxBKMxlu4bSVOsilQaA0+tYV1tsNYsTzlV8Q1BRQxI8gK7+0SWErVvLjascZcBR5h8x53oPxgyVPScxlUN1bSRw1Ki3INKH16gRoSTTLb6R5NxlmlAmW1aaWAKNvapFVPQ7XvY1A2VS5YqZraSOK0ofziZgveS5c/mmh/7kAAPumn5GMfmjlnopNTHacN+BJZZ9TynOmbUs0CdLpQFvip0DjxU25I8oPx+USvgSZoINQrkD0AewP/dpjHdmsT3MpZTmtTYniu31g/tu809y0oFu88BA/nG3zX7GDhtqJ29P5NLKz1pf/T49C6mhVmU16WNb/wBymvmdoXZj2TScwnYadU8SnIFf7XsCf6WAMfP8rz/FS3MrVrlhqNKmAPLqD/K3wnzWhjavjVCLMUGUSLp8SN1ArceQbUPMRXY1zk5xXKOZfZZyKTDpIN6DUa8wyxuEkScOCHJYEhgd6UBDWHWojiR2omBd6NSx1EMON639DUekKu1GCx+Jlgy5nfKd1D0YV/pNAR6Exm8t3UmIn0YJ2azN5gnzlHglMgSuxbVVh6aaVGx1DpHdqanRdTCthtU1+cGZTlXcSZOFsDeZOPQtv8hQD0EF4jKmchpSeEizMyqCKmhueV02EDcpW1xePp3+/JRSSCc5n/vpJG37NIY0Fa1lqKfSM7meYd49NRobUHPkPKHOYuoCGaQSiIglyzUtoFBqbgdaV9t4U97RmmU8dOf4BwFGwHENfmStcfmRJz3P4BQhStqP0/kH5+cLMpzpu/qoBVajaJjsQ0wFa0HlHuUyUl7CLuox+Rd3YIxyTsU9QlF87QdI7OzmoNVF8oKl5oooFUlv1xDHEy8R3YZzorWkvZtIsWb+UVtfofKuXfqPlUgK5Mqy/JFViGNRQHrfm/yhTnZAYhSdAvSti3WC8ZnCy5RoaVNzwAOB19Y+fZ1njOaLZfvB8PpampO+hRW3k0K49AKUr51iRkpePNBtEjZ/1g7X3NnNlMrELtpEczZImSaEVj3NZmliAdzT1pDLIFKEd4hCt8JIpWI6j6/J0OUzP4eWZagH9Vj6D2BxMuUTMmULCygwmx+Uma/hAC9fwpA+ayxKVVU0PJ5t9o5aqUkuo2o0pUXdtc/OKnmvwrsBCJZszTQEqvlEkAVsCxPMNZOX1IaaaLyB+MNKUbJbU3kAkSdQ0814uxh1hsAcP4poRF6sasfyhHjc4WRMUSwAteIOzxf22WGVvEosOISVJ1NYZzSTyaJsT3ulZUzRqFainG8LMRPK4aYWJJ1UqT0sYzGUYmZoKEFXlm3WHWammDA5NzEp6MY1FLqdLGEGBy6AS7nTUjyG8d5epCuKV8Br6c+sJ+y7vrRhsvXaNc+G3cAgMT7VG33+cLqRcY0GeEI+6QYYmm5v7E0H0irs9IOozjZVsD1O5p6AX/uEOsuy+XMwYZySRObw1oKBAQSaVIq3FKwtzbHFwZdQKDSAKAKhuRQbVr94aKw7YsscgmHAaTMlDd1LKP60BI+a6l/7hGVwssJVjcxpclAM3TW4up8xcRnM7kss5008mgHQ7Rq0tOl9QrKSBZuOLH0j6R2bzVZ+HTVdtV/JlqCfcEfOPmMnAsT4rRsOzk5ZLrRaDnz/AFSF8RFONIM6qkUTsEJMybS5Ltf3MWCcbAk0HEMu2UgK6zF+CYK26wokYaY4qFt1MNGWOQu5DHDS1dhehruY00jC9wvelzQ7KLV/VYRZNhQlZs3ZPhHVvxp0/Ix3m+aNNGsg0BoiVqzsdl9aXJ2AqYzaz3Okvv8An4hS9cS1C9aFz4m5PRFHSxqfSLhmEqcNDzXlGwDIAwoBSmmo+5hB37IPE2ue1iBso4RRtQf5MX5Pgf3gDkayDb+X/MLDT6UvgF2OV7LySdUrHqT0mS2U+dwSIrbsPOYeHE4UrXYzqV+kJ82w7SGcsdrj0gXL8yLrYmvrFluvhBxZo37GzU/glt5idKp9XED4Hs7NlzA86ZJVd+7Vw7eVdNUH/lAeHl4guqh6jdj0hlOlLq+KgX4juSegiOpqJelnNoMmY2TIBKUaZejU+HpQ787D3JjPf6tM0shNQzVNafffk/OOs1mUuAF6Dcxm8ZiGoaVqYfRipKkUgsWNO0WDYqomLRSKqwNvSMhjsqbdbw2wmazQvduSydDx6Q3lYOU4B16evlGzzFpuhLaZjJeFNLg/KJGtfK5lfCQRweojyH82PcO59jUZbklSrTFBYXAPHNTFuJmy1JJczWP8C/CtNrfjCrFz3ALzZhXyWFmGzcO2iWKD+bkx5UITm3L8QmWrNC895poToB4Xf3hJm0kIwpU16xoez2HALFr02rCfP5gacABtekOo7GjuBhh3VJKigBIqTFuSTZbEgXXYnzivuVm0qdIVYoxSDDEd0a6uN7wulGluf6FFGoqR72g7H94weWLDeAjgHkCu1I1WVSp7AGY+/EMcXghoJehtaLS13qOmsf2KOpZowuOcaQ4FzyIKx2Xu+FXYWqYrzmX8CgaQT8PSKMzzFtfdVoghJRkmthnl8B2TS9KBNh1gyXP8YQEkXHuAf1X1jM4zO9I0JfiD8gxRLqDyD86H84E1NxbfFDSysHeAnsveVroAqR57KPOtfrCdcXuSLnmH+CFFnECpCVI8gST9vpCWZWcaKvyENpq28YJytugeROKsHBodxHc12mNqa7GCUyxwaFSPWCcMiI1GueI0OSS7jU+AaTlDm9N4Mw2WsGFeOYNwk8FzTiLcTiCVp/EbCM0tSajb6jT9ATMpNkGW1KqKqfqPxgXBYhEWhsOfxgjLsIyaak1vWosF6k/hAWKkI7BJKVpW9zX18oCdSruNGdJneInd6yqtNAFFFOK3NNyak/OK+0M1JRRFFWC2PK1NTtyeYvbLBLGotpmEWqbjyVF3tbxUhBjJ3dueW5JhoOLdRyIslxQSqszAuf8A81/GLctmhSrVvWtYRYzHhhQw3w2Ws8tGvSKvTaVph9uC3tbi+9XTuzWFIt7O5csqVpIq7cn9bCCcLk1G7xhxzFX+sKuogX2HkImpSUaWTm/gNmN3KhEvMb9VMUGQZUtm1Ve5qb0MK8FimmOW+Z/KJjGYtStF6RNaDXu+4qj3F012NySSTuY9ektSzX8oYYQKTUiywNOMuYS3EaoI0NPaZ6RPLOTSgh7gpVf3jWUbef8AiKJeDDG1hDzAtJB/fIzKLKvHqesHUdkXl0hPNzY1NDb1iQ8mYnDqSEkeHiqD9bxI6oj+WySP3iFJgrSMauHMue+iyg2jbZgrI/gFQw446wgeX4qNuYj4edRfZk4vFIPybFubVvF2BUtNYuK0irKEVSxPAtBmBxShSprVjWvlENRu3SJ9SrH6iPB8PJ6x3kTqJo13tueIqzrFhV0y+d4Ey3FBWXVzFdFNxtltN3JI0+MzQ6wFNukXpjjOmIhPgW7efQQkxLgNqItTeAMLmAVmP81hFXJVgpqanQddpZbTZ47nS+kVopFf/H4j7CMzmy31knUbU6QTKQ6nY18IgrCY3vzpmyxMA2YmjD0b87Qrk28EZOxfh8qHcmaxGqtqw5yDL6yJuIYkCURp0lPE1bqQSGvUUYCgvWC52DWaglJMVabpNFD7MBQ+4HvHE2XokLIl0Y6jMcjbV8IFeQF+pMUi4S5eEG8We9l8UO8ZqVAHNLi+odNq/SGHZ/Ey0JEpAVYkgtY7/lSM7laMC5/gVbgHk22HrGtyzK5UmSk2cfjFQvQdPWlD7xOMdzaTxyBNqWCvHYX9o1GS3jH/ANZ3brpOxPlGXxqAMK7iNHisxU17hSDwdqdDCbH4Vp8wuV8bfHwC38RHSu/qTDJxSqw8eoCwygzBQwzdSdTigCck0FenrHWBysSqvMsB8z6fnFeLxRmACyJWijknig5PnGbU9U6XCJ1byATs0nONJbwngC/z5gnDze7leCZ42NwOlOW234EU4wJLUqRVj9P10hZNmtLX4RVjv0H5xXapr0odK+BhipmitSCx53MZ7Mp1TQQwfDM/iNfWO8KZb+BxeKpLTRye1NCnCZeZluY+i4Ud3IVDQkCFeCwsqVdbn7RXjcbUUG/PT/mJy1pTxHg5yvgszfN7FV2IoT1hA+EeZQKKV5ixMOzzAKGnWNCkkShvU8QUnHgKTE86cMPL0gXhJLnvMJJNhFmbzHMwhxTpBWXZS78FV5aHqlnI0F6snmHxJRDTmPMHKmTyFChFP8RsI0MxJUmXSg/ExncXm5JOn2AhYT3cIac3J0h28tMICTpmTKW6AwoV5pYOw8J/Vo4wOJG8y8cYzMi7hPhUfWDBeptjxWz6mnlYY0FSKxIWDMqWrtEinnRKb13ND3xRAbV84wXabMyJ910nr+MbDs/M1vNlz0agWq1tvzGUzvL21hZl6Gx8uIh4bScPcY0nHDPJzuuhhXSw3i/DzqqLGrNQERZnDhZaILU4gzK5CqqsRcEUjlK42KgSVlU2rMx8PnAuKx3hCU25g3Nc9diyCgFSKwlSXfrDae5q5hTdhUzHOw0g2i+Rh2JUecUShocVFoYzcSEZSn8REdLGIo6i2apCzfaCMBMVVoBR+fOKmNGZfeCMHJUmvTeJxaWWM40rY4z3MHWWhaQjqBSvI994W5fjdSO23QCwAHFI4zuZNdVRW8PU8Dj1hZjMA0lZdW+IXG1b/wCYpO9SGcBkrHOVp4CK0qQWNBtSwPSp5jX5RjlnSDKJDBTavA4Yemx8owLo10U0BC1bk2sPSDsoLYcoQdQBuOoO8IpqDsRNJhmMxCqxULRq0PrBEnu5csTCfT+o9B5dYszzDyUdXLDxKG01ueADTb8aRncfjgWBe42VBb0HkIPmLKislHLFEzHNC7gsC1TZaweM5dJZrZqUVQKBR9zC5pdPEw8Z2H8o4pC/M8U61G7HrekLGNukTuy0yyQWJr0grIjLaYDNuF2B+/nGXlYx/hrBUzEOtKWMXUHFloqots3Wf4mU8sJh1vbYbQtkZeklL3cjnj1hfgMwK0t6mO8Viy1TQkfeJaik3XQk3ZYzt3Z0LQfzHn0he+IdFCkCDXWbp1TLDgdIUtNLPprWC4u6Z2HSNRleLQJWxNITTsU0yazA00m0MJOUhV1auNqx0uXBpesnQOTsTHNpIeSa5B8FpnmjLUqbnj5/hDPMs0VQEUC3SF8+cVllZK0X6mEeGZyxqDWC25Y6BVzyxnjcrecKiYB1ha2Ud2buD7f5g0aq93cEwpzHKmDUJMUTVUWqMVZ7NUVBEeYyQpINbx1gsHQUJrSBcWh1U6Qq92GZ090jrU3lEggDyESCW2mz7U4yU2HkzZT6JooCK3IYeIEeRjOnGM1C3iBtWFGLxRmPVok+eQAoNuIG1tZISblbC5pM2cALgdY0jSf3ZI3EZvBSgFLMaEi0H4WbMcAAwiWfhCoEmioVStyasY5khJZY/KDs3mdwmmniIhFh5LzF17DeKbcFHG+C+diCxqfaDMmwTTXUt8AP2gHBYczH01oOTGyk5Gwkgyn2+R6jyMK+dsRYq2JsUwE1/pHOGxPiWXsDcwvmTz3pDfzQXnsrTR1MBwVJPkZ5GWZuUAVesUtLabPRTqNlG3AF7QTkeMd5TGhqN2pW3FPeOMHixqdzUuRRLkGpO8dmwOQxxOWuytNUlmSg0qtvStd/QGB8tBZmZwQFF6inoIPw3aMrKMip08rQb+ovX3iYxy2mWCb3PNPL2jPqSUlVUwqNK65FmJqw1tUk2Ufj6CKZOH0Ud6F6+FTx5wzn4sIAClaWUc04J6wrlSe8J111VsK7R0eKFbv0oMy/DtVsTNVigO9LHyjPY6e02Y7BCKmwA44jS4TtjPwy9yNLIBYMK2O4jhu1CzFoMPKQ/wAwBH0jZGorA9bVRnsHlD76TWDWwAsCat9oP/1csQtKE2t/mOp0giyfEd2NDEJznzwLKTcfgEbCKAAbQwy5VcqgFhuf8wtxlVFK1PMdYUsiFidMdBurZMbdopgb9ygvyeB5+sZpcCitZq3pWD8OHmIfFoT+Jj8TekLcbOSX8O31MUVyeWOak4iTKS3ib5wqx0x3XUTbgRnFxxYjpDqUGFBx0gbKyUS3clr4/wAGk+FoTTsaysCvziZi+t6dI7wU5WUoy24MFRSyUcPLCsNmQB1vxFeZ43vVmaNwuof9pv8AQwHjssckILL1rDrJsvlyqK71J8PsbU+sNiKJ7lwZ7AF9CuWPiZhTyWn4mC+4Ymykk89PODMZiURpUhFpViPTxXP0JjjM81ZUolAXJPomyfOlflCt7pccnbaOv9Ll/wATivMexkpkxqnxGJFvKl3DbD32ESbsIkSOEXtYXmX+0npD3spuvpHsSJr2r6iRFva0+OZ+uIHnGkgU/VokSHlx9yv9DLRbCsRY32jeZEf+jX+xT70ESJCaXX6g0uGfOXP71vUx1imOhbnaJEhpcnL2GxyJj3W/8v2gHLf/AJUnze/neJEicuROpYyD9qcUFO8NveDB8Uz0MSJENT3srqe1fQTzWPebmGfZ8VVyd6m8SJHITw3vFLoDiaEAjoYOxyALYAegiRIbU90Ttb3itN/eNFhj4Y9iQup+4svb9xVP/wB0esXZx8IiRI0y5QosmsdO8JsziRIMeRkVFRpHtG27PiqGt7cxIkFldLlGaxP+9MjjDRIkcuDRr8B7sdQvxFeOsy06r9xEiQOpiXJzmo/6tvJWp8jFGbDxt5AfYRIkSXK+heXDM6wuYkSJG8Q//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476" name="Picture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3600" y="2794085"/>
            <a:ext cx="2364340" cy="1625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ectangle 28"/>
          <p:cNvSpPr/>
          <p:nvPr/>
        </p:nvSpPr>
        <p:spPr>
          <a:xfrm>
            <a:off x="5943600" y="2794085"/>
            <a:ext cx="1905000" cy="261610"/>
          </a:xfrm>
          <a:prstGeom prst="rect">
            <a:avLst/>
          </a:prstGeom>
        </p:spPr>
        <p:txBody>
          <a:bodyPr wrap="square">
            <a:spAutoFit/>
          </a:bodyPr>
          <a:lstStyle/>
          <a:p>
            <a:r>
              <a:rPr lang="en-US" sz="1100" dirty="0" err="1" smtClean="0">
                <a:solidFill>
                  <a:schemeClr val="bg1"/>
                </a:solidFill>
              </a:rPr>
              <a:t>Yellowstar</a:t>
            </a:r>
            <a:r>
              <a:rPr lang="en-US" sz="1100" dirty="0" smtClean="0">
                <a:solidFill>
                  <a:schemeClr val="bg1"/>
                </a:solidFill>
              </a:rPr>
              <a:t> thistle</a:t>
            </a:r>
          </a:p>
        </p:txBody>
      </p:sp>
      <p:pic>
        <p:nvPicPr>
          <p:cNvPr id="104479" name="Picture 31" descr="http://www.kingcounty.gov/%7E/media/environment/animalsAndPlants/noxious_weeds/imagesA_B/BohemianKnotweedRagingRiver.ashx"/>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43600" y="4572000"/>
            <a:ext cx="2364340" cy="1600200"/>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p:cNvSpPr/>
          <p:nvPr/>
        </p:nvSpPr>
        <p:spPr>
          <a:xfrm>
            <a:off x="5943600" y="5943600"/>
            <a:ext cx="1905000" cy="261610"/>
          </a:xfrm>
          <a:prstGeom prst="rect">
            <a:avLst/>
          </a:prstGeom>
        </p:spPr>
        <p:txBody>
          <a:bodyPr wrap="square">
            <a:spAutoFit/>
          </a:bodyPr>
          <a:lstStyle/>
          <a:p>
            <a:r>
              <a:rPr lang="en-US" sz="1100" dirty="0" smtClean="0">
                <a:solidFill>
                  <a:schemeClr val="bg1"/>
                </a:solidFill>
              </a:rPr>
              <a:t>Knotweed</a:t>
            </a:r>
          </a:p>
        </p:txBody>
      </p:sp>
    </p:spTree>
    <p:extLst>
      <p:ext uri="{BB962C8B-B14F-4D97-AF65-F5344CB8AC3E}">
        <p14:creationId xmlns:p14="http://schemas.microsoft.com/office/powerpoint/2010/main" val="8764533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815068" y="0"/>
            <a:ext cx="4328932" cy="6858000"/>
            <a:chOff x="4815068" y="0"/>
            <a:chExt cx="4328932" cy="6858000"/>
          </a:xfrm>
        </p:grpSpPr>
        <p:pic>
          <p:nvPicPr>
            <p:cNvPr id="7" name="Picture 2" descr="http://www.northpacificlcc.org/Content/images/about_map_larg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3603" t="2054" r="2754" b="1603"/>
            <a:stretch/>
          </p:blipFill>
          <p:spPr bwMode="auto">
            <a:xfrm>
              <a:off x="4815068" y="0"/>
              <a:ext cx="432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953000" y="3429000"/>
              <a:ext cx="1219200" cy="2819400"/>
            </a:xfrm>
            <a:prstGeom prst="rect">
              <a:avLst/>
            </a:prstGeom>
            <a:solidFill>
              <a:srgbClr val="ABD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0" y="76200"/>
            <a:ext cx="9144000" cy="6858000"/>
          </a:xfrm>
          <a:prstGeom prst="rect">
            <a:avLst/>
          </a:prstGeom>
          <a:solidFill>
            <a:srgbClr val="FFFFFF">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52400"/>
            <a:ext cx="8229600" cy="1143000"/>
          </a:xfrm>
        </p:spPr>
        <p:txBody>
          <a:bodyPr>
            <a:noAutofit/>
          </a:bodyPr>
          <a:lstStyle/>
          <a:p>
            <a:pPr algn="l"/>
            <a:r>
              <a:rPr lang="en-US" sz="3200" dirty="0" smtClean="0"/>
              <a:t>Key Impacts Common </a:t>
            </a:r>
            <a:br>
              <a:rPr lang="en-US" sz="3200" dirty="0" smtClean="0"/>
            </a:br>
            <a:r>
              <a:rPr lang="en-US" sz="3200" dirty="0" smtClean="0"/>
              <a:t>Across NPLCC Ecosystems</a:t>
            </a:r>
            <a:endParaRPr lang="en-US" sz="3200" dirty="0"/>
          </a:p>
        </p:txBody>
      </p:sp>
      <p:sp>
        <p:nvSpPr>
          <p:cNvPr id="3" name="Content Placeholder 2"/>
          <p:cNvSpPr>
            <a:spLocks noGrp="1"/>
          </p:cNvSpPr>
          <p:nvPr>
            <p:ph idx="1"/>
          </p:nvPr>
        </p:nvSpPr>
        <p:spPr>
          <a:xfrm>
            <a:off x="228600" y="1646237"/>
            <a:ext cx="4586468" cy="4068763"/>
          </a:xfrm>
        </p:spPr>
        <p:txBody>
          <a:bodyPr>
            <a:normAutofit/>
          </a:bodyPr>
          <a:lstStyle/>
          <a:p>
            <a:pPr>
              <a:spcAft>
                <a:spcPts val="600"/>
              </a:spcAft>
            </a:pPr>
            <a:r>
              <a:rPr lang="en-US" sz="2600" dirty="0" smtClean="0">
                <a:solidFill>
                  <a:schemeClr val="bg1">
                    <a:lumMod val="50000"/>
                  </a:schemeClr>
                </a:solidFill>
              </a:rPr>
              <a:t>Habitat loss and transition</a:t>
            </a:r>
          </a:p>
          <a:p>
            <a:pPr>
              <a:spcAft>
                <a:spcPts val="600"/>
              </a:spcAft>
            </a:pPr>
            <a:r>
              <a:rPr lang="en-US" sz="2600" dirty="0" smtClean="0">
                <a:solidFill>
                  <a:schemeClr val="bg1">
                    <a:lumMod val="50000"/>
                  </a:schemeClr>
                </a:solidFill>
              </a:rPr>
              <a:t>Shifts in biodiversity, ranges, </a:t>
            </a:r>
            <a:br>
              <a:rPr lang="en-US" sz="2600" dirty="0" smtClean="0">
                <a:solidFill>
                  <a:schemeClr val="bg1">
                    <a:lumMod val="50000"/>
                  </a:schemeClr>
                </a:solidFill>
              </a:rPr>
            </a:br>
            <a:r>
              <a:rPr lang="en-US" sz="2600" dirty="0" smtClean="0">
                <a:solidFill>
                  <a:schemeClr val="bg1">
                    <a:lumMod val="50000"/>
                  </a:schemeClr>
                </a:solidFill>
              </a:rPr>
              <a:t>abundance, and community </a:t>
            </a:r>
            <a:br>
              <a:rPr lang="en-US" sz="2600" dirty="0" smtClean="0">
                <a:solidFill>
                  <a:schemeClr val="bg1">
                    <a:lumMod val="50000"/>
                  </a:schemeClr>
                </a:solidFill>
              </a:rPr>
            </a:br>
            <a:r>
              <a:rPr lang="en-US" sz="2600" dirty="0" smtClean="0">
                <a:solidFill>
                  <a:schemeClr val="bg1">
                    <a:lumMod val="50000"/>
                  </a:schemeClr>
                </a:solidFill>
              </a:rPr>
              <a:t>composition</a:t>
            </a:r>
          </a:p>
          <a:p>
            <a:pPr>
              <a:spcAft>
                <a:spcPts val="600"/>
              </a:spcAft>
            </a:pPr>
            <a:r>
              <a:rPr lang="en-US" sz="2600" dirty="0">
                <a:solidFill>
                  <a:schemeClr val="bg1">
                    <a:lumMod val="50000"/>
                  </a:schemeClr>
                </a:solidFill>
              </a:rPr>
              <a:t>Increased competition from </a:t>
            </a:r>
            <a:br>
              <a:rPr lang="en-US" sz="2600" dirty="0">
                <a:solidFill>
                  <a:schemeClr val="bg1">
                    <a:lumMod val="50000"/>
                  </a:schemeClr>
                </a:solidFill>
              </a:rPr>
            </a:br>
            <a:r>
              <a:rPr lang="en-US" sz="2600" dirty="0">
                <a:solidFill>
                  <a:schemeClr val="bg1">
                    <a:lumMod val="50000"/>
                  </a:schemeClr>
                </a:solidFill>
              </a:rPr>
              <a:t>invasive species</a:t>
            </a:r>
          </a:p>
          <a:p>
            <a:pPr>
              <a:spcAft>
                <a:spcPts val="600"/>
              </a:spcAft>
            </a:pPr>
            <a:r>
              <a:rPr lang="en-US" sz="2600" b="1" dirty="0"/>
              <a:t>Altered phenology</a:t>
            </a:r>
          </a:p>
          <a:p>
            <a:pPr>
              <a:spcAft>
                <a:spcPts val="600"/>
              </a:spcAft>
            </a:pPr>
            <a:endParaRPr lang="en-US" sz="2600" b="1" dirty="0" smtClean="0"/>
          </a:p>
          <a:p>
            <a:pPr marL="0" indent="0">
              <a:spcAft>
                <a:spcPts val="600"/>
              </a:spcAft>
              <a:buNone/>
            </a:pPr>
            <a:endParaRPr lang="en-US" sz="2600" dirty="0"/>
          </a:p>
        </p:txBody>
      </p:sp>
      <p:cxnSp>
        <p:nvCxnSpPr>
          <p:cNvPr id="6" name="Straight Connector 5"/>
          <p:cNvCxnSpPr/>
          <p:nvPr/>
        </p:nvCxnSpPr>
        <p:spPr>
          <a:xfrm>
            <a:off x="228600" y="1447800"/>
            <a:ext cx="4267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1705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noFill/>
        </p:spPr>
        <p:txBody>
          <a:bodyPr/>
          <a:lstStyle/>
          <a:p>
            <a:r>
              <a:rPr lang="en-US" dirty="0" smtClean="0"/>
              <a:t>Timing Matters…</a:t>
            </a:r>
            <a:endParaRPr lang="en-US" dirty="0"/>
          </a:p>
        </p:txBody>
      </p:sp>
      <p:sp>
        <p:nvSpPr>
          <p:cNvPr id="6" name="Content Placeholder 5"/>
          <p:cNvSpPr>
            <a:spLocks noGrp="1"/>
          </p:cNvSpPr>
          <p:nvPr>
            <p:ph idx="1"/>
          </p:nvPr>
        </p:nvSpPr>
        <p:spPr/>
        <p:txBody>
          <a:bodyPr>
            <a:noAutofit/>
          </a:bodyPr>
          <a:lstStyle/>
          <a:p>
            <a:r>
              <a:rPr lang="en-US" sz="2400" dirty="0" smtClean="0"/>
              <a:t>Timing of juvenile salmon migration with peak runoff</a:t>
            </a:r>
          </a:p>
          <a:p>
            <a:endParaRPr lang="en-US" sz="1600" dirty="0" smtClean="0"/>
          </a:p>
          <a:p>
            <a:r>
              <a:rPr lang="en-US" sz="2400" dirty="0" smtClean="0"/>
              <a:t>Timing of coastal upwelling with arrival of species dependent on plankton </a:t>
            </a:r>
          </a:p>
          <a:p>
            <a:pPr lvl="1"/>
            <a:r>
              <a:rPr lang="en-US" sz="2000" dirty="0" smtClean="0"/>
              <a:t>e.g., 2005 recruitment failure of plankton-reliant rockfish species, low survival of </a:t>
            </a:r>
            <a:r>
              <a:rPr lang="en-US" sz="2000" dirty="0" err="1" smtClean="0"/>
              <a:t>coho</a:t>
            </a:r>
            <a:r>
              <a:rPr lang="en-US" sz="2000" dirty="0" smtClean="0"/>
              <a:t> and Chinook salmon, complete nesting failure by Cassin’s Auklet, and widespread deaths of other seabirds (due to delayed upwelling) </a:t>
            </a:r>
          </a:p>
          <a:p>
            <a:pPr lvl="1"/>
            <a:endParaRPr lang="en-US" sz="1600" dirty="0"/>
          </a:p>
          <a:p>
            <a:r>
              <a:rPr lang="en-US" sz="2400" dirty="0" smtClean="0"/>
              <a:t>Timing of snowmelt/snow cover with reproduction, shelter, food needs</a:t>
            </a:r>
            <a:endParaRPr lang="en-US" sz="2400" dirty="0"/>
          </a:p>
          <a:p>
            <a:endParaRPr lang="en-US" sz="1800" dirty="0" smtClean="0"/>
          </a:p>
          <a:p>
            <a:r>
              <a:rPr lang="en-US" sz="2400" dirty="0" smtClean="0"/>
              <a:t>Timing of blooms with arrival of pollinators</a:t>
            </a:r>
          </a:p>
          <a:p>
            <a:endParaRPr lang="en-US" sz="2400" dirty="0" smtClean="0"/>
          </a:p>
        </p:txBody>
      </p:sp>
      <p:sp>
        <p:nvSpPr>
          <p:cNvPr id="8" name="Rectangle 7"/>
          <p:cNvSpPr/>
          <p:nvPr/>
        </p:nvSpPr>
        <p:spPr>
          <a:xfrm>
            <a:off x="3243795" y="4111823"/>
            <a:ext cx="2223686" cy="307777"/>
          </a:xfrm>
          <a:prstGeom prst="rect">
            <a:avLst/>
          </a:prstGeom>
        </p:spPr>
        <p:txBody>
          <a:bodyPr wrap="none">
            <a:spAutoFit/>
          </a:bodyPr>
          <a:lstStyle/>
          <a:p>
            <a:pPr algn="r"/>
            <a:r>
              <a:rPr lang="en-US" sz="1400" dirty="0" smtClean="0"/>
              <a:t>(Tillman and Siemann 2011)</a:t>
            </a:r>
            <a:endParaRPr lang="en-US" sz="1400" dirty="0"/>
          </a:p>
        </p:txBody>
      </p:sp>
      <p:sp>
        <p:nvSpPr>
          <p:cNvPr id="9" name="AutoShape 2" descr="data:image/jpeg;base64,/9j/4AAQSkZJRgABAQAAAQABAAD/2wCEAAkGBxQSEhQUEhQWFBQUFRcVFxQWFBgXFRUYGBUXHBYXFhUYHSggGBolHhQYIjEhJykrLi4uFx8zODMsNygtLisBCgoKDg0OFRAQFCwcHBwsLCwsLC0sLCwtLCwsLCwsLC0sNy8sLTAsLCwsLCwsNy4sNy03MSw0LCwuKywuLSwsN//AABEIAOAA4AMBIgACEQEDEQH/xAAcAAABBQEBAQAAAAAAAAAAAAAAAQMEBQYCBwj/xABGEAACAQIEAwUDCAcGBgMBAAABAgMAEQQSITEFBkETIlFhcTKBkQcUQlKhscHRIzNicoKy8CRDc5Kz4RUlU6LS4mN0wjT/xAAYAQEBAQEBAAAAAAAAAAAAAAAAAQIDBP/EACMRAQEAAgEDAwUAAAAAAAAAAAABAhEDITFBEpHwBDJRYXH/2gAMAwEAAhEDEQA/APcaKKKAooooCiiigKKRmAFzoB1NZ7H80qG7PDoZpP2Qco89Nx56DzoNCTVVjuYsPFvICR0XX7dvtrPSRTzn9PKQP+nHaw9X9n4ZqkwYCOLUKqn6x7z/AOZrke61XSbPnmWSQXhw7EfWbRfibL9tMPisY/8AeRx+neP/AGKR9tLLj0Hix8f9zrUd+KnoAPXWro27OFmPtYlz6L+cg+6lPDSd5ZD8B+JqHJxRvrAX22pjE8YMYzSSBF+szBR8TTSbWY4b4SyfAH8RSrhJR7OIYeoP4OfuquXiT2uHuLXvpa3jfwrtOKv4gj0H4U0bWYxGLTZkceZt/OF++nRzJJH+uhIH1hcD46g/Gq+Pi56r8DapcPE0PUqfPT7RTS7W2D5ggk2fKfBtPt2q0BvWUnwEMmpUXP0k7p+K6H3g1FXDYiDXDyZl+o1hfy17pPwPlU0rbUVmuG82oWyYhTE40Nwct/MHVff8a0isCLg3B2I2NQLRRRQFFFFAUUUUBRRRQFFFFAVX8X4xHh1u51Oyj2j+Q86hcw8fEFo4x2k76Kg1tfYn8vwqk4fgGLGWVu0lOpfdU8k6E/tbDp41ZAuJefFn9KTHHuIl9ojoWv7I82F/BalRQpEttFX6q9f3idXPmfsrmbFhdE38f63PnVDx7iLQwyTBDKyKWyA2Jtvr5DX3Vpna5n4l9XujxO/+1VwxIcZgwYH6QNxobHX1FVPCcfHj8IHt3ZUKOoOqm1nW/kdj6GueX0kXtFkUgXDXtYGS5WXKPqsVEgP/AMp8KGjnCuKGYsGXKQFa176EsrAm3tK8bA+6oqTsuKszNZpGjVbm1ngWRCV2BDQzAHzqww/DFSVpAx1z2XTKM5Qv0ubsl/Vm8al/N1zZsq5rAZrDNYXsL79T8TUNKHj8R7WMhSdFNwpOqYmBrabaF/gai/KRw+SbBFIUaR+0Q5VFzYXuam84xYow5sJKImjzO5IvmUKTYXU66VmuH83TR8JOJkbtJmlMSFgALna4FtAAT7qitXjoW+YsoBz/ADfLYAk3MdthTnBIrRsbWBllI0tp2hCm3ooNefzz8Xhwy41pwYyFcxkKSFa2UsmUC2o0BuL16Fy3xT53hop7ZS66joGBIYDyuDVFfy7K8jOxYspUOLkkXleR1AHTLGYhp41KPEj2/ZBQRmylr2IIjLsbdQLxj1fyq1jgVb5VC3NzYAXPibddB8KiYbhipIz3Yk5tDbu53zNY2vrZR5BRQ0krjezIGcKW2BNi1t7DrvVrh+KfXHvH4isfi8C8uKGZT2Ytr9Hs0yvYEahnlKXH1cP51xzVzIMH2KqnayzOFWMGxIvYm/jcgD18qqN3icNHOveAYDYjRl/dbdfTUeVQMM0+CN0Jlh3Kn6I8So2/eGnj4VHw85WxGh8Pw86t8LjA3k39bHpQ2veEcXjxC3Q94bodx+Y86sKw+M4YQwlw5ySA3yjQE+XQE+Gx8tquuXOYRP3H7sw3Gwa25A6HxFZsaX1FFFQFFFFAUUUUBVFzLx3sQI4hnnk0VRra/Uj7vS50FS+P8WXDRFzq2yL9ZvyHWspwvBMS0kpvLJ7ZP0Qf7seBtbN4aL41ZA7wvh+W7uczvfPJe977qp+r4n6XpTmOxgAOoVQLknQWHiegpcZiRawNlG52Gn4VTT5MTEcjm19HXRkdG00PUEaqR5EVpknFVd4j2R72hADWzruVDjVSw0DDYkGoHBuJ5oXzln7Iavl1dbG2ZQNJRlKsm4YbWIp3gWHljzIwAQeyBsGvr2Wt+yOhCnVSSouALWyrQZPkJsLbELhVmS0gZ0lGXIWByqq9AALeOgqenM0ZxYwhjmDsWyu0YWJsilmKsTdhpa9qjcrL/beJ/wCNF/pUcbX/AJpw/wDcxP8AIKitLlpQtOCOnVhoKvjC/oJv8KT+Q1lvkngD8OUMoYdrJoQCOnjW7xmDzxyINC6MoJ2GZSPxrOcv8rYnB4BsNFLH2xZiJSGyoGtqFtqwtp0+6oMz8oPFWxEi8MwgDyOR2pHsoBqE02ta7eAAHjW34DwYYXDxwLqI1tf6x3Y+8kmsZwf5OeIYV3kgxsSvJ7TmLOx1udXUkXOptvXoHAMHPHCq4qUTTAteRVCggnuiwA2Gm1FddjXJiqx7OkMVUZHF8xJHikwrRTZpGCrJ2doScuawckZrDewNdz8vQtikxbBjKiZBc3UeBC9CLt/mPWk5uj/tfDP/ALD/AOka0zQ0RkONYmRpVhjup0INyudjcjYg9kgGdiLXIVLm5FXXaBFGdh9FczELdjYDyuT0HjU58MN7a/1+VZviPCZZp7PpGvssDoqkWbIN+2a7AsR3F9nViaqNbg8ZfRvj+Brji3DO0PaRnLMtiCDbMRtc/W8G9x6GqqTFJGURmCltFXUk2/DbU+I8aucFib90+4/gaC05Z4924ySd2ZNxtmA6gdD4ir6sBxvCsCJ4e7LH3jb6QHXzIG/iPTXWcvcYXFRBxow0dfqt+R3FZsaWdFFFQFcu4AJJsALknYAbmuqy/O2POVMNGbPMe8fqoNyfLQ+5TQU7Yk4zEGY/q0JWFSOo3cjy0PqVHSrGdsoyj3/1401goRGlxtYBQd7Da/mSSx82NV+N4pFHIkckio8t8gY2LWte3xFbZvU386imLxXDaEMjA2ZdmIuLOvQkXFwRvULAcJaKUsr3QixvcuwtZVf6xXpJ7VtDfeusdwFXYNG3ZnNmIA0zHeSOxBjk31GjXIYNVxagbtXQFdhadSOorJ8rJ/beJ/40P+jXXGI/+bcP/wAPFfyLWvjhHhvv50+sdFMrFTix08qU4EqBkR10Ep4JXWWohjJRkqRaltQRuzpDHUm1FqKxPOCf2zhX/wBmT/SNakx1MK1yVoILR020VTylMzWUFmIUDUkmwHqTtV2jJR8usZXeZs4JvbrJY3XtNAAi9Ixpe7EsTpNTHRmQxq13XRrAlQ1r5C+2e2uW97a2qfI8eJjdYpla4KlopASt/wBpDce4g1B4fwJYrPIVZkvlAXLFCLaiJPo7m7kljc3NtBdousLNmGu4/q9VAlOAxIlX9TIbOo2A3NvS+YeWnjT3DcfHKC8EiyKrFSVNxcbi9WHEMGJomU/SGh8D9E+4/YTVI1iOGAINwRcEbEHYiuqyHyf8ULK+Gk9uHYHfJfUfwnT0IrX1hojNYXOwrz+OQ4ieSY7Mcq+SLa/x7o97VqObcZ2eGa279we/f7Aaz/DUyJfw0+G//cTWolPYuXzsFGp6edZ3j/LuG4hGO0AbTuSoRmAPg2zDyNxVziIhIrK17MCDYkGx3sRqKq8FwZopQ6yd3UsLZWYkH28tkfp3iobu7m5rTLP8d4JLhuHNkxk+bDLJIGVrZ/qq25ygaAA0uLxU+KfC4KGVor4ZJ8ROv6wKVAVVPRidb+dXnPI/5fi/8Fqp+UFtxJw278PwrL+6FUNb31lYIFm4ZisPG88mIwmKfsgZjmkilPs2bqG2t6+/0BVrHfKat0wMai7yY+DL4i2a591x8asjzJ2M3Y42P5uWY9lNmzYeUXOUdpYZHta4YD1qK0qpTipXMTVIFNqQJXQFLRUQlqKWigSlopaKSkrqkNAlckV1XJagQ1lOaeW2xuIw4lYHBxBnkhzMDLJ9DMANVHr41pZpwoLMQqgXLEgADxJO1YXjvyhqqSnBRmcRAl52uuHj/i3ck7KN+lEQOaOG4fh2KwM+FVcOXm7OZVOWNoLd9nXYBbjXzHW1WXGOFrxmNeymnhw6OcxCFUxKkfQzakAjci2p0NJyZwCTFhcbxMGSR7GGFxZIk3BMY0ub3AN7DfXbeNQZ/hPBMPgIhHEFjQsNWbV2Ogux3Y6D7qucL4H+vGqAcuO7s0jjqO01knZT9VpBkgBG6ov8VaFVt7q0jNcVJwmMixI9kmz+Y2b4qQfUV6QrAgEag6g+NY/mjB54T4gZh6rr916seR8d2uEQH2oiYz6L7P8A2lfhUrSv50mzTRJ0QGQ+/b+T7aacZUVf686Y4s3aYyQ+DKnwtf8AkPxp7EHX3VYzVRxbh8kjK0b2Ki2Ul067h0bS+l7qw0GlS+ExyhLTG73PVSQOgLKqg+thvVRLNjEY2DMCWIvHHIlrnKoKOjr01Kt6mtNGtVEHjvCvnWGmgDZO1QpmtfLfra4v8ag8U5WkYYaXCyiLFYaMRq7KSkiZQGSRR9EkX62rTRrUhFqVqMlwflnEyYpMXxCWOR4VIhhhUiKMtoznNqzEf1tWp4hhI5UMcyLJG26sLj/Y+dS1WlaO9QefzcKxfDO/gi2KwY1bCubyRDr2Tb28vs61o+X+Y4cWmaFtfpRnR1PUFatGiK6isxx/lRJ37aBvm2KGuddEk8pAP5hr61nKXw3jce2Xu1yveur157w/mybDydhjoyrj6QFyw+stv1i+ne/eN62uCx6SqHRg6nZlNwf9/KpMtrnx3Hr3l8ptFIGpRWmC0tJQTRAa5Jpt5KxvM3yhYbDXRD28o+hGe6p/bk2HoLmitjJKBWN4zz7Ej9jhVbFznQJHqgPmw393xFU+G4JxHi1mxbnC4U6iJQVZh+4dT6t6gGt5wHl/D4JMmHjC39pzq7fvNv7tvKgyuF5RxWNIk4rLZN1wcRyoPDOw3PvJ86ueP8lYbFQxwNnigjNxFCVRCfFhlNyPxNaFpaaZyaDKwcjxxurDF445GDBWxTFTY3sRbUabVpib04q3rsJVRT8YGIOQQ5rEHMU7MMDplu8lwq77Ix9Ke4Hg5I1btWuWbNbtHky6a/pJNTtsAoHhUric7RxO6qGKi9iWA3F75VZtBropOlU/C+JYmWVCUPYtfN/Z3iCd1iCWnkV21AFhF1qjSzR5o/T+vurO8hS9nicRAdiMw/ga32hx8K1GHW4IrHQt2XFIjsHNj55lK/faoR1Cc07nxkdvtP8A5U7j5squwGbKpNtdbDbQE9PCmOGnv+5j9q07j8WkKPLIcqICzNYmwG5sASa0lVmC5gzSJGyxhnawCThm2OuR1RiNDsK00S1nuDc3YPEyLFBOHkYEhcrgmwufaUdKpflm4vLh8EiREr28mRmGhyBSSoI2vp7gaUb2DGxM2RZYy/1Q6lv8oN6sEWvG+K/JdhoeGtiElk+cRQ9v2uYZGIXNYLbQHYEG97b1uPkn4zJi+HRvMS0iM0Rc7vlIysfE2IBPW1RWwArqiloEtUebDg1JpDQUXFuFRzp2c6Z16HZkPirdDWA4jwzFcOYywyFojvKFzDyGJi+l++LHTfpXrDreok0HhWcsZXTDkuP8vjwyfL/PMcpWOa0EzeyC14pf8KXYn9k2PrWvTECvOea+UEYMYFUX1fDt+rfzjP8Adt9npWe5c5qxGHzxlu1jQlAk4YSwuLd3OPbUeeu21teVz9H3O/H9Pee64et/HzvPn7e09vWW5k58w2FupbtZR/dRkEg/tNsv3+Vec43mHiXEp2w0C9kml1hJ1U9XlNrL/lHTWtzyn8l8EAD4oiaTfIP1S+vV/fYeVdJd9XnzxuGVxymrGajfinGSQn9nwpNiQSqW6hn9qQ+Q08hW85X5EwuBswXtZh/euBof2F2X11PnWmLBQAoAAFgALADwAG1MPJWmTkktMs96QLTix0Q2q06qV3alqDm1VWK5kwccnZvioEkvYo0qBgfAgnQ1Y46FnjdUfs2ZGVXtfISCA1ri9t68t45ybwzA4KUY2RXxDJI0chYpKWHsiKPMb2JF73vfXSivU8wtfcWvp+FUbcyqCLxOFNu88kCaHqFMuc+mW9U3yN9t/wAMi7bNbM/ZZr37K4y79L5reVulXkGP4ehskuDRgbWV4VIPoDvVZaXB7+6sVzMMmLgf6si/9soNbbB+0KxfPgs6nwZvwqrC8PWz+4j+Wn54VcMrqGVrhlYAqQdwQdxXGTLOw8HcfafypcZhhIrxts6lTtswtsRbr1qxK44dwfBxSBoocPHJqAUjjV9Qb2IF9r1L5h5dhx8BgnByk5lYaMjDZlJ2Op9xNQeEctRxMrBmJU3HchQX9I41rTItx4efWg+feZOX5lxUfCsLjZsUCRmhYssUOxAYZiDlAzHQW0617xyvwNMFhosPHqsa6t1Zibsx9STULlzk3C4KWWaFWMs3tySOXbU3axO1zqfGwrR2qKSiloqBKKKWg5Iqs5g4iuFgknkDMkYuQgu2pA28Nd+lWtcTQq6sjgMrAqwOxBFiD7jQeA8d5vxmPfs8OhhRjYLHdpX/AIhr7lt6mrfl75McQkbGaYRlzmEZTtGBO5ZgwsfLWvUeCcvYfBLaBAGO7nV29W8PIaVMle9ZyxmU1XXi5s+LKZ4XVj5+49wDG4CftlkZWvZJI7qjAdP/AFb7a2HKvyokkRY0ZH27UDuH94fR9Rp6V6JicKsilHUMraFSLg1lsHyDBHilm9qNO8kbC5VwdO91Ub69bVfTrszllcrcsru1tUBNOLHXcBuKcIqsGwtLXVqQigSiiigg8d4n82w8s5RpBEucolsxA3tfwFz7qwXMHE+FcVwDYidkR0jkCBpAJ4n1sAgPeJIBtYg3r0phfQ1kMT8mXDXfOcNYk3yrI6p/kVrAeQoK/wCRXGzS8O/TFmCSskbMSSUAU2udwGLAelulT5fky4azlzhzmZixPbTC5JudM/ia0+HwaRxiKJRGirlVVAAUeQrPYfleRCuWSMBSvsDERGwIvos5UnTqtvKiNngh3hWO561kUeJb8BWzwI191Y3mHv4qJfF1H+aSqsS+Mx5MS3mwPxAv95pGGtWPNcFnR/EW+B/9vsqA2oBpEqkPBsVKTmnyANcN2kh0voezi7ID0YuPG9bWMVluJYzEq6pBGSCoOYJnN7kMLsyIlhlNySTc2U2q94IsoiAnN3udbhja/dzFUUX9B8d6os1FdUgrL8W5+wkEzw/pZpI/1ohjLiL99th+FZVqqQ1E4RxSLFRLNA4eNtiOhG4I3BHhUygSkrqkoCiiigjzrXCx1JIoAoIkkVdrEDT7LQq0HMaWrquq5NAhrk10aSqEpKWioC1JVPwbmBMTiMTFHYrhiiFh9JznzgeQygeoNXBoIfFkkMTCE2kNrHMFI7wzWLKwBte11IvVXwmbFiVUlD5NcxkjjvoDYrLDJlOttCg3PhT3HeJywsuRAUykszI5W99AXjDGOw1uUI13FqkcC4qMShcLlytluHR1Y2BujoSCO91sbg3AoL7CaKzVj8Mva8RTwVr/AORSfvArW4l8kJv4XP3/AIVnuSoM0ssp6C3vY3P8v20Gg4/hs8LeK974b/YTWcwq3T00rZkVk2h7KYodjoP/AM0impsV2UbyFSwRSxUFQTbfViFHqSAKY4LxieeVSIwICDdlBIGl1YTMVD32tGrLqe/pY2fZ2PrVFzbztDw/KhV5Z5BeOFQe9rYEtawFxawufKqy2K15Ty5zTh+ES43C426ynEyTCRFz9sslit8uqsB0Nt/WvQeV8fNPh45MRCcPK17xnpqcp8RcWNjY1h/k7x+Fwy4tMY8cWL+cSGZpyqmQE6EF9130HjfrRVv8lMDGDEYjKI48XipJoogQciGwF8psCbbeVbgisJ8l7KzY94AVwjYm8AtZdAe0KDovs/d0reVKOaK6IrmgKSlooEpK6pKBKKWigSkpTSUCGktSmiqOay/O/GJEWPC4X/8ArxZKR/8AxJ/eTN4BRt5+lamsbxHkiSTFPikx00MrjJ3ETux6WjF/oi1/UnxoIHybcKXCYriUEdysbYdQSblj2RLMfMkk1vmNtfDw3rA8o8s4qHH4qSXETGMPGc7KtsX+jIu1tspNtPCrvmnnTD8PkhTECQLNf9IEJRLW9o9euguRbbWoF4dzSr/rEKagZlJkVCfZWUAB4Xta4dQLnQmtJh47mw6nX8aq4o8PieznURy21SVbHS+wcdLjbyq+wSWBY+6gqeb8Vljyjdu77tz+AqZythOzw633fvn37fYBVJjV+dYoIPZU2J8hq5/D4VsQLbUUtU/MWDzKHG67+nj7j95q4pGFxY7GoM9hH7RL9RofWk+aoXV2RTIgIVyoLKGtmCtuL2HwriVDh5f2G+7ofUVYTRaXH9Dxqoz83MhMqRwR9oCd+sgBs3ZL9UdZWypsAWJsLPiXAcLiSGnw8UrDZnjViPK5F7eVJkigEkuUJfvyMF1aw621Pp51E4PxWWeZ+4FiUW81YfRZgbM+91Gi2F2JuAF5h4VRQqKEVRYKoAUDwAGgpyuQaUGopaKreO4CaZAsGJbDMGuXWNHLCxGWz6WuQb+VYbmyLiGDjQpxSWWaWRYoYRhYAZGJ8bGwA3Pp41R6VakqJwbDyxwRrPIZpQozyEAZm62CgADoNNgKmGgSkpaKISkpaKApKWkoEpK8s4vxgf8AEMemI4pNgo4ngWJEYWbNCpeylSdDrp9atxylGBDmXGPjUdrrK7KbACxUFABuPWgu6SlJrhjVETi2PWCJpWGigeQ1IALNsi66sdALk7VCjngx0TRyRg6DtMPKozJfbMuoI00dSQbXUmuOG8fWVsjr2bkkKCb3IFzG1wMsoGpXqNVLDUO4LgcUUnaILWUqi6ZYgxBcR6XVWKr3b5Rl0AubwO8t8BhwsYgwyZIwzNa5JuxuSWOp8NegFWnHMZ2MVl9o6L+fu/KpcCCNSzaaXJ8BVBDGcXPmOiL08F6D1NBN5WwGRDI3tPt5L/vV5SKLaClqKKKKKCNj8IJUsd+h8D+VVPDsQUbspNOik9P2T+FX9V/FeHiQXHtD7fKqGcVh7dLg7j+ulVePxS4WC8aKFWyquiRp5u2yINyfhckCrDh2N/u5NG2BPXyPnUnEYK2o1HhRFFyyZirPKzFXsUDCzHe75T+rVrjLH0CgnvE1dRShhdSCLkXBuLg2I06gi1V3GopjERFe7aMVIzqtjm7O+mc7A9M19bWPPBuGjCwnNlU+29j3EsoAVf2VVQo6m1zqTQWruFBJIAAJJOwA3JNYzlZDj8U/EpB+iTNDglI2QG0k1uhYiw8rjwqXjY5OK4MpEWw6PIElzKCzxA99UKmwuLa+orTYTBrEixxqFRFCqo2CgWAop29JelyGjIagSsTz7zycFJFh8NGJ8VKR+jN7Kp0W4GuZjsPAE+Fa7ieK7GGSUgkRoz2G5ygm3vtavEuVuWOJ4yWXiMUqQzM75XdQxZj7QQMrBVAsoa17Ajxqj23AGQxp2wUS5RnCXyBuoUnUgbXp41h/k55pxOJebDY1LTw374XLnCtlcMBpmBtqNDfyrckURyaSlIpLUFbHwLDrJLL2KGSYgyOyhmayhQLnYWA0GlZTlvDLheMYzD4cBcO+HjxDRr7EcuYLYD6N1N7engKs+L8s4ppnlwmPlw/akF42jWZAQoW8YYjJoBTHKGCw+FnxECvLNi2tJPPKpBkPQKT0XNsL+1uelGtJrNtxySLEsk4AjOxA9lc1lkB+khuFfqjWJ7rAhOJQSw4oTIGkElhbU6aB4vSw7RCdiHW4D1dYjBq5UugYo2ZSRfK1iLjwNjQMT8NieQSsvfFtb6NlN0zDZip1BO1zarzA4a3eb3CkweDtq2/QfnUPifEC57KLW+hYdfIfnUIY4rijO4ij1UHU/WP5CrnAYQRIFHvPiaa4Xw8RD9o7n8KnUUUUUVAUUUUBRRRQQeI8OEmo0bx8fX86i4PHlO5LfTQMfuP51cUxisKsgsd+h6iqEeIHVf8AaqvjGB7eNoizJe2o8uhHUV0okw5+snh09x6HyqwgxCSjTfwOjCggArh4LKO7GtgPE9PeT18644EWKFmYtmY5STfQaFhfozZiPIirCTCnpr5VHNwLez0Hl6UQmC4gJGdQCMnXoRmZfvQ+63jUkTrmy5hm3y3F7elVvC8L2KkXzXI1tbQKqgb+C/EmmcHG3zh3YEDvWJ2ObIot/DCD/GaKtsZAJY3RtnUqfeLVjMAcdglaFIBMmYlGFyBfrodutjV1j574mJQSPZ0uRe5cnTrpF9tQueMdJGkJjdkJlscptcW2NqDvk/gssTyT4jSWW/d0uLtmYm2lybaeVaYtVbxuW0Lm9rFSdbaB1J91ga54U+aBATfulD1vYlTr7qCxjmVhdSGG1wQR8RUXBcRWUsFBGXxtrqy30PijD3VW8uq6IyuCNVsSLXIjVWPxQn+KnsPgykzyBu62bu2+tlJ1/eVj/GaaHK4xkxJR2JV9F8BcEpb3rIp9E8aZ4rwcyTxTxv2bobMbXzL4W8dx6Hyq07AOwbKCw0BtqL72PTapkWD+sfcPzohlFLHSpSRKgzMRpuTsKZxWPSIWGrfVH4npUBYZcQbvovQdPcOp86KXFY5pjkiBC9T1P5CrDh+AEY8W8fyp7DYZUFlHv6mnqAoooqAooooCiiigKKKKAooooEIqBieFqdV7p+z3dRVhRQVPziaL2xmHj1/zD8akx8QjbQ93yYfjtU2o8uCRulvTSqEbCqdRp6HSmmwR6H400eGEew5HxH3UmWdeub4H8jQdHCv4A++m5cEW9pA1trgG3xrv55MN0B9zD86P+Iv/ANP7T/41Ahwzn6P3V0uDbyHvo+fv/wBMfE/+NHzmY7KB7j+dDR1cD4n4U52CILtb1Y1GMU7btb0sPu1oThQ3Zrn4n4mg7l4oi6KC3poPifwqKWnl27i+WnxO5+yrKLCIuw95p+gr8JwpU1PeP2VYCiigKKKKAooooCiiig//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98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8211" y="123552"/>
            <a:ext cx="1476648" cy="1476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Connector 10"/>
          <p:cNvCxnSpPr/>
          <p:nvPr/>
        </p:nvCxnSpPr>
        <p:spPr>
          <a:xfrm>
            <a:off x="2209800" y="1295400"/>
            <a:ext cx="4343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19141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815068" y="0"/>
            <a:ext cx="4328932" cy="6858000"/>
            <a:chOff x="4815068" y="0"/>
            <a:chExt cx="4328932" cy="6858000"/>
          </a:xfrm>
        </p:grpSpPr>
        <p:pic>
          <p:nvPicPr>
            <p:cNvPr id="7" name="Picture 2" descr="http://www.northpacificlcc.org/Content/images/about_map_larg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3603" t="2054" r="2754" b="1603"/>
            <a:stretch/>
          </p:blipFill>
          <p:spPr bwMode="auto">
            <a:xfrm>
              <a:off x="4815068" y="0"/>
              <a:ext cx="432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953000" y="3429000"/>
              <a:ext cx="1219200" cy="2819400"/>
            </a:xfrm>
            <a:prstGeom prst="rect">
              <a:avLst/>
            </a:prstGeom>
            <a:solidFill>
              <a:srgbClr val="ABD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0" y="76200"/>
            <a:ext cx="9144000" cy="6858000"/>
          </a:xfrm>
          <a:prstGeom prst="rect">
            <a:avLst/>
          </a:prstGeom>
          <a:solidFill>
            <a:srgbClr val="FFFFFF">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52400"/>
            <a:ext cx="8229600" cy="1143000"/>
          </a:xfrm>
        </p:spPr>
        <p:txBody>
          <a:bodyPr>
            <a:noAutofit/>
          </a:bodyPr>
          <a:lstStyle/>
          <a:p>
            <a:pPr algn="l"/>
            <a:r>
              <a:rPr lang="en-US" sz="3200" dirty="0" smtClean="0"/>
              <a:t>Key Impacts Common </a:t>
            </a:r>
            <a:br>
              <a:rPr lang="en-US" sz="3200" dirty="0" smtClean="0"/>
            </a:br>
            <a:r>
              <a:rPr lang="en-US" sz="3200" dirty="0" smtClean="0"/>
              <a:t>Across NPLCC Ecosystems</a:t>
            </a:r>
            <a:endParaRPr lang="en-US" sz="3200" dirty="0"/>
          </a:p>
        </p:txBody>
      </p:sp>
      <p:sp>
        <p:nvSpPr>
          <p:cNvPr id="3" name="Content Placeholder 2"/>
          <p:cNvSpPr>
            <a:spLocks noGrp="1"/>
          </p:cNvSpPr>
          <p:nvPr>
            <p:ph idx="1"/>
          </p:nvPr>
        </p:nvSpPr>
        <p:spPr>
          <a:xfrm>
            <a:off x="228600" y="1646237"/>
            <a:ext cx="4586468" cy="4068763"/>
          </a:xfrm>
        </p:spPr>
        <p:txBody>
          <a:bodyPr>
            <a:noAutofit/>
          </a:bodyPr>
          <a:lstStyle/>
          <a:p>
            <a:pPr>
              <a:spcBef>
                <a:spcPts val="600"/>
              </a:spcBef>
              <a:spcAft>
                <a:spcPts val="600"/>
              </a:spcAft>
            </a:pPr>
            <a:r>
              <a:rPr lang="en-US" sz="2600" dirty="0" smtClean="0">
                <a:solidFill>
                  <a:schemeClr val="bg1">
                    <a:lumMod val="50000"/>
                  </a:schemeClr>
                </a:solidFill>
              </a:rPr>
              <a:t>Habitat loss and transition</a:t>
            </a:r>
          </a:p>
          <a:p>
            <a:pPr>
              <a:spcBef>
                <a:spcPts val="600"/>
              </a:spcBef>
              <a:spcAft>
                <a:spcPts val="600"/>
              </a:spcAft>
            </a:pPr>
            <a:r>
              <a:rPr lang="en-US" sz="2600" dirty="0" smtClean="0">
                <a:solidFill>
                  <a:schemeClr val="bg1">
                    <a:lumMod val="50000"/>
                  </a:schemeClr>
                </a:solidFill>
              </a:rPr>
              <a:t>Shifts in biodiversity, ranges, </a:t>
            </a:r>
            <a:br>
              <a:rPr lang="en-US" sz="2600" dirty="0" smtClean="0">
                <a:solidFill>
                  <a:schemeClr val="bg1">
                    <a:lumMod val="50000"/>
                  </a:schemeClr>
                </a:solidFill>
              </a:rPr>
            </a:br>
            <a:r>
              <a:rPr lang="en-US" sz="2600" dirty="0" smtClean="0">
                <a:solidFill>
                  <a:schemeClr val="bg1">
                    <a:lumMod val="50000"/>
                  </a:schemeClr>
                </a:solidFill>
              </a:rPr>
              <a:t>abundance, and community </a:t>
            </a:r>
            <a:br>
              <a:rPr lang="en-US" sz="2600" dirty="0" smtClean="0">
                <a:solidFill>
                  <a:schemeClr val="bg1">
                    <a:lumMod val="50000"/>
                  </a:schemeClr>
                </a:solidFill>
              </a:rPr>
            </a:br>
            <a:r>
              <a:rPr lang="en-US" sz="2600" dirty="0" smtClean="0">
                <a:solidFill>
                  <a:schemeClr val="bg1">
                    <a:lumMod val="50000"/>
                  </a:schemeClr>
                </a:solidFill>
              </a:rPr>
              <a:t>composition</a:t>
            </a:r>
          </a:p>
          <a:p>
            <a:pPr>
              <a:spcBef>
                <a:spcPts val="600"/>
              </a:spcBef>
              <a:spcAft>
                <a:spcPts val="600"/>
              </a:spcAft>
            </a:pPr>
            <a:r>
              <a:rPr lang="en-US" sz="2600" dirty="0">
                <a:solidFill>
                  <a:schemeClr val="bg1">
                    <a:lumMod val="50000"/>
                  </a:schemeClr>
                </a:solidFill>
              </a:rPr>
              <a:t>Increased competition from </a:t>
            </a:r>
            <a:br>
              <a:rPr lang="en-US" sz="2600" dirty="0">
                <a:solidFill>
                  <a:schemeClr val="bg1">
                    <a:lumMod val="50000"/>
                  </a:schemeClr>
                </a:solidFill>
              </a:rPr>
            </a:br>
            <a:r>
              <a:rPr lang="en-US" sz="2600" dirty="0">
                <a:solidFill>
                  <a:schemeClr val="bg1">
                    <a:lumMod val="50000"/>
                  </a:schemeClr>
                </a:solidFill>
              </a:rPr>
              <a:t>invasive species</a:t>
            </a:r>
          </a:p>
          <a:p>
            <a:pPr>
              <a:spcBef>
                <a:spcPts val="600"/>
              </a:spcBef>
              <a:spcAft>
                <a:spcPts val="600"/>
              </a:spcAft>
            </a:pPr>
            <a:r>
              <a:rPr lang="en-US" sz="2600" dirty="0">
                <a:solidFill>
                  <a:schemeClr val="bg1">
                    <a:lumMod val="50000"/>
                  </a:schemeClr>
                </a:solidFill>
              </a:rPr>
              <a:t>Altered </a:t>
            </a:r>
            <a:r>
              <a:rPr lang="en-US" sz="2600" dirty="0" smtClean="0">
                <a:solidFill>
                  <a:schemeClr val="bg1">
                    <a:lumMod val="50000"/>
                  </a:schemeClr>
                </a:solidFill>
              </a:rPr>
              <a:t>phenology</a:t>
            </a:r>
          </a:p>
          <a:p>
            <a:pPr>
              <a:spcBef>
                <a:spcPts val="600"/>
              </a:spcBef>
              <a:spcAft>
                <a:spcPts val="600"/>
              </a:spcAft>
            </a:pPr>
            <a:r>
              <a:rPr lang="en-US" sz="2600" b="1" dirty="0" smtClean="0"/>
              <a:t>Changes in disturbance (insects, disease, fire)</a:t>
            </a:r>
          </a:p>
          <a:p>
            <a:pPr>
              <a:spcBef>
                <a:spcPts val="600"/>
              </a:spcBef>
              <a:spcAft>
                <a:spcPts val="600"/>
              </a:spcAft>
            </a:pPr>
            <a:endParaRPr lang="en-US" sz="2600" dirty="0">
              <a:solidFill>
                <a:schemeClr val="bg1">
                  <a:lumMod val="50000"/>
                </a:schemeClr>
              </a:solidFill>
            </a:endParaRPr>
          </a:p>
          <a:p>
            <a:pPr>
              <a:spcBef>
                <a:spcPts val="600"/>
              </a:spcBef>
              <a:spcAft>
                <a:spcPts val="600"/>
              </a:spcAft>
            </a:pPr>
            <a:endParaRPr lang="en-US" sz="2600" b="1" dirty="0" smtClean="0"/>
          </a:p>
          <a:p>
            <a:pPr marL="0" indent="0">
              <a:spcBef>
                <a:spcPts val="600"/>
              </a:spcBef>
              <a:spcAft>
                <a:spcPts val="600"/>
              </a:spcAft>
              <a:buNone/>
            </a:pPr>
            <a:endParaRPr lang="en-US" sz="2600" dirty="0"/>
          </a:p>
        </p:txBody>
      </p:sp>
      <p:cxnSp>
        <p:nvCxnSpPr>
          <p:cNvPr id="6" name="Straight Connector 5"/>
          <p:cNvCxnSpPr/>
          <p:nvPr/>
        </p:nvCxnSpPr>
        <p:spPr>
          <a:xfrm>
            <a:off x="228600" y="1447800"/>
            <a:ext cx="4267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6565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1280" y="6377542"/>
            <a:ext cx="5628218" cy="369332"/>
          </a:xfrm>
          <a:prstGeom prst="rect">
            <a:avLst/>
          </a:prstGeom>
          <a:noFill/>
        </p:spPr>
        <p:txBody>
          <a:bodyPr wrap="square" rtlCol="0">
            <a:spAutoFit/>
          </a:bodyPr>
          <a:lstStyle/>
          <a:p>
            <a:pPr fontAlgn="base">
              <a:spcBef>
                <a:spcPct val="0"/>
              </a:spcBef>
              <a:spcAft>
                <a:spcPct val="0"/>
              </a:spcAft>
            </a:pPr>
            <a:r>
              <a:rPr lang="en-US" dirty="0">
                <a:solidFill>
                  <a:prstClr val="black"/>
                </a:solidFill>
                <a:cs typeface="Arial" pitchFamily="34" charset="0"/>
              </a:rPr>
              <a:t>NRC 2011</a:t>
            </a:r>
          </a:p>
        </p:txBody>
      </p:sp>
      <p:pic>
        <p:nvPicPr>
          <p:cNvPr id="6" name="Picture 6" descr="CIG_logo_2_inch_BORDER.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71173" y="6095999"/>
            <a:ext cx="396627"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33400" y="381000"/>
            <a:ext cx="8229600" cy="646331"/>
          </a:xfrm>
          <a:prstGeom prst="rect">
            <a:avLst/>
          </a:prstGeom>
        </p:spPr>
        <p:txBody>
          <a:bodyPr wrap="square">
            <a:spAutoFit/>
          </a:bodyPr>
          <a:lstStyle/>
          <a:p>
            <a:r>
              <a:rPr lang="en-US" dirty="0" smtClean="0"/>
              <a:t>Projected increases </a:t>
            </a:r>
            <a:r>
              <a:rPr lang="en-US" dirty="0"/>
              <a:t>in area burned </a:t>
            </a:r>
            <a:r>
              <a:rPr lang="en-US" dirty="0" smtClean="0"/>
              <a:t>from </a:t>
            </a:r>
            <a:r>
              <a:rPr lang="en-US" dirty="0"/>
              <a:t>the regional temperature and precipitation changes associated with a 2.2°F global warming</a:t>
            </a:r>
          </a:p>
        </p:txBody>
      </p:sp>
      <p:pic>
        <p:nvPicPr>
          <p:cNvPr id="123906" name="Picture 2" descr="http://www.fws.gov/Pacific/Climatechange/images/NewSite.Images/Images/new%20site/Forests/imag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219200"/>
            <a:ext cx="4947498" cy="5295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2419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880" y="0"/>
            <a:ext cx="423557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ffectLst>
                <a:outerShdw blurRad="38100" dist="38100" dir="2700000" algn="tl">
                  <a:srgbClr val="000000">
                    <a:alpha val="43137"/>
                  </a:srgbClr>
                </a:outerShdw>
              </a:effectLst>
            </a:endParaRPr>
          </a:p>
        </p:txBody>
      </p:sp>
      <p:sp>
        <p:nvSpPr>
          <p:cNvPr id="8" name="Rectangle 7"/>
          <p:cNvSpPr/>
          <p:nvPr/>
        </p:nvSpPr>
        <p:spPr>
          <a:xfrm>
            <a:off x="-17252" y="-17253"/>
            <a:ext cx="4284451" cy="6882709"/>
          </a:xfrm>
          <a:prstGeom prst="rect">
            <a:avLst/>
          </a:prstGeom>
          <a:solidFill>
            <a:srgbClr val="9BBB59">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ffectLst>
                <a:outerShdw blurRad="38100" dist="38100" dir="2700000" algn="tl">
                  <a:srgbClr val="000000">
                    <a:alpha val="43137"/>
                  </a:srgbClr>
                </a:outerShdw>
              </a:effectLst>
            </a:endParaRPr>
          </a:p>
        </p:txBody>
      </p:sp>
      <p:sp>
        <p:nvSpPr>
          <p:cNvPr id="2" name="Rectangle 1"/>
          <p:cNvSpPr/>
          <p:nvPr/>
        </p:nvSpPr>
        <p:spPr>
          <a:xfrm>
            <a:off x="228600" y="228600"/>
            <a:ext cx="3907766" cy="5399940"/>
          </a:xfrm>
          <a:prstGeom prst="rect">
            <a:avLst/>
          </a:prstGeom>
        </p:spPr>
        <p:txBody>
          <a:bodyPr wrap="square">
            <a:spAutoFit/>
          </a:bodyPr>
          <a:lstStyle/>
          <a:p>
            <a:pPr fontAlgn="base">
              <a:lnSpc>
                <a:spcPct val="90000"/>
              </a:lnSpc>
              <a:spcBef>
                <a:spcPct val="0"/>
              </a:spcBef>
              <a:spcAft>
                <a:spcPts val="300"/>
              </a:spcAft>
            </a:pPr>
            <a:r>
              <a:rPr lang="en-US" sz="3200" b="1" dirty="0">
                <a:latin typeface="Arial" pitchFamily="34" charset="0"/>
                <a:cs typeface="Arial" pitchFamily="34" charset="0"/>
              </a:rPr>
              <a:t>Increased risk of </a:t>
            </a:r>
            <a:r>
              <a:rPr lang="en-US" sz="3200" b="1" dirty="0" smtClean="0">
                <a:latin typeface="Arial" pitchFamily="34" charset="0"/>
                <a:cs typeface="Arial" pitchFamily="34" charset="0"/>
              </a:rPr>
              <a:t>disease, insect outbreaks</a:t>
            </a:r>
            <a:endParaRPr lang="en-US" sz="3200" b="1" dirty="0">
              <a:latin typeface="Arial" pitchFamily="34" charset="0"/>
              <a:cs typeface="Arial" pitchFamily="34" charset="0"/>
            </a:endParaRPr>
          </a:p>
          <a:p>
            <a:pPr fontAlgn="base">
              <a:lnSpc>
                <a:spcPct val="110000"/>
              </a:lnSpc>
              <a:spcBef>
                <a:spcPct val="0"/>
              </a:spcBef>
              <a:spcAft>
                <a:spcPts val="300"/>
              </a:spcAft>
            </a:pPr>
            <a:endParaRPr lang="en-US" altLang="en-US" sz="2400" dirty="0" smtClean="0">
              <a:solidFill>
                <a:prstClr val="black"/>
              </a:solidFill>
              <a:latin typeface="Arial" pitchFamily="34" charset="0"/>
              <a:cs typeface="Arial" pitchFamily="34" charset="0"/>
            </a:endParaRPr>
          </a:p>
          <a:p>
            <a:pPr fontAlgn="base">
              <a:lnSpc>
                <a:spcPct val="110000"/>
              </a:lnSpc>
              <a:spcBef>
                <a:spcPct val="0"/>
              </a:spcBef>
              <a:spcAft>
                <a:spcPts val="1200"/>
              </a:spcAft>
            </a:pPr>
            <a:r>
              <a:rPr lang="en-US" altLang="en-US" sz="2400" dirty="0" smtClean="0">
                <a:solidFill>
                  <a:prstClr val="black"/>
                </a:solidFill>
                <a:latin typeface="Arial" pitchFamily="34" charset="0"/>
                <a:cs typeface="Arial" pitchFamily="34" charset="0"/>
              </a:rPr>
              <a:t>For example:</a:t>
            </a:r>
          </a:p>
          <a:p>
            <a:pPr marL="342900" indent="-342900" fontAlgn="base">
              <a:lnSpc>
                <a:spcPct val="110000"/>
              </a:lnSpc>
              <a:spcBef>
                <a:spcPct val="0"/>
              </a:spcBef>
              <a:spcAft>
                <a:spcPts val="300"/>
              </a:spcAft>
              <a:buFontTx/>
              <a:buChar char="-"/>
            </a:pPr>
            <a:r>
              <a:rPr lang="en-US" altLang="en-US" sz="2400" dirty="0" smtClean="0">
                <a:solidFill>
                  <a:prstClr val="black"/>
                </a:solidFill>
                <a:latin typeface="Arial" pitchFamily="34" charset="0"/>
                <a:cs typeface="Arial" pitchFamily="34" charset="0"/>
              </a:rPr>
              <a:t>Spruce bark beetle </a:t>
            </a:r>
          </a:p>
          <a:p>
            <a:pPr marL="342900" indent="-342900" fontAlgn="base">
              <a:lnSpc>
                <a:spcPct val="110000"/>
              </a:lnSpc>
              <a:spcBef>
                <a:spcPct val="0"/>
              </a:spcBef>
              <a:spcAft>
                <a:spcPts val="300"/>
              </a:spcAft>
              <a:buFontTx/>
              <a:buChar char="-"/>
            </a:pPr>
            <a:r>
              <a:rPr lang="en-US" altLang="en-US" sz="2400" dirty="0" smtClean="0">
                <a:solidFill>
                  <a:prstClr val="black"/>
                </a:solidFill>
                <a:latin typeface="Arial" pitchFamily="34" charset="0"/>
                <a:cs typeface="Arial" pitchFamily="34" charset="0"/>
              </a:rPr>
              <a:t>Swiss </a:t>
            </a:r>
            <a:r>
              <a:rPr lang="en-US" altLang="en-US" sz="2400" dirty="0">
                <a:solidFill>
                  <a:prstClr val="black"/>
                </a:solidFill>
                <a:latin typeface="Arial" pitchFamily="34" charset="0"/>
                <a:cs typeface="Arial" pitchFamily="34" charset="0"/>
              </a:rPr>
              <a:t>needle </a:t>
            </a:r>
            <a:r>
              <a:rPr lang="en-US" altLang="en-US" sz="2400" dirty="0" smtClean="0">
                <a:solidFill>
                  <a:prstClr val="black"/>
                </a:solidFill>
                <a:latin typeface="Arial" pitchFamily="34" charset="0"/>
                <a:cs typeface="Arial" pitchFamily="34" charset="0"/>
              </a:rPr>
              <a:t>cast </a:t>
            </a:r>
          </a:p>
          <a:p>
            <a:pPr marL="342900" indent="-342900" fontAlgn="base">
              <a:lnSpc>
                <a:spcPct val="110000"/>
              </a:lnSpc>
              <a:spcBef>
                <a:spcPct val="0"/>
              </a:spcBef>
              <a:spcAft>
                <a:spcPts val="300"/>
              </a:spcAft>
              <a:buFontTx/>
              <a:buChar char="-"/>
            </a:pPr>
            <a:r>
              <a:rPr lang="en-US" sz="2400" dirty="0" smtClean="0">
                <a:solidFill>
                  <a:prstClr val="black"/>
                </a:solidFill>
                <a:latin typeface="Arial" pitchFamily="34" charset="0"/>
                <a:cs typeface="Arial" pitchFamily="34" charset="0"/>
              </a:rPr>
              <a:t>Yellow-cedar decline</a:t>
            </a:r>
          </a:p>
          <a:p>
            <a:pPr marL="342900" indent="-342900" fontAlgn="base">
              <a:lnSpc>
                <a:spcPct val="110000"/>
              </a:lnSpc>
              <a:spcBef>
                <a:spcPct val="0"/>
              </a:spcBef>
              <a:spcAft>
                <a:spcPts val="300"/>
              </a:spcAft>
              <a:buFontTx/>
              <a:buChar char="-"/>
            </a:pPr>
            <a:r>
              <a:rPr lang="en-US" altLang="en-US" sz="2400" dirty="0" smtClean="0">
                <a:solidFill>
                  <a:prstClr val="black"/>
                </a:solidFill>
                <a:latin typeface="Arial" pitchFamily="34" charset="0"/>
                <a:cs typeface="Arial" pitchFamily="34" charset="0"/>
              </a:rPr>
              <a:t>Sudden oak death</a:t>
            </a:r>
          </a:p>
          <a:p>
            <a:pPr marL="342900" indent="-342900" fontAlgn="base">
              <a:lnSpc>
                <a:spcPct val="110000"/>
              </a:lnSpc>
              <a:spcBef>
                <a:spcPct val="0"/>
              </a:spcBef>
              <a:spcAft>
                <a:spcPts val="300"/>
              </a:spcAft>
              <a:buFontTx/>
              <a:buChar char="-"/>
            </a:pPr>
            <a:r>
              <a:rPr lang="en-US" altLang="en-US" sz="2400" dirty="0" smtClean="0">
                <a:solidFill>
                  <a:prstClr val="black"/>
                </a:solidFill>
                <a:latin typeface="Arial" pitchFamily="34" charset="0"/>
                <a:cs typeface="Arial" pitchFamily="34" charset="0"/>
              </a:rPr>
              <a:t>Mountain pine beetle </a:t>
            </a:r>
            <a:r>
              <a:rPr lang="en-US" altLang="en-US" dirty="0" smtClean="0">
                <a:solidFill>
                  <a:prstClr val="black"/>
                </a:solidFill>
                <a:latin typeface="Arial" pitchFamily="34" charset="0"/>
                <a:cs typeface="Arial" pitchFamily="34" charset="0"/>
              </a:rPr>
              <a:t>(increase then decrease)</a:t>
            </a:r>
          </a:p>
          <a:p>
            <a:pPr marL="342900" indent="-342900" fontAlgn="base">
              <a:lnSpc>
                <a:spcPct val="110000"/>
              </a:lnSpc>
              <a:spcBef>
                <a:spcPct val="0"/>
              </a:spcBef>
              <a:spcAft>
                <a:spcPts val="300"/>
              </a:spcAft>
              <a:buFontTx/>
              <a:buChar char="-"/>
            </a:pPr>
            <a:endParaRPr lang="en-US" altLang="en-US" sz="2400" dirty="0">
              <a:solidFill>
                <a:prstClr val="black"/>
              </a:solidFill>
              <a:latin typeface="Arial" pitchFamily="34" charset="0"/>
              <a:cs typeface="Arial" pitchFamily="34" charset="0"/>
            </a:endParaRPr>
          </a:p>
        </p:txBody>
      </p:sp>
      <p:sp>
        <p:nvSpPr>
          <p:cNvPr id="4" name="Rectangle 3"/>
          <p:cNvSpPr/>
          <p:nvPr/>
        </p:nvSpPr>
        <p:spPr>
          <a:xfrm>
            <a:off x="4606506" y="6246175"/>
            <a:ext cx="4572000" cy="584775"/>
          </a:xfrm>
          <a:prstGeom prst="rect">
            <a:avLst/>
          </a:prstGeom>
        </p:spPr>
        <p:txBody>
          <a:bodyPr>
            <a:spAutoFit/>
          </a:bodyPr>
          <a:lstStyle/>
          <a:p>
            <a:pPr algn="r" fontAlgn="base">
              <a:spcBef>
                <a:spcPct val="0"/>
              </a:spcBef>
              <a:spcAft>
                <a:spcPct val="0"/>
              </a:spcAft>
            </a:pPr>
            <a:r>
              <a:rPr lang="en-US" sz="1600" dirty="0">
                <a:solidFill>
                  <a:prstClr val="white"/>
                </a:solidFill>
                <a:cs typeface="Arial" pitchFamily="34" charset="0"/>
              </a:rPr>
              <a:t>Discovery Fire burns near volatile stands of </a:t>
            </a:r>
            <a:br>
              <a:rPr lang="en-US" sz="1600" dirty="0">
                <a:solidFill>
                  <a:prstClr val="white"/>
                </a:solidFill>
                <a:cs typeface="Arial" pitchFamily="34" charset="0"/>
              </a:rPr>
            </a:br>
            <a:r>
              <a:rPr lang="en-US" sz="1600" dirty="0">
                <a:solidFill>
                  <a:prstClr val="white"/>
                </a:solidFill>
                <a:cs typeface="Arial" pitchFamily="34" charset="0"/>
              </a:rPr>
              <a:t>insect-damaged trees, DNR</a:t>
            </a:r>
          </a:p>
        </p:txBody>
      </p:sp>
      <p:pic>
        <p:nvPicPr>
          <p:cNvPr id="10" name="Picture 6" descr="CIG_logo_2_inch_BORDER.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71173" y="6095999"/>
            <a:ext cx="396627"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0" name="Picture 2" descr="http://www.forestryimages.org/images/768x512/137104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3276599" y="990597"/>
            <a:ext cx="6858001" cy="4876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71501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837838416"/>
              </p:ext>
            </p:extLst>
          </p:nvPr>
        </p:nvGraphicFramePr>
        <p:xfrm>
          <a:off x="457200" y="381000"/>
          <a:ext cx="8382000" cy="5857878"/>
        </p:xfrm>
        <a:graphic>
          <a:graphicData uri="http://schemas.openxmlformats.org/drawingml/2006/table">
            <a:tbl>
              <a:tblPr firstRow="1" firstCol="1" bandRow="1"/>
              <a:tblGrid>
                <a:gridCol w="2095500"/>
                <a:gridCol w="2095500"/>
                <a:gridCol w="2095500"/>
                <a:gridCol w="2095500"/>
              </a:tblGrid>
              <a:tr h="441090">
                <a:tc gridSpan="4">
                  <a:txBody>
                    <a:bodyPr/>
                    <a:lstStyle/>
                    <a:p>
                      <a:pPr marL="0" marR="0">
                        <a:spcBef>
                          <a:spcPts val="0"/>
                        </a:spcBef>
                        <a:spcAft>
                          <a:spcPts val="0"/>
                        </a:spcAft>
                      </a:pPr>
                      <a:r>
                        <a:rPr lang="en-US" sz="1800" b="1" dirty="0">
                          <a:solidFill>
                            <a:schemeClr val="tx1"/>
                          </a:solidFill>
                          <a:effectLst/>
                          <a:latin typeface="Times New Roman"/>
                          <a:ea typeface="Times New Roman"/>
                          <a:cs typeface="Times New Roman"/>
                        </a:rPr>
                        <a:t>Table 34. Washington Important Bird Area (Figure 70) species potentially impacted by increased forest fire intensity and changes in temperature and precipitation driven by climate change.</a:t>
                      </a:r>
                      <a:endParaRPr lang="en-US" sz="1600" b="1" dirty="0">
                        <a:solidFill>
                          <a:schemeClr val="tx1"/>
                        </a:solidFill>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20545">
                <a:tc gridSpan="4">
                  <a:txBody>
                    <a:bodyPr/>
                    <a:lstStyle/>
                    <a:p>
                      <a:pPr marL="0" marR="0" algn="ctr">
                        <a:lnSpc>
                          <a:spcPct val="115000"/>
                        </a:lnSpc>
                        <a:spcBef>
                          <a:spcPts val="0"/>
                        </a:spcBef>
                        <a:spcAft>
                          <a:spcPts val="0"/>
                        </a:spcAft>
                      </a:pPr>
                      <a:r>
                        <a:rPr lang="en-US" sz="1400">
                          <a:effectLst/>
                          <a:latin typeface="Times New Roman"/>
                          <a:ea typeface="Times New Roman"/>
                          <a:cs typeface="Times New Roman"/>
                        </a:rPr>
                        <a:t>Forest Fire Intensity</a:t>
                      </a:r>
                      <a:endParaRPr lang="en-US" sz="18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20545">
                <a:tc>
                  <a:txBody>
                    <a:bodyPr/>
                    <a:lstStyle/>
                    <a:p>
                      <a:pPr marL="0" marR="0" algn="ctr">
                        <a:lnSpc>
                          <a:spcPct val="115000"/>
                        </a:lnSpc>
                        <a:spcBef>
                          <a:spcPts val="0"/>
                        </a:spcBef>
                        <a:spcAft>
                          <a:spcPts val="0"/>
                        </a:spcAft>
                      </a:pPr>
                      <a:r>
                        <a:rPr lang="en-US" sz="1400">
                          <a:effectLst/>
                          <a:latin typeface="Times New Roman"/>
                          <a:ea typeface="Times New Roman"/>
                          <a:cs typeface="Times New Roman"/>
                        </a:rPr>
                        <a:t>Beneficial</a:t>
                      </a:r>
                      <a:endParaRPr lang="en-US" sz="18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400">
                          <a:effectLst/>
                          <a:latin typeface="Times New Roman"/>
                          <a:ea typeface="Times New Roman"/>
                          <a:cs typeface="Times New Roman"/>
                        </a:rPr>
                        <a:t>Low Risk</a:t>
                      </a:r>
                      <a:endParaRPr lang="en-US" sz="18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400">
                          <a:effectLst/>
                          <a:latin typeface="Times New Roman"/>
                          <a:ea typeface="Times New Roman"/>
                          <a:cs typeface="Times New Roman"/>
                        </a:rPr>
                        <a:t>Moderate Risk</a:t>
                      </a:r>
                      <a:endParaRPr lang="en-US" sz="18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400">
                          <a:effectLst/>
                          <a:latin typeface="Times New Roman"/>
                          <a:ea typeface="Times New Roman"/>
                          <a:cs typeface="Times New Roman"/>
                        </a:rPr>
                        <a:t>High Risk</a:t>
                      </a:r>
                      <a:endParaRPr lang="en-US" sz="18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845422">
                <a:tc>
                  <a:txBody>
                    <a:bodyPr/>
                    <a:lstStyle/>
                    <a:p>
                      <a:pPr marL="0" marR="0">
                        <a:lnSpc>
                          <a:spcPct val="115000"/>
                        </a:lnSpc>
                        <a:spcBef>
                          <a:spcPts val="0"/>
                        </a:spcBef>
                        <a:spcAft>
                          <a:spcPts val="0"/>
                        </a:spcAft>
                      </a:pPr>
                      <a:r>
                        <a:rPr lang="en-US" sz="1400">
                          <a:effectLst/>
                          <a:latin typeface="Times New Roman"/>
                          <a:ea typeface="Times New Roman"/>
                          <a:cs typeface="Times New Roman"/>
                        </a:rPr>
                        <a:t>Black-backed woodpecker</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Olive-sided flycatcher</a:t>
                      </a:r>
                      <a:endParaRPr lang="en-US" sz="18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Times New Roman"/>
                          <a:ea typeface="Times New Roman"/>
                          <a:cs typeface="Times New Roman"/>
                        </a:rPr>
                        <a:t>Sooty grouse</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Williamson’s sapsucker</a:t>
                      </a:r>
                      <a:endParaRPr lang="en-US" sz="18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Times New Roman"/>
                          <a:ea typeface="Times New Roman"/>
                          <a:cs typeface="Times New Roman"/>
                        </a:rPr>
                        <a:t>Northern goshawk</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Dusky grouse</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White-headed woodpecker</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Hermit warbler</a:t>
                      </a:r>
                      <a:endParaRPr lang="en-US" sz="18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Times New Roman"/>
                          <a:ea typeface="Times New Roman"/>
                          <a:cs typeface="Times New Roman"/>
                        </a:rPr>
                        <a:t>Flammulated owl</a:t>
                      </a:r>
                      <a:endParaRPr lang="en-US" sz="18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545">
                <a:tc gridSpan="4">
                  <a:txBody>
                    <a:bodyPr/>
                    <a:lstStyle/>
                    <a:p>
                      <a:pPr marL="0" marR="0" algn="ctr">
                        <a:lnSpc>
                          <a:spcPct val="115000"/>
                        </a:lnSpc>
                        <a:spcBef>
                          <a:spcPts val="0"/>
                        </a:spcBef>
                        <a:spcAft>
                          <a:spcPts val="0"/>
                        </a:spcAft>
                      </a:pPr>
                      <a:r>
                        <a:rPr lang="en-US" sz="1400">
                          <a:effectLst/>
                          <a:latin typeface="Times New Roman"/>
                          <a:ea typeface="Times New Roman"/>
                          <a:cs typeface="Times New Roman"/>
                        </a:rPr>
                        <a:t>Changes in temperature and precipitation</a:t>
                      </a:r>
                      <a:endParaRPr lang="en-US" sz="18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747620">
                <a:tc>
                  <a:txBody>
                    <a:bodyPr/>
                    <a:lstStyle/>
                    <a:p>
                      <a:pPr marL="0" marR="0">
                        <a:lnSpc>
                          <a:spcPct val="115000"/>
                        </a:lnSpc>
                        <a:spcBef>
                          <a:spcPts val="0"/>
                        </a:spcBef>
                        <a:spcAft>
                          <a:spcPts val="0"/>
                        </a:spcAft>
                      </a:pPr>
                      <a:r>
                        <a:rPr lang="en-US" sz="1400" dirty="0">
                          <a:effectLst/>
                          <a:latin typeface="Times New Roman"/>
                          <a:ea typeface="Times New Roman"/>
                          <a:cs typeface="Times New Roman"/>
                        </a:rPr>
                        <a:t> </a:t>
                      </a:r>
                      <a:endParaRPr lang="en-US" sz="1800" dirty="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Times New Roman"/>
                          <a:ea typeface="Times New Roman"/>
                          <a:cs typeface="Times New Roman"/>
                        </a:rPr>
                        <a:t>Black-crowned night-heron</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Cinnamon teal</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Common goldeneye</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Hooded merganser</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Osprey</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Lewis’s woodpecker</a:t>
                      </a:r>
                      <a:endParaRPr lang="en-US" sz="18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Times New Roman"/>
                          <a:ea typeface="Times New Roman"/>
                          <a:cs typeface="Times New Roman"/>
                        </a:rPr>
                        <a:t>American bittern</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Canvasback</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Ring-necked duck</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Lesser scaup</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Ruddy duck</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Virginia rail</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Sora</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Sandhill crane</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Long-billed dowitcher</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Wilson’s snipe</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Wilson’s phalarope</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Forster’s tern</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Willow flycatcher</a:t>
                      </a:r>
                      <a:endParaRPr lang="en-US" sz="18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Times New Roman"/>
                          <a:ea typeface="Times New Roman"/>
                          <a:cs typeface="Times New Roman"/>
                        </a:rPr>
                        <a:t>Western grebe</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Clark’s grebe</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Black-necked stilt</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American avocet</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Long-billed curlew</a:t>
                      </a:r>
                      <a:endParaRPr lang="en-US" sz="1800">
                        <a:effectLst/>
                        <a:latin typeface="Times New Roman"/>
                        <a:ea typeface="Calibri"/>
                        <a:cs typeface="Times New Roman"/>
                      </a:endParaRPr>
                    </a:p>
                    <a:p>
                      <a:pPr marL="0" marR="0">
                        <a:lnSpc>
                          <a:spcPct val="115000"/>
                        </a:lnSpc>
                        <a:spcBef>
                          <a:spcPts val="0"/>
                        </a:spcBef>
                        <a:spcAft>
                          <a:spcPts val="0"/>
                        </a:spcAft>
                      </a:pPr>
                      <a:r>
                        <a:rPr lang="en-US" sz="1400">
                          <a:effectLst/>
                          <a:latin typeface="Times New Roman"/>
                          <a:ea typeface="Times New Roman"/>
                          <a:cs typeface="Times New Roman"/>
                        </a:rPr>
                        <a:t>Black tern</a:t>
                      </a:r>
                      <a:endParaRPr lang="en-US" sz="18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355">
                <a:tc gridSpan="4">
                  <a:txBody>
                    <a:bodyPr/>
                    <a:lstStyle/>
                    <a:p>
                      <a:pPr marL="0" marR="0">
                        <a:lnSpc>
                          <a:spcPct val="115000"/>
                        </a:lnSpc>
                        <a:spcBef>
                          <a:spcPts val="0"/>
                        </a:spcBef>
                        <a:spcAft>
                          <a:spcPts val="0"/>
                        </a:spcAft>
                      </a:pPr>
                      <a:r>
                        <a:rPr lang="en-US" sz="1400" i="1" dirty="0">
                          <a:effectLst/>
                          <a:latin typeface="Times New Roman"/>
                          <a:ea typeface="Times New Roman"/>
                          <a:cs typeface="Times New Roman"/>
                        </a:rPr>
                        <a:t>Source: Reproduced from </a:t>
                      </a:r>
                      <a:r>
                        <a:rPr lang="en-US" sz="1400" i="1" dirty="0" err="1">
                          <a:effectLst/>
                          <a:latin typeface="Times New Roman"/>
                          <a:ea typeface="Times New Roman"/>
                          <a:cs typeface="Times New Roman"/>
                        </a:rPr>
                        <a:t>Audobon</a:t>
                      </a:r>
                      <a:r>
                        <a:rPr lang="en-US" sz="1400" i="1" dirty="0">
                          <a:effectLst/>
                          <a:latin typeface="Times New Roman"/>
                          <a:ea typeface="Times New Roman"/>
                          <a:cs typeface="Times New Roman"/>
                        </a:rPr>
                        <a:t> Washington (2009, Tables shown on p. 7 and p. 10) by authors of this report.</a:t>
                      </a:r>
                      <a:endParaRPr lang="en-US" sz="18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25699122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Implications for Tribes </a:t>
            </a:r>
            <a:endParaRPr lang="en-US" dirty="0"/>
          </a:p>
        </p:txBody>
      </p:sp>
      <p:sp>
        <p:nvSpPr>
          <p:cNvPr id="3" name="Content Placeholder 2"/>
          <p:cNvSpPr>
            <a:spLocks noGrp="1"/>
          </p:cNvSpPr>
          <p:nvPr>
            <p:ph idx="1"/>
          </p:nvPr>
        </p:nvSpPr>
        <p:spPr>
          <a:xfrm>
            <a:off x="457200" y="1722437"/>
            <a:ext cx="8229600" cy="4525963"/>
          </a:xfrm>
        </p:spPr>
        <p:txBody>
          <a:bodyPr>
            <a:noAutofit/>
          </a:bodyPr>
          <a:lstStyle/>
          <a:p>
            <a:pPr marL="0" indent="0">
              <a:spcBef>
                <a:spcPts val="1200"/>
              </a:spcBef>
              <a:spcAft>
                <a:spcPts val="1200"/>
              </a:spcAft>
              <a:buNone/>
            </a:pPr>
            <a:r>
              <a:rPr lang="en-US" sz="2400" dirty="0">
                <a:solidFill>
                  <a:schemeClr val="tx1">
                    <a:lumMod val="95000"/>
                    <a:lumOff val="5000"/>
                  </a:schemeClr>
                </a:solidFill>
              </a:rPr>
              <a:t>S</a:t>
            </a:r>
            <a:r>
              <a:rPr lang="en-US" sz="2400" dirty="0" smtClean="0">
                <a:solidFill>
                  <a:schemeClr val="tx1">
                    <a:lumMod val="95000"/>
                    <a:lumOff val="5000"/>
                  </a:schemeClr>
                </a:solidFill>
              </a:rPr>
              <a:t>ocioeconomic and health impacts from:</a:t>
            </a:r>
          </a:p>
          <a:p>
            <a:pPr>
              <a:spcBef>
                <a:spcPts val="1200"/>
              </a:spcBef>
              <a:spcAft>
                <a:spcPts val="1200"/>
              </a:spcAft>
            </a:pPr>
            <a:r>
              <a:rPr lang="en-US" sz="2400" dirty="0" smtClean="0">
                <a:solidFill>
                  <a:schemeClr val="tx1">
                    <a:lumMod val="95000"/>
                    <a:lumOff val="5000"/>
                  </a:schemeClr>
                </a:solidFill>
              </a:rPr>
              <a:t>Reduced/lost access to traditional foods such as fish, game, and wild and cultivated crops</a:t>
            </a:r>
          </a:p>
          <a:p>
            <a:pPr>
              <a:spcBef>
                <a:spcPts val="1200"/>
              </a:spcBef>
              <a:spcAft>
                <a:spcPts val="1200"/>
              </a:spcAft>
            </a:pPr>
            <a:r>
              <a:rPr lang="en-US" sz="2400" dirty="0" smtClean="0">
                <a:solidFill>
                  <a:schemeClr val="tx1">
                    <a:lumMod val="95000"/>
                    <a:lumOff val="5000"/>
                  </a:schemeClr>
                </a:solidFill>
              </a:rPr>
              <a:t>Loss of culturally significant places and traditions associated with traditional foods and places</a:t>
            </a:r>
          </a:p>
          <a:p>
            <a:pPr>
              <a:spcBef>
                <a:spcPts val="1200"/>
              </a:spcBef>
              <a:spcAft>
                <a:spcPts val="1200"/>
              </a:spcAft>
            </a:pPr>
            <a:r>
              <a:rPr lang="en-US" sz="2400" dirty="0" smtClean="0">
                <a:solidFill>
                  <a:schemeClr val="tx1">
                    <a:lumMod val="95000"/>
                    <a:lumOff val="5000"/>
                  </a:schemeClr>
                </a:solidFill>
              </a:rPr>
              <a:t>Risky travel and hunting conditions, damage and loss to settlements, and food insecurity</a:t>
            </a:r>
          </a:p>
          <a:p>
            <a:pPr>
              <a:spcBef>
                <a:spcPts val="1200"/>
              </a:spcBef>
              <a:spcAft>
                <a:spcPts val="1200"/>
              </a:spcAft>
            </a:pPr>
            <a:r>
              <a:rPr lang="en-US" sz="2400" dirty="0" smtClean="0">
                <a:solidFill>
                  <a:schemeClr val="tx1">
                    <a:lumMod val="95000"/>
                    <a:lumOff val="5000"/>
                  </a:schemeClr>
                </a:solidFill>
              </a:rPr>
              <a:t>Relocation of communities</a:t>
            </a:r>
          </a:p>
          <a:p>
            <a:pPr>
              <a:spcBef>
                <a:spcPts val="1200"/>
              </a:spcBef>
              <a:spcAft>
                <a:spcPts val="1200"/>
              </a:spcAft>
            </a:pPr>
            <a:endParaRPr lang="en-US" sz="24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427" y="211709"/>
            <a:ext cx="833274" cy="1082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267200" y="6396335"/>
            <a:ext cx="4876800" cy="461665"/>
          </a:xfrm>
          <a:prstGeom prst="rect">
            <a:avLst/>
          </a:prstGeom>
        </p:spPr>
        <p:txBody>
          <a:bodyPr wrap="square">
            <a:spAutoFit/>
          </a:bodyPr>
          <a:lstStyle/>
          <a:p>
            <a:pPr algn="r"/>
            <a:endParaRPr lang="en-US" sz="1200" dirty="0"/>
          </a:p>
          <a:p>
            <a:pPr algn="r"/>
            <a:r>
              <a:rPr lang="en-US" sz="1200" dirty="0"/>
              <a:t> </a:t>
            </a:r>
            <a:r>
              <a:rPr lang="en-US" sz="1200" dirty="0" smtClean="0"/>
              <a:t>Bennett et al 2014, </a:t>
            </a:r>
            <a:r>
              <a:rPr lang="en-US" sz="1200" dirty="0" err="1" smtClean="0"/>
              <a:t>Ch</a:t>
            </a:r>
            <a:r>
              <a:rPr lang="en-US" sz="1200" dirty="0" smtClean="0"/>
              <a:t> 12 in U.S. Third Nat. Assess. </a:t>
            </a:r>
            <a:endParaRPr lang="en-US" sz="1200" dirty="0"/>
          </a:p>
        </p:txBody>
      </p:sp>
    </p:spTree>
    <p:extLst>
      <p:ext uri="{BB962C8B-B14F-4D97-AF65-F5344CB8AC3E}">
        <p14:creationId xmlns:p14="http://schemas.microsoft.com/office/powerpoint/2010/main" val="7273486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1143000"/>
          </a:xfrm>
        </p:spPr>
        <p:txBody>
          <a:bodyPr>
            <a:normAutofit/>
          </a:bodyPr>
          <a:lstStyle/>
          <a:p>
            <a:r>
              <a:rPr lang="en-US" sz="3600" dirty="0" smtClean="0"/>
              <a:t>Where Do We Go From Here?</a:t>
            </a:r>
            <a:endParaRPr lang="en-US" sz="3600" dirty="0"/>
          </a:p>
        </p:txBody>
      </p:sp>
      <p:pic>
        <p:nvPicPr>
          <p:cNvPr id="117762" name="Picture 2" descr="http://www.insidearm.com/wp-content/uploads/changes-ahead.jpg?8b505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819274"/>
            <a:ext cx="6600825" cy="412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9575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76200" y="0"/>
            <a:ext cx="9067800" cy="1295400"/>
          </a:xfrm>
          <a:prstGeom prst="rect">
            <a:avLst/>
          </a:prstGeom>
          <a:noFill/>
          <a:ln w="25400">
            <a:noFill/>
            <a:miter lim="800000"/>
            <a:headEnd/>
            <a:tailEnd/>
          </a:ln>
        </p:spPr>
        <p:txBody>
          <a:bodyPr anchor="ctr">
            <a:prstTxWarp prst="textNoShape">
              <a:avLst/>
            </a:prstTxWarp>
          </a:bodyPr>
          <a:lstStyle/>
          <a:p>
            <a:pPr algn="ctr" fontAlgn="base">
              <a:spcBef>
                <a:spcPct val="0"/>
              </a:spcBef>
              <a:spcAft>
                <a:spcPct val="0"/>
              </a:spcAft>
            </a:pPr>
            <a:r>
              <a:rPr lang="en-US" sz="3600" dirty="0">
                <a:solidFill>
                  <a:srgbClr val="0B1633"/>
                </a:solidFill>
                <a:latin typeface="Century Gothic"/>
                <a:cs typeface="Century Gothic"/>
              </a:rPr>
              <a:t>Planning for Climate Change</a:t>
            </a:r>
            <a:endParaRPr lang="en-US" sz="3200" dirty="0">
              <a:solidFill>
                <a:srgbClr val="0B1633"/>
              </a:solidFill>
              <a:latin typeface="Century Gothic"/>
              <a:cs typeface="Century Gothic"/>
            </a:endParaRPr>
          </a:p>
        </p:txBody>
      </p:sp>
      <p:sp>
        <p:nvSpPr>
          <p:cNvPr id="10" name="Content Placeholder 9"/>
          <p:cNvSpPr>
            <a:spLocks noGrp="1"/>
          </p:cNvSpPr>
          <p:nvPr>
            <p:ph idx="1"/>
          </p:nvPr>
        </p:nvSpPr>
        <p:spPr/>
        <p:txBody>
          <a:bodyPr/>
          <a:lstStyle/>
          <a:p>
            <a:pPr marL="0" lvl="0" indent="0" eaLnBrk="1" hangingPunct="1">
              <a:lnSpc>
                <a:spcPts val="2900"/>
              </a:lnSpc>
              <a:spcBef>
                <a:spcPct val="0"/>
              </a:spcBef>
              <a:buNone/>
            </a:pPr>
            <a:r>
              <a:rPr lang="en-US" sz="2000" b="1" dirty="0" smtClean="0">
                <a:solidFill>
                  <a:prstClr val="black"/>
                </a:solidFill>
                <a:latin typeface="Century Gothic"/>
                <a:cs typeface="Century Gothic"/>
              </a:rPr>
              <a:t>Anticipate changes. </a:t>
            </a:r>
            <a:r>
              <a:rPr lang="en-US" sz="2000" dirty="0" smtClean="0">
                <a:solidFill>
                  <a:prstClr val="black"/>
                </a:solidFill>
                <a:latin typeface="Century Gothic"/>
                <a:cs typeface="Century Gothic"/>
              </a:rPr>
              <a:t>Accept that the future climate will be substantially different than the past.</a:t>
            </a:r>
          </a:p>
          <a:p>
            <a:pPr marL="0" lvl="0" indent="0" eaLnBrk="1" hangingPunct="1">
              <a:lnSpc>
                <a:spcPts val="2900"/>
              </a:lnSpc>
              <a:spcBef>
                <a:spcPct val="0"/>
              </a:spcBef>
              <a:buNone/>
            </a:pPr>
            <a:endParaRPr lang="en-US" sz="2000" dirty="0" smtClean="0">
              <a:solidFill>
                <a:prstClr val="black"/>
              </a:solidFill>
              <a:latin typeface="Century Gothic"/>
              <a:cs typeface="Century Gothic"/>
            </a:endParaRPr>
          </a:p>
          <a:p>
            <a:pPr marL="0" lvl="0" indent="0" eaLnBrk="1" hangingPunct="1">
              <a:lnSpc>
                <a:spcPts val="2900"/>
              </a:lnSpc>
              <a:spcBef>
                <a:spcPct val="0"/>
              </a:spcBef>
              <a:buNone/>
            </a:pPr>
            <a:r>
              <a:rPr lang="en-US" sz="2000" b="1" dirty="0" smtClean="0">
                <a:solidFill>
                  <a:prstClr val="black"/>
                </a:solidFill>
                <a:latin typeface="Century Gothic"/>
                <a:cs typeface="Century Gothic"/>
              </a:rPr>
              <a:t>Use scenario based planning</a:t>
            </a:r>
            <a:r>
              <a:rPr lang="en-US" sz="2000" dirty="0" smtClean="0">
                <a:solidFill>
                  <a:prstClr val="black"/>
                </a:solidFill>
                <a:latin typeface="Century Gothic"/>
                <a:cs typeface="Century Gothic"/>
              </a:rPr>
              <a:t> over long time scales to evaluate options rather than the historical record. </a:t>
            </a:r>
          </a:p>
          <a:p>
            <a:pPr marL="0" lvl="0" indent="0" eaLnBrk="1" hangingPunct="1">
              <a:lnSpc>
                <a:spcPts val="2900"/>
              </a:lnSpc>
              <a:spcBef>
                <a:spcPct val="0"/>
              </a:spcBef>
              <a:buNone/>
            </a:pPr>
            <a:endParaRPr lang="en-US" sz="2000" dirty="0" smtClean="0">
              <a:solidFill>
                <a:prstClr val="black"/>
              </a:solidFill>
              <a:latin typeface="Century Gothic"/>
              <a:cs typeface="Century Gothic"/>
            </a:endParaRPr>
          </a:p>
          <a:p>
            <a:pPr marL="0" lvl="0" indent="0" eaLnBrk="1" hangingPunct="1">
              <a:lnSpc>
                <a:spcPts val="2900"/>
              </a:lnSpc>
              <a:spcBef>
                <a:spcPct val="0"/>
              </a:spcBef>
              <a:buNone/>
            </a:pPr>
            <a:r>
              <a:rPr lang="en-US" sz="2000" b="1" dirty="0" smtClean="0">
                <a:solidFill>
                  <a:prstClr val="black"/>
                </a:solidFill>
                <a:latin typeface="Century Gothic"/>
                <a:cs typeface="Century Gothic"/>
              </a:rPr>
              <a:t>Expect surprises</a:t>
            </a:r>
            <a:r>
              <a:rPr lang="en-US" sz="2000" dirty="0" smtClean="0">
                <a:solidFill>
                  <a:prstClr val="black"/>
                </a:solidFill>
                <a:latin typeface="Century Gothic"/>
                <a:cs typeface="Century Gothic"/>
              </a:rPr>
              <a:t> and plan for flexibility and robustness in the face of uncertain changes rather than counting on one approach.</a:t>
            </a:r>
          </a:p>
          <a:p>
            <a:pPr marL="0" lvl="0" indent="0" eaLnBrk="1" hangingPunct="1">
              <a:lnSpc>
                <a:spcPts val="2900"/>
              </a:lnSpc>
              <a:spcBef>
                <a:spcPct val="0"/>
              </a:spcBef>
              <a:buNone/>
            </a:pPr>
            <a:endParaRPr lang="en-US" sz="2000" dirty="0" smtClean="0">
              <a:solidFill>
                <a:prstClr val="black"/>
              </a:solidFill>
              <a:latin typeface="Century Gothic"/>
              <a:cs typeface="Century Gothic"/>
            </a:endParaRPr>
          </a:p>
          <a:p>
            <a:pPr marL="0" lvl="0" indent="0" eaLnBrk="1" hangingPunct="1">
              <a:lnSpc>
                <a:spcPts val="2900"/>
              </a:lnSpc>
              <a:spcBef>
                <a:spcPct val="0"/>
              </a:spcBef>
              <a:buNone/>
            </a:pPr>
            <a:r>
              <a:rPr lang="en-US" sz="2000" b="1" dirty="0" smtClean="0">
                <a:solidFill>
                  <a:prstClr val="black"/>
                </a:solidFill>
                <a:latin typeface="Century Gothic"/>
                <a:cs typeface="Century Gothic"/>
              </a:rPr>
              <a:t>Plan for the long haul</a:t>
            </a:r>
            <a:r>
              <a:rPr lang="en-US" sz="2000" dirty="0" smtClean="0">
                <a:solidFill>
                  <a:prstClr val="black"/>
                </a:solidFill>
                <a:latin typeface="Century Gothic"/>
                <a:cs typeface="Century Gothic"/>
              </a:rPr>
              <a:t>.  Where possible, make adaptive responses and agreements “self tending” to avoid repetitive costs of intervention as impacts increase over time.</a:t>
            </a:r>
          </a:p>
          <a:p>
            <a:pPr marL="0" lvl="0" indent="0" eaLnBrk="1" hangingPunct="1">
              <a:lnSpc>
                <a:spcPts val="2900"/>
              </a:lnSpc>
              <a:spcBef>
                <a:spcPct val="0"/>
              </a:spcBef>
              <a:buNone/>
            </a:pPr>
            <a:endParaRPr lang="en-US" sz="2000" dirty="0" smtClean="0">
              <a:solidFill>
                <a:prstClr val="black"/>
              </a:solidFill>
              <a:latin typeface="Century Gothic"/>
              <a:cs typeface="Century Gothic"/>
            </a:endParaRPr>
          </a:p>
          <a:p>
            <a:endParaRPr lang="en-US" dirty="0"/>
          </a:p>
        </p:txBody>
      </p:sp>
    </p:spTree>
    <p:extLst>
      <p:ext uri="{BB962C8B-B14F-4D97-AF65-F5344CB8AC3E}">
        <p14:creationId xmlns:p14="http://schemas.microsoft.com/office/powerpoint/2010/main" val="371029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 name="Content Placeholder 10"/>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909762" y="3544094"/>
            <a:ext cx="5324475" cy="638175"/>
          </a:xfrm>
        </p:spPr>
      </p:pic>
      <p:pic>
        <p:nvPicPr>
          <p:cNvPr id="4" name="Picture 6" descr="ColRiver_White-Bluffs-(fad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572000" y="0"/>
            <a:ext cx="457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4"/>
          <p:cNvSpPr txBox="1">
            <a:spLocks noChangeArrowheads="1"/>
          </p:cNvSpPr>
          <p:nvPr/>
        </p:nvSpPr>
        <p:spPr>
          <a:xfrm>
            <a:off x="4876800" y="550333"/>
            <a:ext cx="4114800" cy="43613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Tx/>
              <a:buNone/>
            </a:pPr>
            <a:endParaRPr lang="en-US" altLang="en-US" sz="2000" dirty="0" smtClean="0"/>
          </a:p>
          <a:p>
            <a:pPr marL="0" indent="0" algn="ctr">
              <a:spcBef>
                <a:spcPts val="0"/>
              </a:spcBef>
              <a:buFontTx/>
              <a:buNone/>
            </a:pPr>
            <a:r>
              <a:rPr lang="en-US" altLang="en-US" sz="2000" b="1" dirty="0" smtClean="0"/>
              <a:t>The Climate Impacts Group</a:t>
            </a:r>
          </a:p>
          <a:p>
            <a:pPr marL="0" indent="0" algn="ctr">
              <a:spcBef>
                <a:spcPts val="0"/>
              </a:spcBef>
              <a:buFontTx/>
              <a:buNone/>
            </a:pPr>
            <a:endParaRPr lang="en-US" altLang="en-US" sz="2000" b="1" dirty="0" smtClean="0"/>
          </a:p>
          <a:p>
            <a:pPr marL="0" indent="0" algn="ctr">
              <a:spcBef>
                <a:spcPts val="0"/>
              </a:spcBef>
              <a:buFontTx/>
              <a:buNone/>
            </a:pPr>
            <a:r>
              <a:rPr lang="en-US" altLang="en-US" sz="2000" dirty="0" smtClean="0">
                <a:solidFill>
                  <a:srgbClr val="000000"/>
                </a:solidFill>
                <a:hlinkClick r:id="rId5"/>
              </a:rPr>
              <a:t>www.cses.washington.edu/cig</a:t>
            </a:r>
            <a:r>
              <a:rPr lang="en-US" altLang="en-US" sz="2400" dirty="0" smtClean="0">
                <a:solidFill>
                  <a:srgbClr val="000000"/>
                </a:solidFill>
              </a:rPr>
              <a:t> </a:t>
            </a:r>
            <a:endParaRPr lang="en-US" altLang="en-US" sz="2400" dirty="0">
              <a:solidFill>
                <a:schemeClr val="tx2"/>
              </a:solidFill>
            </a:endParaRPr>
          </a:p>
          <a:p>
            <a:pPr marL="0" indent="0" algn="ctr">
              <a:spcBef>
                <a:spcPts val="0"/>
              </a:spcBef>
              <a:buFontTx/>
              <a:buNone/>
            </a:pPr>
            <a:endParaRPr lang="en-US" altLang="en-US" sz="2400" dirty="0" smtClean="0">
              <a:solidFill>
                <a:schemeClr val="tx2"/>
              </a:solidFill>
            </a:endParaRPr>
          </a:p>
          <a:p>
            <a:pPr marL="0" indent="0" algn="ctr">
              <a:spcBef>
                <a:spcPts val="0"/>
              </a:spcBef>
              <a:buFontTx/>
              <a:buNone/>
            </a:pPr>
            <a:r>
              <a:rPr lang="en-US" altLang="en-US" sz="2400" dirty="0" err="1" smtClean="0"/>
              <a:t>CIG@uw.edu</a:t>
            </a:r>
            <a:endParaRPr lang="en-US" altLang="en-US" sz="2400" dirty="0" smtClean="0"/>
          </a:p>
        </p:txBody>
      </p:sp>
      <p:pic>
        <p:nvPicPr>
          <p:cNvPr id="7" name="Picture 5" descr="CIG_logo_color_2_inch"/>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477001" y="3200400"/>
            <a:ext cx="916325"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DOI Logo"/>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791200" y="6096000"/>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6400800" y="6096000"/>
            <a:ext cx="1981200" cy="523220"/>
          </a:xfrm>
          <a:prstGeom prst="rect">
            <a:avLst/>
          </a:prstGeom>
        </p:spPr>
        <p:txBody>
          <a:bodyPr wrap="square">
            <a:spAutoFit/>
          </a:bodyPr>
          <a:lstStyle/>
          <a:p>
            <a:r>
              <a:rPr lang="en-US" sz="1400" dirty="0"/>
              <a:t>Northwest Climate Science </a:t>
            </a:r>
            <a:r>
              <a:rPr lang="en-US" sz="1400" dirty="0" smtClean="0"/>
              <a:t>Center</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86400" y="5541172"/>
            <a:ext cx="2743200" cy="326228"/>
          </a:xfrm>
          <a:prstGeom prst="rect">
            <a:avLst/>
          </a:prstGeom>
        </p:spPr>
      </p:pic>
      <p:sp>
        <p:nvSpPr>
          <p:cNvPr id="15" name="TextBox 14"/>
          <p:cNvSpPr txBox="1"/>
          <p:nvPr/>
        </p:nvSpPr>
        <p:spPr>
          <a:xfrm>
            <a:off x="685800" y="762000"/>
            <a:ext cx="3429000" cy="3323987"/>
          </a:xfrm>
          <a:prstGeom prst="rect">
            <a:avLst/>
          </a:prstGeom>
          <a:solidFill>
            <a:srgbClr val="FFFFFF">
              <a:alpha val="41961"/>
            </a:srgbClr>
          </a:solidFill>
        </p:spPr>
        <p:txBody>
          <a:bodyPr wrap="square" rtlCol="0">
            <a:spAutoFit/>
          </a:bodyPr>
          <a:lstStyle/>
          <a:p>
            <a:pPr algn="ctr"/>
            <a:r>
              <a:rPr lang="en-US" sz="2400" dirty="0" smtClean="0">
                <a:solidFill>
                  <a:srgbClr val="C00000"/>
                </a:solidFill>
              </a:rPr>
              <a:t>Save the Date!</a:t>
            </a:r>
          </a:p>
          <a:p>
            <a:pPr algn="ctr"/>
            <a:endParaRPr lang="en-US" sz="2400" dirty="0" smtClean="0">
              <a:solidFill>
                <a:srgbClr val="C00000"/>
              </a:solidFill>
            </a:endParaRPr>
          </a:p>
          <a:p>
            <a:pPr algn="ctr"/>
            <a:r>
              <a:rPr lang="en-US" sz="2400" b="1" dirty="0" smtClean="0"/>
              <a:t>5th </a:t>
            </a:r>
            <a:r>
              <a:rPr lang="en-US" sz="2400" b="1" dirty="0"/>
              <a:t>Annual Pacific Northwest</a:t>
            </a:r>
            <a:br>
              <a:rPr lang="en-US" sz="2400" b="1" dirty="0"/>
            </a:br>
            <a:r>
              <a:rPr lang="en-US" sz="2400" b="1" dirty="0"/>
              <a:t>Climate Science Conference</a:t>
            </a:r>
            <a:r>
              <a:rPr lang="en-US" sz="2400" dirty="0"/>
              <a:t/>
            </a:r>
            <a:br>
              <a:rPr lang="en-US" sz="2400" dirty="0"/>
            </a:br>
            <a:r>
              <a:rPr lang="en-US" sz="2400" dirty="0"/>
              <a:t>September 9-10, </a:t>
            </a:r>
            <a:r>
              <a:rPr lang="en-US" sz="2400" dirty="0" smtClean="0"/>
              <a:t>2014</a:t>
            </a:r>
          </a:p>
          <a:p>
            <a:pPr algn="ctr"/>
            <a:endParaRPr lang="en-US" sz="2400" dirty="0" smtClean="0"/>
          </a:p>
          <a:p>
            <a:pPr algn="ctr"/>
            <a:r>
              <a:rPr lang="en-US" dirty="0">
                <a:hlinkClick r:id="rId8"/>
              </a:rPr>
              <a:t>http://pnwclimateconference.org</a:t>
            </a:r>
            <a:r>
              <a:rPr lang="en-US" dirty="0" smtClean="0">
                <a:hlinkClick r:id="rId8"/>
              </a:rPr>
              <a:t>/</a:t>
            </a:r>
            <a:r>
              <a:rPr lang="en-US" dirty="0" smtClean="0"/>
              <a:t>  </a:t>
            </a:r>
            <a:endParaRPr lang="en-US" dirty="0"/>
          </a:p>
        </p:txBody>
      </p:sp>
    </p:spTree>
    <p:extLst>
      <p:ext uri="{BB962C8B-B14F-4D97-AF65-F5344CB8AC3E}">
        <p14:creationId xmlns:p14="http://schemas.microsoft.com/office/powerpoint/2010/main" val="32888232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667000"/>
            <a:ext cx="8229600" cy="1143000"/>
          </a:xfrm>
        </p:spPr>
        <p:txBody>
          <a:bodyPr/>
          <a:lstStyle/>
          <a:p>
            <a:r>
              <a:rPr lang="en-US" dirty="0" smtClean="0"/>
              <a:t>Extra Slides</a:t>
            </a:r>
            <a:endParaRPr lang="en-US" dirty="0"/>
          </a:p>
        </p:txBody>
      </p:sp>
    </p:spTree>
    <p:extLst>
      <p:ext uri="{BB962C8B-B14F-4D97-AF65-F5344CB8AC3E}">
        <p14:creationId xmlns:p14="http://schemas.microsoft.com/office/powerpoint/2010/main" val="39592817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7284371" cy="1143000"/>
          </a:xfrm>
          <a:noFill/>
        </p:spPr>
        <p:txBody>
          <a:bodyPr>
            <a:noAutofit/>
          </a:bodyPr>
          <a:lstStyle/>
          <a:p>
            <a:pPr algn="l"/>
            <a:r>
              <a:rPr lang="en-US" sz="2800" b="1" dirty="0" smtClean="0">
                <a:solidFill>
                  <a:srgbClr val="3D434D"/>
                </a:solidFill>
                <a:latin typeface="Arial" panose="020B0604020202020204" pitchFamily="34" charset="0"/>
                <a:cs typeface="Arial" panose="020B0604020202020204" pitchFamily="34" charset="0"/>
              </a:rPr>
              <a:t>“Big </a:t>
            </a:r>
            <a:r>
              <a:rPr lang="en-US" sz="2800" b="1" dirty="0">
                <a:solidFill>
                  <a:srgbClr val="3D434D"/>
                </a:solidFill>
                <a:latin typeface="Arial" panose="020B0604020202020204" pitchFamily="34" charset="0"/>
                <a:cs typeface="Arial" panose="020B0604020202020204" pitchFamily="34" charset="0"/>
              </a:rPr>
              <a:t>Picture” Messages from </a:t>
            </a:r>
            <a:r>
              <a:rPr lang="en-US" sz="2800" b="1" dirty="0" smtClean="0">
                <a:solidFill>
                  <a:srgbClr val="3D434D"/>
                </a:solidFill>
                <a:latin typeface="Arial" panose="020B0604020202020204" pitchFamily="34" charset="0"/>
                <a:cs typeface="Arial" panose="020B0604020202020204" pitchFamily="34" charset="0"/>
              </a:rPr>
              <a:t>the </a:t>
            </a:r>
            <a:br>
              <a:rPr lang="en-US" sz="2800" b="1" dirty="0" smtClean="0">
                <a:solidFill>
                  <a:srgbClr val="3D434D"/>
                </a:solidFill>
                <a:latin typeface="Arial" panose="020B0604020202020204" pitchFamily="34" charset="0"/>
                <a:cs typeface="Arial" panose="020B0604020202020204" pitchFamily="34" charset="0"/>
              </a:rPr>
            </a:br>
            <a:r>
              <a:rPr lang="en-US" sz="2800" b="1" dirty="0" smtClean="0">
                <a:solidFill>
                  <a:srgbClr val="3D434D"/>
                </a:solidFill>
                <a:latin typeface="Arial" panose="020B0604020202020204" pitchFamily="34" charset="0"/>
                <a:cs typeface="Arial" panose="020B0604020202020204" pitchFamily="34" charset="0"/>
              </a:rPr>
              <a:t>Third National Climate Assessment (2014</a:t>
            </a:r>
            <a:r>
              <a:rPr lang="en-US" sz="2800" b="1" dirty="0">
                <a:solidFill>
                  <a:srgbClr val="3D434D"/>
                </a:solidFill>
                <a:latin typeface="Arial" panose="020B0604020202020204" pitchFamily="34" charset="0"/>
                <a:cs typeface="Arial" panose="020B0604020202020204" pitchFamily="34" charset="0"/>
              </a:rPr>
              <a:t>)</a:t>
            </a:r>
          </a:p>
        </p:txBody>
      </p:sp>
      <p:sp>
        <p:nvSpPr>
          <p:cNvPr id="3" name="Content Placeholder 2"/>
          <p:cNvSpPr>
            <a:spLocks noGrp="1"/>
          </p:cNvSpPr>
          <p:nvPr>
            <p:ph idx="1"/>
          </p:nvPr>
        </p:nvSpPr>
        <p:spPr>
          <a:xfrm>
            <a:off x="460375" y="1744040"/>
            <a:ext cx="8138844" cy="4697858"/>
          </a:xfrm>
        </p:spPr>
        <p:txBody>
          <a:bodyPr>
            <a:noAutofit/>
          </a:bodyPr>
          <a:lstStyle/>
          <a:p>
            <a:pPr marL="0" indent="0">
              <a:spcBef>
                <a:spcPts val="1200"/>
              </a:spcBef>
              <a:spcAft>
                <a:spcPts val="1200"/>
              </a:spcAft>
              <a:buNone/>
            </a:pPr>
            <a:r>
              <a:rPr lang="en-US" sz="1800" b="1" dirty="0" smtClean="0">
                <a:solidFill>
                  <a:schemeClr val="tx1">
                    <a:lumMod val="85000"/>
                    <a:lumOff val="15000"/>
                  </a:schemeClr>
                </a:solidFill>
              </a:rPr>
              <a:t>Climate change is here.</a:t>
            </a:r>
            <a:r>
              <a:rPr lang="en-US" sz="1800" dirty="0" smtClean="0">
                <a:solidFill>
                  <a:schemeClr val="tx1">
                    <a:lumMod val="85000"/>
                    <a:lumOff val="15000"/>
                  </a:schemeClr>
                </a:solidFill>
              </a:rPr>
              <a:t> Climate change is apparent across a wide range of observations. </a:t>
            </a:r>
          </a:p>
          <a:p>
            <a:pPr marL="0" indent="0">
              <a:spcBef>
                <a:spcPts val="1200"/>
              </a:spcBef>
              <a:spcAft>
                <a:spcPts val="1200"/>
              </a:spcAft>
              <a:buNone/>
            </a:pPr>
            <a:r>
              <a:rPr lang="en-US" sz="1800" b="1" dirty="0" smtClean="0">
                <a:solidFill>
                  <a:schemeClr val="tx1">
                    <a:lumMod val="85000"/>
                    <a:lumOff val="15000"/>
                  </a:schemeClr>
                </a:solidFill>
              </a:rPr>
              <a:t>Climate </a:t>
            </a:r>
            <a:r>
              <a:rPr lang="en-US" sz="1800" b="1" dirty="0">
                <a:solidFill>
                  <a:schemeClr val="tx1">
                    <a:lumMod val="85000"/>
                    <a:lumOff val="15000"/>
                  </a:schemeClr>
                </a:solidFill>
              </a:rPr>
              <a:t>will continue to change at an accelerating rate. </a:t>
            </a:r>
            <a:r>
              <a:rPr lang="en-US" sz="1800" dirty="0" smtClean="0">
                <a:solidFill>
                  <a:schemeClr val="tx1">
                    <a:lumMod val="85000"/>
                    <a:lumOff val="15000"/>
                  </a:schemeClr>
                </a:solidFill>
              </a:rPr>
              <a:t>By </a:t>
            </a:r>
            <a:r>
              <a:rPr lang="en-US" sz="1800" dirty="0">
                <a:solidFill>
                  <a:schemeClr val="tx1">
                    <a:lumMod val="85000"/>
                    <a:lumOff val="15000"/>
                  </a:schemeClr>
                </a:solidFill>
              </a:rPr>
              <a:t>end of century, average annual temperature in the U.S. is projected to increase 3°F to 5°F rise under a lower greenhouse gas emissions scenario (the “B1 scenario”) and 5°F to 10°F for a higher emissions scenario (the “A2 scenario”). </a:t>
            </a:r>
            <a:endParaRPr lang="en-US" sz="1800" dirty="0" smtClean="0">
              <a:solidFill>
                <a:schemeClr val="tx1">
                  <a:lumMod val="85000"/>
                  <a:lumOff val="15000"/>
                </a:schemeClr>
              </a:solidFill>
            </a:endParaRPr>
          </a:p>
          <a:p>
            <a:pPr marL="0" indent="0">
              <a:spcBef>
                <a:spcPts val="1200"/>
              </a:spcBef>
              <a:spcAft>
                <a:spcPts val="1200"/>
              </a:spcAft>
              <a:buNone/>
            </a:pPr>
            <a:r>
              <a:rPr lang="en-US" sz="1800" b="1" dirty="0"/>
              <a:t>Climate change affects many components of the built and natural environment. </a:t>
            </a:r>
            <a:r>
              <a:rPr lang="en-US" sz="1800" dirty="0">
                <a:solidFill>
                  <a:schemeClr val="tx1">
                    <a:lumMod val="85000"/>
                    <a:lumOff val="15000"/>
                  </a:schemeClr>
                </a:solidFill>
              </a:rPr>
              <a:t>Impacts related to climate change are already evident in many sectors and are expected to become increasingly disruptive across the nation throughout this century and beyond.</a:t>
            </a:r>
          </a:p>
          <a:p>
            <a:pPr marL="0" indent="0">
              <a:spcBef>
                <a:spcPts val="1200"/>
              </a:spcBef>
              <a:spcAft>
                <a:spcPts val="1200"/>
              </a:spcAft>
              <a:buNone/>
            </a:pPr>
            <a:r>
              <a:rPr lang="en-US" sz="1800" b="1" dirty="0" smtClean="0">
                <a:solidFill>
                  <a:schemeClr val="tx1">
                    <a:lumMod val="85000"/>
                    <a:lumOff val="15000"/>
                  </a:schemeClr>
                </a:solidFill>
              </a:rPr>
              <a:t>Planning </a:t>
            </a:r>
            <a:r>
              <a:rPr lang="en-US" sz="1800" b="1" dirty="0">
                <a:solidFill>
                  <a:schemeClr val="tx1">
                    <a:lumMod val="85000"/>
                    <a:lumOff val="15000"/>
                  </a:schemeClr>
                </a:solidFill>
              </a:rPr>
              <a:t>for </a:t>
            </a:r>
            <a:r>
              <a:rPr lang="en-US" sz="1800" b="1" dirty="0" smtClean="0">
                <a:solidFill>
                  <a:schemeClr val="tx1">
                    <a:lumMod val="85000"/>
                    <a:lumOff val="15000"/>
                  </a:schemeClr>
                </a:solidFill>
              </a:rPr>
              <a:t>adaptation </a:t>
            </a:r>
            <a:r>
              <a:rPr lang="en-US" sz="1800" b="1" dirty="0">
                <a:solidFill>
                  <a:schemeClr val="tx1">
                    <a:lumMod val="85000"/>
                    <a:lumOff val="15000"/>
                  </a:schemeClr>
                </a:solidFill>
              </a:rPr>
              <a:t>and mitigation </a:t>
            </a:r>
            <a:r>
              <a:rPr lang="en-US" sz="1800" b="1" dirty="0" smtClean="0">
                <a:solidFill>
                  <a:schemeClr val="tx1">
                    <a:lumMod val="85000"/>
                    <a:lumOff val="15000"/>
                  </a:schemeClr>
                </a:solidFill>
              </a:rPr>
              <a:t>is </a:t>
            </a:r>
            <a:r>
              <a:rPr lang="en-US" sz="1800" b="1" dirty="0">
                <a:solidFill>
                  <a:schemeClr val="tx1">
                    <a:lumMod val="85000"/>
                    <a:lumOff val="15000"/>
                  </a:schemeClr>
                </a:solidFill>
              </a:rPr>
              <a:t>becoming more widespread</a:t>
            </a:r>
            <a:r>
              <a:rPr lang="en-US" sz="1800" dirty="0">
                <a:solidFill>
                  <a:schemeClr val="tx1">
                    <a:lumMod val="85000"/>
                    <a:lumOff val="15000"/>
                  </a:schemeClr>
                </a:solidFill>
              </a:rPr>
              <a:t>, but current implementation efforts are insufficient to avoid increasingly negative social, environmental, and economic consequences. </a:t>
            </a:r>
            <a:endParaRPr lang="en-US" sz="1800" dirty="0" smtClean="0">
              <a:solidFill>
                <a:schemeClr val="tx1">
                  <a:lumMod val="85000"/>
                  <a:lumOff val="15000"/>
                </a:schemeClr>
              </a:solidFill>
            </a:endParaRPr>
          </a:p>
        </p:txBody>
      </p:sp>
      <p:sp>
        <p:nvSpPr>
          <p:cNvPr id="5" name="AutoShape 2" descr="data:image/jpeg;base64,/9j/4AAQSkZJRgABAQAAAQABAAD/2wCEAAkGBxQTEhUUExQWFhUXGBgbGBgYGRobHRsYFxwYHB4aHRgYHCggHBwlHBocIjEhJSkrLi4uGh8zODMsNygtLisBCgoKDg0OGxAQGywmICQ0NDQ0LCwvLCwsNCwsLCwsLCwsLzQwLywsLCwsLC0sLCwsLCwsLCwsLCwsLCwsLCwsLP/AABEIAQAAxQMBIgACEQEDEQH/xAAbAAACAgMBAAAAAAAAAAAAAAAEBQMGAAIHAf/EAEYQAAIBAgQDBQQGBgkEAgMAAAECEQADBBIhMQVBUQYTImFxMoGR8BQjQqGxwQdSstHh8RUkQ1NicnOSohYzgpPS4jREs//EABoBAAIDAQEAAAAAAAAAAAAAAAIDAAEEBQb/xAA1EQABBAAEAggFAwQDAAAAAAABAAIDEQQSITFBUQUTImGRodHwcYGxweEUFTIjUlPxBjOi/9oADAMBAAIRAxEAPwBbcEGCNKiuoMo/hzo+6uswKd47D4bCJaD2O/uui3Gl2RVDzAAUan1rsF1Ly7Rm1uqVVsW4BnSdI3/KhzbmR/KrdawWGutea2HCphblwI26XVy6Zh7YEneo7/Z5mLGbNlEtWXclmI+sG+oJzE7gegqB7Rur6t51Gqq9u0I+dqwqeekVaLnZNpCLfsF3TPaUFpuLBaR4fDoDv0NC8G7K3MSgZbqS0kLluNHKHZEKp6E0RmYBdqCKUmqVbcxyJqNLxn2fwq04rs8i4IXjdtrd7y4rAs2uQf8AbAC/9yfdqNa0u9i7wDaobqpma0BckADMRnyZC0fZDVBM3mmCGStlXnueHQCh2zEfP5097K8JTEXstwlbaI9x43yIJIHnsKL+m4C6GU4Z7Ag5bi3WuGeWZG0IPOKtzhdVaFrdLsD4qtW9q8cbDp+NW9+y1u4mF7u7atPesqcjs5L3SW2gEKNhy15UDwnslcvg/WKhDlcmW45BXQ5hbUhBPM70HWNq0fVPzUq8wMmDrvXmu+1WH/pR1DtevWbKpdaySxY+MAHQKpJBB/Gtb/ZR0a8Lt21bSyUDXDmYHvRK5QoJMjyoS9vNTq38lXDdHnyqYX9J+Hlzqwf9FvnCpdttNoXmcK+VbbGEIAXMxbXwhZ0pZx7gdzChCxDJczZXUMAcpAYFXUMpHQiqDmnS0TonAWQg7bGpShjQ608wXAhdwuFNuBevYh7WYkxlCyJHrzia9HZMhDcOLw+RGyXGlyEf9X2fFPl50DnN2VGJ+4SHN1Pz8/hUN27ppppVgfslcVr2e7ZRLJt5nYtlK3RKssKSfSJoS/2bcPZRb1hrV5WNu8Ccpye0IjNnBgZQCdfgpzgrET+Sr124R7/xqLEk1asd2HxAewFKuLpYBiLlvKVGZiy3UDBQsmYO1Dr2WBe3GLw9y2bq27hVmXLPkyyQ0QGAIkj1oAQtAjdeyqObXyrwnWrrj+xM4u9asX7Xd2s7MZd2torBQrqqSXM7KDsdarXHOG/R7gTvbV1SAQ1sn/aysAyHyIqtCmlpG6Ftgc/3VlRs3Wsq7Q6q/wCLEbTP5UxXi9l0RMTY75rS5FcXCjZBsrRMx1oPEWYJ05/P5UMVEkRE1uoO3XIDyzb34ppc7REm5ltIqNYawiKdEVoOYmJZtPfUOK7Qm6lxMgXvLVi3OY6dwZnbn05edK7lvTY6flTg8Aa4EIa1aAwyXmYl4KliMzaHxeQ00EVC1jatEx8r7oqBOOMt/D3xbnuLIthcx8QCuuacuh8Ux5VNgu1iquHLWGLWFVVi8yochnMbYX2zzM686XcV4U1pbTi4t23dByOgYeyYYEMJBB60e3BrZwAvd7bFzOwgltggbuwMsd5PugjWqc2PQ+vemNfMCW3trw7vwh7nHbbWXtXLUzde8jLcKlHcRqMpzAb8qKvdss+ZjbfvWWCe/ud3MQWFkaAxymJqbjvZhO+upYu2wUQOLBLlsoRS3jIidyFnaNqgwnYu86ocyq9xQ6IUuEQdRmuKmRCRyJ51VxEX6ptYgEtH24ae+KUcI4k2Hui7bykiRlbZlbQqfI0ytcew9ss9jBpbukEBmutcCTuVRgBPrMULwbBh8VZtXBobqq4kgxIBXqKk+hJ9N7qPq/pGSJPsd5lid9udG7KTqs7HSNaK5+f2WHjU3MJcyj+rLbAGb2u7bPO2kzHOmH/Uim2itZLZXd1y3mRSXbP41C+IgmJkVtj+zdvNebvbdmymIe0M+diCACIABJ0PXrWNwF7a4hXNrwGx9aS8AXToywNQQdZGnKluMZH+/fFMAmaT+OH+ku43xxr9t1NsLnvm9o06suXLsOkz91PuD9pLTG+7stq44sqFLOoy2kyz3gtONTrlK+81HxLsmDiWs2HQqBmKksWRQqklvDzJ0CzuKExXZC9mthCri4xXMysmUqMxzK6ggQCZ1mDSnFhbSY3r2PJ3N/j7+qkx/aG3bvM9o3LwvW8t/wCtcQVPh7u8UVxH+WOVIOP8U+kZFVXVbYPt3WusS0aszxrpEAD307XgNlcNibguJfdBbylM65SXg+EgBgRsdduVQdleGWbjuL4UnITbRn7tXbTQuNRpy5+6hblGvJW50jiGkjX39Qh+EceNm3h07sN3F5ro1IzSIy7aeutBXOKk4e7ayaXbouFp9nLm0iNd9/KrTxfgKi1LYX6O2ZQLqXe8tQxiX1LL5EDXSg+PdlkXFdzau2wpPssWLJ4Q3i8MsTOgEnapmbuFTmyjQnu5b6caPBaL2lsXLGJN62CX+jKLQuEFhZUqWFwCARAOvprS6z2wW0yLbsZLC2rttUF0i4DfILXBeKyHlRsNBNOsP2IVbtgXWBt3Hy6i5bJIg5crLMkbHbelf/Rxe7dFu7bNu37TqLr5czMAmULmZ4GsCI50p2VOzTac/l8ffBD2O2eQWls2IW3cdjnutdLi4mRlZmA1I5iOWlLsfxGwFUYbCraYXFuF3c3G8BkIpIGVevM9ab2+xN4XChdcnd96Hy3NUBgxay580n2YpHxzh/cuFF1LgIBlcwI5QyOAyN5EbUTMqpzphqdvl78Edf7UWvpLYlcI6tcD58uKdWzMVOZHRRlGh0IaZ5Uv7Wcf+mNaOQqLSFQWfvLjSZJa4VE+WmlLb1vlPwP8aHNo9d6vKAUQmc4Uori+X5VlTXLR6n3fwryhKsOXRMUIO2nzrQb7zFP71gRv1oC7hGH8+ta2lc17SkznrTccaJtlO7EfRlw85uStmzbfdQt7CHNqI/f6ivfopiOv3Ueh3QNc5uyHxePLWbNrLHc95BB1PeGee0RFbYTiyfR2sXLOcF2uIwcqVcoF1AHiGk1lzB9RIoa3hspj3/M1emyge7f5fLZMjxtji7mJyCXQpkzbA2wkzE8p2owdo4VM9su9tMobvXVSFEAtbXRiPUTSwYQweVaNZ0/H1qixhRCeUcfpxWmDvMLguDRgQwMfaBmnv9O2u970YNO+zZs3ePkz/rd3tM6xO9JxZrdLOu1Rwad0LXvbt9AfqpMVxB7lprTiS19rxed2ZcpWKOxfG2vJdGQL3gsiZmO525az91BJhuf4/PnWPbMeXT4UJDeCLO/XXf8APqU2xHaId93q2gHZSt0Z2h1IUQIHgOgIINYeNlWttbtwqFiQ9xrhbMCpBLcoJGg50mt4bnHPfbWie4MQR76UWtCaJpDx8gir/E7K2rlq1YyC8Fk52YjKZG420oLh2LW1mBtJdVlgo/uPhfdfUVLh8LJnpzjb5/OvWtdB8j3zQABWXuNH7BTniady9qzYFlbkZybjOSFMgCdqJPHl703hh4d0K3CLhBIIAlNPAdBqJpXZWd9Kju2SQIFCQFYlfw+g98UYePgdyLdnKLV3vRLsxZoiGJG511HwqNeNorXQlkrbu5S6C8wbOGY5luAAr7UREaUHcw++h/DlUa4byqqCnWyc/IKZuMr3veG0QoTIoF+6Lg1ksLoM5jGukRpFAdpuMHFG2MpAtKVBZi7tJnxXGAJ8umtZdtwDp8+nvpfcXU/uPzNVQtQyyEEE6Jf3MHn/ADqK7a1pmq+XurXugTrA9KO+CjXFJ8saVlHsgB2+feaylEJ+ZdTupSjF4nK2WJ0neOfSPKnXEGyIXicvLyOnz6UksOlsuxAfN7OoJEa6iNN/xrNisU6Pst0712ujOjI56kfqNQRqPnYK1v3DALJo22vT3VEuMXbL5GPSay1dKt3reyG1+8n7qj4lj0e4gRPakyI1+FYf1+I/u8h6LufseBv/AK/N3qla9oAQD3cSB9rr7q8PGh/d/wDL+FTcPwWvdMqzrkLR4lk+GT9pRAjfY9YWfQybpQaan3Cmfrpr38gozoTAOH8NeOrvVMP6eH93/wAv/rUZ40P7v/l/ChcLhBnYPMKCTFD3Lf2lBCTAmr/XTX/LyCI9A4D/AB+bvVMjxkRHd/8AL+FZ/TIJ/wC2f938KAsYJnEjbqajNrLrIkGIB1051f66b+7yCE9A4D/H/wCneqcXeMFTraI9T/Ctb/HssZrW8D2o357UuvXM7AF5A0zEda14hcAssrgl1IKk9AQdD00qhjJrGvkFHdBYANJEfm71TnBceSfrEbLrGUjcgjXTYeVMcFj7bsFDiYHlOvnz8qqK3CAQDod/SvFWSANyQBqBqfM6D30TMZIDZ1QT9AYZ7abba21sfO9fNdBW2ASPy+6mWA7O3bgkDKFMQ0gkeWlDdk+H4GzaOIxGJW46tDHOcivA8Kj+0MEeLUdNqf8AZftVYv3WtWiqqJyBs3eXCNS+ukepLHUmK1fqCe5cL9qDSd3AcapVy5w4W3ZWXxrodj5/DahjZq78eOGfMM9vvwDoGXP4BmIKzOwM9BVXGHnYc6a19rnz4bqzXBKXtxy614LUjnFNjZ3EazWgt6fj660QWYsVdxuG3B85pa2Flp8jVixVrWPnWhhhiNeRqFKypCcMfWsOHim121EkxABnyil9nFq7BQsEz90/lVOe1tAndaIcLNIxz2NsN3KBezJrKYPZIPOsqJdronFcNmsuIkkEDWNfyqlNYbxActzMkcufnV37S47uMO1znKgDzLD8p+FUu3i1uEudQZmNNYrl9IG3he16CjIice/7JPdx963KsQemmnr0rXA4K4ytdVgMuw5kkxEe+psbxBdgA/mdprbs8ZeF0Yn1EEEbGsg22XdI0Qr8XuBV0zMtwPBgTAaNxoZI1qfCXjfuE2iZZBl02OmlEYzhys5OY+em8fhW39EqJYZ1VzPhYoCdifDG9TM2kBBBzN4peLzWnloYsDOoOoMb1phCHBV3gDUagann89aZNglbCWAhg5Y1/wAJI+T5UtODUe1cAPMDWrNahXG4uaCtbWKKMVV/BPTcVpfKm5InKSJ/M17iMIUAJIKnYiswmJyEmAZEVfeEdap3hcNbz5cwCQpzQDB15fnUXGcAWzodQFOU6ayNOWgitUAtp4BmJOkbaz91F2EgZ76tJQ6TppMc9qXetpZbQN96rOQgAwYIEEjcEV4xk+7kOnpVp4amS3ZZ0JUosDqMoqXieAKkm2oAGswfCD5b0efVRrwQFUrtsAxIPmKL4Pw837q25KgkS0TEkAQJEkkgAdSK24hw17ah21DTyjn0q0/o14WfpoJ1CWy5E6Zj4V09Gb76bHRcAgxMmSJz2r3tN2dweBsgM1y9iCySA+TQyW2U5QwBGsnnVo7MLaxdjPZLyhyst0CQQogB7YAI55iCTJny5v2sZnxeJd9GF5hH+EaKfTKBVo/Rpxy3auJhlWe9zNcuMYh1UwqjmoVd51J20p8cgD6GgXNxOFLsOHutzt+6q1VmxPDgtsOGLx4bnKH05EAgT16il7Wev5UzvGSWOpYieQPT4edCXr+HlkOLw6XBPhLAgEciZArdmy7rzDoDK7+mEqxFgAFiQAOZIAoVr1v+8T3Mv76VdsmN27lsv3lpQsEaAtHiPmJ2P471WL9tkJVtNjH51mdjKNBdWD/j+eMOe6ieFJ92gx6ZTbQyxjMRsBvvsZpLgLoS4rHYHX36T7pr3h2Aa8+RImCSTsAOsedWbCcAtKAW8TeexP8AloAJJXZ1rkkwnR2HOGNkuuxx1FfALS7aB1rKPu4fblWV0qXi01/SDhmbBkqpYoysQCBpqOZ8653ee6qkLZZRpJzD7tfjXXu0GGZ7DqkSYJnoDPx0pKnBkRcrjM+h26+e4rlYz+YNL2/RMgbCW3x28FzO3ZuvqLZ5blR+dNuEcNvTK2mPI+JAB/y1o/iP1LHNIEwNN9TRt7tEAggqCNyNfgtY898F2CHEaH6eiC4zhblsQ1l1B6vbke8NWly/eXDLbFl9zlcukactDuCfw604xHaVL6apmIEe/wB9L8Yz3LVy2GVEZ1crA9obZZEzHQipbbpLAlIFn6eiSWrbthkjeJOvrpS2sxGGyErneB0uPHwzQPStcNw8O2UZv97/AL6YK3TW5wAKHj+FO+JJQJpAJPnr51GFB9SfdUuL4IUy+22baGf9+1DLZ7tkbxjxqNWbYkAiCYqCjsoXOAsgeP4V6w/C7VrDgt4jGh8zRZuWNA8hssaggwR5aVrwzi4t28jgkMYGgMffp76l45ZZiAiSJHi8OYD47a0nvSTq6nKLsbaY2hMlkJTxbDIcs67TE/Cmz4HKzsZVmGhO2nKNqUm4LN4rqq3crKTEd4qw4O5EqoIO05ttJsxuMbawc/62imPdH30ygsxe4fRUnjZZxahhO7gbR1BIjppR3YzjVqxiW7xjqjKSBMEFSNANdjTHF4ZWtMGYdcw2VvftFVbhvDELATNwnwt1mdD++ha4tdfJaabLEWnZa8U4gL+Iv3ETKWO5+AB5bAUf2E4QneNdvOiFPZDHy1bodDETO9FYrhioisc1sqwzR4pMwf31thLWe04Q5TmJ6SOQNE2UtdmpVKwPi6tpobfJF8d7cYWy4t2Ua8+oLHS3I3MbtHlA86W4fh9vEBrrCXcyzaDXfQZdBEUBY4DafGKrfZtM90b5SxUCcu0w9GcW4zbsTbsrI2ggjU89TtpRyyOfVpGHhiiJbHvz996BxOIGHJKmcvskkEnl7/Wq5i8Sbj5mifL31mNxwdlBADQY31Aq9dm+Bolm27d4GcBmGbKNdh4QDEciTRQQFxRYzGswrMx14JJ2RDIzSjgOBDcjBHX13qyOsN5UzUdKHv2jPrXWiZkblXicbOcTKZaq0AxH86yprmG+YryjtZKV1dAZHWqJ2gxdyzikW7LITmUiBIGx8yOnltV/iq3284Ob+HzIga7a1UyZy6FgANzA2NY8RHnb3hek6Pm6qUA7HQoLtFatX071CC+XY84kxXLyPjTYYu5bFsmREzqNQf4UDjVk5wfbkx0jrXNBsr1MUfVigdFmHxORXEGW+6i8Fxm4ilfanrvAnnFK8xERvRPDxNwT5+WsGoQKtHuUMzTNEYCe8SOo+HOmt/h6FTAgxv8AO9E8L4MRJU6xudPhVZwQpm5p7xfHA22QQxEER1O8fCPfVSv5ryICpU97bEdfEOtMziUR1LzB5E76dY660RavrcuPmdkS21sogiCQA0mFn2vOhbvZSH21uUDdSYbAvckQZA0BET5Uz+jHPaI8Jy+OW1MeVF8OxehgkhgRMmR8zXuC4aO+D7g6ESZnmfSKgbyS3SnW9KQ3aHhRezbLQD31gKY1Ge4qkjpIJHoaaWsI1pgqEvl3J357172twzCyrKcxW/hyAzeGe+tiGIBIGtDYy/jFyzbsBtyRdfX1+qrQ+LKNVgjnLya4qG/gHtS5XMHfxAxAmI08utAY5rCXAmVzEOciXGIzSB7AMSQ0elTYzjGJC909lW70MFdHZgjyoGYFB4YLNM/YNF8H4YtnMbcuHCC41yWJYaZizNmAjYTAk7cwyNTTNJtXFAYqzdxRNsi5Zw4MhZAuu3InJORRoYmTsYEgi4rg+KsBAL0WXdUd2UKyh9M2dTHLKDlEFgavFjC5PZK6/wCE/wDyqHibkoysVcQQUySNdPFLR7j8KY1g3ckuldsziqxxXBDBqFsqA1xwFQRDsZmSfIMzNqTBqr8S4FevO7NrcmCVBACj2UUjUqvmNSSY1qwvwzuriOltDESQJYTuAzEkL5CnN3NMjKB6H8ZpJdr2VsYCAMwB9/VUnhHZoPfsNlLJrnzMSQULDWdgSfZGntV0QpqKX9mlINxdI0K9RJbMCeYnbXmablIOtdWCsljivL49znS0eH+/FCKNahxGmpmjcgofE29KcCue5uiWFun3msqXIKypaVSuJWvctbNWUK6lLnXaXsNce7du2GU5jmFvLl3iQHJiZk8qouLwj2nKXFKMNwRHv8x5jQ137LSHtJ2Zt4tbasxQoTDBQTBGq+kwfdWWTDg6t3XYwnSjmEMl1bz4j1XGDWwYzM69a6LxD9GylZtX2zj+8gggDbwiR661U8d2VxVlouWjln218S+sjb3xWZ8Tm7hdeDGwy7O18Ef2XwqujsxJInQn1qTtniCMoUkR08/kUDwzidvDMygghlIJJB1jajOI2LmIstfFtmSCQVUkeHpGp6VnAJOgTHEMfmeaHeq1bvywNyWAnSaIw2LW41wXDl1SInYDrSxrpBIKOCDBlToRuPWmvZhrZe53lstMROmwG3vo3CgSiLgSK96FWvgXDriAXCSVM5Z0kHz8qtPDWCTcYPJEABS2k9EnWaDwYZRDybUAKP47fCi8MiKQM3tazMEf4fjVM0NrDiCXgr3tNjlOEeZHsGWVgAQ6kakQNaaXsKrAMYI5H+XKgMRgLYlTMMDoToSfP8qC4GjNgMMFJnurYbxEQQoBG+hBEEeVaS7MDmC54ZlcMhq0wTApccyIRJCxpLR4jIMnfL6hqJt4JULBS0AAxmO5nz6AVFwKwVRgTMsxUydjz18590UcHALTyiT5BQdfjTY42ltkJMsrg6gdEMAJWC0EE79CP30DxSyQognLIESdDOh05HmTTG9cDZGXaSPuOlDYi4rqVzQJ3jQ0uUZeyU6A5qcPVA/QWM5ZBGjAmZPI6z5dNq8w9t3GRlMCRmM6EaGOvp+6swmAZnP1hyKQJG7bGATyA0n86dZYEDYDT3VIsPm7TkGJxmTss3+iCwWDFtco1idYA39NPfUt4bVIyVFd3FbtBsuM4k6laFKHv29KLC1HeGlS0shK30rKluCfKsoLKVStMV6FryvSaJdBR37qopZmCqoJZjoAB1JpJa7XYJp/rCCDGsjrqJGo05eVV79J2KDr3SYhAVhrlglRmEgg5o9oSDknUaxpXNKRJMWmgurhOjmzR5nErvvDeJ2b4LWbiuFMEryPvozNXJ/0X8R7vFG0T4bywP8AOkkfdm+6utZaZG/M21jxeG6iTINkP3Cfqr8B+6pQgAgAAeVexWl0EAkCSATHU0drONVT/wBIfBA1l71pT3gILhROZebR1GhnoPhTOx3DLl186IWVYk6dZ577V2JWMAkQeYmY99RW8MizkULmMmBEnqY51nfh2vNroQ9JSQxGOrPA+/LVIO4dlnXKvUx66Gl2Ms5ipJyhPFPI+W9PePu9tGuKJEeJdNts35fCqLZ4rcxd4Ye0ILkjXYAaljzgAfgOdYpIi1+ULo4abrIzIaAG/cm6ccLuqQSpMLuTPpTvsxZ7rCyysGZ7rkZWn6y47bRpoRR3COBWsOJWWeNXbfzj9Uen300IrXFh8o7R1XNxONDzUYoBVzE8QVYW3IIIAljpBAjKT05fhTG7h3Mwy67yGjYDkwJ+PSi7mHUz4V130Gs6GeulbKkQIgDSPKmsjy7rLLiC7YUge6YQIMCSpUnQ6iCrEgaHedddtKD4wWyZQ0NvsDHn509FV/tqzDDgqJIcAkGIBB59CYFBOy2kp2EmPWNaUV2auZsMhmSMwY+eYzt6z76YtVO7CYmLlxCxhlBVSNMykgkc9QR/tq5xRwvzRgpeNi6udzfn4qJxULpqKJYVE1HaxkKPLQzrrRdQXRVWgIS9xrpXtY41/lWUFpdK0VpdBIIBynkdDHuOleTW00draue/pJ4hat3AjYZLl5rR+taRlBlRl/WI8R8jFc8sWS2g1OkDqSYrt3HOzljEoQ6gMf7QAZl1UmCdpCx7zVN4F2XKYg3bH11lTkVniHLSGYEfZTXUak7dRnkYS5dvB4uOOEjiOfl8FVuEcJxRKXsPaZ8rgqywRmU+R2kV1jiXaXubYe5h74GYBvCuix7WYMViYEEg604w1hbaBEUKqgBQNAAK2faDBB0imNZl2KwYjF9eQXNGiD4bxizfH1dwE/qHRx6odRRxpTZ4Hh1vd8tpVcCARpG+oHImYPupmTTLKyOy8F6wrwitS1eGrtAtb1kMrKwkMCCPI1X+F9lVw+IF22wjWQV1II/WG+vlVhNYKAtBIJTGTPYC1p0O63BrM1eVrR2lrZjWhrGNatVZlS3DVFicOtxGRxKsII+edSKa8DVLU2XP+BcHv2uJKjljbth3DQchzJlgHbNqJH+GugmsBrQtQNaGign4id0zg53Kl6TUDGvXNRFqhcsxWxNQOawtQ91vOgLlRUVxuhrKhImvKVmQ0rQWPKPn3V4SY0ifPb4xUN68ERnY6KCTHQdB1/fXPsR+ldLSO72iNQq2xGbUmWLHc5eUAeetPtbGsLhougXMKHjvYf8Aw/Ymd8hJn3zRKmBA0HSuZ8K/TDae+qujLZJgsSCRP2iAPwNdbtsGAIggiQRzFGAo5p2KCzVq5qldoeJYtcbftm49q0RbFllAygkTmb9aSCI1q49msQ74dTdg3BKsRsSDuJ5EQarjSsxkC1uTWhalnaHFMmGdkYqwKajfVhVMbj2J/v3+NPigMjcwKyvlDTRXRqw1zZuPYr+/ufGoz2gxX9/c+NGcI4cQhEzTsF06a3Brlq8cxhBIvXY6zp8TpW/DeP4o37SnEOQbiAidCCwBFQ4Vw4hWJgeC6cDWrGkHb/H3LOAxFyy7I6hMrLuJuIDHuJFcw7Pds8fcLJ9IYtofEdhPKsL5Mrcy2w4cyuygrt0V4a5+vE8eLXeE3LhmItnUAfaIGvl++oV7U3lUC5ee20nMtzMNJ+yxGpjzj0rKMcw7WfhS1ftrrrMF0QmtCda5/i+0N0E5cU2m4zAH4GocL2ixTXFAvuVLASdjqJG2tRuLaeBTP2h5F5h5roxioy1EWmh28s1RXcXroT6VsALlyQy9UK1wV4WqVsVHtOw9wrW7xpEUmWIAJ0E7dABJPlUdEeasRoZ2ihL7/wCKkHC+3ly/iFt6AENKgeIECdt1iD7UenRve4tc3Qvp15+6KDqieKsw961Lda8qHiNz666NPbf8T5VlYydUlWHjpmwRLLmZRK78z+I51x/tV2eu4nDm7h7KMyPmuMijMxAg5mAA06b12bEZMhNz2QVPkTrFCWONZlK5U7qcpAHI/dFdBlFoK1MJC4pw3sTbGVnfKQFlTrqRqdDz+6u28Mxly22QR9HSMgUZiUIgAc5BBYnfpNVDiOCW06+06sWtE6EKSOfQRqNOtLsNxG7a9m+XUgd2CB4VMiDGraHnqNAKtjXAWUySRhNNCtv6S8ahFq2FHeSHD/qgyP5jyFKuxnGLlq4lu4Ze46qROgLRPwFB8f4e9xLdwqyhtFOTKwIAJYjpmmCd5iocPY7jiNi1cdS4vJzE6kcgdCQRp50BPaRbMAVz7QtOGueqftCqI11c2SRmiY8vkVdeJNmsXP8Aw/aFczx4c4sqphoBGvkvlWvDTZYQRzXOMXWPo8k3ZKjZaEs8VIJW6vsmCwG3qPzHwpobdb2SteNFnfE5h1QmJ1J6SYrfhK/1iz/q2/2hXuSR8fxqbhVv6+z/AKlv9oVB/BQ/zVr/AEiGeHYkHon/APW3XHezNq0t5u8uNbBXwENHikaHqPKuydsMO17B4m2sAlRBO2lxD+VcxsdjZUF7gExEggETrB6xttXmpJWBuVxq16HAxPcM7RdFdE4LxiyyALeRoEEiYAA5sQBpUh4na7xlS4jkjVVcMdt8oNULjHDRZ4feVBqpGouRKSCSQRrMRE86oGCxrWnV00ZGDA+YrlxdFsmzPY5ap5upeA4b7/hdX4smdtYkGQYEg/MaVBZssHQzPiT8RyqZsUzgNcVVc+0qmQD5GjMIFJH+e3HxFCxzm0CuyAAywKV/uX0XvGuMEQBizEgQJ3k7UmxHaHCaf1tQDqPG2okjSPMGpOO2O8s4lCSAyOJG+4rkmI4WvepaksuXMCSy6nNpqZ+yT01r0ET9Nl46Ntjel049pOHzLXs5OwBvNPuig+JdqcEAcpKjoqGT7j+cVz2/w1bKZzbUNAAIdm8R3Iluk70CcTI1n4fPlTA4osqziuMs99cu2rbgsSfaKjXn4dZJ1Oo3oO5x3EgZVuG2u8Bj6+0ST99RYpfXl/GhGjXQ+WvzNEAFCSdF2bij5b93f22/E1lR8Yu/X3f9R/xrK5DnalYjurPxIF7LAD7S7kD9brVKxfEb2D9gWijN4s/i3gQIYDcU57bY57OCe4kSr2/h45/nXOOI427iAqkE3HUBAG8JLSNARqddq3Ru/pgrYw0rgMW3eO9wZrF3KWA+yYglRPIjNptNWHgHBLAm8X75xBUeFVygjWCYLc5pD2f4Ffs2Qz4q1ngZrRXOBHVp3kbgQDO9acZ48tu8q30t2pB+utOQGMHX2RqDAIYaid4orcwWVpIZIez+U3xPa7C4i/ct2Wz/AEdQzGZQkt7OcEg+KJjSJ6VUreO7zimHuMy53xNoEaQZZQMojkOYj1p32a4PhrgYW7N+21xQbl4WTldpJlSFiJJnUbil2P7EXbXEsDdthbyriLRdllXVVIJLWzssDcE7U1pDhazvBBrkrpeOazc/8P2hVHxPD1bGNczGVtqCvqd5mRV5w8FLnov7QpRxbwo5XfLA9StyPvigwUgMA+KRlObRVXB8MzZ1DFReQXG0kwxPM7aEU3w2HYAgsGjQGAIgbaVWcNxV0JZtGClFZV8OgyyOWjqJ9SasvY64l2wQCcyu2aYMknfTrWmKUAo5oSQt2s6tHJmHwY1Lw219da/1E/aFG2cNOYz9u5+0aLwGGAu29j4169RT+uFUs/VG7THGapenoBv1dKrLWw1zKhYgDWTMbTr0qxcUtTZvACSQOcf2ic6qvBbL3rzWSMvdFDoYkOsyOn515LE75uQ+69H0Y5rYSSa1P0QnbXAWjgrjOWlWGVEPtOfCoMjUSZjyrkkcq7rxC+1q9eXMuVMMbi6ah1ZgTPWCtcKc6mJjz399bOinuLHA/HxWTGkOfmVw7Ocbe4/dXSDI8Lc5A2PWQN6uGCvCQDvmSP8AcNa5HbuFdVJBGoI5EV0zsNeOJtq0zctuA8xsTIaOhH3ipjIAynjbRdHA40OZ1Uh14H7LoWOxUDEeSv8AtCudXGDX2utyXKAY1HUee+n8qu3HLsW8Uelu5+0K5g+I10/nWzCG2H4rgN2UfaLiNpgndEEScxG0jYT13pH3s/w+elMsZi1BBbnpPL0dRMjzifWgsbh7agEsttjsFJZYI0P6wHmJ9K0q0L32o8R3nWdPhWLckHXcida1xeHdBLrKxow1Uz0Yc9djQbEQImailrs/GH/rF7X+0f8AE17Q/Gbg+kXtR/3H6frHrWVxHHtFYzurPxFg1hwYEugnpo/KNfQ6Ul7PYa1Zud0ivLBn7wzAXyJMKNYj8dy2z6MpVWBjRhO06/fU9riJRcqpbUDlkHxj860wY2NkYa67WoWmeC4RhXIJVWeBqxObr1Gn3Uzt4OyjZbaeLyk5fPUwp9Kqt/ibXD4ltkjYldo9K2/6gvAASsdMopv7lD3q0wudo79u5dtvhrr92YF1EJVgQCDO0gHUdRUnBuMjFFT3LjKT4ipgGdg4kchOsaeVKT2ovKPsj/xGtQjtbiJIlYmPZFCekoe9SlFbxDi1e7tM7AJ4cwWfEPtHSqhx/tBctuq37PdrKHVgQSCxIzbHQVZsLxEpMBfENcwkaGRQmKa1dbNcw+HdiACWtg6DYa+p+NZcNjGRRhptGK4qh4/iFu6wCSqAsTGoLMzNygQC2nSmvZm9cUObME6SMwB9pTsTPM6+dWexhMNt9Eww8haHzzo+zhcOPEuHsKfJAPvrQMfEBxV5wdFqqYkTFgasx1uKPaM7a9aj4Zjrxu2/6u2l1Fb29PEPF7Hs+e1M7OLCCVVB7vymihxcgAgLP+Wq/cWcz4KuwteK4grZvFfaAEc/7RK5ra7SNYxF5w5zutkgjUCM4IM+RHxroFy6GBVlDKwhlYSDqDt6igTgcPqBhsPrE/VjUCf3n41lbJER2/etp8GLETMtcb8qVH4z23RiGRDn7m5aYmIJcoZHMeyfiaoJNdt/obB88HhZ/wBJay9wnB7nB4Wf9Ja0xYrDxCmgpEs5kNlcUmrT2AxbWrzMrGDlUhY1JYQTm5DXz1q73eG4Tlg8L/6VodbFhCCMHhRBBkWl0I1BHnRPx0D25TfgqjlyutM+O4olcaOlq99zrXNFuEj06nlygVd/6TId3IVs4cMrKCpDGSI9aGGItA//AIuF/wDSKXhcUyNhDr3Qg0qTxFpWQfUDTSl9u7AhlzWp2J1B8m5H3Qa6J9NtDbDYWf8ARX99AX8TZH/6mD/9C1qGNjPAqEpV/SRNuLS2ykZS0En0KN4Rp1B8jU3A+Bpedb7qbdq0ytcZfYfKcwtAE+20RAJgEmABRacSW3JTDYRTEGLCfnI+IqPEcWuXSO8eQNAIAUDoqrCr7gKt2KFdkIS5GY3iLO7PzYkn1JmspRcvSZ61lYsqzldLTEGemlZiLo9eulAm7B0G/wA7V67TrXKtakWL48/P599arck0vtXthOo+fhW63Y50JRBe4q/BihywHP8ADQ1JbuobihyAusk8jBCnyGaPdXttbWa0rsrALFwh9M5NwqJBggAIDBAnSRM0xrC4WqKhFyBpO/P99aXMSV15fPT91ScTt20uLDL3ZZJg6AQuaYYkDfXMRvrRqYbCuRlu5AxuEgt4lAyALJ0I1Yg8x5imCInkhQ2DxWnWPnbeiGxRmstWcPAC3BMCTmGrDPMD7M5VEtMZga9GHs6AXtcwkkiAMwBHrBJnbw9Kowu7vFWsa7oAK2t3OYJjpHuqTFpZBtw+YZ/ERqQkWzy5glxpvFFWksyZNtf8jswjMupnY5SefuHMOrJNWFRUX0jQb1C2MEgRvUidwfCLsGVkkiP7OeU/ab/Yfd7esWMwXvo8WpzLsUDAARvmlc2w50fVO208UBUC3K8uP5CK3w3cd4xuXAbamBvLToCMoJ0EnpoOtSDD2SBN4algYZdhmgidhoNT+ttVCNx5eKgCV3BMnypdiWJ0mnzYSx4ZvzmZgYKgADPHtbbLqd83lqHicJhgATfnV5AKyYzZYkaAwNT+ttRtid3eIUpV5n1jlUb3IpvdwWGAulcQTCkqDlkkG4PeDlQgDWH5xrBjMLhQl3JdZmX2JZdStwqTt4gywwG++9PERRhJL1340Pcc7Vq9wz4tqGuXd/IaU1rVFs7mDUa3ieYqN8R8/lUDXI2p7WoCFO7E89qyhCZ5GsptIMq6leHU/lpUF29G3Wo3xia+Jf8AcP31AcQnNl/3D8jXFyFXmU43B+6tTdkj3ff1qNcUke0PiKHLrIIddOUj8qrqymBy2xiEqYMaa1FYMrI8udbXMcpU+JfiKF+lqBAYe8j40wNdVUr4o44kjlmkQQZHMHf3fCifpsply85EE6TM6DzPOkyY0HTMvxH5V4mNHMgadeXmaPI8ClE8PFY0NtTsdZI0EQAdAI5eZqUcXzZvq0BaRmA11B29JqtfTFJ9ofd8N6msYxZBlY9RVuD6UCsQ4sRoVUgRIMkEARpO3XSvBx5Rmm0mqwIjfrtrNIWxqEnxLr5ihbt9TrmX4j1qmtdxUKepxolnZVUZo0GmgVhy/wA0+6iDxkET3VvXnG223zzqqYLEqZ8UeWxgep/CpnxKqPaB9486MscDSClYv6akki0gjYAemv3ffXtji7SzZVE5SRGmgIiNtZM1XGx6xoRPkda0ONBG4+ImqyPKitH9MqBraRjyMD8I22MevuW4jjIAAFq1sATGpjn5E/nSW7ixHtDfrQt+/PT4imMY5VqirryBOnl91RsddKHt3hBJgxtrXtzFL1HuJo8hGiMLa9e6wP50DfaDWPeFC3Lg5fMU9kdKKK/yg614lzlNe3DPMUKRWlosKUpmumsqAvWUeVSl/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prstClr val="black"/>
              </a:solidFill>
              <a:cs typeface="Arial" pitchFamily="34" charset="0"/>
            </a:endParaRP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427" y="211709"/>
            <a:ext cx="833274" cy="1082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1371600" y="1294543"/>
            <a:ext cx="6858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859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descr="\\windy.pcic.uvic.ca\tmurdock\public_html\Short_Course\images\m2l2_2.2.3\m2l2_2.2.3_bc_scens_ipcc_like_plot_cangrid_avg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00200"/>
            <a:ext cx="6400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0"/>
          <p:cNvSpPr txBox="1">
            <a:spLocks noChangeArrowheads="1"/>
          </p:cNvSpPr>
          <p:nvPr/>
        </p:nvSpPr>
        <p:spPr bwMode="auto">
          <a:xfrm>
            <a:off x="0" y="0"/>
            <a:ext cx="9144000" cy="1219200"/>
          </a:xfrm>
          <a:prstGeom prst="rect">
            <a:avLst/>
          </a:prstGeom>
          <a:solidFill>
            <a:srgbClr val="E6E6FF">
              <a:alpha val="50195"/>
            </a:srgbClr>
          </a:solidFill>
          <a:ln w="9525">
            <a:noFill/>
            <a:miter lim="800000"/>
            <a:headEnd/>
            <a:tailEnd/>
          </a:ln>
          <a:effectLst/>
        </p:spPr>
        <p:txBody>
          <a:bodyPr anchor="b" anchorCtr="1"/>
          <a:lstStyle/>
          <a:p>
            <a:pPr algn="ctr" fontAlgn="base">
              <a:spcBef>
                <a:spcPct val="0"/>
              </a:spcBef>
              <a:spcAft>
                <a:spcPct val="0"/>
              </a:spcAft>
              <a:defRPr/>
            </a:pPr>
            <a:r>
              <a:rPr lang="en-US" sz="3600" kern="0" dirty="0">
                <a:solidFill>
                  <a:prstClr val="black"/>
                </a:solidFill>
                <a:latin typeface="Verdana" pitchFamily="34" charset="0"/>
                <a:ea typeface="+mj-ea"/>
                <a:cs typeface="+mj-cs"/>
              </a:rPr>
              <a:t>Projected BC warming</a:t>
            </a:r>
          </a:p>
          <a:p>
            <a:pPr algn="ctr" fontAlgn="base">
              <a:spcBef>
                <a:spcPct val="0"/>
              </a:spcBef>
              <a:spcAft>
                <a:spcPct val="0"/>
              </a:spcAft>
              <a:defRPr/>
            </a:pPr>
            <a:endParaRPr lang="en-US" sz="3600" kern="0" baseline="-25000" dirty="0">
              <a:solidFill>
                <a:prstClr val="black"/>
              </a:solidFill>
              <a:latin typeface="Verdana" pitchFamily="34" charset="0"/>
              <a:ea typeface="+mj-ea"/>
              <a:cs typeface="+mj-cs"/>
            </a:endParaRPr>
          </a:p>
        </p:txBody>
      </p:sp>
      <p:sp>
        <p:nvSpPr>
          <p:cNvPr id="8" name="Rectangle 7"/>
          <p:cNvSpPr/>
          <p:nvPr/>
        </p:nvSpPr>
        <p:spPr>
          <a:xfrm>
            <a:off x="685800" y="5562600"/>
            <a:ext cx="7924800" cy="1200150"/>
          </a:xfrm>
          <a:prstGeom prst="rect">
            <a:avLst/>
          </a:prstGeom>
        </p:spPr>
        <p:txBody>
          <a:bodyPr>
            <a:spAutoFit/>
          </a:bodyPr>
          <a:lstStyle/>
          <a:p>
            <a:pPr algn="ctr" fontAlgn="base">
              <a:spcBef>
                <a:spcPct val="0"/>
              </a:spcBef>
              <a:spcAft>
                <a:spcPct val="0"/>
              </a:spcAft>
              <a:defRPr lang="en-US" sz="1800" b="1" i="0" u="none" strike="noStrike" kern="1200" baseline="0">
                <a:solidFill>
                  <a:srgbClr val="000000"/>
                </a:solidFill>
                <a:latin typeface="+mn-lt"/>
                <a:ea typeface="+mn-ea"/>
                <a:cs typeface="+mn-cs"/>
              </a:defRPr>
            </a:pPr>
            <a:r>
              <a:rPr lang="en-US" b="1" dirty="0">
                <a:solidFill>
                  <a:srgbClr val="000000"/>
                </a:solidFill>
              </a:rPr>
              <a:t>BC Mean Annual Temperature Anomalies (from 1961-1990 baseline)</a:t>
            </a:r>
          </a:p>
          <a:p>
            <a:pPr algn="ctr" fontAlgn="base">
              <a:spcBef>
                <a:spcPct val="0"/>
              </a:spcBef>
              <a:spcAft>
                <a:spcPct val="0"/>
              </a:spcAft>
              <a:defRPr lang="en-US" sz="1800" b="1" i="0" u="none" strike="noStrike" kern="1200" baseline="0">
                <a:solidFill>
                  <a:srgbClr val="000000"/>
                </a:solidFill>
                <a:latin typeface="+mn-lt"/>
                <a:ea typeface="+mn-ea"/>
                <a:cs typeface="+mn-cs"/>
              </a:defRPr>
            </a:pPr>
            <a:r>
              <a:rPr lang="en-US" b="1" dirty="0">
                <a:solidFill>
                  <a:srgbClr val="000000"/>
                </a:solidFill>
              </a:rPr>
              <a:t> </a:t>
            </a:r>
            <a:r>
              <a:rPr lang="en-US" b="1" dirty="0" err="1">
                <a:solidFill>
                  <a:srgbClr val="000000"/>
                </a:solidFill>
              </a:rPr>
              <a:t>UVic</a:t>
            </a:r>
            <a:r>
              <a:rPr lang="en-US" b="1" dirty="0">
                <a:solidFill>
                  <a:srgbClr val="000000"/>
                </a:solidFill>
              </a:rPr>
              <a:t> ESCM % reduction from 2006 levels by 2050</a:t>
            </a:r>
          </a:p>
          <a:p>
            <a:pPr algn="ctr" fontAlgn="base">
              <a:spcBef>
                <a:spcPct val="0"/>
              </a:spcBef>
              <a:spcAft>
                <a:spcPct val="0"/>
              </a:spcAft>
              <a:defRPr lang="en-US" sz="1800" b="1" i="0" u="none" strike="noStrike" kern="1200" baseline="0">
                <a:solidFill>
                  <a:srgbClr val="000000"/>
                </a:solidFill>
                <a:latin typeface="+mn-lt"/>
                <a:ea typeface="+mn-ea"/>
                <a:cs typeface="+mn-cs"/>
              </a:defRPr>
            </a:pPr>
            <a:r>
              <a:rPr lang="en-US" b="1" dirty="0">
                <a:solidFill>
                  <a:srgbClr val="000000"/>
                </a:solidFill>
              </a:rPr>
              <a:t>compared to mean of AR4 GCM projections for A2, B1, and A1B </a:t>
            </a:r>
          </a:p>
          <a:p>
            <a:pPr algn="ctr" fontAlgn="base">
              <a:spcBef>
                <a:spcPct val="0"/>
              </a:spcBef>
              <a:spcAft>
                <a:spcPct val="0"/>
              </a:spcAft>
              <a:defRPr lang="en-US" sz="1800" b="1" i="0" u="none" strike="noStrike" kern="1200" baseline="0">
                <a:solidFill>
                  <a:srgbClr val="000000"/>
                </a:solidFill>
                <a:latin typeface="+mn-lt"/>
                <a:ea typeface="+mn-ea"/>
                <a:cs typeface="+mn-cs"/>
              </a:defRPr>
            </a:pPr>
            <a:r>
              <a:rPr lang="en-US" b="1" dirty="0">
                <a:solidFill>
                  <a:srgbClr val="000000"/>
                </a:solidFill>
              </a:rPr>
              <a:t>(20 yr centered means)</a:t>
            </a:r>
          </a:p>
        </p:txBody>
      </p:sp>
      <p:pic>
        <p:nvPicPr>
          <p:cNvPr id="4" name="Picture 4" descr="\\windy.pcic.uvic.ca\tmurdock\public_html\Short_Course\images\m2l2_2.2.3\m2l2_2.2.3_bc_scens_ipcc_like_plot_cangrid_with_a1b_polygon_avg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600200"/>
            <a:ext cx="6400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windy.pcic.uvic.ca\tmurdock\public_html\Short_Course\images\m2l2_2.2.3\m2l2_2.2.3_bc_scens_ipcc_like_plot_cangrid_with_escm_avg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600200"/>
            <a:ext cx="6400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4" descr="\\windy.pcic.uvic.ca\tmurdock\public_html\Short_Course\images\m2l2_2.2.3\m2l2_2.2.3_bc_scens_ipcc_like_plot_cangrid_with_a1b_polygon_avgs.png"/>
          <p:cNvPicPr>
            <a:picLocks noChangeAspect="1" noChangeArrowheads="1"/>
          </p:cNvPicPr>
          <p:nvPr/>
        </p:nvPicPr>
        <p:blipFill>
          <a:blip r:embed="rId3">
            <a:extLst>
              <a:ext uri="{28A0092B-C50C-407E-A947-70E740481C1C}">
                <a14:useLocalDpi xmlns:a14="http://schemas.microsoft.com/office/drawing/2010/main" val="0"/>
              </a:ext>
            </a:extLst>
          </a:blip>
          <a:srcRect l="9367" t="3773" r="75708" b="79205"/>
          <a:stretch>
            <a:fillRect/>
          </a:stretch>
        </p:blipFill>
        <p:spPr bwMode="auto">
          <a:xfrm>
            <a:off x="7761288" y="1752600"/>
            <a:ext cx="12668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windy.pcic.uvic.ca\tmurdock\public_html\Short_Course\images\m2l2_2.2.3\m2l2_2.2.3_bc_scens_ipcc_like_plot_cangrid_with_escm_avgs.png"/>
          <p:cNvPicPr>
            <a:picLocks noChangeAspect="1" noChangeArrowheads="1"/>
          </p:cNvPicPr>
          <p:nvPr/>
        </p:nvPicPr>
        <p:blipFill>
          <a:blip r:embed="rId4">
            <a:extLst>
              <a:ext uri="{28A0092B-C50C-407E-A947-70E740481C1C}">
                <a14:useLocalDpi xmlns:a14="http://schemas.microsoft.com/office/drawing/2010/main" val="0"/>
              </a:ext>
            </a:extLst>
          </a:blip>
          <a:srcRect l="9232" t="4836" r="76147" b="70361"/>
          <a:stretch>
            <a:fillRect/>
          </a:stretch>
        </p:blipFill>
        <p:spPr bwMode="auto">
          <a:xfrm>
            <a:off x="7745413" y="1828800"/>
            <a:ext cx="12446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9" name="TextBox 1"/>
          <p:cNvSpPr txBox="1">
            <a:spLocks noChangeArrowheads="1"/>
          </p:cNvSpPr>
          <p:nvPr/>
        </p:nvSpPr>
        <p:spPr bwMode="auto">
          <a:xfrm>
            <a:off x="1981200" y="1785938"/>
            <a:ext cx="198120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CA" altLang="en-US">
              <a:solidFill>
                <a:prstClr val="black"/>
              </a:solidFill>
            </a:endParaRPr>
          </a:p>
          <a:p>
            <a:pPr eaLnBrk="1" fontAlgn="base" hangingPunct="1">
              <a:spcBef>
                <a:spcPct val="0"/>
              </a:spcBef>
              <a:spcAft>
                <a:spcPct val="0"/>
              </a:spcAft>
            </a:pPr>
            <a:endParaRPr lang="en-CA" altLang="en-US">
              <a:solidFill>
                <a:prstClr val="black"/>
              </a:solidFill>
            </a:endParaRPr>
          </a:p>
          <a:p>
            <a:pPr eaLnBrk="1" fontAlgn="base" hangingPunct="1">
              <a:spcBef>
                <a:spcPct val="0"/>
              </a:spcBef>
              <a:spcAft>
                <a:spcPct val="0"/>
              </a:spcAft>
            </a:pPr>
            <a:endParaRPr lang="en-CA" altLang="en-US">
              <a:solidFill>
                <a:prstClr val="black"/>
              </a:solidFill>
            </a:endParaRPr>
          </a:p>
          <a:p>
            <a:pPr eaLnBrk="1" fontAlgn="base" hangingPunct="1">
              <a:spcBef>
                <a:spcPct val="0"/>
              </a:spcBef>
              <a:spcAft>
                <a:spcPct val="0"/>
              </a:spcAft>
            </a:pPr>
            <a:endParaRPr lang="en-CA" altLang="en-US">
              <a:solidFill>
                <a:prstClr val="black"/>
              </a:solidFill>
            </a:endParaRPr>
          </a:p>
        </p:txBody>
      </p:sp>
    </p:spTree>
    <p:extLst>
      <p:ext uri="{BB962C8B-B14F-4D97-AF65-F5344CB8AC3E}">
        <p14:creationId xmlns:p14="http://schemas.microsoft.com/office/powerpoint/2010/main" val="3013608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2438400" y="381000"/>
            <a:ext cx="6096000" cy="1143000"/>
          </a:xfrm>
        </p:spPr>
        <p:txBody>
          <a:bodyPr/>
          <a:lstStyle/>
          <a:p>
            <a:pPr algn="l"/>
            <a:r>
              <a:rPr lang="en-US" altLang="en-US" sz="3200" dirty="0" smtClean="0">
                <a:ea typeface="ＭＳ Ｐゴシック" pitchFamily="34" charset="-128"/>
              </a:rPr>
              <a:t>Average and Extreme Precipitation Increases – Bella Coola, BC</a:t>
            </a:r>
          </a:p>
        </p:txBody>
      </p:sp>
      <p:sp>
        <p:nvSpPr>
          <p:cNvPr id="3" name="Content Placeholder 2"/>
          <p:cNvSpPr txBox="1">
            <a:spLocks/>
          </p:cNvSpPr>
          <p:nvPr/>
        </p:nvSpPr>
        <p:spPr bwMode="auto">
          <a:xfrm>
            <a:off x="457200" y="1447800"/>
            <a:ext cx="8229600" cy="4525963"/>
          </a:xfrm>
          <a:prstGeom prst="rect">
            <a:avLst/>
          </a:prstGeom>
          <a:noFill/>
          <a:ln w="9525">
            <a:noFill/>
            <a:miter lim="800000"/>
            <a:headEnd/>
            <a:tailEnd/>
          </a:ln>
        </p:spPr>
        <p:txBody>
          <a:bodyPr/>
          <a:lstStyle/>
          <a:p>
            <a:pPr marL="342900" indent="-342900" eaLnBrk="0" hangingPunct="0">
              <a:spcBef>
                <a:spcPct val="20000"/>
              </a:spcBef>
              <a:defRPr/>
            </a:pPr>
            <a:endParaRPr lang="en-US" sz="2400" dirty="0">
              <a:latin typeface="+mn-lt"/>
              <a:ea typeface="ＭＳ Ｐゴシック" pitchFamily="1" charset="-128"/>
              <a:cs typeface="ＭＳ Ｐゴシック" pitchFamily="1"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3383394076"/>
              </p:ext>
            </p:extLst>
          </p:nvPr>
        </p:nvGraphicFramePr>
        <p:xfrm>
          <a:off x="381000" y="1981200"/>
          <a:ext cx="8458200" cy="4167190"/>
        </p:xfrm>
        <a:graphic>
          <a:graphicData uri="http://schemas.openxmlformats.org/drawingml/2006/table">
            <a:tbl>
              <a:tblPr/>
              <a:tblGrid>
                <a:gridCol w="2114550"/>
                <a:gridCol w="2114550"/>
                <a:gridCol w="2114550"/>
                <a:gridCol w="2114550"/>
              </a:tblGrid>
              <a:tr h="833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Calibri" pitchFamily="34" charset="0"/>
                          <a:ea typeface="ＭＳ Ｐゴシック" pitchFamily="34" charset="-128"/>
                        </a:rPr>
                        <a:t>Indicator</a:t>
                      </a:r>
                    </a:p>
                  </a:txBody>
                  <a:tcP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Calibri" pitchFamily="34" charset="0"/>
                          <a:ea typeface="ＭＳ Ｐゴシック" pitchFamily="34" charset="-128"/>
                        </a:rPr>
                        <a:t>Past (‘71-2000)</a:t>
                      </a:r>
                    </a:p>
                  </a:txBody>
                  <a:tcP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Calibri" pitchFamily="34" charset="0"/>
                          <a:ea typeface="ＭＳ Ｐゴシック" pitchFamily="34" charset="-128"/>
                        </a:rPr>
                        <a:t>Future (2041-’70)</a:t>
                      </a:r>
                    </a:p>
                  </a:txBody>
                  <a:tcP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Calibri" pitchFamily="34" charset="0"/>
                          <a:ea typeface="ＭＳ Ｐゴシック" pitchFamily="34" charset="-128"/>
                        </a:rPr>
                        <a:t>Change</a:t>
                      </a:r>
                    </a:p>
                  </a:txBody>
                  <a:tcP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r>
              <a:tr h="833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Annual Total</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673 mm</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744 mm</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11%</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0D8E8"/>
                    </a:solidFill>
                  </a:tcPr>
                </a:tc>
              </a:tr>
              <a:tr h="833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5-Day </a:t>
                      </a:r>
                      <a:r>
                        <a:rPr kumimoji="0" lang="en-US" sz="2400" b="0" i="0" u="none" strike="noStrike" cap="none" normalizeH="0" baseline="0" dirty="0" err="1" smtClean="0">
                          <a:ln>
                            <a:noFill/>
                          </a:ln>
                          <a:solidFill>
                            <a:srgbClr val="000000"/>
                          </a:solidFill>
                          <a:effectLst/>
                          <a:latin typeface="Calibri" pitchFamily="34" charset="0"/>
                          <a:ea typeface="ＭＳ Ｐゴシック" pitchFamily="34" charset="-128"/>
                        </a:rPr>
                        <a:t>Precip</a:t>
                      </a: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56 mm</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67 mm</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20%</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r>
              <a:tr h="833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10-year event</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36 mm</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47 mm</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ea typeface="ＭＳ Ｐゴシック" pitchFamily="34" charset="-128"/>
                        </a:rPr>
                        <a:t>31%</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r>
              <a:tr h="833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ＭＳ Ｐゴシック" pitchFamily="34" charset="-128"/>
                        </a:rPr>
                        <a:t>25-year event</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ＭＳ Ｐゴシック" pitchFamily="34" charset="-128"/>
                        </a:rPr>
                        <a:t>44 mm</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ＭＳ Ｐゴシック" pitchFamily="34" charset="-128"/>
                        </a:rPr>
                        <a:t>60 mm</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ＭＳ Ｐゴシック" pitchFamily="34" charset="-128"/>
                        </a:rPr>
                        <a:t>36%</a:t>
                      </a:r>
                    </a:p>
                  </a:txBody>
                  <a:tcPr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0D8E8"/>
                    </a:solidFill>
                  </a:tcPr>
                </a:tc>
              </a:tr>
            </a:tbl>
          </a:graphicData>
        </a:graphic>
      </p:graphicFrame>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667" t="25185" r="23457" b="4198"/>
          <a:stretch/>
        </p:blipFill>
        <p:spPr bwMode="auto">
          <a:xfrm>
            <a:off x="152400" y="152399"/>
            <a:ext cx="2133600" cy="1572705"/>
          </a:xfrm>
          <a:prstGeom prst="rect">
            <a:avLst/>
          </a:prstGeom>
          <a:noFill/>
          <a:ln w="63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228600" y="1078468"/>
            <a:ext cx="762000" cy="369332"/>
          </a:xfrm>
          <a:prstGeom prst="rect">
            <a:avLst/>
          </a:prstGeom>
          <a:noFill/>
        </p:spPr>
        <p:txBody>
          <a:bodyPr wrap="square" rtlCol="0">
            <a:spAutoFit/>
          </a:bodyPr>
          <a:lstStyle/>
          <a:p>
            <a:r>
              <a:rPr lang="en-US" sz="900" dirty="0" smtClean="0"/>
              <a:t>Vancouver Island</a:t>
            </a:r>
            <a:endParaRPr lang="en-US" sz="900" dirty="0"/>
          </a:p>
        </p:txBody>
      </p:sp>
      <p:cxnSp>
        <p:nvCxnSpPr>
          <p:cNvPr id="6" name="Straight Arrow Connector 5"/>
          <p:cNvCxnSpPr/>
          <p:nvPr/>
        </p:nvCxnSpPr>
        <p:spPr>
          <a:xfrm>
            <a:off x="685800" y="1295400"/>
            <a:ext cx="114300" cy="9144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52400" y="621268"/>
            <a:ext cx="495300" cy="369332"/>
          </a:xfrm>
          <a:prstGeom prst="rect">
            <a:avLst/>
          </a:prstGeom>
          <a:noFill/>
        </p:spPr>
        <p:txBody>
          <a:bodyPr wrap="square" rtlCol="0">
            <a:spAutoFit/>
          </a:bodyPr>
          <a:lstStyle/>
          <a:p>
            <a:r>
              <a:rPr lang="en-US" sz="600" dirty="0" smtClean="0">
                <a:solidFill>
                  <a:srgbClr val="0070C0"/>
                </a:solidFill>
              </a:rPr>
              <a:t>Queen Charlotte Sound</a:t>
            </a:r>
            <a:endParaRPr lang="en-US" sz="600" dirty="0">
              <a:solidFill>
                <a:srgbClr val="0070C0"/>
              </a:solidFill>
            </a:endParaRPr>
          </a:p>
        </p:txBody>
      </p:sp>
    </p:spTree>
    <p:extLst>
      <p:ext uri="{BB962C8B-B14F-4D97-AF65-F5344CB8AC3E}">
        <p14:creationId xmlns:p14="http://schemas.microsoft.com/office/powerpoint/2010/main" val="1464792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801" y="220629"/>
            <a:ext cx="7620000" cy="3208371"/>
          </a:xfrm>
          <a:ln>
            <a:solidFill>
              <a:schemeClr val="accent3">
                <a:lumMod val="50000"/>
              </a:schemeClr>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195" y="3505200"/>
            <a:ext cx="7610605" cy="3204414"/>
          </a:xfrm>
          <a:prstGeom prst="rect">
            <a:avLst/>
          </a:prstGeom>
          <a:ln>
            <a:solidFill>
              <a:schemeClr val="accent3">
                <a:lumMod val="50000"/>
              </a:schemeClr>
            </a:solidFill>
          </a:ln>
        </p:spPr>
      </p:pic>
    </p:spTree>
    <p:extLst>
      <p:ext uri="{BB962C8B-B14F-4D97-AF65-F5344CB8AC3E}">
        <p14:creationId xmlns:p14="http://schemas.microsoft.com/office/powerpoint/2010/main" val="16239737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621" y="228600"/>
            <a:ext cx="7264180"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3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514725"/>
            <a:ext cx="7239000" cy="311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637464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Major climate-driven impacts on NPLCC </a:t>
            </a:r>
            <a:r>
              <a:rPr lang="en-US" sz="3600" b="1" dirty="0" smtClean="0">
                <a:solidFill>
                  <a:schemeClr val="accent6">
                    <a:lumMod val="75000"/>
                  </a:schemeClr>
                </a:solidFill>
              </a:rPr>
              <a:t>coastal and marine environments</a:t>
            </a:r>
            <a:endParaRPr lang="en-US" sz="3600" b="1" dirty="0">
              <a:solidFill>
                <a:schemeClr val="accent6">
                  <a:lumMod val="75000"/>
                </a:schemeClr>
              </a:solidFill>
            </a:endParaRPr>
          </a:p>
        </p:txBody>
      </p:sp>
      <p:sp>
        <p:nvSpPr>
          <p:cNvPr id="3" name="Content Placeholder 2"/>
          <p:cNvSpPr>
            <a:spLocks noGrp="1"/>
          </p:cNvSpPr>
          <p:nvPr>
            <p:ph idx="1"/>
          </p:nvPr>
        </p:nvSpPr>
        <p:spPr>
          <a:xfrm>
            <a:off x="457200" y="1951037"/>
            <a:ext cx="8229600" cy="4525963"/>
          </a:xfrm>
        </p:spPr>
        <p:txBody>
          <a:bodyPr>
            <a:noAutofit/>
          </a:bodyPr>
          <a:lstStyle/>
          <a:p>
            <a:pPr marL="520700" indent="-520700">
              <a:spcAft>
                <a:spcPts val="600"/>
              </a:spcAft>
              <a:buNone/>
            </a:pPr>
            <a:r>
              <a:rPr lang="en-US" sz="2800" dirty="0" smtClean="0"/>
              <a:t>1. 	Ocean acidification</a:t>
            </a:r>
          </a:p>
          <a:p>
            <a:pPr marL="520700" indent="-520700">
              <a:spcAft>
                <a:spcPts val="600"/>
              </a:spcAft>
              <a:buNone/>
            </a:pPr>
            <a:r>
              <a:rPr lang="en-US" sz="2800" dirty="0" smtClean="0"/>
              <a:t>2. 	Increasing sea surface temperature</a:t>
            </a:r>
          </a:p>
          <a:p>
            <a:pPr marL="520700" indent="-520700">
              <a:spcAft>
                <a:spcPts val="600"/>
              </a:spcAft>
              <a:buNone/>
            </a:pPr>
            <a:r>
              <a:rPr lang="en-US" sz="2800" dirty="0" smtClean="0"/>
              <a:t>3. 	Altered hydrology</a:t>
            </a:r>
          </a:p>
          <a:p>
            <a:pPr marL="520700" indent="-520700">
              <a:spcAft>
                <a:spcPts val="600"/>
              </a:spcAft>
              <a:buNone/>
            </a:pPr>
            <a:r>
              <a:rPr lang="en-US" sz="2800" dirty="0" smtClean="0"/>
              <a:t>4. 	Altered ocean currents</a:t>
            </a:r>
          </a:p>
          <a:p>
            <a:pPr marL="520700" indent="-520700">
              <a:spcAft>
                <a:spcPts val="600"/>
              </a:spcAft>
              <a:buNone/>
            </a:pPr>
            <a:r>
              <a:rPr lang="en-US" sz="2800" dirty="0" smtClean="0"/>
              <a:t>5. 	Increased frequency and severity of storms</a:t>
            </a:r>
          </a:p>
          <a:p>
            <a:pPr marL="520700" indent="-520700">
              <a:spcAft>
                <a:spcPts val="600"/>
              </a:spcAft>
              <a:buNone/>
            </a:pPr>
            <a:r>
              <a:rPr lang="en-US" sz="2800" dirty="0" smtClean="0"/>
              <a:t>6. 	Sea level rise</a:t>
            </a:r>
          </a:p>
          <a:p>
            <a:pPr marL="520700" indent="-520700">
              <a:spcAft>
                <a:spcPts val="600"/>
              </a:spcAft>
              <a:buNone/>
            </a:pPr>
            <a:r>
              <a:rPr lang="en-US" sz="2800" dirty="0" smtClean="0"/>
              <a:t>7. 	Coastal upwelling</a:t>
            </a:r>
          </a:p>
          <a:p>
            <a:pPr marL="520700" indent="-520700">
              <a:spcAft>
                <a:spcPts val="600"/>
              </a:spcAft>
              <a:buNone/>
            </a:pPr>
            <a:r>
              <a:rPr lang="en-US" sz="2800" dirty="0" smtClean="0"/>
              <a:t>8. 	Coastal hypoxia and anoxia</a:t>
            </a:r>
            <a:endParaRPr lang="en-US" sz="2800" dirty="0"/>
          </a:p>
        </p:txBody>
      </p:sp>
      <p:cxnSp>
        <p:nvCxnSpPr>
          <p:cNvPr id="4" name="Straight Connector 3"/>
          <p:cNvCxnSpPr/>
          <p:nvPr/>
        </p:nvCxnSpPr>
        <p:spPr>
          <a:xfrm>
            <a:off x="609600" y="1676400"/>
            <a:ext cx="7772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010380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Major climate change effects on NPLCC </a:t>
            </a:r>
            <a:r>
              <a:rPr lang="en-US" sz="3600" b="1" dirty="0" smtClean="0">
                <a:solidFill>
                  <a:schemeClr val="accent5">
                    <a:lumMod val="50000"/>
                  </a:schemeClr>
                </a:solidFill>
              </a:rPr>
              <a:t>coastal and marine environments</a:t>
            </a:r>
            <a:endParaRPr lang="en-US" sz="3600" b="1" dirty="0">
              <a:solidFill>
                <a:schemeClr val="accent5">
                  <a:lumMod val="50000"/>
                </a:schemeClr>
              </a:solidFill>
            </a:endParaRPr>
          </a:p>
        </p:txBody>
      </p:sp>
      <p:sp>
        <p:nvSpPr>
          <p:cNvPr id="3" name="Content Placeholder 2"/>
          <p:cNvSpPr>
            <a:spLocks noGrp="1"/>
          </p:cNvSpPr>
          <p:nvPr>
            <p:ph idx="1"/>
          </p:nvPr>
        </p:nvSpPr>
        <p:spPr>
          <a:xfrm>
            <a:off x="457200" y="2179637"/>
            <a:ext cx="8229600" cy="4525963"/>
          </a:xfrm>
        </p:spPr>
        <p:txBody>
          <a:bodyPr>
            <a:noAutofit/>
          </a:bodyPr>
          <a:lstStyle/>
          <a:p>
            <a:pPr marL="457200" indent="-457200">
              <a:spcAft>
                <a:spcPts val="600"/>
              </a:spcAft>
              <a:buNone/>
            </a:pPr>
            <a:r>
              <a:rPr lang="en-US" sz="2800" dirty="0" smtClean="0"/>
              <a:t>1. 	Altered nutrient cycling</a:t>
            </a:r>
          </a:p>
          <a:p>
            <a:pPr marL="457200" indent="-457200">
              <a:spcAft>
                <a:spcPts val="600"/>
              </a:spcAft>
              <a:buNone/>
            </a:pPr>
            <a:r>
              <a:rPr lang="en-US" sz="2800" dirty="0" smtClean="0"/>
              <a:t>2. 	Altered ocean productivity</a:t>
            </a:r>
          </a:p>
          <a:p>
            <a:pPr marL="457200" indent="-457200">
              <a:spcAft>
                <a:spcPts val="600"/>
              </a:spcAft>
              <a:buNone/>
            </a:pPr>
            <a:r>
              <a:rPr lang="en-US" sz="2800" dirty="0" smtClean="0"/>
              <a:t>3. 	Altered food web dynamics</a:t>
            </a:r>
          </a:p>
          <a:p>
            <a:pPr marL="457200" indent="-457200">
              <a:spcAft>
                <a:spcPts val="600"/>
              </a:spcAft>
              <a:buNone/>
            </a:pPr>
            <a:r>
              <a:rPr lang="en-US" sz="2800" dirty="0" smtClean="0"/>
              <a:t>4. 	Multiple stressors and thresholds</a:t>
            </a:r>
            <a:endParaRPr lang="en-US" sz="2800" dirty="0"/>
          </a:p>
        </p:txBody>
      </p:sp>
      <p:cxnSp>
        <p:nvCxnSpPr>
          <p:cNvPr id="4" name="Straight Connector 3"/>
          <p:cNvCxnSpPr/>
          <p:nvPr/>
        </p:nvCxnSpPr>
        <p:spPr>
          <a:xfrm>
            <a:off x="609600" y="1676400"/>
            <a:ext cx="7772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5453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sz="3600" b="1" dirty="0" smtClean="0"/>
              <a:t>Major climate change effects on NPLCC </a:t>
            </a:r>
            <a:r>
              <a:rPr lang="en-US" sz="3600" b="1" dirty="0" smtClean="0">
                <a:solidFill>
                  <a:schemeClr val="accent5">
                    <a:lumMod val="75000"/>
                  </a:schemeClr>
                </a:solidFill>
              </a:rPr>
              <a:t>aquatic and riparian ecosystems</a:t>
            </a:r>
            <a:endParaRPr lang="en-US" sz="2800" b="1" i="1" dirty="0">
              <a:solidFill>
                <a:schemeClr val="accent5">
                  <a:lumMod val="75000"/>
                </a:schemeClr>
              </a:solidFill>
            </a:endParaRPr>
          </a:p>
        </p:txBody>
      </p:sp>
      <p:sp>
        <p:nvSpPr>
          <p:cNvPr id="3" name="Content Placeholder 2"/>
          <p:cNvSpPr>
            <a:spLocks noGrp="1"/>
          </p:cNvSpPr>
          <p:nvPr>
            <p:ph idx="1"/>
          </p:nvPr>
        </p:nvSpPr>
        <p:spPr>
          <a:xfrm>
            <a:off x="457200" y="2362200"/>
            <a:ext cx="8229600" cy="3886200"/>
          </a:xfrm>
        </p:spPr>
        <p:txBody>
          <a:bodyPr>
            <a:normAutofit/>
          </a:bodyPr>
          <a:lstStyle/>
          <a:p>
            <a:pPr marL="457200" indent="-457200">
              <a:spcBef>
                <a:spcPts val="1200"/>
              </a:spcBef>
              <a:spcAft>
                <a:spcPts val="600"/>
              </a:spcAft>
              <a:buNone/>
            </a:pPr>
            <a:r>
              <a:rPr lang="en-US" sz="2800" dirty="0" smtClean="0"/>
              <a:t>1. 	Altered nutrient cycling and productivity</a:t>
            </a:r>
          </a:p>
          <a:p>
            <a:pPr marL="457200" indent="-457200">
              <a:spcBef>
                <a:spcPts val="1200"/>
              </a:spcBef>
              <a:spcAft>
                <a:spcPts val="600"/>
              </a:spcAft>
              <a:buNone/>
            </a:pPr>
            <a:r>
              <a:rPr lang="en-US" sz="2800" dirty="0" smtClean="0"/>
              <a:t>2. 	Changes to stratification and eutrophication</a:t>
            </a:r>
          </a:p>
          <a:p>
            <a:pPr marL="457200" indent="-457200">
              <a:spcBef>
                <a:spcPts val="1200"/>
              </a:spcBef>
              <a:spcAft>
                <a:spcPts val="600"/>
              </a:spcAft>
              <a:buNone/>
            </a:pPr>
            <a:r>
              <a:rPr lang="en-US" sz="2800" dirty="0" smtClean="0"/>
              <a:t>3. 	Changes to water input, level, and area</a:t>
            </a:r>
          </a:p>
          <a:p>
            <a:pPr marL="457200" indent="-457200">
              <a:spcBef>
                <a:spcPts val="1200"/>
              </a:spcBef>
              <a:spcAft>
                <a:spcPts val="600"/>
              </a:spcAft>
              <a:buNone/>
            </a:pPr>
            <a:r>
              <a:rPr lang="en-US" sz="2800" dirty="0" smtClean="0"/>
              <a:t>4. 	Changes to the length and date of seasonal ice cover</a:t>
            </a:r>
          </a:p>
          <a:p>
            <a:pPr marL="457200" indent="-457200">
              <a:spcBef>
                <a:spcPts val="1200"/>
              </a:spcBef>
              <a:spcAft>
                <a:spcPts val="600"/>
              </a:spcAft>
              <a:buNone/>
            </a:pPr>
            <a:r>
              <a:rPr lang="en-US" sz="2800" dirty="0" smtClean="0"/>
              <a:t>5.	Habitat loss, degradation, and conversion</a:t>
            </a:r>
            <a:endParaRPr lang="en-US" sz="2800" dirty="0"/>
          </a:p>
        </p:txBody>
      </p:sp>
      <p:cxnSp>
        <p:nvCxnSpPr>
          <p:cNvPr id="5" name="Straight Connector 4"/>
          <p:cNvCxnSpPr/>
          <p:nvPr/>
        </p:nvCxnSpPr>
        <p:spPr>
          <a:xfrm>
            <a:off x="685800" y="1828800"/>
            <a:ext cx="7772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6950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sz="3600" b="1" dirty="0" smtClean="0"/>
              <a:t>Major climate change effects on NPLCC </a:t>
            </a:r>
            <a:r>
              <a:rPr lang="en-US" sz="3600" b="1" dirty="0" smtClean="0">
                <a:solidFill>
                  <a:srgbClr val="009900"/>
                </a:solidFill>
              </a:rPr>
              <a:t>terrestrial ecosystems</a:t>
            </a:r>
            <a:endParaRPr lang="en-US" sz="3600" dirty="0">
              <a:solidFill>
                <a:srgbClr val="009900"/>
              </a:solidFill>
            </a:endParaRPr>
          </a:p>
        </p:txBody>
      </p:sp>
      <p:sp>
        <p:nvSpPr>
          <p:cNvPr id="3" name="Content Placeholder 2"/>
          <p:cNvSpPr>
            <a:spLocks noGrp="1"/>
          </p:cNvSpPr>
          <p:nvPr>
            <p:ph idx="1"/>
          </p:nvPr>
        </p:nvSpPr>
        <p:spPr>
          <a:xfrm>
            <a:off x="457200" y="2362200"/>
            <a:ext cx="8229600" cy="3657600"/>
          </a:xfrm>
        </p:spPr>
        <p:txBody>
          <a:bodyPr>
            <a:noAutofit/>
          </a:bodyPr>
          <a:lstStyle/>
          <a:p>
            <a:pPr marL="457200" indent="-457200">
              <a:spcBef>
                <a:spcPts val="1200"/>
              </a:spcBef>
              <a:spcAft>
                <a:spcPts val="600"/>
              </a:spcAft>
              <a:buNone/>
            </a:pPr>
            <a:r>
              <a:rPr lang="en-US" sz="2800" dirty="0" smtClean="0"/>
              <a:t>1.	Altered hydrology, fog regimes, and drought regimes</a:t>
            </a:r>
          </a:p>
          <a:p>
            <a:pPr marL="457200" indent="-457200">
              <a:spcBef>
                <a:spcPts val="1200"/>
              </a:spcBef>
              <a:spcAft>
                <a:spcPts val="600"/>
              </a:spcAft>
              <a:buNone/>
            </a:pPr>
            <a:r>
              <a:rPr lang="en-US" sz="2800" dirty="0" smtClean="0"/>
              <a:t>2.	Altered growing season and freeze and thaw patterns</a:t>
            </a:r>
          </a:p>
          <a:p>
            <a:pPr marL="457200" indent="-457200">
              <a:spcBef>
                <a:spcPts val="1200"/>
              </a:spcBef>
              <a:spcAft>
                <a:spcPts val="600"/>
              </a:spcAft>
              <a:buNone/>
            </a:pPr>
            <a:r>
              <a:rPr lang="en-US" sz="2800" dirty="0" smtClean="0"/>
              <a:t>3.	Altered fire regimes</a:t>
            </a:r>
          </a:p>
          <a:p>
            <a:pPr marL="457200" indent="-457200">
              <a:spcBef>
                <a:spcPts val="1200"/>
              </a:spcBef>
              <a:spcAft>
                <a:spcPts val="600"/>
              </a:spcAft>
              <a:buNone/>
            </a:pPr>
            <a:r>
              <a:rPr lang="en-US" sz="2800" dirty="0" smtClean="0"/>
              <a:t>4.	Altered insect, pathogen, and disease regimes</a:t>
            </a:r>
          </a:p>
          <a:p>
            <a:pPr marL="457200" indent="-457200">
              <a:spcBef>
                <a:spcPts val="1200"/>
              </a:spcBef>
              <a:spcAft>
                <a:spcPts val="600"/>
              </a:spcAft>
              <a:buNone/>
            </a:pPr>
            <a:r>
              <a:rPr lang="en-US" sz="2800" dirty="0" smtClean="0"/>
              <a:t>5.	Altered patterns of landslides, ice and wind storms, and avalanches</a:t>
            </a:r>
            <a:endParaRPr lang="en-US" sz="2800" dirty="0"/>
          </a:p>
        </p:txBody>
      </p:sp>
      <p:cxnSp>
        <p:nvCxnSpPr>
          <p:cNvPr id="4" name="Straight Connector 3"/>
          <p:cNvCxnSpPr/>
          <p:nvPr/>
        </p:nvCxnSpPr>
        <p:spPr>
          <a:xfrm>
            <a:off x="609600" y="1828800"/>
            <a:ext cx="7772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85835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19630109"/>
              </p:ext>
            </p:extLst>
          </p:nvPr>
        </p:nvGraphicFramePr>
        <p:xfrm>
          <a:off x="152400" y="380999"/>
          <a:ext cx="8927780" cy="5658464"/>
        </p:xfrm>
        <a:graphic>
          <a:graphicData uri="http://schemas.openxmlformats.org/drawingml/2006/table">
            <a:tbl>
              <a:tblPr firstRow="1" firstCol="1" bandRow="1"/>
              <a:tblGrid>
                <a:gridCol w="1443230"/>
                <a:gridCol w="1444133"/>
                <a:gridCol w="1444133"/>
                <a:gridCol w="1444133"/>
                <a:gridCol w="1444133"/>
                <a:gridCol w="1708018"/>
              </a:tblGrid>
              <a:tr h="522605">
                <a:tc gridSpan="6">
                  <a:txBody>
                    <a:bodyPr/>
                    <a:lstStyle/>
                    <a:p>
                      <a:pPr marL="0" marR="0">
                        <a:spcBef>
                          <a:spcPts val="0"/>
                        </a:spcBef>
                        <a:spcAft>
                          <a:spcPts val="0"/>
                        </a:spcAft>
                      </a:pPr>
                      <a:r>
                        <a:rPr lang="en-US" sz="1600" b="1" dirty="0">
                          <a:solidFill>
                            <a:schemeClr val="tx1"/>
                          </a:solidFill>
                          <a:effectLst/>
                          <a:latin typeface="Times New Roman"/>
                          <a:ea typeface="Times New Roman"/>
                          <a:cs typeface="Times New Roman"/>
                        </a:rPr>
                        <a:t>Table 1. </a:t>
                      </a:r>
                      <a:r>
                        <a:rPr lang="en-US" sz="1600" b="0" dirty="0">
                          <a:solidFill>
                            <a:schemeClr val="tx1"/>
                          </a:solidFill>
                          <a:effectLst/>
                          <a:latin typeface="Times New Roman"/>
                          <a:ea typeface="Times New Roman"/>
                          <a:cs typeface="Times New Roman"/>
                        </a:rPr>
                        <a:t>Observed trends and future projections for summer and winter </a:t>
                      </a:r>
                      <a:r>
                        <a:rPr lang="en-US" sz="1600" b="1" dirty="0">
                          <a:solidFill>
                            <a:schemeClr val="tx1"/>
                          </a:solidFill>
                          <a:effectLst/>
                          <a:latin typeface="Times New Roman"/>
                          <a:ea typeface="Times New Roman"/>
                          <a:cs typeface="Times New Roman"/>
                        </a:rPr>
                        <a:t>temperature</a:t>
                      </a:r>
                      <a:r>
                        <a:rPr lang="en-US" sz="1600" b="0" dirty="0">
                          <a:solidFill>
                            <a:schemeClr val="tx1"/>
                          </a:solidFill>
                          <a:effectLst/>
                          <a:latin typeface="Times New Roman"/>
                          <a:ea typeface="Times New Roman"/>
                          <a:cs typeface="Times New Roman"/>
                        </a:rPr>
                        <a:t> in the NPLCC region.</a:t>
                      </a:r>
                      <a:endParaRPr lang="en-US" sz="1400" b="1" dirty="0">
                        <a:solidFill>
                          <a:schemeClr val="tx1"/>
                        </a:solidFill>
                        <a:effectLst/>
                        <a:latin typeface="Times New Roman"/>
                        <a:ea typeface="Calibri"/>
                        <a:cs typeface="Times New Roman"/>
                      </a:endParaRPr>
                    </a:p>
                    <a:p>
                      <a:pPr marL="0" marR="0">
                        <a:lnSpc>
                          <a:spcPct val="115000"/>
                        </a:lnSpc>
                        <a:spcBef>
                          <a:spcPts val="0"/>
                        </a:spcBef>
                        <a:spcAft>
                          <a:spcPts val="0"/>
                        </a:spcAft>
                      </a:pPr>
                      <a:r>
                        <a:rPr lang="en-US" sz="1600" i="1" dirty="0">
                          <a:solidFill>
                            <a:schemeClr val="tx1"/>
                          </a:solidFill>
                          <a:effectLst/>
                          <a:latin typeface="Times New Roman"/>
                          <a:ea typeface="Times New Roman"/>
                          <a:cs typeface="Times New Roman"/>
                        </a:rPr>
                        <a:t>°F with °C in parentheses</a:t>
                      </a:r>
                      <a:endParaRPr lang="en-US" sz="2000" dirty="0">
                        <a:solidFill>
                          <a:schemeClr val="tx1"/>
                        </a:solidFill>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1303">
                <a:tc rowSpan="2">
                  <a:txBody>
                    <a:bodyPr/>
                    <a:lstStyle/>
                    <a:p>
                      <a:pPr marL="0" marR="0" algn="ctr">
                        <a:lnSpc>
                          <a:spcPct val="115000"/>
                        </a:lnSpc>
                        <a:spcBef>
                          <a:spcPts val="0"/>
                        </a:spcBef>
                        <a:spcAft>
                          <a:spcPts val="0"/>
                        </a:spcAft>
                      </a:pPr>
                      <a:r>
                        <a:rPr lang="en-US" sz="1600" b="1">
                          <a:effectLst/>
                          <a:latin typeface="Times New Roman"/>
                          <a:ea typeface="Times New Roman"/>
                          <a:cs typeface="Times New Roman"/>
                        </a:rPr>
                        <a:t>Location</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gridSpan="2">
                  <a:txBody>
                    <a:bodyPr/>
                    <a:lstStyle/>
                    <a:p>
                      <a:pPr marL="0" marR="0" algn="ctr">
                        <a:lnSpc>
                          <a:spcPct val="115000"/>
                        </a:lnSpc>
                        <a:spcBef>
                          <a:spcPts val="0"/>
                        </a:spcBef>
                        <a:spcAft>
                          <a:spcPts val="0"/>
                        </a:spcAft>
                      </a:pPr>
                      <a:r>
                        <a:rPr lang="en-US" sz="1600" b="1">
                          <a:effectLst/>
                          <a:latin typeface="Times New Roman"/>
                          <a:ea typeface="Times New Roman"/>
                          <a:cs typeface="Times New Roman"/>
                        </a:rPr>
                        <a:t>Summer</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1600" b="1" dirty="0">
                          <a:effectLst/>
                          <a:latin typeface="Times New Roman"/>
                          <a:ea typeface="Times New Roman"/>
                          <a:cs typeface="Times New Roman"/>
                        </a:rPr>
                        <a:t>Winter</a:t>
                      </a:r>
                      <a:endParaRPr lang="en-US" sz="20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rowSpan="2">
                  <a:txBody>
                    <a:bodyPr/>
                    <a:lstStyle/>
                    <a:p>
                      <a:pPr marL="0" marR="0" algn="ctr">
                        <a:lnSpc>
                          <a:spcPct val="115000"/>
                        </a:lnSpc>
                        <a:spcBef>
                          <a:spcPts val="0"/>
                        </a:spcBef>
                        <a:spcAft>
                          <a:spcPts val="0"/>
                        </a:spcAft>
                      </a:pPr>
                      <a:r>
                        <a:rPr lang="en-US" sz="1600" b="1" dirty="0">
                          <a:effectLst/>
                          <a:latin typeface="Times New Roman"/>
                          <a:ea typeface="Times New Roman"/>
                          <a:cs typeface="Times New Roman"/>
                        </a:rPr>
                        <a:t>Time Periods</a:t>
                      </a:r>
                      <a:endParaRPr lang="en-US" sz="20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500829">
                <a:tc vMerge="1">
                  <a:txBody>
                    <a:bodyPr/>
                    <a:lstStyle/>
                    <a:p>
                      <a:endParaRPr lang="en-US"/>
                    </a:p>
                  </a:txBody>
                  <a:tcPr/>
                </a:tc>
                <a:tc>
                  <a:txBody>
                    <a:bodyPr/>
                    <a:lstStyle/>
                    <a:p>
                      <a:pPr marL="0" marR="0" algn="ctr">
                        <a:lnSpc>
                          <a:spcPct val="115000"/>
                        </a:lnSpc>
                        <a:spcBef>
                          <a:spcPts val="0"/>
                        </a:spcBef>
                        <a:spcAft>
                          <a:spcPts val="0"/>
                        </a:spcAft>
                      </a:pPr>
                      <a:r>
                        <a:rPr lang="en-US" sz="1600" i="1">
                          <a:effectLst/>
                          <a:latin typeface="Times New Roman"/>
                          <a:ea typeface="Times New Roman"/>
                          <a:cs typeface="Times New Roman"/>
                        </a:rPr>
                        <a:t>Observed Trends</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15000"/>
                        </a:lnSpc>
                        <a:spcBef>
                          <a:spcPts val="0"/>
                        </a:spcBef>
                        <a:spcAft>
                          <a:spcPts val="0"/>
                        </a:spcAft>
                      </a:pPr>
                      <a:r>
                        <a:rPr lang="en-US" sz="1600" i="1">
                          <a:effectLst/>
                          <a:latin typeface="Times New Roman"/>
                          <a:ea typeface="Times New Roman"/>
                          <a:cs typeface="Times New Roman"/>
                        </a:rPr>
                        <a:t>Future Projections</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15000"/>
                        </a:lnSpc>
                        <a:spcBef>
                          <a:spcPts val="0"/>
                        </a:spcBef>
                        <a:spcAft>
                          <a:spcPts val="0"/>
                        </a:spcAft>
                      </a:pPr>
                      <a:r>
                        <a:rPr lang="en-US" sz="1600" i="1">
                          <a:effectLst/>
                          <a:latin typeface="Times New Roman"/>
                          <a:ea typeface="Times New Roman"/>
                          <a:cs typeface="Times New Roman"/>
                        </a:rPr>
                        <a:t>Observed Trends</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15000"/>
                        </a:lnSpc>
                        <a:spcBef>
                          <a:spcPts val="0"/>
                        </a:spcBef>
                        <a:spcAft>
                          <a:spcPts val="0"/>
                        </a:spcAft>
                      </a:pPr>
                      <a:r>
                        <a:rPr lang="en-US" sz="1600" i="1" dirty="0">
                          <a:effectLst/>
                          <a:latin typeface="Times New Roman"/>
                          <a:ea typeface="Times New Roman"/>
                          <a:cs typeface="Times New Roman"/>
                        </a:rPr>
                        <a:t>Future Projections</a:t>
                      </a:r>
                      <a:endParaRPr lang="en-US" sz="20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vMerge="1">
                  <a:txBody>
                    <a:bodyPr/>
                    <a:lstStyle/>
                    <a:p>
                      <a:endParaRPr lang="en-US"/>
                    </a:p>
                  </a:txBody>
                  <a:tcPr/>
                </a:tc>
              </a:tr>
              <a:tr h="653256">
                <a:tc>
                  <a:txBody>
                    <a:bodyPr/>
                    <a:lstStyle/>
                    <a:p>
                      <a:pPr marL="0" marR="0">
                        <a:lnSpc>
                          <a:spcPct val="115000"/>
                        </a:lnSpc>
                        <a:spcBef>
                          <a:spcPts val="0"/>
                        </a:spcBef>
                        <a:spcAft>
                          <a:spcPts val="0"/>
                        </a:spcAft>
                      </a:pPr>
                      <a:r>
                        <a:rPr lang="en-US" sz="1600">
                          <a:effectLst/>
                          <a:latin typeface="Times New Roman"/>
                          <a:ea typeface="Times New Roman"/>
                          <a:cs typeface="Times New Roman"/>
                        </a:rPr>
                        <a:t>Near Juneau, Alaska</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2.2</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(1.2)</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N/A</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6.2</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(3.4)</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N/A</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300"/>
                        </a:spcAft>
                      </a:pPr>
                      <a:r>
                        <a:rPr lang="en-US" sz="1600">
                          <a:effectLst/>
                          <a:latin typeface="Times New Roman"/>
                          <a:ea typeface="Times New Roman"/>
                          <a:cs typeface="Times New Roman"/>
                        </a:rPr>
                        <a:t>Trends: 1949-2009</a:t>
                      </a:r>
                      <a:endParaRPr lang="en-US" sz="2000">
                        <a:effectLst/>
                        <a:latin typeface="Times New Roman"/>
                        <a:ea typeface="Calibri"/>
                        <a:cs typeface="Times New Roman"/>
                      </a:endParaRPr>
                    </a:p>
                    <a:p>
                      <a:pPr marL="0" marR="0">
                        <a:lnSpc>
                          <a:spcPct val="115000"/>
                        </a:lnSpc>
                        <a:spcBef>
                          <a:spcPts val="0"/>
                        </a:spcBef>
                        <a:spcAft>
                          <a:spcPts val="0"/>
                        </a:spcAft>
                      </a:pPr>
                      <a:r>
                        <a:rPr lang="en-US" sz="1600">
                          <a:effectLst/>
                          <a:latin typeface="Times New Roman"/>
                          <a:ea typeface="Times New Roman"/>
                          <a:cs typeface="Times New Roman"/>
                        </a:rPr>
                        <a:t>Projections: N/A</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5683">
                <a:tc>
                  <a:txBody>
                    <a:bodyPr/>
                    <a:lstStyle/>
                    <a:p>
                      <a:pPr marL="0" marR="0">
                        <a:lnSpc>
                          <a:spcPct val="115000"/>
                        </a:lnSpc>
                        <a:spcBef>
                          <a:spcPts val="0"/>
                        </a:spcBef>
                        <a:spcAft>
                          <a:spcPts val="0"/>
                        </a:spcAft>
                      </a:pPr>
                      <a:r>
                        <a:rPr lang="en-US" sz="1600">
                          <a:effectLst/>
                          <a:latin typeface="Times New Roman"/>
                          <a:ea typeface="Times New Roman"/>
                          <a:cs typeface="Times New Roman"/>
                        </a:rPr>
                        <a:t>Coastal British Columbia</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0.31 to 0.74</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(0.17 to 0.41)</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2.7 to 9.0</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(1.5 to 5.0)</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0.40 to 0.52</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(0.22 to 0.29)</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0 to 6.3</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(0 to 3.5)</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300"/>
                        </a:spcAft>
                      </a:pPr>
                      <a:r>
                        <a:rPr lang="en-US" sz="1600">
                          <a:effectLst/>
                          <a:latin typeface="Times New Roman"/>
                          <a:ea typeface="Times New Roman"/>
                          <a:cs typeface="Times New Roman"/>
                        </a:rPr>
                        <a:t>Trends: 1950-2006</a:t>
                      </a:r>
                      <a:endParaRPr lang="en-US" sz="2000">
                        <a:effectLst/>
                        <a:latin typeface="Times New Roman"/>
                        <a:ea typeface="Calibri"/>
                        <a:cs typeface="Times New Roman"/>
                      </a:endParaRPr>
                    </a:p>
                    <a:p>
                      <a:pPr marL="0" marR="0">
                        <a:lnSpc>
                          <a:spcPct val="115000"/>
                        </a:lnSpc>
                        <a:spcBef>
                          <a:spcPts val="0"/>
                        </a:spcBef>
                        <a:spcAft>
                          <a:spcPts val="0"/>
                        </a:spcAft>
                      </a:pPr>
                      <a:r>
                        <a:rPr lang="en-US" sz="1600">
                          <a:effectLst/>
                          <a:latin typeface="Times New Roman"/>
                          <a:ea typeface="Times New Roman"/>
                          <a:cs typeface="Times New Roman"/>
                        </a:rPr>
                        <a:t>Projections: 2050 vs. 1961-1990</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5683">
                <a:tc>
                  <a:txBody>
                    <a:bodyPr/>
                    <a:lstStyle/>
                    <a:p>
                      <a:pPr marL="0" marR="0">
                        <a:lnSpc>
                          <a:spcPct val="115000"/>
                        </a:lnSpc>
                        <a:spcBef>
                          <a:spcPts val="0"/>
                        </a:spcBef>
                        <a:spcAft>
                          <a:spcPts val="0"/>
                        </a:spcAft>
                      </a:pPr>
                      <a:r>
                        <a:rPr lang="en-US" sz="1600">
                          <a:effectLst/>
                          <a:latin typeface="Times New Roman"/>
                          <a:ea typeface="Times New Roman"/>
                          <a:cs typeface="Times New Roman"/>
                        </a:rPr>
                        <a:t>Pacific Northwest* </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1.93</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(1.07)</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8.1</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(4.5)</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3.3</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(1.83)</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5.9</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(3.3)</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300"/>
                        </a:spcAft>
                      </a:pPr>
                      <a:r>
                        <a:rPr lang="en-US" sz="1600">
                          <a:effectLst/>
                          <a:latin typeface="Times New Roman"/>
                          <a:ea typeface="Times New Roman"/>
                          <a:cs typeface="Times New Roman"/>
                        </a:rPr>
                        <a:t>Trends: 1920-2000</a:t>
                      </a:r>
                      <a:endParaRPr lang="en-US" sz="2000">
                        <a:effectLst/>
                        <a:latin typeface="Times New Roman"/>
                        <a:ea typeface="Calibri"/>
                        <a:cs typeface="Times New Roman"/>
                      </a:endParaRPr>
                    </a:p>
                    <a:p>
                      <a:pPr marL="0" marR="0">
                        <a:lnSpc>
                          <a:spcPct val="115000"/>
                        </a:lnSpc>
                        <a:spcBef>
                          <a:spcPts val="0"/>
                        </a:spcBef>
                        <a:spcAft>
                          <a:spcPts val="0"/>
                        </a:spcAft>
                      </a:pPr>
                      <a:r>
                        <a:rPr lang="en-US" sz="1600">
                          <a:effectLst/>
                          <a:latin typeface="Times New Roman"/>
                          <a:ea typeface="Times New Roman"/>
                          <a:cs typeface="Times New Roman"/>
                        </a:rPr>
                        <a:t>Projections: 2080s vs. 1970-1999</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5683">
                <a:tc>
                  <a:txBody>
                    <a:bodyPr/>
                    <a:lstStyle/>
                    <a:p>
                      <a:pPr marL="0" marR="0">
                        <a:lnSpc>
                          <a:spcPct val="115000"/>
                        </a:lnSpc>
                        <a:spcBef>
                          <a:spcPts val="0"/>
                        </a:spcBef>
                        <a:spcAft>
                          <a:spcPts val="0"/>
                        </a:spcAft>
                      </a:pPr>
                      <a:r>
                        <a:rPr lang="en-US" sz="1600" dirty="0">
                          <a:effectLst/>
                          <a:latin typeface="Times New Roman"/>
                          <a:ea typeface="Times New Roman"/>
                          <a:cs typeface="Times New Roman"/>
                        </a:rPr>
                        <a:t>Northwest California</a:t>
                      </a:r>
                      <a:endParaRPr lang="en-US" sz="20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N/A</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&gt;2.9 and &lt;12</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(&gt;1.6 and &lt;6.4)</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N/A</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Times New Roman"/>
                          <a:ea typeface="Times New Roman"/>
                          <a:cs typeface="Times New Roman"/>
                        </a:rPr>
                        <a:t>&gt;3.1 and &lt;6.1 </a:t>
                      </a:r>
                      <a:endParaRPr lang="en-US" sz="2000">
                        <a:effectLst/>
                        <a:latin typeface="Times New Roman"/>
                        <a:ea typeface="Calibri"/>
                        <a:cs typeface="Times New Roman"/>
                      </a:endParaRPr>
                    </a:p>
                    <a:p>
                      <a:pPr marL="0" marR="0" algn="ctr">
                        <a:lnSpc>
                          <a:spcPct val="115000"/>
                        </a:lnSpc>
                        <a:spcBef>
                          <a:spcPts val="0"/>
                        </a:spcBef>
                        <a:spcAft>
                          <a:spcPts val="0"/>
                        </a:spcAft>
                      </a:pPr>
                      <a:r>
                        <a:rPr lang="en-US" sz="1600">
                          <a:effectLst/>
                          <a:latin typeface="Times New Roman"/>
                          <a:ea typeface="Times New Roman"/>
                          <a:cs typeface="Times New Roman"/>
                        </a:rPr>
                        <a:t>(&gt;1.7 and &lt;3.4)</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300"/>
                        </a:spcAft>
                      </a:pPr>
                      <a:r>
                        <a:rPr lang="en-US" sz="1600">
                          <a:effectLst/>
                          <a:latin typeface="Times New Roman"/>
                          <a:ea typeface="Times New Roman"/>
                          <a:cs typeface="Times New Roman"/>
                        </a:rPr>
                        <a:t>Trends: N/A</a:t>
                      </a:r>
                      <a:endParaRPr lang="en-US" sz="2000">
                        <a:effectLst/>
                        <a:latin typeface="Times New Roman"/>
                        <a:ea typeface="Calibri"/>
                        <a:cs typeface="Times New Roman"/>
                      </a:endParaRPr>
                    </a:p>
                    <a:p>
                      <a:pPr marL="0" marR="0">
                        <a:lnSpc>
                          <a:spcPct val="115000"/>
                        </a:lnSpc>
                        <a:spcBef>
                          <a:spcPts val="0"/>
                        </a:spcBef>
                        <a:spcAft>
                          <a:spcPts val="0"/>
                        </a:spcAft>
                      </a:pPr>
                      <a:r>
                        <a:rPr lang="en-US" sz="1600">
                          <a:effectLst/>
                          <a:latin typeface="Times New Roman"/>
                          <a:ea typeface="Times New Roman"/>
                          <a:cs typeface="Times New Roman"/>
                        </a:rPr>
                        <a:t>Projections: 2070-2099 vs.1961-1990</a:t>
                      </a:r>
                      <a:endParaRPr lang="en-US" sz="20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660">
                <a:tc gridSpan="6">
                  <a:txBody>
                    <a:bodyPr/>
                    <a:lstStyle/>
                    <a:p>
                      <a:pPr marL="0" marR="0">
                        <a:lnSpc>
                          <a:spcPct val="115000"/>
                        </a:lnSpc>
                        <a:spcBef>
                          <a:spcPts val="0"/>
                        </a:spcBef>
                        <a:spcAft>
                          <a:spcPts val="0"/>
                        </a:spcAft>
                      </a:pPr>
                      <a:r>
                        <a:rPr lang="en-US" sz="1200" i="1" dirty="0">
                          <a:effectLst/>
                          <a:latin typeface="Times New Roman"/>
                          <a:ea typeface="Times New Roman"/>
                          <a:cs typeface="Times New Roman"/>
                        </a:rPr>
                        <a:t>N/A: Specific data is unavailable. </a:t>
                      </a:r>
                      <a:endParaRPr lang="en-US" sz="1600" dirty="0">
                        <a:effectLst/>
                        <a:latin typeface="Times New Roman"/>
                        <a:ea typeface="Calibri"/>
                        <a:cs typeface="Times New Roman"/>
                      </a:endParaRPr>
                    </a:p>
                    <a:p>
                      <a:pPr marL="0" marR="0">
                        <a:lnSpc>
                          <a:spcPct val="115000"/>
                        </a:lnSpc>
                        <a:spcBef>
                          <a:spcPts val="0"/>
                        </a:spcBef>
                        <a:spcAft>
                          <a:spcPts val="0"/>
                        </a:spcAft>
                      </a:pPr>
                      <a:r>
                        <a:rPr lang="en-US" sz="1200" i="1" dirty="0">
                          <a:effectLst/>
                          <a:latin typeface="Times New Roman"/>
                          <a:ea typeface="Times New Roman"/>
                          <a:cs typeface="Times New Roman"/>
                        </a:rPr>
                        <a:t>* The Pacific Northwest includes Washington, Idaho, Oregon, and southern British Columbia.</a:t>
                      </a:r>
                      <a:endParaRPr lang="en-US" sz="1600" dirty="0">
                        <a:effectLst/>
                        <a:latin typeface="Times New Roman"/>
                        <a:ea typeface="Calibri"/>
                        <a:cs typeface="Times New Roman"/>
                      </a:endParaRPr>
                    </a:p>
                    <a:p>
                      <a:pPr marL="0" marR="0">
                        <a:lnSpc>
                          <a:spcPct val="115000"/>
                        </a:lnSpc>
                        <a:spcBef>
                          <a:spcPts val="0"/>
                        </a:spcBef>
                        <a:spcAft>
                          <a:spcPts val="0"/>
                        </a:spcAft>
                      </a:pPr>
                      <a:r>
                        <a:rPr lang="en-US" sz="1200" i="1" dirty="0">
                          <a:effectLst/>
                          <a:latin typeface="Times New Roman"/>
                          <a:ea typeface="Times New Roman"/>
                          <a:cs typeface="Times New Roman"/>
                        </a:rPr>
                        <a:t>Sources: Ainsworth &amp; Fritsch (2011, personal communication); B.C. Ministry of Environment (2007); </a:t>
                      </a:r>
                      <a:r>
                        <a:rPr lang="en-US" sz="1200" i="1" dirty="0" err="1">
                          <a:effectLst/>
                          <a:latin typeface="Times New Roman"/>
                          <a:ea typeface="Times New Roman"/>
                          <a:cs typeface="Times New Roman"/>
                        </a:rPr>
                        <a:t>Cayan</a:t>
                      </a:r>
                      <a:r>
                        <a:rPr lang="en-US" sz="1200" i="1" dirty="0">
                          <a:effectLst/>
                          <a:latin typeface="Times New Roman"/>
                          <a:ea typeface="Times New Roman"/>
                          <a:cs typeface="Times New Roman"/>
                        </a:rPr>
                        <a:t> et al. (2008); Karl, </a:t>
                      </a:r>
                      <a:r>
                        <a:rPr lang="en-US" sz="1200" i="1" dirty="0" err="1">
                          <a:effectLst/>
                          <a:latin typeface="Times New Roman"/>
                          <a:ea typeface="Times New Roman"/>
                          <a:cs typeface="Times New Roman"/>
                        </a:rPr>
                        <a:t>Melillo</a:t>
                      </a:r>
                      <a:r>
                        <a:rPr lang="en-US" sz="1200" i="1" dirty="0">
                          <a:effectLst/>
                          <a:latin typeface="Times New Roman"/>
                          <a:ea typeface="Times New Roman"/>
                          <a:cs typeface="Times New Roman"/>
                        </a:rPr>
                        <a:t> &amp; Peterson (2009); Mote (2003); Mote and Salathé, Jr. (2010) </a:t>
                      </a:r>
                      <a:endParaRPr lang="en-US" sz="16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5" name="TextBox 4"/>
          <p:cNvSpPr txBox="1"/>
          <p:nvPr/>
        </p:nvSpPr>
        <p:spPr>
          <a:xfrm>
            <a:off x="4953000" y="6320135"/>
            <a:ext cx="4114800" cy="461665"/>
          </a:xfrm>
          <a:prstGeom prst="rect">
            <a:avLst/>
          </a:prstGeom>
          <a:noFill/>
        </p:spPr>
        <p:txBody>
          <a:bodyPr wrap="square" rtlCol="0">
            <a:spAutoFit/>
          </a:bodyPr>
          <a:lstStyle/>
          <a:p>
            <a:pPr algn="r"/>
            <a:r>
              <a:rPr lang="en-US" sz="1200" dirty="0" smtClean="0">
                <a:solidFill>
                  <a:schemeClr val="tx1">
                    <a:lumMod val="50000"/>
                    <a:lumOff val="50000"/>
                  </a:schemeClr>
                </a:solidFill>
              </a:rPr>
              <a:t>Tillman and Glick 2013, </a:t>
            </a:r>
            <a:r>
              <a:rPr lang="en-US" sz="1200" i="1" dirty="0" smtClean="0">
                <a:solidFill>
                  <a:schemeClr val="tx1">
                    <a:lumMod val="50000"/>
                    <a:lumOff val="50000"/>
                  </a:schemeClr>
                </a:solidFill>
              </a:rPr>
              <a:t>Climate Change Effects and Adaptation Approaches for Terrestrial Ecosystems, Habitats, and Species</a:t>
            </a:r>
            <a:endParaRPr lang="en-US" sz="1200" i="1" dirty="0">
              <a:solidFill>
                <a:schemeClr val="tx1">
                  <a:lumMod val="50000"/>
                  <a:lumOff val="50000"/>
                </a:schemeClr>
              </a:solidFill>
            </a:endParaRPr>
          </a:p>
        </p:txBody>
      </p:sp>
    </p:spTree>
    <p:extLst>
      <p:ext uri="{BB962C8B-B14F-4D97-AF65-F5344CB8AC3E}">
        <p14:creationId xmlns:p14="http://schemas.microsoft.com/office/powerpoint/2010/main" val="218580885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4000" dirty="0" smtClean="0"/>
              <a:t>Vulnerable Sea and Shorebirds</a:t>
            </a:r>
            <a:endParaRPr lang="en-US" sz="4000" dirty="0"/>
          </a:p>
        </p:txBody>
      </p:sp>
      <p:sp>
        <p:nvSpPr>
          <p:cNvPr id="3" name="Content Placeholder 2"/>
          <p:cNvSpPr>
            <a:spLocks noGrp="1"/>
          </p:cNvSpPr>
          <p:nvPr>
            <p:ph idx="1"/>
          </p:nvPr>
        </p:nvSpPr>
        <p:spPr>
          <a:xfrm>
            <a:off x="457200" y="1447800"/>
            <a:ext cx="8229600" cy="4525963"/>
          </a:xfrm>
        </p:spPr>
        <p:txBody>
          <a:bodyPr>
            <a:noAutofit/>
          </a:bodyPr>
          <a:lstStyle/>
          <a:p>
            <a:pPr marL="0" indent="0">
              <a:buNone/>
            </a:pPr>
            <a:r>
              <a:rPr lang="en-US" sz="2400" dirty="0" smtClean="0"/>
              <a:t>Including…</a:t>
            </a:r>
          </a:p>
          <a:p>
            <a:r>
              <a:rPr lang="en-US" sz="2400" dirty="0" smtClean="0"/>
              <a:t>Aleutian Tern </a:t>
            </a:r>
          </a:p>
          <a:p>
            <a:r>
              <a:rPr lang="en-US" sz="2400" dirty="0" err="1" smtClean="0"/>
              <a:t>Kittlitz’s</a:t>
            </a:r>
            <a:r>
              <a:rPr lang="en-US" sz="2400" dirty="0" smtClean="0"/>
              <a:t> </a:t>
            </a:r>
            <a:r>
              <a:rPr lang="en-US" sz="2400" dirty="0" err="1" smtClean="0"/>
              <a:t>Murrelet</a:t>
            </a:r>
            <a:r>
              <a:rPr lang="en-US" sz="2400" dirty="0" smtClean="0"/>
              <a:t> </a:t>
            </a:r>
          </a:p>
          <a:p>
            <a:r>
              <a:rPr lang="en-US" sz="2400" dirty="0" smtClean="0"/>
              <a:t>beach-nesting </a:t>
            </a:r>
            <a:r>
              <a:rPr lang="en-US" sz="2400" dirty="0"/>
              <a:t>black </a:t>
            </a:r>
            <a:r>
              <a:rPr lang="en-US" sz="2400" dirty="0" smtClean="0"/>
              <a:t>oystercatchers </a:t>
            </a:r>
          </a:p>
          <a:p>
            <a:r>
              <a:rPr lang="en-US" sz="2400" dirty="0" smtClean="0"/>
              <a:t>Cassin’s auklet</a:t>
            </a:r>
          </a:p>
          <a:p>
            <a:endParaRPr lang="en-US" sz="2400" dirty="0"/>
          </a:p>
          <a:p>
            <a:pPr marL="0" indent="0">
              <a:buNone/>
            </a:pPr>
            <a:r>
              <a:rPr lang="en-US" sz="2400" b="1" i="1" dirty="0" smtClean="0"/>
              <a:t>Key issues for coastal birds: </a:t>
            </a:r>
            <a:r>
              <a:rPr lang="en-US" sz="2400" b="1" i="1" dirty="0"/>
              <a:t>loss of habitat and food sources </a:t>
            </a:r>
            <a:endParaRPr lang="en-US" sz="2400" b="1" i="1" dirty="0" smtClean="0"/>
          </a:p>
          <a:p>
            <a:pPr marL="0" indent="0">
              <a:buNone/>
            </a:pPr>
            <a:endParaRPr lang="en-US" sz="2400" dirty="0" smtClean="0"/>
          </a:p>
          <a:p>
            <a:pPr marL="0" indent="0">
              <a:buNone/>
            </a:pPr>
            <a:r>
              <a:rPr lang="en-US" sz="2400" dirty="0" smtClean="0"/>
              <a:t>Reproductive </a:t>
            </a:r>
            <a:r>
              <a:rPr lang="en-US" sz="2400" dirty="0"/>
              <a:t>failure among seabirds has been documented as a result of changes in marine productivity, often observed during El Niño years when sea surface temperatures are warmer than </a:t>
            </a:r>
            <a:r>
              <a:rPr lang="en-US" sz="2400" dirty="0" smtClean="0"/>
              <a:t>average.</a:t>
            </a:r>
            <a:endParaRPr lang="en-US" sz="2400" dirty="0"/>
          </a:p>
        </p:txBody>
      </p:sp>
      <p:sp>
        <p:nvSpPr>
          <p:cNvPr id="4" name="AutoShape 2" descr="data:image/jpeg;base64,/9j/4AAQSkZJRgABAQAAAQABAAD/2wCEAAkGBxMTEhUUExQWFRUXGRwYGBgYGRwcGxwcHxwYHhobGhgdICgiGh4lGxwaITEhJSorLi4uGB8zODMsNygtLisBCgoKDg0OFA8PFCwcFBwsKywsLCwsLSwsLCwsLCwsLCwsLCwsMCwsLCstKysrLissNywsLCw4LCwsLCsrLiwrK//AABEIAL8BCAMBIgACEQEDEQH/xAAbAAACAgMBAAAAAAAAAAAAAAAEBQMGAAECB//EADwQAAECBAQEAwcCBgIBBQAAAAECEQADITEEEkFRBSJhcQaBkRMyobHB0fBC8QcUI1Ji4XKCMxUkc5Ki/8QAGAEBAQEBAQAAAAAAAAAAAAAAAAECAwT/xAAcEQEBAQEBAQADAAAAAAAAAAAAARECITESUWH/2gAMAwEAAhEDEQA/AIsNIQkD/K51FYF4RwjPMC0kBKS4Ifc6al4NQRmDs23leHHCpcuUhDJBdwGO8VBWMlIKxRPKKqpQxxhpntJZABBSSH7G4hanCzFKUFgKQtzrRq3vtDHFYgSJSRLYFTAPXvAFcMlhCVUZzmAO8Qz8JlZb0Zz30aGMiVmSAoVAr31aJMThwpBEAkxMs+zLhMxbA5iBzbn0iDiE1aZYZJSToLgCG0/DEsxysPLpEMnDZU1UVl6vv02EBS5E1RUpRJe77n8eHXDMGkoCmIJ11rrDJWDSqacwS1Ckav1gyVhk0Ie9Ba30iYOZSChAavfrAvFpOeVXa3XSD0YxJJlC49H/AGiPEYYN9IivPpWJWhwmjGg67xMqcuYAlyQ5LDfrEeLmpMxQSNcvnBWDRRrRAvRw4BXMddIImSl5nSqgDdxBWJAjWDUHINaGkFDSJuZQDUbmMPPD6U5lAnZh1/19YRTVFKiAza0iMY5aeZKmywQ04tJSZ5CqVLMd4mmSGlkD4WhPLxZK8x1PxhorHGlHYekFccFUUKKi4Tt5x1xRYz8ljd+1u8FYcpWsFsoMEYuXKUVJIbKAR1Lm5tZvWAg4NMF9qVPlSloaTyC5Jo1NwdfKKgnEK9ryhkg1Hq8PZc5Kgl1kB2pXyMQc4qevOMrhPanWA8bi0KdJdxbb94Y4vEoQ6Jjl602OneAMHhQQTTuxf86wEM0gMNWh9yrRRkkhgD1sYTz5BzkUYQ5l4QJGclgxB184DMXLWlCWZ2q3pSm0axnDkrCSkMSW6Bql2jpc1tXBsRteA5PFVomkfpsB8i8BPIWJIIyOqilN87bBo3gcMJy8z5EpUVd/8fzeA581RWQouk12p+CJsFKSuj5QTQC0A2x0pICsgc5TyjU70jcawOEMl3XTR6nWhjUFVactAmtXlNH1gqZjDmlLqhDl31D3Hx9YAx6CiZlVYlx5wVhkGaRL0Bu9n17Rtg84NjxMRMIDtUjr37N6RKvDicpJUlk/HzhXhMQETEykJSbBSnd+o6xbcMACEMbP0ijeGmA60sBE8+WK9Y5TJSO4jqcpniornHsQn2ZSskNq1T9IW8G4sFuguCzpJ/HNoi44orWsvSgY7asDvCfDzEAkFLAVBJsoPr5xlRmLxU9a1FJIUCwagi7cBzexHtTzBxFBwWM9kvnTmcvqWpF2kY1Jlg31H+oKA4pi1omKISCUuzXMFYGYVyXIY/lvKAkcTQZnMkntWuzQdOxKihacmUBJIrWmjaRBRFy3mECvMamD5cvKDqwgHD4vnL0JJeGMxaVJIBD0bvEG5+UsA6lXLNZrfC8Q4YOs02vE0ljcsR0rrp+aRM1EKysTfSlG+LwUp4pLylTa19YBKQQCLGHHFsOVOQK2hUtJCaiogOlUZmLF4Ol8RZJQkcyksX+b6wtmScrnf4H8MFSZoSkdL9fPeAjTMUny1+cFLxhMs0Lqp0008oGSfaUGppbWzmkG8O4eozFBRoKd+oiDrCBwSQQz0H3jYUw5eW9Bo0H4PC+xYrBAJYN8YmXJkKUySanUfXQQCuShc3nKqjTcdukMuJj2aZeUliA4t1rEuUSZgURyl3brZtKQxnCXPGYM7OxL2ArAIJQcpKrPX6fCGeKxhSgy2BBFCLawLxKdLRloybkjdlAU7/KJeILSoJKCFaA/KmkBCPaeybLcu5DUew6WiDFy1GUVpyg5q9h00jtE8miiS4s+j/eFmMmrzskXoR5aQDWVMeSMxqQzjZ4gkJzEczZWfqLW+sak4hKEJSzOf9fneMwsoMtiRVh6wVYOHzkzUubiqlH4/ARuFeDwpUACQgkHNu1DbyjImhRxJALl8ynHfqwesTcGn8swDlaWXfUxFOmCtKxzgJ4IUhL5lfhrG9ZbwcorfKQCYtHCsYhBeasJCKFSi1W1ML5OGlyJCps0ZVD1JegT1NooPHcUucolRIBLhIsP9xqQXnin8TcGhahLE2b1SAB5ZiDEEj+JWDmgpOeSbArSCPVJPxaPMpfDFrcpSWSHJ0A3MLU5krcUUk9Cxio9P4pxKSpWbNnYfoAYnU5qCFaOJKSkpyS1FRDAlRVU7AhoS8IxMqZMQZ80oJLFkk1JLkJSGEN8VgEIWVySSkqIBUQDl7damIH/ABWeES5aiU+1IukMG2atrRzw7jT8hN9vtrFf4njEqUnKCWDF9bWEcSVJd02+uvk8RVrx+GYJIIOao+0Dy55Yhy/0jMPxCYqUJRAZqE0I84UYjEqKiwYbxBFPWAo5bvUQfgnLwEkOoAhgNd4cSEpSzXIpEVGjEZTu+htDNE7MoUoKAdIUmWcwSD5E/mkHS5mU+US0dYosr41gPFygQ9PpG8aoqMQJn8pB0/HgIMRMzDJq7+Z/aBsQVEARKlRJzAB3cbR2mSSQdz9YCbhuHLhQDtWLBw5Bq+rEN8ztrA/h8PnSbEEfn0hhIJSrKQWJpuzCsARiUlUpiTnAL206djC7hWDKlAmwuH06wXw5aUJXNJOUGjG5c0aCZPFkqSQQylFwQPgYCLjU5RG4FHoxbR4quFnLEypKQbtDrjCFhABKdT1Lkwq4dMSTz1r59PjAMeLYBSpYY53s1gwNLu94XyARLJzswsDW356QwmY1CTQFwFN0J160gSZK5bMWBfuAR8DEqhphUwI6en7wxwGIHuqA/wCR+rQJKxCSCMwFGZ2v8IiQwYCigA736+TwDbHSpYOV2G+76wDLmFyElwTR/tGSMOlaxc/TvE2JwbFIHqR6w0FYSWUnmqM1xeob0jILwMlCUEK946jUxkBXVrp6/OkRcOlpE5KlOW/SL/7jYlkFtYiUChaF5qpIMaZH+KsY88SyeVIcDVzv2AfzhUMGFl3pCzxJilLxRKX5gkpO9Gf4Q34XhV+zJVSO0+MkWLUvMtKCWLDpTX1gLDcHW5Jr94tkrBByTBSZIsBDF1TcFw1UpBWoMSoJciw1+kEhWaj0S/pFi4pw8TEcxZN6adW1irZVSnLcqgwO9YzYDxKBQpXVgfWnT/UF4Xh6n1ys/wC8ACclQaiSBRvjFh4VPdB8ozQJOUQWG35WIUzABV3+kH45Go8/vAWMCVANGVSmXQbEODHGCQM76RxKlqURlDjQB7dHiSbPbKkCusFGTpkRoXUOdGiL2hN4GM8B3sNTGcDUEkuKgUjMbLSZZNAqkVLiHiteUokgJH95v5DTzivqx80qzGYt98x+8Wci9IZIq41eJzjhlG7RUML4gmFkzlFad6Zh8n7GG6pwUkEEVGkXBcPCCwQty+u9a/aGeKUfaynBJLF9SLMRFZ8G4wJmMo0P+4tXE8cEzUKTkoPNu+lTaCCZfDApaUrokpPKmwO5+BiNXDx7ZQCcqUl6WAA6wHJx5HNMLJz0IOm0WEYpCg2ZioMOo7xFVLiGICgQFa0qC5/HgaaClTtVPTy/DEHFMLkVlDEA0Y/LfaOMLNJmBKjpXWAO4dPQHK0WqT03+URLxpYhgyiwOrNZ9KCOZeMQqaUBOWhRWx2Km+kD8TQJa8pfQhtYg5Xh0AOR1DxqXMSFZ3IJGUkWZ3BaBp08m9Q1dGiUZVJDM7QxRGM4gxAQQQKk79tolxGIVNylSmCWb6QuIDiwrrBMycxPqAzA9RDEFfzagSHp1+MZAxLgE3/PrGQV2sk6udTEGMlFnLwStKUpJNP3eIZ2OKwUgFKW1FfTRx+CNyayrPGpzzUf4oA7ByR8zFi4RiStGU2aBpsiUkP7ME7k1PWBzxcJDJyjtHWeM1ZpEsWPlG5gANfhFGxXGlG5DnbSBk8XUkvm/O0NMehT56SG/TaAMfwdMyQEpygu4PWl96Uiv8L4pmmgqqKP5b1i38JnhSmChUCjN6dYfRS+I4FUouGKdCPjE/B+I5XBi0+IeDpACz7v6g9jo35tFG/l1S1VsbNGLFWmfiklLwFMmOQBpA6FjKwvSkbwKC5ftGVG4bGhCgQGW57ekcqnBUwqs9+/SOFSHOx+cRrLKt0eICysMXFYT8XmAJqWD1+NPzaJ5/FZSHClAnUCvyhXiB7cgpBy2AMWQLJ+Ho6Q4+UBKl7RY5GP9mhUmYktoRQgwzmpBlZgkDNU0Ffh1jQpMvDqNgTDbhc4hOU9W30cQwzMCbQqzZllQt/qFgsXA8X7NWZgSN9Is68UlaCpqgAs9vveKHhpuVV6NDGXxEhLAjW16/SM4HsjEhboLAXCftDrh2MEsBSqqluB1Bu8UzA41lub6QRjcQomgLX/AHiKfYriCFrAUkJdyA/WjmEyqKSx1MDzAVMRoIkGbVqHztAdKxJCiVDms/7XiCdPUtTkxkxRVQ2H7REhNdWiAiZMoUp7F4kwCC7bdaRHJRV7tvBOAVnUQGEQETMMyc12iBSPdd8t27A69zBSZmRKhcPv6wOqeAgUfUV1b5UHwiwcmY5sx+msZHInWe5uPl+dIyCu1rKiHr3oBCrG44Z8qC7GupUft6wXiy7APShLfADU6NA+GwxTnKgHJZnGZzYE6q1awju5luKMxayVFtwK/v2gdeAd2d+pHzhoqUMxA0qT9H+sL+KYgJOSzCu5/PpEqgJ2GSBQkqF9vv5xqThyxN2vAyVq01i08MwTynVc8zWpp94ypfw6WXBR712Ni0Xfg0lZUFe7/cLjYV7wjwfDBmCiCBUjekWTh2I5gwNNd3jcZWKdI9rIUgi6WPy+Br5R5FPnl8j0FKx7BgkKUFWZn+IEeMe0dRO5PzidEOuFqBI9pp8YImKGYvS9zSFRxYTU0anf7wRLSZnMsuDQBvv8TGMaTr4iVFkVNsxdu3WBcQhR9453/SKDt+Ew1QlCABdWgAt5m0ZMW7gW3AB9DFnKapmMQXZgOibRa/CWEC0EH3gX8oGVwV3UHFe4PrFh4LL9iCUu5sLn1P2ijifwtKlOpALbxNicAClk06R1ivEqUqKVyH7lviL9vnG0eLMJTPInSibMUnz5mpAU/jHtZKlSySJagFILM4ejkVLWYmnnAmHwajKKgmgdupJiycS4jKxSPYypMypzBS1AkbkJAo4618hBnh/w3MQpXtrJYJaxp71/IgwVQSvvBGGJelYM8ccK9jiHSGRMcpHUHmHxB84ShbCvzifA9lAjmLgQUjicpNFKDdifL5xVJszoI1ISCoft8YmC4J4tICSyhXRj5QJiOOS3DKUQG0NB6QjmBJOo71f0tECr0OaJgs0vistVApnpzOPjaMRiRa5du8VsKGoI/KwZghMfkD9tYYqzLXkASAK1MdSpmQkh3v8Am0Vqdj5yX5UhzsX7VMbRxqaVDMkHSgY+sTBZcRj7teIZOJKh1+MAoxLqCmo9jQ9Qdo7wb1LEVEMDISagu9u0ZEaVEEAnXtGoyphOJSGF7J2SNVdzC3DTh7UJTZAJPU6nuTaGMxZC2Zw5v1GvWF0taUTZhehSQCRRJ1MelyK8XimYoqp3U4o+g6wsEvOp1KdR5qVJe/m8G/y8tlElSi7Qy4fw4gBSUgKs/wDqM2KVSMISMyUlq1V82ix+D5ClomFVUggA6ktbsB84NwWAGXKaq1O5It8vWLFhMImWgITQAfG5PmYshaETh8xCQNGeD8Fw0mwN2EEcLwBXMB0Ov3i7zpcuSjMrKGsTRqV/eNIq/GVJweGmTFGyDT/I+6PWPC5M02Z3/KRbf4h+LxilmTLIMpBLqB95VgR0FfWKpwxLkPY3a/QdzSOfV1qGGHw7MSMytXsNQB+fWGuEkAgKXUivSh0A0/DAmEUADps1g1y9yX1jpeKFEIYqUCAavWAZYJUyYpfKkO7XNug2iwYTgYSBq3xP0rEHgvhJQl1oAXqq57bDyi2/y7VEVFdnYLKTmFOkRqwYAo/mW+MWSXhgxo+5iNPD016xcFSxHDAut1gu5ct2Fn6mBJfh+StQUULNS5Uakv0Nov5wANgewsxgzDcLFN4mKr/COCoQxCAktp8oe/ye1LPDqTw5Og7R3Mwp21+8IPJP4u4M+xlro0tVd+ah+LR5Y2Y0pHtP8X5OXBc1My0N/wDYfIP6x47JlpKqOz0idEZhMLmdzBH/AKapIBbs2rflod8PQjKoEKs9Oln+N9zGv5IkFgCLhX+wA8RSSWq5SEk92VXoaGNDDFS7BJIKqsxYOQH10bdonMkgsqrbuKaiGUmQS2gLC1ATt1aAVyJDkD4/SLJgeHCmQKKv8frHeH4Vkl1DkOfUtf0g/D4dSAMhI7XiBTM9hMICsyVuUlJU9tSluWtuYvtHU7CJSKJGkOUcNUpWZR+/rByOHIfnSopH9qsp/OxEBQMbh1IWQO5DvVoKwWNUkUYuLH6PFkx3hOSAufKxElEvSXNISpPYqVXvCNM/DVBStSf8TzJbUKKa9rQERWTozRkRypjAMXBv9IyM1ViEs5iVE06W8t4gnYZKhlokak3P+47w3FUTBR07Aj8rBPsXZn26kx31gLIwKNBQV8+sFhtDTUC8ZOwM3NkCCBr9O0N+GcPEsOaq+A+8B3w7BKCcyrmoGz3fr8mgqXh1LVke9GF/KMnzghN4svhjAqSj2i+VShromKgzg+Al4eWCpTACrm6jt9hHlf8AEP8AiErECZhZcrLXKVKyqLAvyjQmlbitoJ/iT/EEOvDYQuRyqmg0G4Rurc6R5dhkLJDVN4x1WpHQFWbT4xLInKRRNjStuv5tE/GJLrKmCAslSQCTRyMvcUpsQdYlw/Cp8wFIS6tqWuwbcCMqmk4kzSEJBNA4DAONe2vnFz4PwtFGSBuoip84ReH8BOkqVLnSzLrqllHcvqBHoPAeAqW39YJA/wAST6bxqRKacMw1GSKQ8lYNwxEF8H4IiX+kr6k/Sw9IeewGgaFqKpi+HMKONgLRCnAGxi3T5CTesQfyqdIapFLwuWxeD5Mk3uINl8MQBXd4JQhIFBDRH7O1IExJ5VaM5f7QdOm5e8VXxb4jlYOUubOIYUCHYrVcISNSW8hWER5t/HXiXtJ0nDoNJaPaLHVVEv2APrHmmFlV6bwRxDEzp82ZiZwUTNUVKUEkgPYf4gBgH0EdSZLqyBLksB93pGa0a4BSCWBptT9vhDaSpLMSWNKC3m0TcN4EhkpI5j+oUr+aQ8xPhKYlIOcJ2JLAQFBxuGKJhSoOLgs3nS/eCpBHukU3grFJmy5ikqSFrTpRQI3T/d5VgLCsaAt0IqN4C3YFGZAcXHyjft0pukiJ+Bo/pjfX1hnNwaVCocEG0ELcPOSo0Nrw0RLSgkKVWlGe5YdL/SBZUjKCWfMXZujRxLlEEAqHLRAO7DU7kD47xFVLxlKXMCFjlQSzqYV0BrFPRMKT1GsekeLsO+FUlRDu+1XpT09BHm81QOUgAUYtvvFodYCTmS4HlGRLwUFrmMjnaplwnhS0llkDzencRcsNKQmWlhz5g6iNHNBtb4x1iPDa0FZC0ZUe8aitDl6nf/YhfOxZQi7n9O1NY9ExgxE5yrpEE3EhIJ9YAlYhkublL+pgnBYEezOLxKgjDIdRFXU1AG1DxdQz8P4NB/8Ac4kgS08yAosOhO8A+LuMT8cDJwyxJk/qVmCVr6BvdT8T0tCPhuP4hxMzpshEhMmTaUs1FHAGhUQL0EdcOx3EFJzJwcvLZ1SVJPqpQHnGee+OrZvsXKTr8FSkAqmT0S0gWSc59SAIRowoQsgKdLOCxBI1pp/qLpN8KYnEBUycJchZ91KWqzVXzENSjVjUjwXlLzMQg3ohKlHa5Ihef1FlJvCUtUxS5ARmSupIDlJDBxtQt53ix4zgKpCZRT/UdRzKTWvlarwHieASpYSpKZzJPOpfuqGxSGdJ2zViw4Li0uYtVMglCVLYM2dZICEizgsg1ZyraufgRcUxJmYkEPlQkAPc1UHPnF38E4hnzED5+mkUaUsrnz1BCwkvlBu494Uf9T2iy+EABMzK2Abv+0aiPVMKQag0ghCgYS4HEhYKE0vaO08Xly2lrOVQp36xmxTmNFQEIJ/H5dkl45PEFKS4YHTX9oypzOnpHvK+kL8VxpAsXbbeKn4k47h8InNiZjk+6l3Wo7JSm3/akeYeIvH0/EOjDp/lpR1FZhHVVco/4uX1iovXjH+JEqQ6UnPMA9xN83+Sv0i167CPHONcen4ycJuIW+yf0pDWSNO9zEUnBkqv3JqO5cROjCs5AzANXQ9CQRTqK9oauHfDMfMYJl0SwGUWJbbWHcrggURNCEpUkVILPuCAGfqYrfB8UJauZO5sT5N5fGL34R41KnHJmEs15FuFHqBZQ7QGcMdRYlIA1sYdSZAKhzqU1Lk/GF/GOCS5awp2BNw+U67sIV4jFqSrIDkQz0NT3GlNDASeKESRORkKipAclPMqvTVmfYQvkcKKlmaZb5rBRJmbBRAG+rl/KgSlpM4MtQYHmFb2SCOn5rB8iTlZQxH9Rw4KQeXYAEaBvXeIqwcOw5AqhTWBqSTsN2rroYMlpVmCUgtUedHrZ6xHJxcxaGVmST7qSAl9AAxs1TXraCpYQoqy8oqjOalajmJShuqqkaBI0LEL8aVIR7QsE5mY63t5gxGvEB3YuSSAbpByplkp0BJNesT4zCleYTVcqZiUgbDJncbG4OwfpG5IUc5yjKVj2bfqSn9RO1mHnFFU8aJXlCGckEnq1WB3pa9I87nJZQ0cPHqHiiQ4LsEkFqWOrf8AaPOsZJaYEE9HgGHD5ykixL0c03sesZG8OzbsLAGnc9oyM4r37icsYrNIQSiWktNmNQtVSQTck3Oz9ooPi2fgpU1EuVN9qpJLhJdKe6hQnswDGEXGuKYiakImTnlKFEISEJ6UABI1YxX8hQa5MoOoIcfH40fvGtTFs4dx7BJSDMUtSv7coFnYFz1dw+kOOJmXxXB5Zf8ATlpWkpAZSqEiqaUYv5R58iSohhzJZgHfUUt2s0Sy5ZllRQkpdJdnDsWYuRR3iypj0DwrjcJwsCUt8yv/ACsc/QOEDKlnJ3rrEfHv4izyyZEpCUu2eYQr/wDII0aKXhBnJUE5QznKdnoNvQkxDiZegJrUVYab2+sZnMnV6n2rizo/iDjFABUvDFjUhCnbtnNejxDP8a4wgFKpcssTySwCa9XbU3hCiVyABwCSVCg23cCj16wOtJSHBT7zmg6AM7OX0H7a/KmQRi8ZNxC0qmTSpQqMzBIO6S9ANCYiweOWgTUMyllCgp2ZSFBQKaEUrSlxsx4Uos4QGszfGhu2/WMZqqcAMGDl2dj7wN2v36RFFSuLzUTDNFCtRKkgu5NTlFNT12g3C+JZqFiYqWQn3VDq5I+sLUYhagxLhNA4HzLkCnXSB56E8vKkP/kkPoaMWDjWGj2rw7jvaYcT5POoPyilQ/KfzWFnF/EWBxkkTSpaZiR7qWC0lvdVQgDqzRUvBPiT+TnAWkrYTCKgHRY7WNqaUiL+JfhxKMQqehjJmZVFh7qi7gD+0kv5xr7GcNfDHiVE7lRIUZjkBJmiwStQJUEpd2CbajqY9AQkAKKlImZQ4loZklv1KJ+ceE4dTaKAJGrAvqQBX4wXw/GmQ/siUAkBSE1BZmzAm9P2jPOb6tOvFnDcTjMR7VMkkSxlCXTuScvMPhUxVJiZdcwKcpDggukbEaEx6DwLxEr2cxcwpSsLaWlr0BoDcs8PZuHl4kZwEiaK1Skg/wDIKB9esb65m+XxNx5HN5iKjoWFDoKCp1ggYdJy8wVMJ93KWf002s5i4TZ2FBOeRh3BILJY9Rym8VbjapQUF4bOlNczlRSDRspPa3xjF5/rWg5slYzISx/+MlQbyuL3/fMJOmS1ypqEgLQoKCiGe9CNiKfaMwsxCWObNmYXKdSWsd+sTqUhRJIUATqoq5WFMtWOt9fKMq9Dl+M8LNlZJ0lWc0UlLKFNRUfKKtjwkKzpBVJUeQKaj7p6fUQkaisiwQ4oOUkOasxDMbRwuWVChWw09DVLMKdj9dc2e6zZfMWBEoKa1Ppp2hnwlKc75Uk9frSKjJ4hMllKFKSpLsCWet+ZyAxixeHlicf6UxJqTlUcqvIKYGtKExBaZ3AlTB7VX9Ms+bM9NggBtPhG5ExEslMpKppQh8qaJSkJsepNSRoAKwMrFqVyTEzCw90OKilVKpb5wbKStSAJbSTlykBiS+53vUwAOAwcwYdXtVpU4XyoGaqjU6ZiGyt3rE2JxJShCWIWwGVTOBleobpDAplYZIWGDBIAzAgAA2bUkkvUx59N44lc9czMSUigbcMQ5bRvWKJvEeMTzKNUmgvSu2tfmIpcjDqWsrUgkqJ5W0cHX0trDTH4xc5YKqC7OCHt5v0sY4XLysOZGY2JLHU0CTURNWQPiJZBAYJ0s4S16F2++kbgjFTUzLqWq5IcGupc776xkFGyMQ7kyyKVCQCNA7MznV9REftSwIA5tQ/KO1szbUiCYgpCixy2cEgkUPUeTG8FSeBzDKE7lEuwVMVlezMMoe1Ny9o0yFkrZQLjKQdaW2cPXrHE9aiQoh3LvmBL3ci/rHBloyoJKnZmFk1q50cPQDeJJUiWQrmqGLZcuYa1Bvbu7xFRS0HNVOXbd3/T1b53g4y8gIJpW6kl9q1yjz+cDJmnRJb3mBAJrexOxjolgzpZRq7FWtHAfb0gNqQCHIYh3KUul/00sNqNaIZkxTOSkm4ajeSQBVtN4nQlOcKBBCaV16h3vW7xHisQVuXJIPLRNQ/YfIvAaKOXM4BUP0il2qSavZvvEoloUEnOFEByyQG2tfX8vDKlOQGm5rBIQ4I73AHQH74hCAGGVjy+/bbzsag+UB3MlIAzJVa+nprfpG5eHNXUCkpuFJJfSrOR+GOsPKILLzEUqLHQEULhyI7lBH6icgbQN/1LeZFqQAqVAkhVFMxpldnawu2vWPRvA/iBM+QvCzshVlICaHMgABm0I7dYoxRKUOWwrax01v8AGo3juSfdXLKUTAXBT77gm9QhI1fMexqIsuJZr0fBcC4fLcezL2/q51tvTME/CG0tCU0kqw8ujcssD1NTFUwXiOWuUn+aopqTUA83/X7OIR4vxGQopCQ1SCSXbQ5Gd20je8plTeMfDhQr2+eWFu5KFEvc5soZzo9bwj/nZyX/AKiwTYmjjdtKeXeNT5pWDMWVFQYMSG2OUUJ20A3vEGIUgEKAIFi7pGjUCiLde8c7WsDyZCUrJPMaq0qdyHYAxxh5p2Ln3QEg3NWIFWexf7EzyFKU9qFLOWGlWBY1o/mYjVlIBBYpcFnJAcmzsKNqPd84itTVKUWb3bOG/fvEZQ1FgAXLhTk6MxZj0aCES0qHvhRTSgLM4BcghvjHc2XmZSUpyhsxcl6AtzO1G/HgIJLEpDDq5N9GS1ANq3jFKqpgK/5KYaulmr1OkYmYoNQB3y8oerNV+aw2jVB7yS4oHYDs194DFLA/VU3NTqaVLte0TZqEh6CgILilWGgtelIhllLOQ5ZwCRerUs3WjOLx3KeisiHAdy2+ws+9DAFSOJLTabMfYKURTRrCm0Tq41PbmMyzkZjzXYgDp3tAZShRYsgULhyBrbXzMRzciUnJMc9mURq4JoNPKCCZ+IWtTqDpaxc0sWcMk9QN4GXLJU7JTymrg12r/rtHcqYQhmJOgZi2pBct2I1iL2hZsoDWVf5BifKCtISQxDWOYlJr/wASkCx66QX/AOprysp1AmykpDHcKZwrvvvAswvRwHJoS7EB9rxFVIB5g7O4FfKIGMzEJ90oSOWzpvZ3SkMx6kdIyA5WVk1HoWIvXd7U0aNwG8wLhICKhmT5OUn5p1asd47FTVDItRUEe6lZBZQowv6ViXD4ZVXKQSl6AlRqQOY+7WtIFxfClAh9Qxfc3ZjU9TG2XcsKlKYDKoA5gNBV3Z2DkikdZ1DnCRlocpykkMNAXax9KxCJxykqCSku6ihy7uSQ7qO5cR3MwQS5TzJIrcDt7z21iKjE8KKioOaMcpbpy0JGlxGGZnU4YGhIY5u9HABrescXAFWJo1kgXvo21XeJ5c5gA4FLcwKy71y6XF3YCA2hK1AKATQVSKnqGJNPh2iIJdiGSHrzM9/dS79NYIkLJUTLOVw2rNlqA5cXG1hZhHM/Eg8pooF1XqoaODam4gIMLhwr3SSLu3yNmsLfWCcPilhkmz+6TQlmAUW32aBkTU6laWJFwWFlC1S/4YmUigXLZSblSq18wCXcUAA+UB0Z9wmjhmIBqRUj+5iKMHtdnifE4hZymZMUspSE0YqAawcuKk0jnE4jMOdCSW5mShOoIqlIq7F6mprEKpBSFWy/qFtwOWofrWAmloSsoE1SxKS5YoqaGjGgJOt6nvEwSFE8wFB7zEvTKKjpUX7QBJTkZ0liLOAP+zCvcv8AYmWC2ZScqTWuU0cC2raRM90SzxLTL/8AIlRUWApWjNVyovfp2iATnSkM+17UZ9AQQ9mvXSCE4YoDkKIJZIzP6uTpXSOMNjHLZUuSACwcNok/psxYCwrFEchZUApwxOoIJOpbUWvHaJyFKcO5JsnKCa8qQaU1NLRCjEs2V05aFtR/c5OmzOYlTLWoFdBUAkinMbFi5NGqIiuTi1kgkhOuZIrteoPeO500qSpLHKpm5ipNLOCWpXQRzipqUBzQBv09Qwcbk6ikEZwo5yFF6CtCSHGoYasaHWAC9oAFDMlTHNUqBO4D6BnrA8qalNSEly2UkvR9L39WrE60EHMCzEpHkDUgH86xvDpCnyhSgk5XdhZzynVq1EEYqel2yhJBPulTjYBrkxGta1Bs6TsktYkP71ze5jeaWwCgea5fz2JqO0ZnlH3RmAZhldqkanS79IK4w6SlVQkN/bMDVt5dRYRNiFKypHOQDoQUtXer9RubwTNwZCjlJJIeoGYAgXqwpt0gFQlgEFayW7hRJYbNpeA0AWIqT5OOor1N94xKZYDkE0oVMGFQQa1LbWcaxvDyMxyc2pSCq+4fS5jiWVmzkE7hqOCGgN4dYY8gZuXp1Hpv5ROvETAPeKgf8ap7khzqWcxzLxIZJUMyQASDcg2OvSjxEpdSGBOgt1/BEG86gHJBcUY2H3vGwtbZ6KyswUASen+VtY7kALLW+/V3iSXkynOgKOgNn7N2ijWbMXUkBJIcZEeYcJoW0doyI0LJ5Q7BqGtTttGog//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67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600079"/>
            <a:ext cx="2514600"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p:cNvCxnSpPr/>
          <p:nvPr/>
        </p:nvCxnSpPr>
        <p:spPr>
          <a:xfrm>
            <a:off x="990600" y="1219200"/>
            <a:ext cx="7315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3366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6_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9485</TotalTime>
  <Words>4864</Words>
  <Application>Microsoft Office PowerPoint</Application>
  <PresentationFormat>On-screen Show (4:3)</PresentationFormat>
  <Paragraphs>610</Paragraphs>
  <Slides>56</Slides>
  <Notes>32</Notes>
  <HiddenSlides>0</HiddenSlides>
  <MMClips>0</MMClips>
  <ScaleCrop>false</ScaleCrop>
  <HeadingPairs>
    <vt:vector size="4" baseType="variant">
      <vt:variant>
        <vt:lpstr>Theme</vt:lpstr>
      </vt:variant>
      <vt:variant>
        <vt:i4>6</vt:i4>
      </vt:variant>
      <vt:variant>
        <vt:lpstr>Slide Titles</vt:lpstr>
      </vt:variant>
      <vt:variant>
        <vt:i4>56</vt:i4>
      </vt:variant>
    </vt:vector>
  </HeadingPairs>
  <TitlesOfParts>
    <vt:vector size="62" baseType="lpstr">
      <vt:lpstr>Office Theme</vt:lpstr>
      <vt:lpstr>1_Office Theme</vt:lpstr>
      <vt:lpstr>26_Office Theme</vt:lpstr>
      <vt:lpstr>2_Office Theme</vt:lpstr>
      <vt:lpstr>3_Office Theme</vt:lpstr>
      <vt:lpstr>4_Office Theme</vt:lpstr>
      <vt:lpstr>Climate Change Impacts on the Domain of the NPLCC</vt:lpstr>
      <vt:lpstr>The UW Climate Impacts Group Science for climate resilience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Broadly speaking, we can  expect….</vt:lpstr>
      <vt:lpstr>…and we can also  expect…</vt:lpstr>
      <vt:lpstr>What’s Driving Those Changes?</vt:lpstr>
      <vt:lpstr>Rapid Warming Projected</vt:lpstr>
      <vt:lpstr>PowerPoint Presentation</vt:lpstr>
      <vt:lpstr>PowerPoint Presentation</vt:lpstr>
      <vt:lpstr>Shorter frost free period</vt:lpstr>
      <vt:lpstr>PowerPoint Presentation</vt:lpstr>
      <vt:lpstr>Continued Variability in Precipitation </vt:lpstr>
      <vt:lpstr>PowerPoint Presentation</vt:lpstr>
      <vt:lpstr>PowerPoint Presentation</vt:lpstr>
      <vt:lpstr>PowerPoint Presentation</vt:lpstr>
      <vt:lpstr>PowerPoint Presentation</vt:lpstr>
      <vt:lpstr>PowerPoint Presentation</vt:lpstr>
      <vt:lpstr>Implications for Resource Management</vt:lpstr>
      <vt:lpstr>Key Impacts Common  Across NPLCC Ecosystems</vt:lpstr>
      <vt:lpstr>Coastal Habitat</vt:lpstr>
      <vt:lpstr>Freshwater Wetlands</vt:lpstr>
      <vt:lpstr>PowerPoint Presentation</vt:lpstr>
      <vt:lpstr>Key Impacts Common  Across NPLCC Ecosystems</vt:lpstr>
      <vt:lpstr>PowerPoint Presentation</vt:lpstr>
      <vt:lpstr>PowerPoint Presentation</vt:lpstr>
      <vt:lpstr>Key Impacts Common  Across NPLCC Ecosystems</vt:lpstr>
      <vt:lpstr>Climate change benefits invasive species when…</vt:lpstr>
      <vt:lpstr>Invasives that appear to benefit from climate change</vt:lpstr>
      <vt:lpstr>Key Impacts Common  Across NPLCC Ecosystems</vt:lpstr>
      <vt:lpstr>Timing Matters…</vt:lpstr>
      <vt:lpstr>Key Impacts Common  Across NPLCC Ecosystems</vt:lpstr>
      <vt:lpstr>PowerPoint Presentation</vt:lpstr>
      <vt:lpstr>PowerPoint Presentation</vt:lpstr>
      <vt:lpstr>PowerPoint Presentation</vt:lpstr>
      <vt:lpstr>Implications for Tribes </vt:lpstr>
      <vt:lpstr>Where Do We Go From Here?</vt:lpstr>
      <vt:lpstr>PowerPoint Presentation</vt:lpstr>
      <vt:lpstr>PowerPoint Presentation</vt:lpstr>
      <vt:lpstr>Extra Slides</vt:lpstr>
      <vt:lpstr>“Big Picture” Messages from the  Third National Climate Assessment (2014)</vt:lpstr>
      <vt:lpstr>PowerPoint Presentation</vt:lpstr>
      <vt:lpstr>Average and Extreme Precipitation Increases – Bella Coola, BC</vt:lpstr>
      <vt:lpstr>PowerPoint Presentation</vt:lpstr>
      <vt:lpstr>PowerPoint Presentation</vt:lpstr>
      <vt:lpstr>Major climate-driven impacts on NPLCC coastal and marine environments</vt:lpstr>
      <vt:lpstr>Major climate change effects on NPLCC coastal and marine environments</vt:lpstr>
      <vt:lpstr>Major climate change effects on NPLCC aquatic and riparian ecosystems</vt:lpstr>
      <vt:lpstr>Major climate change effects on NPLCC terrestrial ecosystems</vt:lpstr>
      <vt:lpstr>PowerPoint Presentation</vt:lpstr>
      <vt:lpstr>Vulnerable Sea and Shorebirds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lwb123</dc:creator>
  <cp:lastModifiedBy>lwb123</cp:lastModifiedBy>
  <cp:revision>111</cp:revision>
  <dcterms:created xsi:type="dcterms:W3CDTF">2014-07-02T18:11:48Z</dcterms:created>
  <dcterms:modified xsi:type="dcterms:W3CDTF">2014-07-09T15:15:09Z</dcterms:modified>
</cp:coreProperties>
</file>