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82" r:id="rId2"/>
    <p:sldId id="326" r:id="rId3"/>
    <p:sldId id="360" r:id="rId4"/>
    <p:sldId id="377" r:id="rId5"/>
    <p:sldId id="384" r:id="rId6"/>
    <p:sldId id="388" r:id="rId7"/>
    <p:sldId id="375" r:id="rId8"/>
    <p:sldId id="311" r:id="rId9"/>
    <p:sldId id="385" r:id="rId10"/>
    <p:sldId id="386" r:id="rId11"/>
    <p:sldId id="387" r:id="rId12"/>
    <p:sldId id="378" r:id="rId13"/>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ertson, Amanda L" initials="ALR" lastIdx="7" clrIdx="0"/>
  <p:cmAuthor id="1" name="Martin, Philip" initials="PDM" lastIdx="2" clrIdx="1"/>
  <p:cmAuthor id="2" name="Mahaffy, Mary" initials="M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C7C0"/>
    <a:srgbClr val="5EAFA6"/>
    <a:srgbClr val="990000"/>
    <a:srgbClr val="003300"/>
    <a:srgbClr val="006600"/>
    <a:srgbClr val="6A3602"/>
    <a:srgbClr val="DEEDF0"/>
    <a:srgbClr val="CC99FF"/>
    <a:srgbClr val="00FF99"/>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8" autoAdjust="0"/>
    <p:restoredTop sz="78197" autoAdjust="0"/>
  </p:normalViewPr>
  <p:slideViewPr>
    <p:cSldViewPr>
      <p:cViewPr>
        <p:scale>
          <a:sx n="100" d="100"/>
          <a:sy n="100" d="100"/>
        </p:scale>
        <p:origin x="-1944" y="-18"/>
      </p:cViewPr>
      <p:guideLst>
        <p:guide orient="horz" pos="2160"/>
        <p:guide pos="2880"/>
      </p:guideLst>
    </p:cSldViewPr>
  </p:slideViewPr>
  <p:outlineViewPr>
    <p:cViewPr>
      <p:scale>
        <a:sx n="33" d="100"/>
        <a:sy n="33" d="100"/>
      </p:scale>
      <p:origin x="0" y="3032"/>
    </p:cViewPr>
  </p:outlineViewPr>
  <p:notesTextViewPr>
    <p:cViewPr>
      <p:scale>
        <a:sx n="1" d="1"/>
        <a:sy n="1" d="1"/>
      </p:scale>
      <p:origin x="0" y="0"/>
    </p:cViewPr>
  </p:notesTextViewPr>
  <p:sorterViewPr>
    <p:cViewPr>
      <p:scale>
        <a:sx n="100" d="100"/>
        <a:sy n="100" d="100"/>
      </p:scale>
      <p:origin x="0" y="0"/>
    </p:cViewPr>
  </p:sorterViewPr>
  <p:notesViewPr>
    <p:cSldViewPr>
      <p:cViewPr>
        <p:scale>
          <a:sx n="66" d="100"/>
          <a:sy n="66" d="100"/>
        </p:scale>
        <p:origin x="-3106" y="-72"/>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05448" cy="461325"/>
          </a:xfrm>
          <a:prstGeom prst="rect">
            <a:avLst/>
          </a:prstGeom>
        </p:spPr>
        <p:txBody>
          <a:bodyPr vert="horz" lIns="90568" tIns="45284" rIns="90568" bIns="45284" rtlCol="0"/>
          <a:lstStyle>
            <a:lvl1pPr algn="l">
              <a:defRPr sz="1200"/>
            </a:lvl1pPr>
          </a:lstStyle>
          <a:p>
            <a:endParaRPr lang="en-US"/>
          </a:p>
        </p:txBody>
      </p:sp>
      <p:sp>
        <p:nvSpPr>
          <p:cNvPr id="3" name="Date Placeholder 2"/>
          <p:cNvSpPr>
            <a:spLocks noGrp="1"/>
          </p:cNvSpPr>
          <p:nvPr>
            <p:ph type="dt" sz="quarter" idx="1"/>
          </p:nvPr>
        </p:nvSpPr>
        <p:spPr>
          <a:xfrm>
            <a:off x="3927183" y="1"/>
            <a:ext cx="3005448" cy="461325"/>
          </a:xfrm>
          <a:prstGeom prst="rect">
            <a:avLst/>
          </a:prstGeom>
        </p:spPr>
        <p:txBody>
          <a:bodyPr vert="horz" lIns="90568" tIns="45284" rIns="90568" bIns="45284" rtlCol="0"/>
          <a:lstStyle>
            <a:lvl1pPr algn="r">
              <a:defRPr sz="1200"/>
            </a:lvl1pPr>
          </a:lstStyle>
          <a:p>
            <a:fld id="{612BA783-2769-4BF4-8E96-7EFF5685D8A1}" type="datetimeFigureOut">
              <a:rPr lang="en-US" smtClean="0"/>
              <a:pPr/>
              <a:t>7/7/2014</a:t>
            </a:fld>
            <a:endParaRPr lang="en-US"/>
          </a:p>
        </p:txBody>
      </p:sp>
      <p:sp>
        <p:nvSpPr>
          <p:cNvPr id="4" name="Footer Placeholder 3"/>
          <p:cNvSpPr>
            <a:spLocks noGrp="1"/>
          </p:cNvSpPr>
          <p:nvPr>
            <p:ph type="ftr" sz="quarter" idx="2"/>
          </p:nvPr>
        </p:nvSpPr>
        <p:spPr>
          <a:xfrm>
            <a:off x="2" y="8757301"/>
            <a:ext cx="3005448" cy="461325"/>
          </a:xfrm>
          <a:prstGeom prst="rect">
            <a:avLst/>
          </a:prstGeom>
        </p:spPr>
        <p:txBody>
          <a:bodyPr vert="horz" lIns="90568" tIns="45284" rIns="90568" bIns="45284" rtlCol="0" anchor="b"/>
          <a:lstStyle>
            <a:lvl1pPr algn="l">
              <a:defRPr sz="1200"/>
            </a:lvl1pPr>
          </a:lstStyle>
          <a:p>
            <a:endParaRPr lang="en-US"/>
          </a:p>
        </p:txBody>
      </p:sp>
      <p:sp>
        <p:nvSpPr>
          <p:cNvPr id="5" name="Slide Number Placeholder 4"/>
          <p:cNvSpPr>
            <a:spLocks noGrp="1"/>
          </p:cNvSpPr>
          <p:nvPr>
            <p:ph type="sldNum" sz="quarter" idx="3"/>
          </p:nvPr>
        </p:nvSpPr>
        <p:spPr>
          <a:xfrm>
            <a:off x="3927183" y="8757301"/>
            <a:ext cx="3005448" cy="461325"/>
          </a:xfrm>
          <a:prstGeom prst="rect">
            <a:avLst/>
          </a:prstGeom>
        </p:spPr>
        <p:txBody>
          <a:bodyPr vert="horz" lIns="90568" tIns="45284" rIns="90568" bIns="45284" rtlCol="0" anchor="b"/>
          <a:lstStyle>
            <a:lvl1pPr algn="r">
              <a:defRPr sz="1200"/>
            </a:lvl1pPr>
          </a:lstStyle>
          <a:p>
            <a:fld id="{35F3B541-F7F9-46F7-9946-0A1020C23DBC}" type="slidenum">
              <a:rPr lang="en-US" smtClean="0"/>
              <a:pPr/>
              <a:t>‹#›</a:t>
            </a:fld>
            <a:endParaRPr lang="en-US"/>
          </a:p>
        </p:txBody>
      </p:sp>
    </p:spTree>
    <p:extLst>
      <p:ext uri="{BB962C8B-B14F-4D97-AF65-F5344CB8AC3E}">
        <p14:creationId xmlns:p14="http://schemas.microsoft.com/office/powerpoint/2010/main" val="3606517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289" tIns="46145" rIns="92289" bIns="46145" rtlCol="0"/>
          <a:lstStyle>
            <a:lvl1pPr algn="l">
              <a:defRPr sz="1200"/>
            </a:lvl1pPr>
          </a:lstStyle>
          <a:p>
            <a:endParaRPr lang="en-US" dirty="0"/>
          </a:p>
        </p:txBody>
      </p:sp>
      <p:sp>
        <p:nvSpPr>
          <p:cNvPr id="3" name="Date Placeholder 2"/>
          <p:cNvSpPr>
            <a:spLocks noGrp="1"/>
          </p:cNvSpPr>
          <p:nvPr>
            <p:ph type="dt" idx="1"/>
          </p:nvPr>
        </p:nvSpPr>
        <p:spPr>
          <a:xfrm>
            <a:off x="3927775" y="0"/>
            <a:ext cx="3004820" cy="461010"/>
          </a:xfrm>
          <a:prstGeom prst="rect">
            <a:avLst/>
          </a:prstGeom>
        </p:spPr>
        <p:txBody>
          <a:bodyPr vert="horz" lIns="92289" tIns="46145" rIns="92289" bIns="46145" rtlCol="0"/>
          <a:lstStyle>
            <a:lvl1pPr algn="r">
              <a:defRPr sz="1200"/>
            </a:lvl1pPr>
          </a:lstStyle>
          <a:p>
            <a:fld id="{19F2C9E6-4136-480E-8920-4B783EAF5A66}" type="datetimeFigureOut">
              <a:rPr lang="en-US" smtClean="0"/>
              <a:pPr/>
              <a:t>7/7/2014</a:t>
            </a:fld>
            <a:endParaRPr lang="en-US" dirty="0"/>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289" tIns="46145" rIns="92289" bIns="46145" rtlCol="0" anchor="ctr"/>
          <a:lstStyle/>
          <a:p>
            <a:endParaRPr lang="en-US" dirty="0"/>
          </a:p>
        </p:txBody>
      </p:sp>
      <p:sp>
        <p:nvSpPr>
          <p:cNvPr id="5" name="Notes Placeholder 4"/>
          <p:cNvSpPr>
            <a:spLocks noGrp="1"/>
          </p:cNvSpPr>
          <p:nvPr>
            <p:ph type="body" sz="quarter" idx="3"/>
          </p:nvPr>
        </p:nvSpPr>
        <p:spPr>
          <a:xfrm>
            <a:off x="693420" y="4379595"/>
            <a:ext cx="5547360" cy="4149090"/>
          </a:xfrm>
          <a:prstGeom prst="rect">
            <a:avLst/>
          </a:prstGeom>
        </p:spPr>
        <p:txBody>
          <a:bodyPr vert="horz" lIns="92289" tIns="46145" rIns="92289" bIns="4614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57590"/>
            <a:ext cx="3004820" cy="461010"/>
          </a:xfrm>
          <a:prstGeom prst="rect">
            <a:avLst/>
          </a:prstGeom>
        </p:spPr>
        <p:txBody>
          <a:bodyPr vert="horz" lIns="92289" tIns="46145" rIns="92289" bIns="4614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27775" y="8757590"/>
            <a:ext cx="3004820" cy="461010"/>
          </a:xfrm>
          <a:prstGeom prst="rect">
            <a:avLst/>
          </a:prstGeom>
        </p:spPr>
        <p:txBody>
          <a:bodyPr vert="horz" lIns="92289" tIns="46145" rIns="92289" bIns="46145" rtlCol="0" anchor="b"/>
          <a:lstStyle>
            <a:lvl1pPr algn="r">
              <a:defRPr sz="1200"/>
            </a:lvl1pPr>
          </a:lstStyle>
          <a:p>
            <a:fld id="{44569739-A6A1-4521-8889-ED85372E169D}" type="slidenum">
              <a:rPr lang="en-US" smtClean="0"/>
              <a:pPr/>
              <a:t>‹#›</a:t>
            </a:fld>
            <a:endParaRPr lang="en-US" dirty="0"/>
          </a:p>
        </p:txBody>
      </p:sp>
    </p:spTree>
    <p:extLst>
      <p:ext uri="{BB962C8B-B14F-4D97-AF65-F5344CB8AC3E}">
        <p14:creationId xmlns:p14="http://schemas.microsoft.com/office/powerpoint/2010/main" val="1726132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2</a:t>
            </a:fld>
            <a:endParaRPr lang="en-US" dirty="0"/>
          </a:p>
        </p:txBody>
      </p:sp>
    </p:spTree>
    <p:extLst>
      <p:ext uri="{BB962C8B-B14F-4D97-AF65-F5344CB8AC3E}">
        <p14:creationId xmlns:p14="http://schemas.microsoft.com/office/powerpoint/2010/main" val="3745835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3</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Adding Conservation Goals and Objectives</a:t>
            </a:r>
            <a:r>
              <a:rPr lang="en-US" baseline="0" dirty="0" smtClean="0"/>
              <a:t> to the mix – where do they fit?</a:t>
            </a:r>
          </a:p>
          <a:p>
            <a:endParaRPr lang="en-US" baseline="0" dirty="0" smtClean="0"/>
          </a:p>
          <a:p>
            <a:r>
              <a:rPr lang="en-US" baseline="0" dirty="0" smtClean="0"/>
              <a:t>Clearly within the boundaries of the Charter &amp; must support the mission and NPLCC goals and objectives.</a:t>
            </a:r>
          </a:p>
          <a:p>
            <a:r>
              <a:rPr lang="en-US" baseline="0" dirty="0" smtClean="0"/>
              <a:t>NPLCC staff defined them within the context of the S-TEK Strategy  -- as you have seen (or will see shortly), a set of goals and objectives is proposed for ach of the 5 Priority Topics Identified in the Strategy</a:t>
            </a:r>
          </a:p>
          <a:p>
            <a:endParaRPr lang="en-US" baseline="0" dirty="0" smtClean="0"/>
          </a:p>
          <a:p>
            <a:r>
              <a:rPr lang="en-US" baseline="0" dirty="0" smtClean="0"/>
              <a:t>So the 5 Priority Topics define WHAT the NPLCC S-TEK work will focus on; the Conservation Goals and Objectives are intended to state WHAT WE WANT TO ACCOMPLISH with respect to each of those topics (the “Why”?), and the Annual Implementation Plan </a:t>
            </a:r>
            <a:r>
              <a:rPr lang="en-US" baseline="0" dirty="0" err="1" smtClean="0"/>
              <a:t>Plan</a:t>
            </a:r>
            <a:r>
              <a:rPr lang="en-US" baseline="0" dirty="0" smtClean="0"/>
              <a:t> describes how we are </a:t>
            </a:r>
            <a:r>
              <a:rPr lang="en-US" baseline="0" dirty="0" err="1" smtClean="0"/>
              <a:t>are</a:t>
            </a:r>
            <a:r>
              <a:rPr lang="en-US" baseline="0" dirty="0" smtClean="0"/>
              <a:t> going to (move towards) accomplishing those goals</a:t>
            </a:r>
          </a:p>
          <a:p>
            <a:endParaRPr lang="en-US" baseline="0"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6</a:t>
            </a:fld>
            <a:endParaRPr lang="en-US" dirty="0"/>
          </a:p>
        </p:txBody>
      </p:sp>
    </p:spTree>
    <p:extLst>
      <p:ext uri="{BB962C8B-B14F-4D97-AF65-F5344CB8AC3E}">
        <p14:creationId xmlns:p14="http://schemas.microsoft.com/office/powerpoint/2010/main" val="3909553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Reminders – these didn’t come out of blue sky – they are grounded</a:t>
            </a:r>
            <a:r>
              <a:rPr lang="en-US" baseline="0" dirty="0" smtClean="0"/>
              <a:t> in the documents just discussed, and consistent with many of your own goals and objectives, and with work of related LCCs</a:t>
            </a:r>
            <a:endParaRPr lang="en-US" dirty="0"/>
          </a:p>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7</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smtClean="0"/>
              <a:t>I will use this structure</a:t>
            </a:r>
            <a:r>
              <a:rPr lang="en-US" baseline="0" dirty="0" smtClean="0"/>
              <a:t> to essentially “limit” our discussion to 4 issues (assuming if we can agree on the one Goal and two supporting objectives for each Priority Topic we don’t have to review all 15 of them…)</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8</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smtClean="0">
                <a:solidFill>
                  <a:srgbClr val="FF0000"/>
                </a:solidFill>
              </a:rPr>
              <a:t>I would anticipate 10-15 minutes of discussion on this slide.</a:t>
            </a:r>
          </a:p>
          <a:p>
            <a:pPr marL="171450" indent="-171450">
              <a:buFontTx/>
              <a:buChar char="-"/>
            </a:pPr>
            <a:r>
              <a:rPr lang="en-US" dirty="0" smtClean="0">
                <a:solidFill>
                  <a:srgbClr val="FF0000"/>
                </a:solidFill>
              </a:rPr>
              <a:t>Desired</a:t>
            </a:r>
            <a:r>
              <a:rPr lang="en-US" baseline="0" dirty="0" smtClean="0">
                <a:solidFill>
                  <a:srgbClr val="FF0000"/>
                </a:solidFill>
              </a:rPr>
              <a:t> outcome:  Agreement in principle on the overall goal and volunteers for </a:t>
            </a:r>
            <a:r>
              <a:rPr lang="en-US" baseline="0" dirty="0" err="1" smtClean="0">
                <a:solidFill>
                  <a:srgbClr val="FF0000"/>
                </a:solidFill>
              </a:rPr>
              <a:t>wordsmithing</a:t>
            </a:r>
            <a:r>
              <a:rPr lang="en-US" baseline="0" dirty="0" smtClean="0">
                <a:solidFill>
                  <a:srgbClr val="FF0000"/>
                </a:solidFill>
              </a:rPr>
              <a:t> it into shape</a:t>
            </a:r>
          </a:p>
          <a:p>
            <a:pPr marL="171450" indent="-171450">
              <a:buFontTx/>
              <a:buChar char="-"/>
            </a:pPr>
            <a:r>
              <a:rPr lang="en-US" baseline="0" dirty="0" smtClean="0">
                <a:solidFill>
                  <a:srgbClr val="FF0000"/>
                </a:solidFill>
              </a:rPr>
              <a:t>Potential outcome:  Agreement on the first half but not the second half</a:t>
            </a:r>
          </a:p>
          <a:p>
            <a:pPr marL="171450" indent="-171450">
              <a:buFontTx/>
              <a:buChar char="-"/>
            </a:pPr>
            <a:r>
              <a:rPr lang="en-US" baseline="0" dirty="0" smtClean="0">
                <a:solidFill>
                  <a:srgbClr val="FF0000"/>
                </a:solidFill>
              </a:rPr>
              <a:t>Acceptable but not desired outcome (?): We don’t need an overall goal and can focus on Topic-specific goals</a:t>
            </a:r>
            <a:endParaRPr lang="en-US" dirty="0" smtClean="0">
              <a:solidFill>
                <a:srgbClr val="FF0000"/>
              </a:solidFill>
            </a:endParaRPr>
          </a:p>
          <a:p>
            <a:endParaRPr lang="en-US" dirty="0" smtClean="0"/>
          </a:p>
          <a:p>
            <a:r>
              <a:rPr lang="en-US" dirty="0" smtClean="0"/>
              <a:t>----------------------------------</a:t>
            </a:r>
          </a:p>
          <a:p>
            <a:endParaRPr lang="en-US" dirty="0" smtClean="0"/>
          </a:p>
          <a:p>
            <a:r>
              <a:rPr lang="en-US" dirty="0" smtClean="0"/>
              <a:t>The</a:t>
            </a:r>
            <a:r>
              <a:rPr lang="en-US" baseline="0" dirty="0" smtClean="0"/>
              <a:t> NPLCC Staff developed this proposal by looking at what each of your agencies do and what you have as your own conservation and management goals and objectives.  They think this reflects a broad view of your common objectives.</a:t>
            </a:r>
          </a:p>
          <a:p>
            <a:endParaRPr lang="en-US" baseline="0" dirty="0" smtClean="0"/>
          </a:p>
          <a:p>
            <a:r>
              <a:rPr lang="en-US" baseline="0" dirty="0" smtClean="0"/>
              <a:t>In an effort to stay out of </a:t>
            </a:r>
            <a:r>
              <a:rPr lang="en-US" baseline="0" dirty="0" err="1" smtClean="0"/>
              <a:t>wordsmithing</a:t>
            </a:r>
            <a:r>
              <a:rPr lang="en-US" baseline="0" dirty="0" smtClean="0"/>
              <a:t>-level comments, let me ask you two questions:</a:t>
            </a:r>
          </a:p>
          <a:p>
            <a:endParaRPr lang="en-US" baseline="0" dirty="0" smtClean="0"/>
          </a:p>
          <a:p>
            <a:pPr marL="228600" indent="-228600">
              <a:buAutoNum type="arabicParenR"/>
            </a:pPr>
            <a:r>
              <a:rPr lang="en-US" baseline="0" dirty="0" smtClean="0"/>
              <a:t>If the NPLCC could accomplish this goal, would it help you and your agency to accomplish YOUR goals?  (show of hands – yes / no.  If divergent views, pick one person from each side to articulate their perspective)</a:t>
            </a:r>
          </a:p>
          <a:p>
            <a:pPr marL="228600" indent="-228600">
              <a:buAutoNum type="arabicParenR"/>
            </a:pPr>
            <a:r>
              <a:rPr lang="en-US" baseline="0" dirty="0" smtClean="0"/>
              <a:t>There are two parts to this goal: first is the outcome that is desired; second is a step towards accomplishing that goal</a:t>
            </a:r>
          </a:p>
          <a:p>
            <a:pPr marL="457200" lvl="1" indent="0">
              <a:buNone/>
            </a:pPr>
            <a:r>
              <a:rPr lang="en-US" baseline="0" dirty="0" smtClean="0"/>
              <a:t>a) Comments on the first – the outcome</a:t>
            </a:r>
          </a:p>
          <a:p>
            <a:pPr marL="457200" lvl="1" indent="0">
              <a:buNone/>
            </a:pPr>
            <a:r>
              <a:rPr lang="en-US" baseline="0" dirty="0" smtClean="0"/>
              <a:t>b) Comments on the second – what to do to accomplish the desired outcome.</a:t>
            </a:r>
          </a:p>
          <a:p>
            <a:pPr marL="685800" lvl="1" indent="-228600">
              <a:buAutoNum type="arabicParenR"/>
            </a:pPr>
            <a:endParaRPr lang="en-US" baseline="0" dirty="0" smtClean="0"/>
          </a:p>
          <a:p>
            <a:pPr marL="685800" lvl="1" indent="-228600">
              <a:buAutoNum type="arabicParenR"/>
            </a:pPr>
            <a:endParaRPr lang="en-US" baseline="0" dirty="0" smtClean="0"/>
          </a:p>
          <a:p>
            <a:pPr marL="685800" lvl="1" indent="-228600">
              <a:buAutoNum type="arabicParenR"/>
            </a:pPr>
            <a:endParaRPr lang="en-US" baseline="0" dirty="0" smtClean="0"/>
          </a:p>
          <a:p>
            <a:pPr marL="228600" indent="-228600">
              <a:buAutoNum type="arabicParenR"/>
            </a:pPr>
            <a:endParaRPr lang="en-US" baseline="0" dirty="0" smtClean="0"/>
          </a:p>
          <a:p>
            <a:endParaRPr lang="en-US" baseline="0" dirty="0" smtClean="0"/>
          </a:p>
          <a:p>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9</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smtClean="0">
                <a:solidFill>
                  <a:srgbClr val="FF0000"/>
                </a:solidFill>
              </a:rPr>
              <a:t>I would anticipate 10-15 minutes of discussion on this slide.</a:t>
            </a:r>
          </a:p>
          <a:p>
            <a:pPr marL="171450" indent="-171450">
              <a:buFontTx/>
              <a:buChar char="-"/>
            </a:pPr>
            <a:r>
              <a:rPr lang="en-US" dirty="0" smtClean="0">
                <a:solidFill>
                  <a:srgbClr val="FF0000"/>
                </a:solidFill>
              </a:rPr>
              <a:t>Desired</a:t>
            </a:r>
            <a:r>
              <a:rPr lang="en-US" baseline="0" dirty="0" smtClean="0">
                <a:solidFill>
                  <a:srgbClr val="FF0000"/>
                </a:solidFill>
              </a:rPr>
              <a:t> outcome:  Agreement in principle on the overall goal and volunteers for </a:t>
            </a:r>
            <a:r>
              <a:rPr lang="en-US" baseline="0" dirty="0" err="1" smtClean="0">
                <a:solidFill>
                  <a:srgbClr val="FF0000"/>
                </a:solidFill>
              </a:rPr>
              <a:t>wordsmithing</a:t>
            </a:r>
            <a:r>
              <a:rPr lang="en-US" baseline="0" dirty="0" smtClean="0">
                <a:solidFill>
                  <a:srgbClr val="FF0000"/>
                </a:solidFill>
              </a:rPr>
              <a:t> it into shape</a:t>
            </a:r>
          </a:p>
          <a:p>
            <a:pPr marL="171450" indent="-171450">
              <a:buFontTx/>
              <a:buChar char="-"/>
            </a:pPr>
            <a:r>
              <a:rPr lang="en-US" baseline="0" dirty="0" smtClean="0">
                <a:solidFill>
                  <a:srgbClr val="FF0000"/>
                </a:solidFill>
              </a:rPr>
              <a:t>Possible but not desired outcome (?): NPLCC staff to bring another rock…  (if discussion is going this way I will save the last 15 minutes of the discussion period for brainstorming what the SC members think should be in a Topic-specific conservation goal statement)</a:t>
            </a:r>
            <a:endParaRPr lang="en-US" dirty="0" smtClean="0"/>
          </a:p>
          <a:p>
            <a:r>
              <a:rPr lang="en-US" dirty="0" smtClean="0"/>
              <a:t>----------------------------------</a:t>
            </a:r>
          </a:p>
          <a:p>
            <a:endParaRPr lang="en-US" dirty="0" smtClean="0"/>
          </a:p>
          <a:p>
            <a:r>
              <a:rPr lang="en-US" dirty="0" smtClean="0"/>
              <a:t>As discussed, </a:t>
            </a:r>
            <a:r>
              <a:rPr lang="en-US" baseline="0" dirty="0" smtClean="0"/>
              <a:t>each of the more detailed conservation goals are tied to the five Priority Topics in the S-TEK strategy – then all follow the same structure and focus at the primary “goal” level on informing those who are directly involved in conservation and sustainable resource management, and the climate related impacts on a particular resource.</a:t>
            </a:r>
          </a:p>
          <a:p>
            <a:endParaRPr lang="en-US" baseline="0" dirty="0" smtClean="0"/>
          </a:p>
          <a:p>
            <a:r>
              <a:rPr lang="en-US" baseline="0" dirty="0" smtClean="0"/>
              <a:t>Again, in an effort to stay out of </a:t>
            </a:r>
            <a:r>
              <a:rPr lang="en-US" baseline="0" dirty="0" err="1" smtClean="0"/>
              <a:t>wordsmithing</a:t>
            </a:r>
            <a:r>
              <a:rPr lang="en-US" baseline="0" dirty="0" smtClean="0"/>
              <a:t>-level comments, let me start this the same way:</a:t>
            </a:r>
          </a:p>
          <a:p>
            <a:endParaRPr lang="en-US" baseline="0" dirty="0" smtClean="0"/>
          </a:p>
          <a:p>
            <a:pPr marL="228600" indent="-228600">
              <a:buAutoNum type="arabicParenR"/>
            </a:pPr>
            <a:r>
              <a:rPr lang="en-US" baseline="0" dirty="0" smtClean="0"/>
              <a:t>If the NPLCC could accomplish this goal, would it help you and your agency to accomplish YOUR goals?  To design conservation and management plans, to carry out your organizational missions?  (show of hands – yes / no.  If divergent views, pick one person from each side to articulate their perspective)</a:t>
            </a:r>
          </a:p>
          <a:p>
            <a:pPr marL="0" indent="0">
              <a:buNone/>
            </a:pPr>
            <a:endParaRPr lang="en-US" baseline="0" dirty="0" smtClean="0"/>
          </a:p>
          <a:p>
            <a:pPr marL="0" indent="0">
              <a:buNone/>
            </a:pPr>
            <a:endParaRPr lang="en-US" baseline="0"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10</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smtClean="0">
                <a:solidFill>
                  <a:srgbClr val="FF0000"/>
                </a:solidFill>
              </a:rPr>
              <a:t>I would anticipate up to 30 minutes of discussion on this slide</a:t>
            </a:r>
            <a:r>
              <a:rPr lang="en-US" baseline="0" dirty="0" smtClean="0">
                <a:solidFill>
                  <a:srgbClr val="FF0000"/>
                </a:solidFill>
              </a:rPr>
              <a:t> – possibly getting to the different wordings in the sub-bullets in the draft document; ideally getting to the idea of the </a:t>
            </a:r>
            <a:r>
              <a:rPr lang="en-US" baseline="0" dirty="0" err="1" smtClean="0">
                <a:solidFill>
                  <a:srgbClr val="FF0000"/>
                </a:solidFill>
              </a:rPr>
              <a:t>measureability</a:t>
            </a:r>
            <a:r>
              <a:rPr lang="en-US" baseline="0" dirty="0" smtClean="0">
                <a:solidFill>
                  <a:srgbClr val="FF0000"/>
                </a:solidFill>
              </a:rPr>
              <a:t> of each of these…</a:t>
            </a:r>
            <a:endParaRPr lang="en-US" dirty="0" smtClean="0">
              <a:solidFill>
                <a:srgbClr val="FF0000"/>
              </a:solidFill>
            </a:endParaRPr>
          </a:p>
          <a:p>
            <a:r>
              <a:rPr lang="en-US" dirty="0" smtClean="0"/>
              <a:t>----------------------------------</a:t>
            </a:r>
          </a:p>
          <a:p>
            <a:endParaRPr lang="en-US" dirty="0" smtClean="0"/>
          </a:p>
          <a:p>
            <a:r>
              <a:rPr lang="en-US" dirty="0" smtClean="0"/>
              <a:t>Two</a:t>
            </a:r>
            <a:r>
              <a:rPr lang="en-US" baseline="0" dirty="0" smtClean="0"/>
              <a:t> supporting objectives are defined for the primary Topic-specific conservation goal.  These are more detailed but still at a level that’s not yet measureable.  Let’s take them one at a time and talk about </a:t>
            </a:r>
          </a:p>
          <a:p>
            <a:pPr marL="228600" indent="-228600">
              <a:buAutoNum type="arabicParenR"/>
            </a:pPr>
            <a:r>
              <a:rPr lang="en-US" baseline="0" dirty="0" smtClean="0"/>
              <a:t>Whether it is an appropriate objective, and then – if so – </a:t>
            </a:r>
          </a:p>
          <a:p>
            <a:pPr marL="228600" indent="-228600">
              <a:buAutoNum type="arabicParenR"/>
            </a:pPr>
            <a:r>
              <a:rPr lang="en-US" baseline="0" dirty="0" smtClean="0"/>
              <a:t>how your organizations measure achievement of similar objectives.</a:t>
            </a:r>
          </a:p>
          <a:p>
            <a:pPr marL="457200" lvl="1" indent="0">
              <a:buNone/>
            </a:pPr>
            <a:endParaRPr lang="en-US" baseline="0" dirty="0" smtClean="0"/>
          </a:p>
          <a:p>
            <a:pPr marL="685800" lvl="1" indent="-228600">
              <a:buAutoNum type="arabicParenR"/>
            </a:pPr>
            <a:endParaRPr lang="en-US" baseline="0" dirty="0" smtClean="0"/>
          </a:p>
          <a:p>
            <a:pPr marL="685800" lvl="1" indent="-228600">
              <a:buAutoNum type="arabicParenR"/>
            </a:pPr>
            <a:endParaRPr lang="en-US" baseline="0" dirty="0" smtClean="0"/>
          </a:p>
          <a:p>
            <a:pPr marL="228600" indent="-228600">
              <a:buAutoNum type="arabicParenR"/>
            </a:pPr>
            <a:endParaRPr lang="en-US" baseline="0" dirty="0" smtClean="0"/>
          </a:p>
          <a:p>
            <a:endParaRPr lang="en-US" baseline="0" dirty="0" smtClean="0"/>
          </a:p>
          <a:p>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11</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r>
              <a:rPr lang="en-US" dirty="0" smtClean="0"/>
              <a:t>I took out the sub-bullets</a:t>
            </a:r>
            <a:r>
              <a:rPr lang="en-US" baseline="0" dirty="0" smtClean="0"/>
              <a:t> and will handle that verbally:   I’ll ask:</a:t>
            </a:r>
          </a:p>
          <a:p>
            <a:endParaRPr lang="en-US" baseline="0" dirty="0" smtClean="0"/>
          </a:p>
          <a:p>
            <a:r>
              <a:rPr lang="en-US" baseline="0" dirty="0" smtClean="0"/>
              <a:t>Do you like them as written?</a:t>
            </a:r>
          </a:p>
          <a:p>
            <a:r>
              <a:rPr lang="en-US" baseline="0" dirty="0" smtClean="0"/>
              <a:t>Do you think them conceptually but would like to see some rewriting?</a:t>
            </a:r>
          </a:p>
          <a:p>
            <a:r>
              <a:rPr lang="en-US" baseline="0" dirty="0" smtClean="0"/>
              <a:t>Do you think they need to be reformulated entirely?</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12</a:t>
            </a:fld>
            <a:endParaRPr lang="en-US" dirty="0"/>
          </a:p>
        </p:txBody>
      </p:sp>
    </p:spTree>
    <p:extLst>
      <p:ext uri="{BB962C8B-B14F-4D97-AF65-F5344CB8AC3E}">
        <p14:creationId xmlns:p14="http://schemas.microsoft.com/office/powerpoint/2010/main" val="236719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7/7/2014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519962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7/7/2014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416629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042093-98A6-4FF5-89D7-49E2AEEAD5D3}" type="datetimeFigureOut">
              <a:rPr lang="en-US" smtClean="0"/>
              <a:pPr/>
              <a:t>7/7/2014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847930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042093-98A6-4FF5-89D7-49E2AEEAD5D3}" type="datetimeFigureOut">
              <a:rPr lang="en-US" smtClean="0"/>
              <a:pPr/>
              <a:t>7/7/2014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855355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042093-98A6-4FF5-89D7-49E2AEEAD5D3}" type="datetimeFigureOut">
              <a:rPr lang="en-US" smtClean="0"/>
              <a:pPr/>
              <a:t>7/7/2014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6137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042093-98A6-4FF5-89D7-49E2AEEAD5D3}" type="datetimeFigureOut">
              <a:rPr lang="en-US" smtClean="0"/>
              <a:pPr/>
              <a:t>7/7/2014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599366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042093-98A6-4FF5-89D7-49E2AEEAD5D3}" type="datetimeFigureOut">
              <a:rPr lang="en-US" smtClean="0"/>
              <a:pPr/>
              <a:t>7/7/2014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265124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7/7/2014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750985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7/7/2014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483096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7/7/2014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33989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7/7/2014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5441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042093-98A6-4FF5-89D7-49E2AEEAD5D3}" type="datetimeFigureOut">
              <a:rPr lang="en-US" smtClean="0"/>
              <a:pPr/>
              <a:t>7/7/2014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100670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553" y="3962400"/>
            <a:ext cx="4191000" cy="1754326"/>
          </a:xfrm>
          <a:prstGeom prst="rect">
            <a:avLst/>
          </a:prstGeom>
          <a:noFill/>
        </p:spPr>
        <p:txBody>
          <a:bodyPr wrap="square" rtlCol="0">
            <a:spAutoFit/>
          </a:bodyPr>
          <a:lstStyle/>
          <a:p>
            <a:pPr algn="ctr"/>
            <a:endParaRPr lang="en-US" dirty="0" smtClean="0"/>
          </a:p>
          <a:p>
            <a:pPr algn="ctr"/>
            <a:endParaRPr lang="en-US" dirty="0" smtClean="0"/>
          </a:p>
          <a:p>
            <a:pPr algn="ctr"/>
            <a:r>
              <a:rPr lang="en-US" b="1" dirty="0" smtClean="0">
                <a:solidFill>
                  <a:schemeClr val="tx2">
                    <a:lumMod val="50000"/>
                  </a:schemeClr>
                </a:solidFill>
              </a:rPr>
              <a:t>John Mankowski, Coordinator</a:t>
            </a:r>
          </a:p>
          <a:p>
            <a:pPr algn="ctr"/>
            <a:r>
              <a:rPr lang="en-US" b="1" dirty="0" smtClean="0">
                <a:solidFill>
                  <a:schemeClr val="tx2">
                    <a:lumMod val="50000"/>
                  </a:schemeClr>
                </a:solidFill>
              </a:rPr>
              <a:t>Mary Mahaffy, Science Coordinator</a:t>
            </a:r>
          </a:p>
          <a:p>
            <a:pPr algn="ctr"/>
            <a:endParaRPr lang="en-US" b="1" dirty="0">
              <a:solidFill>
                <a:schemeClr val="tx2">
                  <a:lumMod val="50000"/>
                </a:schemeClr>
              </a:solidFill>
            </a:endParaRPr>
          </a:p>
          <a:p>
            <a:pPr algn="ctr"/>
            <a:r>
              <a:rPr lang="en-US" b="1" dirty="0" smtClean="0">
                <a:solidFill>
                  <a:schemeClr val="tx2">
                    <a:lumMod val="50000"/>
                  </a:schemeClr>
                </a:solidFill>
              </a:rPr>
              <a:t>Karen Jenni, Insight Decisions - Facilitator</a:t>
            </a:r>
          </a:p>
        </p:txBody>
      </p:sp>
      <p:sp>
        <p:nvSpPr>
          <p:cNvPr id="12" name="TextBox 11"/>
          <p:cNvSpPr txBox="1"/>
          <p:nvPr/>
        </p:nvSpPr>
        <p:spPr>
          <a:xfrm>
            <a:off x="131617" y="1752600"/>
            <a:ext cx="3657600" cy="1754326"/>
          </a:xfrm>
          <a:prstGeom prst="rect">
            <a:avLst/>
          </a:prstGeom>
          <a:noFill/>
        </p:spPr>
        <p:txBody>
          <a:bodyPr wrap="square" rtlCol="0">
            <a:spAutoFit/>
          </a:bodyPr>
          <a:lstStyle/>
          <a:p>
            <a:pPr algn="ctr"/>
            <a:r>
              <a:rPr lang="en-US" sz="3600" b="1" dirty="0" smtClean="0">
                <a:solidFill>
                  <a:srgbClr val="990000"/>
                </a:solidFill>
              </a:rPr>
              <a:t>Conservation Goals &amp; the NPLCC</a:t>
            </a:r>
            <a:endParaRPr lang="en-US" sz="3600" b="1" dirty="0"/>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494" y="7620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4204274" y="5708947"/>
            <a:ext cx="4528484" cy="369332"/>
          </a:xfrm>
          <a:prstGeom prst="rect">
            <a:avLst/>
          </a:prstGeom>
        </p:spPr>
        <p:txBody>
          <a:bodyPr wrap="none">
            <a:spAutoFit/>
          </a:bodyPr>
          <a:lstStyle/>
          <a:p>
            <a:r>
              <a:rPr lang="en-US" b="1" dirty="0" smtClean="0">
                <a:solidFill>
                  <a:srgbClr val="0070C0"/>
                </a:solidFill>
              </a:rPr>
              <a:t>Steering Committee Discussion  – July 9, 2014</a:t>
            </a:r>
            <a:endParaRPr lang="en-US" dirty="0">
              <a:solidFill>
                <a:srgbClr val="0070C0"/>
              </a:solidFill>
            </a:endParaRPr>
          </a:p>
        </p:txBody>
      </p:sp>
      <p:pic>
        <p:nvPicPr>
          <p:cNvPr id="11" name="Picture 10" descr="Presentation-1.png"/>
          <p:cNvPicPr>
            <a:picLocks noChangeAspect="1"/>
          </p:cNvPicPr>
          <p:nvPr/>
        </p:nvPicPr>
        <p:blipFill rotWithShape="1">
          <a:blip r:embed="rId5" cstate="print"/>
          <a:srcRect l="3382" t="14299" b="14187"/>
          <a:stretch/>
        </p:blipFill>
        <p:spPr>
          <a:xfrm rot="21091687">
            <a:off x="3528365" y="1566067"/>
            <a:ext cx="5234909" cy="3440465"/>
          </a:xfrm>
          <a:prstGeom prst="ellipse">
            <a:avLst/>
          </a:prstGeom>
        </p:spPr>
      </p:pic>
    </p:spTree>
    <p:extLst>
      <p:ext uri="{BB962C8B-B14F-4D97-AF65-F5344CB8AC3E}">
        <p14:creationId xmlns:p14="http://schemas.microsoft.com/office/powerpoint/2010/main" val="3241432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925513"/>
            <a:ext cx="8229600" cy="1143000"/>
          </a:xfrm>
        </p:spPr>
        <p:txBody>
          <a:bodyPr/>
          <a:lstStyle/>
          <a:p>
            <a:r>
              <a:rPr lang="en-US" sz="3600" b="1" dirty="0" smtClean="0">
                <a:solidFill>
                  <a:srgbClr val="990000"/>
                </a:solidFill>
              </a:rPr>
              <a:t>Outline</a:t>
            </a:r>
            <a:r>
              <a:rPr lang="en-US" dirty="0" smtClean="0">
                <a:solidFill>
                  <a:srgbClr val="990000"/>
                </a:solidFill>
              </a:rPr>
              <a:t>	</a:t>
            </a:r>
            <a:endParaRPr lang="en-US" dirty="0">
              <a:solidFill>
                <a:srgbClr val="990000"/>
              </a:solidFill>
            </a:endParaRPr>
          </a:p>
        </p:txBody>
      </p:sp>
      <p:sp>
        <p:nvSpPr>
          <p:cNvPr id="3" name="Content Placeholder 2"/>
          <p:cNvSpPr>
            <a:spLocks noGrp="1"/>
          </p:cNvSpPr>
          <p:nvPr>
            <p:ph sz="half" idx="4294967295"/>
          </p:nvPr>
        </p:nvSpPr>
        <p:spPr>
          <a:xfrm>
            <a:off x="304800" y="1828800"/>
            <a:ext cx="5029200" cy="5410200"/>
          </a:xfrm>
        </p:spPr>
        <p:txBody>
          <a:bodyPr>
            <a:normAutofit/>
          </a:bodyPr>
          <a:lstStyle/>
          <a:p>
            <a:r>
              <a:rPr lang="en-US" sz="2400" dirty="0" smtClean="0"/>
              <a:t>Review</a:t>
            </a:r>
          </a:p>
          <a:p>
            <a:pPr lvl="1"/>
            <a:r>
              <a:rPr lang="en-US" sz="2000" dirty="0" smtClean="0"/>
              <a:t>What are Conservation Goals in context of LCCs? </a:t>
            </a:r>
          </a:p>
          <a:p>
            <a:pPr lvl="1"/>
            <a:r>
              <a:rPr lang="en-US" sz="2000" dirty="0" smtClean="0"/>
              <a:t>Why articulate them?</a:t>
            </a:r>
          </a:p>
          <a:p>
            <a:pPr lvl="1"/>
            <a:r>
              <a:rPr lang="en-US" sz="2000" dirty="0" smtClean="0"/>
              <a:t>Origin of proposed goals</a:t>
            </a:r>
          </a:p>
          <a:p>
            <a:r>
              <a:rPr lang="en-US" sz="2400" dirty="0" smtClean="0"/>
              <a:t>Discussion of proposed goals</a:t>
            </a:r>
          </a:p>
          <a:p>
            <a:pPr lvl="1"/>
            <a:r>
              <a:rPr lang="en-US" sz="2000" dirty="0" smtClean="0"/>
              <a:t>Overall Conservation Goal</a:t>
            </a:r>
          </a:p>
          <a:p>
            <a:pPr lvl="1"/>
            <a:r>
              <a:rPr lang="en-US" sz="2000" dirty="0" smtClean="0"/>
              <a:t>Topic-specific Conservation Goals </a:t>
            </a:r>
          </a:p>
          <a:p>
            <a:r>
              <a:rPr lang="en-US" sz="2400" dirty="0" smtClean="0"/>
              <a:t>Steering Committee Decision on next steps</a:t>
            </a:r>
          </a:p>
          <a:p>
            <a:pPr lvl="1"/>
            <a:endParaRPr lang="en-US" sz="2000" dirty="0"/>
          </a:p>
        </p:txBody>
      </p:sp>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nplcc-logo.png"/>
          <p:cNvPicPr>
            <a:picLocks noChangeAspect="1"/>
          </p:cNvPicPr>
          <p:nvPr/>
        </p:nvPicPr>
        <p:blipFill>
          <a:blip r:embed="rId4" cstate="print"/>
          <a:stretch>
            <a:fillRect/>
          </a:stretch>
        </p:blipFill>
        <p:spPr>
          <a:xfrm>
            <a:off x="304800" y="-41446"/>
            <a:ext cx="2438400" cy="1219200"/>
          </a:xfrm>
          <a:prstGeom prst="rect">
            <a:avLst/>
          </a:prstGeom>
        </p:spPr>
      </p:pic>
      <p:pic>
        <p:nvPicPr>
          <p:cNvPr id="4" name="Picture 2" descr="G:\NPLCC General Information\Images of NPLCC\Iconic Images\PacNW_satellit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61054">
            <a:off x="5867400" y="1600200"/>
            <a:ext cx="2857500" cy="47815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414" t="1734" r="872" b="3810"/>
          <a:stretch/>
        </p:blipFill>
        <p:spPr bwMode="auto">
          <a:xfrm rot="350290">
            <a:off x="7447206" y="4166992"/>
            <a:ext cx="2024373" cy="2698741"/>
          </a:xfrm>
          <a:prstGeom prst="rect">
            <a:avLst/>
          </a:prstGeom>
          <a:noFill/>
          <a:ln w="222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66486"/>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990600"/>
            <a:ext cx="8229600" cy="1143000"/>
          </a:xfrm>
        </p:spPr>
        <p:txBody>
          <a:bodyPr/>
          <a:lstStyle/>
          <a:p>
            <a:r>
              <a:rPr lang="en-US" dirty="0" smtClean="0">
                <a:solidFill>
                  <a:srgbClr val="990000"/>
                </a:solidFill>
              </a:rPr>
              <a:t>What are LCC Conservation Goals?</a:t>
            </a:r>
            <a:endParaRPr lang="en-US" dirty="0">
              <a:solidFill>
                <a:srgbClr val="990000"/>
              </a:solidFill>
            </a:endParaRPr>
          </a:p>
        </p:txBody>
      </p:sp>
      <p:sp>
        <p:nvSpPr>
          <p:cNvPr id="3" name="Text Placeholder 2"/>
          <p:cNvSpPr>
            <a:spLocks noGrp="1"/>
          </p:cNvSpPr>
          <p:nvPr>
            <p:ph type="body" idx="4294967295"/>
          </p:nvPr>
        </p:nvSpPr>
        <p:spPr>
          <a:xfrm>
            <a:off x="381000" y="1981200"/>
            <a:ext cx="8229600" cy="4525963"/>
          </a:xfrm>
        </p:spPr>
        <p:txBody>
          <a:bodyPr>
            <a:normAutofit fontScale="92500" lnSpcReduction="20000"/>
          </a:bodyPr>
          <a:lstStyle/>
          <a:p>
            <a:r>
              <a:rPr lang="en-US" dirty="0" smtClean="0"/>
              <a:t>22 Partner-lead Collaboratives</a:t>
            </a:r>
          </a:p>
          <a:p>
            <a:r>
              <a:rPr lang="en-US" dirty="0" smtClean="0"/>
              <a:t>Respond </a:t>
            </a:r>
            <a:r>
              <a:rPr lang="en-US" dirty="0"/>
              <a:t>to Congressional direction to “establish clear goals, objectives, and measureable outcomes for LCCs</a:t>
            </a:r>
            <a:r>
              <a:rPr lang="en-US" dirty="0" smtClean="0"/>
              <a:t>”</a:t>
            </a:r>
          </a:p>
          <a:p>
            <a:r>
              <a:rPr lang="en-US" dirty="0" smtClean="0"/>
              <a:t>DOI/FWS</a:t>
            </a:r>
            <a:r>
              <a:rPr lang="en-US" baseline="0" dirty="0" smtClean="0"/>
              <a:t> funding/performance expectations</a:t>
            </a:r>
          </a:p>
          <a:p>
            <a:r>
              <a:rPr lang="en-US" baseline="0" dirty="0" smtClean="0"/>
              <a:t>SIAS – Science Investment &amp; Accountability Schedule</a:t>
            </a:r>
          </a:p>
          <a:p>
            <a:pPr lvl="1"/>
            <a:r>
              <a:rPr lang="en-US" dirty="0" smtClean="0"/>
              <a:t>Includes 8 performance categories (sample)</a:t>
            </a:r>
          </a:p>
          <a:p>
            <a:pPr lvl="1"/>
            <a:r>
              <a:rPr lang="en-US" dirty="0" smtClean="0"/>
              <a:t>One of which is: Collating and Establishing Conservation Goals and Measurable Objectives for priority resources</a:t>
            </a:r>
          </a:p>
          <a:p>
            <a:endParaRPr lang="en-US" dirty="0"/>
          </a:p>
        </p:txBody>
      </p:sp>
    </p:spTree>
    <p:extLst>
      <p:ext uri="{BB962C8B-B14F-4D97-AF65-F5344CB8AC3E}">
        <p14:creationId xmlns:p14="http://schemas.microsoft.com/office/powerpoint/2010/main" val="1037853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Users\arobertson\Pictures\Redwood-tree-and-hikers(NPLCC).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81000" y="908388"/>
            <a:ext cx="8229600" cy="1143000"/>
          </a:xfrm>
        </p:spPr>
        <p:txBody>
          <a:bodyPr>
            <a:normAutofit fontScale="90000"/>
          </a:bodyPr>
          <a:lstStyle/>
          <a:p>
            <a:r>
              <a:rPr lang="en-US" sz="3600" b="1" dirty="0" smtClean="0">
                <a:solidFill>
                  <a:srgbClr val="990000"/>
                </a:solidFill>
              </a:rPr>
              <a:t>Why Articulate</a:t>
            </a:r>
            <a:r>
              <a:rPr lang="en-US" sz="3600" b="1" baseline="0" dirty="0" smtClean="0">
                <a:solidFill>
                  <a:srgbClr val="990000"/>
                </a:solidFill>
              </a:rPr>
              <a:t> LCC-Specific Conservation Goals</a:t>
            </a:r>
            <a:endParaRPr lang="en-US" sz="3600" b="1" dirty="0">
              <a:solidFill>
                <a:srgbClr val="990000"/>
              </a:solidFill>
            </a:endParaRPr>
          </a:p>
        </p:txBody>
      </p:sp>
      <p:sp>
        <p:nvSpPr>
          <p:cNvPr id="3" name="Text Placeholder 2"/>
          <p:cNvSpPr>
            <a:spLocks noGrp="1"/>
          </p:cNvSpPr>
          <p:nvPr>
            <p:ph type="body" idx="4294967295"/>
          </p:nvPr>
        </p:nvSpPr>
        <p:spPr>
          <a:xfrm>
            <a:off x="457200" y="2057400"/>
            <a:ext cx="8229600" cy="4525963"/>
          </a:xfrm>
        </p:spPr>
        <p:txBody>
          <a:bodyPr>
            <a:normAutofit/>
          </a:bodyPr>
          <a:lstStyle/>
          <a:p>
            <a:r>
              <a:rPr lang="en-US" sz="2800" dirty="0" smtClean="0"/>
              <a:t>Achieve national performance benchmark, linked to funding</a:t>
            </a:r>
          </a:p>
          <a:p>
            <a:r>
              <a:rPr lang="en-US" sz="2800" dirty="0" smtClean="0"/>
              <a:t>Provides method to refine S/TEK Strategy and what we work on within our 5 Priority Topics</a:t>
            </a:r>
          </a:p>
          <a:p>
            <a:r>
              <a:rPr lang="en-US" sz="2800" dirty="0" smtClean="0"/>
              <a:t>Provides metrics and opportunities for performance tracking, demonstrating our success/value to partners</a:t>
            </a:r>
          </a:p>
          <a:p>
            <a:r>
              <a:rPr lang="en-US" sz="2800" dirty="0" smtClean="0"/>
              <a:t>Helps better define “why” NPLCC exists, what it does, how it helps, where it is adding value.</a:t>
            </a:r>
          </a:p>
          <a:p>
            <a:endParaRPr lang="en-US" dirty="0"/>
          </a:p>
        </p:txBody>
      </p:sp>
    </p:spTree>
    <p:extLst>
      <p:ext uri="{BB962C8B-B14F-4D97-AF65-F5344CB8AC3E}">
        <p14:creationId xmlns:p14="http://schemas.microsoft.com/office/powerpoint/2010/main" val="4035893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Users\arobertson\Pictures\Redwood-tree-and-hikers(NPLCC).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6"/>
          <p:cNvGrpSpPr/>
          <p:nvPr/>
        </p:nvGrpSpPr>
        <p:grpSpPr>
          <a:xfrm>
            <a:off x="685800" y="1281484"/>
            <a:ext cx="7162800" cy="5424116"/>
            <a:chOff x="0" y="0"/>
            <a:chExt cx="7162800" cy="4800600"/>
          </a:xfrm>
        </p:grpSpPr>
        <p:sp>
          <p:nvSpPr>
            <p:cNvPr id="8" name="Rounded Rectangle 7"/>
            <p:cNvSpPr/>
            <p:nvPr/>
          </p:nvSpPr>
          <p:spPr>
            <a:xfrm>
              <a:off x="0" y="0"/>
              <a:ext cx="7162800" cy="4800600"/>
            </a:xfrm>
            <a:prstGeom prst="roundRect">
              <a:avLst>
                <a:gd name="adj" fmla="val 85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9" name="Rounded Rectangle 4"/>
            <p:cNvSpPr/>
            <p:nvPr/>
          </p:nvSpPr>
          <p:spPr>
            <a:xfrm>
              <a:off x="119514" y="119514"/>
              <a:ext cx="6923772" cy="45615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3725799" numCol="1" spcCol="1270" anchor="t" anchorCtr="0">
              <a:noAutofit/>
            </a:bodyPr>
            <a:lstStyle/>
            <a:p>
              <a:pPr lvl="0" algn="l" defTabSz="1422400">
                <a:lnSpc>
                  <a:spcPct val="90000"/>
                </a:lnSpc>
                <a:spcBef>
                  <a:spcPct val="0"/>
                </a:spcBef>
                <a:spcAft>
                  <a:spcPct val="35000"/>
                </a:spcAft>
              </a:pPr>
              <a:r>
                <a:rPr lang="en-US" sz="2400" kern="1200" dirty="0" smtClean="0"/>
                <a:t>NPLCC Charter</a:t>
              </a:r>
              <a:endParaRPr lang="en-US" sz="2400" kern="1200" dirty="0"/>
            </a:p>
          </p:txBody>
        </p:sp>
      </p:grpSp>
      <p:grpSp>
        <p:nvGrpSpPr>
          <p:cNvPr id="10" name="Group 9"/>
          <p:cNvGrpSpPr/>
          <p:nvPr/>
        </p:nvGrpSpPr>
        <p:grpSpPr>
          <a:xfrm>
            <a:off x="864870" y="2143760"/>
            <a:ext cx="1074420" cy="1933745"/>
            <a:chOff x="179070" y="1200150"/>
            <a:chExt cx="1074420" cy="1652315"/>
          </a:xfrm>
          <a:solidFill>
            <a:schemeClr val="accent3">
              <a:lumMod val="60000"/>
              <a:lumOff val="40000"/>
            </a:schemeClr>
          </a:solidFill>
        </p:grpSpPr>
        <p:sp>
          <p:nvSpPr>
            <p:cNvPr id="11" name="Rounded Rectangle 10"/>
            <p:cNvSpPr/>
            <p:nvPr/>
          </p:nvSpPr>
          <p:spPr>
            <a:xfrm>
              <a:off x="179070" y="1200150"/>
              <a:ext cx="1074420" cy="1652315"/>
            </a:xfrm>
            <a:prstGeom prst="roundRect">
              <a:avLst>
                <a:gd name="adj" fmla="val 10500"/>
              </a:avLst>
            </a:prstGeom>
            <a:grpFill/>
            <a:ln>
              <a:solidFill>
                <a:schemeClr val="tx1">
                  <a:lumMod val="50000"/>
                  <a:lumOff val="50000"/>
                </a:schemeClr>
              </a:solidFill>
            </a:ln>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Rounded Rectangle 6"/>
            <p:cNvSpPr/>
            <p:nvPr/>
          </p:nvSpPr>
          <p:spPr>
            <a:xfrm>
              <a:off x="212112" y="1233192"/>
              <a:ext cx="1008336" cy="1586231"/>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Mission</a:t>
              </a:r>
              <a:endParaRPr lang="en-US" sz="1600" kern="1200" dirty="0"/>
            </a:p>
          </p:txBody>
        </p:sp>
      </p:grpSp>
      <p:grpSp>
        <p:nvGrpSpPr>
          <p:cNvPr id="13" name="Group 12"/>
          <p:cNvGrpSpPr/>
          <p:nvPr/>
        </p:nvGrpSpPr>
        <p:grpSpPr>
          <a:xfrm>
            <a:off x="838200" y="4287055"/>
            <a:ext cx="1074420" cy="2123905"/>
            <a:chOff x="179070" y="2905295"/>
            <a:chExt cx="1074420" cy="1652315"/>
          </a:xfrm>
          <a:solidFill>
            <a:schemeClr val="accent3">
              <a:lumMod val="60000"/>
              <a:lumOff val="40000"/>
            </a:schemeClr>
          </a:solidFill>
        </p:grpSpPr>
        <p:sp>
          <p:nvSpPr>
            <p:cNvPr id="14" name="Rounded Rectangle 13"/>
            <p:cNvSpPr/>
            <p:nvPr/>
          </p:nvSpPr>
          <p:spPr>
            <a:xfrm>
              <a:off x="179070" y="2905295"/>
              <a:ext cx="1074420" cy="1652315"/>
            </a:xfrm>
            <a:prstGeom prst="roundRect">
              <a:avLst>
                <a:gd name="adj" fmla="val 10500"/>
              </a:avLst>
            </a:prstGeom>
            <a:grpFill/>
            <a:ln>
              <a:solidFill>
                <a:schemeClr val="tx1">
                  <a:lumMod val="50000"/>
                  <a:lumOff val="50000"/>
                </a:schemeClr>
              </a:solidFill>
            </a:ln>
          </p:spPr>
          <p:style>
            <a:lnRef idx="2">
              <a:schemeClr val="accent3">
                <a:hueOff val="2250053"/>
                <a:satOff val="-3376"/>
                <a:lumOff val="-549"/>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Rounded Rectangle 8"/>
            <p:cNvSpPr/>
            <p:nvPr/>
          </p:nvSpPr>
          <p:spPr>
            <a:xfrm>
              <a:off x="212112" y="2938337"/>
              <a:ext cx="1008336" cy="1586231"/>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7 NPLCC Objectives</a:t>
              </a:r>
              <a:endParaRPr lang="en-US" sz="1600" kern="1200" dirty="0"/>
            </a:p>
          </p:txBody>
        </p:sp>
      </p:grpSp>
      <p:grpSp>
        <p:nvGrpSpPr>
          <p:cNvPr id="16" name="Group 15"/>
          <p:cNvGrpSpPr/>
          <p:nvPr/>
        </p:nvGrpSpPr>
        <p:grpSpPr>
          <a:xfrm>
            <a:off x="2118360" y="1915160"/>
            <a:ext cx="5551170" cy="2590800"/>
            <a:chOff x="1432560" y="1200150"/>
            <a:chExt cx="5551170" cy="3360420"/>
          </a:xfrm>
        </p:grpSpPr>
        <p:sp>
          <p:nvSpPr>
            <p:cNvPr id="17" name="Rounded Rectangle 16"/>
            <p:cNvSpPr/>
            <p:nvPr/>
          </p:nvSpPr>
          <p:spPr>
            <a:xfrm>
              <a:off x="1432560" y="1200150"/>
              <a:ext cx="5551170" cy="3360420"/>
            </a:xfrm>
            <a:prstGeom prst="roundRect">
              <a:avLst>
                <a:gd name="adj" fmla="val 10500"/>
              </a:avLst>
            </a:pr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sp>
        <p:sp>
          <p:nvSpPr>
            <p:cNvPr id="18" name="Rounded Rectangle 10"/>
            <p:cNvSpPr/>
            <p:nvPr/>
          </p:nvSpPr>
          <p:spPr>
            <a:xfrm>
              <a:off x="1535905" y="1303495"/>
              <a:ext cx="5344480" cy="31537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2133867" numCol="1" spcCol="1270" anchor="t" anchorCtr="0">
              <a:noAutofit/>
            </a:bodyPr>
            <a:lstStyle/>
            <a:p>
              <a:pPr lvl="0" algn="l" defTabSz="1422400">
                <a:lnSpc>
                  <a:spcPct val="90000"/>
                </a:lnSpc>
                <a:spcBef>
                  <a:spcPct val="0"/>
                </a:spcBef>
                <a:spcAft>
                  <a:spcPct val="35000"/>
                </a:spcAft>
              </a:pPr>
              <a:r>
                <a:rPr lang="en-US" sz="2400" kern="1200" dirty="0" smtClean="0"/>
                <a:t>S-TEK Strategy</a:t>
              </a:r>
              <a:endParaRPr lang="en-US" sz="2400" kern="1200" dirty="0"/>
            </a:p>
          </p:txBody>
        </p:sp>
      </p:grpSp>
      <p:grpSp>
        <p:nvGrpSpPr>
          <p:cNvPr id="19" name="Group 18"/>
          <p:cNvGrpSpPr/>
          <p:nvPr/>
        </p:nvGrpSpPr>
        <p:grpSpPr>
          <a:xfrm>
            <a:off x="2257139" y="2524760"/>
            <a:ext cx="1110234" cy="760645"/>
            <a:chOff x="1571339" y="2376297"/>
            <a:chExt cx="1110234" cy="939703"/>
          </a:xfrm>
          <a:solidFill>
            <a:srgbClr val="8FC7C0"/>
          </a:solidFill>
        </p:grpSpPr>
        <p:sp>
          <p:nvSpPr>
            <p:cNvPr id="20" name="Rounded Rectangle 19"/>
            <p:cNvSpPr/>
            <p:nvPr/>
          </p:nvSpPr>
          <p:spPr>
            <a:xfrm>
              <a:off x="1571339" y="2376297"/>
              <a:ext cx="1110234" cy="939703"/>
            </a:xfrm>
            <a:prstGeom prst="roundRect">
              <a:avLst>
                <a:gd name="adj" fmla="val 10500"/>
              </a:avLst>
            </a:prstGeom>
            <a:grpFill/>
            <a:ln>
              <a:solidFill>
                <a:schemeClr val="tx1">
                  <a:lumMod val="50000"/>
                  <a:lumOff val="50000"/>
                </a:schemeClr>
              </a:solidFill>
            </a:ln>
          </p:spPr>
          <p:style>
            <a:lnRef idx="2">
              <a:schemeClr val="accent3">
                <a:hueOff val="4500106"/>
                <a:satOff val="-6752"/>
                <a:lumOff val="-1098"/>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Rounded Rectangle 12"/>
            <p:cNvSpPr/>
            <p:nvPr/>
          </p:nvSpPr>
          <p:spPr>
            <a:xfrm>
              <a:off x="1600238" y="2405196"/>
              <a:ext cx="1052436" cy="881905"/>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5 Priority Topics</a:t>
              </a:r>
              <a:endParaRPr lang="en-US" sz="1600" kern="1200" dirty="0"/>
            </a:p>
          </p:txBody>
        </p:sp>
      </p:grpSp>
      <p:grpSp>
        <p:nvGrpSpPr>
          <p:cNvPr id="22" name="Group 21"/>
          <p:cNvGrpSpPr/>
          <p:nvPr/>
        </p:nvGrpSpPr>
        <p:grpSpPr>
          <a:xfrm>
            <a:off x="2257139" y="3516715"/>
            <a:ext cx="1110234" cy="760645"/>
            <a:chOff x="1571339" y="3368252"/>
            <a:chExt cx="1110234" cy="939703"/>
          </a:xfrm>
          <a:solidFill>
            <a:srgbClr val="8FC7C0"/>
          </a:solidFill>
        </p:grpSpPr>
        <p:sp>
          <p:nvSpPr>
            <p:cNvPr id="23" name="Rounded Rectangle 22"/>
            <p:cNvSpPr/>
            <p:nvPr/>
          </p:nvSpPr>
          <p:spPr>
            <a:xfrm>
              <a:off x="1571339" y="3368252"/>
              <a:ext cx="1110234" cy="939703"/>
            </a:xfrm>
            <a:prstGeom prst="roundRect">
              <a:avLst>
                <a:gd name="adj" fmla="val 10500"/>
              </a:avLst>
            </a:prstGeom>
            <a:grpFill/>
            <a:ln>
              <a:solidFill>
                <a:schemeClr val="tx1">
                  <a:lumMod val="50000"/>
                  <a:lumOff val="50000"/>
                </a:schemeClr>
              </a:solidFill>
            </a:ln>
          </p:spPr>
          <p:style>
            <a:lnRef idx="2">
              <a:schemeClr val="accent3">
                <a:hueOff val="6750158"/>
                <a:satOff val="-10128"/>
                <a:lumOff val="-1647"/>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4" name="Rounded Rectangle 14"/>
            <p:cNvSpPr/>
            <p:nvPr/>
          </p:nvSpPr>
          <p:spPr>
            <a:xfrm>
              <a:off x="1600238" y="3397151"/>
              <a:ext cx="1052436" cy="881905"/>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Four Guiding Principles</a:t>
              </a:r>
              <a:endParaRPr lang="en-US" sz="1600" kern="1200" dirty="0"/>
            </a:p>
          </p:txBody>
        </p:sp>
      </p:grpSp>
      <p:grpSp>
        <p:nvGrpSpPr>
          <p:cNvPr id="25" name="Group 24"/>
          <p:cNvGrpSpPr/>
          <p:nvPr/>
        </p:nvGrpSpPr>
        <p:grpSpPr>
          <a:xfrm>
            <a:off x="3515106" y="2524760"/>
            <a:ext cx="3975354" cy="1728597"/>
            <a:chOff x="2829306" y="2400300"/>
            <a:chExt cx="3975354" cy="1920240"/>
          </a:xfrm>
        </p:grpSpPr>
        <p:sp>
          <p:nvSpPr>
            <p:cNvPr id="26" name="Rounded Rectangle 25"/>
            <p:cNvSpPr/>
            <p:nvPr/>
          </p:nvSpPr>
          <p:spPr>
            <a:xfrm>
              <a:off x="2829306" y="2400300"/>
              <a:ext cx="3975354" cy="1920240"/>
            </a:xfrm>
            <a:prstGeom prst="roundRect">
              <a:avLst>
                <a:gd name="adj" fmla="val 10500"/>
              </a:avLst>
            </a:pr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sp>
        <p:sp>
          <p:nvSpPr>
            <p:cNvPr id="27" name="Rounded Rectangle 16"/>
            <p:cNvSpPr/>
            <p:nvPr/>
          </p:nvSpPr>
          <p:spPr>
            <a:xfrm>
              <a:off x="2888360" y="2459354"/>
              <a:ext cx="3857246" cy="18021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1083869" numCol="1" spcCol="1270" anchor="t" anchorCtr="0">
              <a:noAutofit/>
            </a:bodyPr>
            <a:lstStyle/>
            <a:p>
              <a:pPr lvl="0" algn="l" defTabSz="889000">
                <a:lnSpc>
                  <a:spcPct val="90000"/>
                </a:lnSpc>
                <a:spcBef>
                  <a:spcPct val="0"/>
                </a:spcBef>
                <a:spcAft>
                  <a:spcPct val="35000"/>
                </a:spcAft>
              </a:pPr>
              <a:r>
                <a:rPr lang="en-US" sz="2000" kern="1200" dirty="0" smtClean="0"/>
                <a:t>Annual S-TEK Implementation Plans </a:t>
              </a:r>
              <a:r>
                <a:rPr lang="en-US" sz="1600" kern="1200" dirty="0" smtClean="0"/>
                <a:t>(</a:t>
              </a:r>
              <a:r>
                <a:rPr lang="en-US" sz="1400" kern="1200" dirty="0" smtClean="0"/>
                <a:t>Determines Areas of focus and NPLCC funding priorities)</a:t>
              </a:r>
              <a:endParaRPr lang="en-US" sz="1400" kern="1200" dirty="0"/>
            </a:p>
          </p:txBody>
        </p:sp>
      </p:grpSp>
      <p:grpSp>
        <p:nvGrpSpPr>
          <p:cNvPr id="28" name="Group 27"/>
          <p:cNvGrpSpPr/>
          <p:nvPr/>
        </p:nvGrpSpPr>
        <p:grpSpPr>
          <a:xfrm>
            <a:off x="3614489" y="3388868"/>
            <a:ext cx="1860632" cy="699587"/>
            <a:chOff x="2928689" y="3264408"/>
            <a:chExt cx="1860632" cy="864108"/>
          </a:xfrm>
          <a:solidFill>
            <a:schemeClr val="accent4">
              <a:lumMod val="60000"/>
              <a:lumOff val="40000"/>
            </a:schemeClr>
          </a:solidFill>
        </p:grpSpPr>
        <p:sp>
          <p:nvSpPr>
            <p:cNvPr id="29" name="Rounded Rectangle 28"/>
            <p:cNvSpPr/>
            <p:nvPr/>
          </p:nvSpPr>
          <p:spPr>
            <a:xfrm>
              <a:off x="2928689" y="3264408"/>
              <a:ext cx="1860632" cy="864108"/>
            </a:xfrm>
            <a:prstGeom prst="roundRect">
              <a:avLst>
                <a:gd name="adj" fmla="val 10500"/>
              </a:avLst>
            </a:prstGeom>
            <a:grpFill/>
            <a:ln>
              <a:solidFill>
                <a:schemeClr val="tx1">
                  <a:lumMod val="50000"/>
                  <a:lumOff val="50000"/>
                </a:schemeClr>
              </a:solidFill>
            </a:ln>
          </p:spPr>
          <p:style>
            <a:lnRef idx="2">
              <a:schemeClr val="accent3">
                <a:hueOff val="9000211"/>
                <a:satOff val="-13504"/>
                <a:lumOff val="-2196"/>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0" name="Rounded Rectangle 18"/>
            <p:cNvSpPr/>
            <p:nvPr/>
          </p:nvSpPr>
          <p:spPr>
            <a:xfrm>
              <a:off x="2955263" y="3290982"/>
              <a:ext cx="1807484" cy="81096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NPLCC funded projects</a:t>
              </a:r>
              <a:endParaRPr lang="en-US" sz="1400" kern="1200" dirty="0"/>
            </a:p>
          </p:txBody>
        </p:sp>
      </p:grpSp>
      <p:grpSp>
        <p:nvGrpSpPr>
          <p:cNvPr id="31" name="Group 30"/>
          <p:cNvGrpSpPr/>
          <p:nvPr/>
        </p:nvGrpSpPr>
        <p:grpSpPr>
          <a:xfrm>
            <a:off x="5528056" y="3388868"/>
            <a:ext cx="1860632" cy="699587"/>
            <a:chOff x="4842256" y="3264408"/>
            <a:chExt cx="1860632" cy="864108"/>
          </a:xfrm>
          <a:solidFill>
            <a:schemeClr val="accent4">
              <a:lumMod val="60000"/>
              <a:lumOff val="40000"/>
            </a:schemeClr>
          </a:solidFill>
        </p:grpSpPr>
        <p:sp>
          <p:nvSpPr>
            <p:cNvPr id="32" name="Rounded Rectangle 31"/>
            <p:cNvSpPr/>
            <p:nvPr/>
          </p:nvSpPr>
          <p:spPr>
            <a:xfrm>
              <a:off x="4842256" y="3264408"/>
              <a:ext cx="1860632" cy="864108"/>
            </a:xfrm>
            <a:prstGeom prst="roundRect">
              <a:avLst>
                <a:gd name="adj" fmla="val 10500"/>
              </a:avLst>
            </a:prstGeom>
            <a:grpFill/>
            <a:ln>
              <a:solidFill>
                <a:schemeClr val="tx1">
                  <a:lumMod val="50000"/>
                  <a:lumOff val="50000"/>
                </a:schemeClr>
              </a:solidFill>
            </a:ln>
          </p:spPr>
          <p:style>
            <a:lnRef idx="2">
              <a:schemeClr val="accent3">
                <a:hueOff val="11250264"/>
                <a:satOff val="-16880"/>
                <a:lumOff val="-274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3" name="Rounded Rectangle 20"/>
            <p:cNvSpPr/>
            <p:nvPr/>
          </p:nvSpPr>
          <p:spPr>
            <a:xfrm>
              <a:off x="4868830" y="3290982"/>
              <a:ext cx="1807484" cy="81096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NPLCC-relevant work by Partners</a:t>
              </a:r>
              <a:endParaRPr lang="en-US" sz="1400" kern="1200" dirty="0"/>
            </a:p>
          </p:txBody>
        </p:sp>
      </p:grpSp>
      <p:grpSp>
        <p:nvGrpSpPr>
          <p:cNvPr id="34" name="Group 33"/>
          <p:cNvGrpSpPr/>
          <p:nvPr/>
        </p:nvGrpSpPr>
        <p:grpSpPr>
          <a:xfrm>
            <a:off x="2133600" y="4734560"/>
            <a:ext cx="5551170" cy="609600"/>
            <a:chOff x="1432560" y="2528398"/>
            <a:chExt cx="5551170" cy="2125198"/>
          </a:xfrm>
        </p:grpSpPr>
        <p:sp>
          <p:nvSpPr>
            <p:cNvPr id="35" name="Rounded Rectangle 34"/>
            <p:cNvSpPr/>
            <p:nvPr/>
          </p:nvSpPr>
          <p:spPr>
            <a:xfrm>
              <a:off x="1432560" y="2528398"/>
              <a:ext cx="5551170" cy="2032171"/>
            </a:xfrm>
            <a:prstGeom prst="roundRect">
              <a:avLst>
                <a:gd name="adj" fmla="val 10500"/>
              </a:avLst>
            </a:pr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sp>
        <p:sp>
          <p:nvSpPr>
            <p:cNvPr id="36" name="Rounded Rectangle 10"/>
            <p:cNvSpPr/>
            <p:nvPr/>
          </p:nvSpPr>
          <p:spPr>
            <a:xfrm>
              <a:off x="1535905" y="4560570"/>
              <a:ext cx="5344480" cy="930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2133867" numCol="1" spcCol="1270" anchor="t" anchorCtr="0">
              <a:noAutofit/>
            </a:bodyPr>
            <a:lstStyle/>
            <a:p>
              <a:pPr lvl="0" algn="l" defTabSz="1422400">
                <a:lnSpc>
                  <a:spcPct val="90000"/>
                </a:lnSpc>
                <a:spcBef>
                  <a:spcPct val="0"/>
                </a:spcBef>
                <a:spcAft>
                  <a:spcPct val="35000"/>
                </a:spcAft>
              </a:pPr>
              <a:endParaRPr lang="en-US" sz="2400" kern="1200" dirty="0" smtClean="0"/>
            </a:p>
            <a:p>
              <a:pPr lvl="0" algn="l" defTabSz="1422400">
                <a:lnSpc>
                  <a:spcPct val="90000"/>
                </a:lnSpc>
                <a:spcBef>
                  <a:spcPct val="0"/>
                </a:spcBef>
                <a:spcAft>
                  <a:spcPct val="35000"/>
                </a:spcAft>
              </a:pPr>
              <a:r>
                <a:rPr lang="en-US" sz="2400" kern="1200" dirty="0" smtClean="0"/>
                <a:t>Communication and Outreach Strategy</a:t>
              </a:r>
              <a:endParaRPr lang="en-US" sz="2400" kern="1200" dirty="0"/>
            </a:p>
          </p:txBody>
        </p:sp>
      </p:grpSp>
      <p:grpSp>
        <p:nvGrpSpPr>
          <p:cNvPr id="37" name="Group 36"/>
          <p:cNvGrpSpPr/>
          <p:nvPr/>
        </p:nvGrpSpPr>
        <p:grpSpPr>
          <a:xfrm>
            <a:off x="2133600" y="5572760"/>
            <a:ext cx="5551170" cy="609600"/>
            <a:chOff x="1432560" y="2528398"/>
            <a:chExt cx="5551170" cy="2125198"/>
          </a:xfrm>
        </p:grpSpPr>
        <p:sp>
          <p:nvSpPr>
            <p:cNvPr id="38" name="Rounded Rectangle 37"/>
            <p:cNvSpPr/>
            <p:nvPr/>
          </p:nvSpPr>
          <p:spPr>
            <a:xfrm>
              <a:off x="1432560" y="2528398"/>
              <a:ext cx="5551170" cy="2032171"/>
            </a:xfrm>
            <a:prstGeom prst="roundRect">
              <a:avLst>
                <a:gd name="adj" fmla="val 10500"/>
              </a:avLst>
            </a:pr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sp>
        <p:sp>
          <p:nvSpPr>
            <p:cNvPr id="39" name="Rounded Rectangle 10"/>
            <p:cNvSpPr/>
            <p:nvPr/>
          </p:nvSpPr>
          <p:spPr>
            <a:xfrm>
              <a:off x="1535905" y="4560570"/>
              <a:ext cx="5344480" cy="930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2133867" numCol="1" spcCol="1270" anchor="t" anchorCtr="0">
              <a:noAutofit/>
            </a:bodyPr>
            <a:lstStyle/>
            <a:p>
              <a:pPr lvl="0" algn="l" defTabSz="1422400">
                <a:lnSpc>
                  <a:spcPct val="90000"/>
                </a:lnSpc>
                <a:spcBef>
                  <a:spcPct val="0"/>
                </a:spcBef>
                <a:spcAft>
                  <a:spcPct val="35000"/>
                </a:spcAft>
              </a:pPr>
              <a:endParaRPr lang="en-US" sz="2400" kern="1200" dirty="0" smtClean="0"/>
            </a:p>
            <a:p>
              <a:pPr lvl="0" algn="l" defTabSz="1422400">
                <a:lnSpc>
                  <a:spcPct val="90000"/>
                </a:lnSpc>
                <a:spcBef>
                  <a:spcPct val="0"/>
                </a:spcBef>
                <a:spcAft>
                  <a:spcPct val="35000"/>
                </a:spcAft>
              </a:pPr>
              <a:r>
                <a:rPr lang="en-US" sz="2400" kern="1200" dirty="0" smtClean="0"/>
                <a:t>Partner Engagement Strategy</a:t>
              </a:r>
              <a:endParaRPr lang="en-US" sz="2400" kern="1200" dirty="0"/>
            </a:p>
          </p:txBody>
        </p:sp>
      </p:grpSp>
    </p:spTree>
    <p:extLst>
      <p:ext uri="{BB962C8B-B14F-4D97-AF65-F5344CB8AC3E}">
        <p14:creationId xmlns:p14="http://schemas.microsoft.com/office/powerpoint/2010/main" val="11936146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6"/>
          <p:cNvGrpSpPr/>
          <p:nvPr/>
        </p:nvGrpSpPr>
        <p:grpSpPr>
          <a:xfrm>
            <a:off x="685800" y="1281484"/>
            <a:ext cx="7162800" cy="5424116"/>
            <a:chOff x="0" y="0"/>
            <a:chExt cx="7162800" cy="4800600"/>
          </a:xfrm>
        </p:grpSpPr>
        <p:sp>
          <p:nvSpPr>
            <p:cNvPr id="8" name="Rounded Rectangle 7"/>
            <p:cNvSpPr/>
            <p:nvPr/>
          </p:nvSpPr>
          <p:spPr>
            <a:xfrm>
              <a:off x="0" y="0"/>
              <a:ext cx="7162800" cy="4800600"/>
            </a:xfrm>
            <a:prstGeom prst="roundRect">
              <a:avLst>
                <a:gd name="adj" fmla="val 85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9" name="Rounded Rectangle 4"/>
            <p:cNvSpPr/>
            <p:nvPr/>
          </p:nvSpPr>
          <p:spPr>
            <a:xfrm>
              <a:off x="119514" y="119514"/>
              <a:ext cx="6923772" cy="45615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3725799" numCol="1" spcCol="1270" anchor="t" anchorCtr="0">
              <a:noAutofit/>
            </a:bodyPr>
            <a:lstStyle/>
            <a:p>
              <a:pPr lvl="0" algn="l" defTabSz="1422400">
                <a:lnSpc>
                  <a:spcPct val="90000"/>
                </a:lnSpc>
                <a:spcBef>
                  <a:spcPct val="0"/>
                </a:spcBef>
                <a:spcAft>
                  <a:spcPct val="35000"/>
                </a:spcAft>
              </a:pPr>
              <a:r>
                <a:rPr lang="en-US" sz="2400" kern="1200" dirty="0" smtClean="0"/>
                <a:t>NPLCC Charter</a:t>
              </a:r>
              <a:endParaRPr lang="en-US" sz="2400" kern="1200" dirty="0"/>
            </a:p>
          </p:txBody>
        </p:sp>
      </p:grpSp>
      <p:grpSp>
        <p:nvGrpSpPr>
          <p:cNvPr id="10" name="Group 9"/>
          <p:cNvGrpSpPr/>
          <p:nvPr/>
        </p:nvGrpSpPr>
        <p:grpSpPr>
          <a:xfrm>
            <a:off x="864870" y="2143760"/>
            <a:ext cx="1074420" cy="1933745"/>
            <a:chOff x="179070" y="1200150"/>
            <a:chExt cx="1074420" cy="1652315"/>
          </a:xfrm>
          <a:solidFill>
            <a:schemeClr val="accent3">
              <a:lumMod val="60000"/>
              <a:lumOff val="40000"/>
            </a:schemeClr>
          </a:solidFill>
        </p:grpSpPr>
        <p:sp>
          <p:nvSpPr>
            <p:cNvPr id="11" name="Rounded Rectangle 10"/>
            <p:cNvSpPr/>
            <p:nvPr/>
          </p:nvSpPr>
          <p:spPr>
            <a:xfrm>
              <a:off x="179070" y="1200150"/>
              <a:ext cx="1074420" cy="1652315"/>
            </a:xfrm>
            <a:prstGeom prst="roundRect">
              <a:avLst>
                <a:gd name="adj" fmla="val 10500"/>
              </a:avLst>
            </a:prstGeom>
            <a:grpFill/>
            <a:ln>
              <a:solidFill>
                <a:schemeClr val="tx1">
                  <a:lumMod val="50000"/>
                  <a:lumOff val="50000"/>
                </a:schemeClr>
              </a:solidFill>
            </a:ln>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Rounded Rectangle 6"/>
            <p:cNvSpPr/>
            <p:nvPr/>
          </p:nvSpPr>
          <p:spPr>
            <a:xfrm>
              <a:off x="212112" y="1233192"/>
              <a:ext cx="1008336" cy="1586231"/>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Mission</a:t>
              </a:r>
              <a:endParaRPr lang="en-US" sz="1600" kern="1200" dirty="0"/>
            </a:p>
          </p:txBody>
        </p:sp>
      </p:grpSp>
      <p:grpSp>
        <p:nvGrpSpPr>
          <p:cNvPr id="13" name="Group 12"/>
          <p:cNvGrpSpPr/>
          <p:nvPr/>
        </p:nvGrpSpPr>
        <p:grpSpPr>
          <a:xfrm>
            <a:off x="838200" y="4287055"/>
            <a:ext cx="1074420" cy="2123905"/>
            <a:chOff x="179070" y="2905295"/>
            <a:chExt cx="1074420" cy="1652315"/>
          </a:xfrm>
          <a:solidFill>
            <a:schemeClr val="accent3">
              <a:lumMod val="60000"/>
              <a:lumOff val="40000"/>
            </a:schemeClr>
          </a:solidFill>
        </p:grpSpPr>
        <p:sp>
          <p:nvSpPr>
            <p:cNvPr id="14" name="Rounded Rectangle 13"/>
            <p:cNvSpPr/>
            <p:nvPr/>
          </p:nvSpPr>
          <p:spPr>
            <a:xfrm>
              <a:off x="179070" y="2905295"/>
              <a:ext cx="1074420" cy="1652315"/>
            </a:xfrm>
            <a:prstGeom prst="roundRect">
              <a:avLst>
                <a:gd name="adj" fmla="val 10500"/>
              </a:avLst>
            </a:prstGeom>
            <a:grpFill/>
            <a:ln>
              <a:solidFill>
                <a:schemeClr val="tx1">
                  <a:lumMod val="50000"/>
                  <a:lumOff val="50000"/>
                </a:schemeClr>
              </a:solidFill>
            </a:ln>
          </p:spPr>
          <p:style>
            <a:lnRef idx="2">
              <a:schemeClr val="accent3">
                <a:hueOff val="2250053"/>
                <a:satOff val="-3376"/>
                <a:lumOff val="-549"/>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Rounded Rectangle 8"/>
            <p:cNvSpPr/>
            <p:nvPr/>
          </p:nvSpPr>
          <p:spPr>
            <a:xfrm>
              <a:off x="212112" y="2938337"/>
              <a:ext cx="1008336" cy="1586231"/>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7 NPLCC Objectives</a:t>
              </a:r>
              <a:endParaRPr lang="en-US" sz="1600" kern="1200" dirty="0"/>
            </a:p>
          </p:txBody>
        </p:sp>
      </p:grpSp>
      <p:grpSp>
        <p:nvGrpSpPr>
          <p:cNvPr id="16" name="Group 15"/>
          <p:cNvGrpSpPr/>
          <p:nvPr/>
        </p:nvGrpSpPr>
        <p:grpSpPr>
          <a:xfrm>
            <a:off x="2118360" y="2296160"/>
            <a:ext cx="5551170" cy="3799840"/>
            <a:chOff x="1432560" y="1200150"/>
            <a:chExt cx="5551170" cy="3360420"/>
          </a:xfrm>
        </p:grpSpPr>
        <p:sp>
          <p:nvSpPr>
            <p:cNvPr id="17" name="Rounded Rectangle 16"/>
            <p:cNvSpPr/>
            <p:nvPr/>
          </p:nvSpPr>
          <p:spPr>
            <a:xfrm>
              <a:off x="1432560" y="1200150"/>
              <a:ext cx="5551170" cy="3360420"/>
            </a:xfrm>
            <a:prstGeom prst="roundRect">
              <a:avLst>
                <a:gd name="adj" fmla="val 10500"/>
              </a:avLst>
            </a:pr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sp>
        <p:sp>
          <p:nvSpPr>
            <p:cNvPr id="18" name="Rounded Rectangle 10"/>
            <p:cNvSpPr/>
            <p:nvPr/>
          </p:nvSpPr>
          <p:spPr>
            <a:xfrm>
              <a:off x="1535905" y="1303495"/>
              <a:ext cx="5344480" cy="31537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2133867" numCol="1" spcCol="1270" anchor="t" anchorCtr="0">
              <a:noAutofit/>
            </a:bodyPr>
            <a:lstStyle/>
            <a:p>
              <a:pPr lvl="0" algn="l" defTabSz="1422400">
                <a:lnSpc>
                  <a:spcPct val="90000"/>
                </a:lnSpc>
                <a:spcBef>
                  <a:spcPct val="0"/>
                </a:spcBef>
                <a:spcAft>
                  <a:spcPct val="35000"/>
                </a:spcAft>
              </a:pPr>
              <a:r>
                <a:rPr lang="en-US" sz="2400" kern="1200" dirty="0" smtClean="0"/>
                <a:t>S-TEK Strategy</a:t>
              </a:r>
              <a:endParaRPr lang="en-US" sz="2400" kern="1200" dirty="0"/>
            </a:p>
          </p:txBody>
        </p:sp>
      </p:grpSp>
      <p:grpSp>
        <p:nvGrpSpPr>
          <p:cNvPr id="19" name="Group 18"/>
          <p:cNvGrpSpPr/>
          <p:nvPr/>
        </p:nvGrpSpPr>
        <p:grpSpPr>
          <a:xfrm>
            <a:off x="2257139" y="2905760"/>
            <a:ext cx="1110234" cy="1360085"/>
            <a:chOff x="1571339" y="2376297"/>
            <a:chExt cx="1110234" cy="939703"/>
          </a:xfrm>
          <a:solidFill>
            <a:srgbClr val="8FC7C0"/>
          </a:solidFill>
        </p:grpSpPr>
        <p:sp>
          <p:nvSpPr>
            <p:cNvPr id="20" name="Rounded Rectangle 19"/>
            <p:cNvSpPr/>
            <p:nvPr/>
          </p:nvSpPr>
          <p:spPr>
            <a:xfrm>
              <a:off x="1571339" y="2376297"/>
              <a:ext cx="1110234" cy="939703"/>
            </a:xfrm>
            <a:prstGeom prst="roundRect">
              <a:avLst>
                <a:gd name="adj" fmla="val 10500"/>
              </a:avLst>
            </a:prstGeom>
            <a:grpFill/>
            <a:ln>
              <a:solidFill>
                <a:schemeClr val="tx1">
                  <a:lumMod val="50000"/>
                  <a:lumOff val="50000"/>
                </a:schemeClr>
              </a:solidFill>
            </a:ln>
          </p:spPr>
          <p:style>
            <a:lnRef idx="2">
              <a:schemeClr val="accent3">
                <a:hueOff val="4500106"/>
                <a:satOff val="-6752"/>
                <a:lumOff val="-1098"/>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Rounded Rectangle 12"/>
            <p:cNvSpPr/>
            <p:nvPr/>
          </p:nvSpPr>
          <p:spPr>
            <a:xfrm>
              <a:off x="1600238" y="2405196"/>
              <a:ext cx="1052436" cy="881905"/>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5 Priority Topics</a:t>
              </a:r>
              <a:endParaRPr lang="en-US" sz="1600" kern="1200" dirty="0"/>
            </a:p>
          </p:txBody>
        </p:sp>
      </p:grpSp>
      <p:grpSp>
        <p:nvGrpSpPr>
          <p:cNvPr id="22" name="Group 21"/>
          <p:cNvGrpSpPr/>
          <p:nvPr/>
        </p:nvGrpSpPr>
        <p:grpSpPr>
          <a:xfrm>
            <a:off x="2257139" y="4431115"/>
            <a:ext cx="1110234" cy="1360085"/>
            <a:chOff x="1571339" y="3368252"/>
            <a:chExt cx="1110234" cy="939703"/>
          </a:xfrm>
          <a:solidFill>
            <a:srgbClr val="8FC7C0"/>
          </a:solidFill>
        </p:grpSpPr>
        <p:sp>
          <p:nvSpPr>
            <p:cNvPr id="23" name="Rounded Rectangle 22"/>
            <p:cNvSpPr/>
            <p:nvPr/>
          </p:nvSpPr>
          <p:spPr>
            <a:xfrm>
              <a:off x="1571339" y="3368252"/>
              <a:ext cx="1110234" cy="939703"/>
            </a:xfrm>
            <a:prstGeom prst="roundRect">
              <a:avLst>
                <a:gd name="adj" fmla="val 10500"/>
              </a:avLst>
            </a:prstGeom>
            <a:grpFill/>
            <a:ln>
              <a:solidFill>
                <a:schemeClr val="tx1">
                  <a:lumMod val="50000"/>
                  <a:lumOff val="50000"/>
                </a:schemeClr>
              </a:solidFill>
            </a:ln>
          </p:spPr>
          <p:style>
            <a:lnRef idx="2">
              <a:schemeClr val="accent3">
                <a:hueOff val="6750158"/>
                <a:satOff val="-10128"/>
                <a:lumOff val="-1647"/>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4" name="Rounded Rectangle 14"/>
            <p:cNvSpPr/>
            <p:nvPr/>
          </p:nvSpPr>
          <p:spPr>
            <a:xfrm>
              <a:off x="1600238" y="3397151"/>
              <a:ext cx="1052436" cy="881905"/>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Four Guiding Principles</a:t>
              </a:r>
              <a:endParaRPr lang="en-US" sz="1600" kern="1200" dirty="0"/>
            </a:p>
          </p:txBody>
        </p:sp>
      </p:grpSp>
      <p:grpSp>
        <p:nvGrpSpPr>
          <p:cNvPr id="25" name="Group 24"/>
          <p:cNvGrpSpPr/>
          <p:nvPr/>
        </p:nvGrpSpPr>
        <p:grpSpPr>
          <a:xfrm>
            <a:off x="3515106" y="4062603"/>
            <a:ext cx="3975354" cy="1728597"/>
            <a:chOff x="2829306" y="2400300"/>
            <a:chExt cx="3975354" cy="1920240"/>
          </a:xfrm>
        </p:grpSpPr>
        <p:sp>
          <p:nvSpPr>
            <p:cNvPr id="26" name="Rounded Rectangle 25"/>
            <p:cNvSpPr/>
            <p:nvPr/>
          </p:nvSpPr>
          <p:spPr>
            <a:xfrm>
              <a:off x="2829306" y="2400300"/>
              <a:ext cx="3975354" cy="1920240"/>
            </a:xfrm>
            <a:prstGeom prst="roundRect">
              <a:avLst>
                <a:gd name="adj" fmla="val 10500"/>
              </a:avLst>
            </a:pr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sp>
        <p:sp>
          <p:nvSpPr>
            <p:cNvPr id="27" name="Rounded Rectangle 16"/>
            <p:cNvSpPr/>
            <p:nvPr/>
          </p:nvSpPr>
          <p:spPr>
            <a:xfrm>
              <a:off x="2888360" y="2459354"/>
              <a:ext cx="3857246" cy="18021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1083869" numCol="1" spcCol="1270" anchor="t" anchorCtr="0">
              <a:noAutofit/>
            </a:bodyPr>
            <a:lstStyle/>
            <a:p>
              <a:pPr lvl="0" algn="l" defTabSz="889000">
                <a:lnSpc>
                  <a:spcPct val="90000"/>
                </a:lnSpc>
                <a:spcBef>
                  <a:spcPct val="0"/>
                </a:spcBef>
                <a:spcAft>
                  <a:spcPct val="35000"/>
                </a:spcAft>
              </a:pPr>
              <a:r>
                <a:rPr lang="en-US" sz="2000" kern="1200" dirty="0" smtClean="0"/>
                <a:t>Annual S-TEK Implementation Plans </a:t>
              </a:r>
              <a:r>
                <a:rPr lang="en-US" sz="1600" kern="1200" dirty="0" smtClean="0"/>
                <a:t>(</a:t>
              </a:r>
              <a:r>
                <a:rPr lang="en-US" sz="1400" kern="1200" dirty="0" smtClean="0"/>
                <a:t>Determines Areas of focus and NPLCC funding priorities)</a:t>
              </a:r>
              <a:endParaRPr lang="en-US" sz="1400" kern="1200" dirty="0"/>
            </a:p>
          </p:txBody>
        </p:sp>
      </p:grpSp>
      <p:grpSp>
        <p:nvGrpSpPr>
          <p:cNvPr id="28" name="Group 27"/>
          <p:cNvGrpSpPr/>
          <p:nvPr/>
        </p:nvGrpSpPr>
        <p:grpSpPr>
          <a:xfrm>
            <a:off x="3614489" y="4926711"/>
            <a:ext cx="1860632" cy="699587"/>
            <a:chOff x="2928689" y="3264408"/>
            <a:chExt cx="1860632" cy="864108"/>
          </a:xfrm>
          <a:solidFill>
            <a:schemeClr val="accent4">
              <a:lumMod val="60000"/>
              <a:lumOff val="40000"/>
            </a:schemeClr>
          </a:solidFill>
        </p:grpSpPr>
        <p:sp>
          <p:nvSpPr>
            <p:cNvPr id="29" name="Rounded Rectangle 28"/>
            <p:cNvSpPr/>
            <p:nvPr/>
          </p:nvSpPr>
          <p:spPr>
            <a:xfrm>
              <a:off x="2928689" y="3264408"/>
              <a:ext cx="1860632" cy="864108"/>
            </a:xfrm>
            <a:prstGeom prst="roundRect">
              <a:avLst>
                <a:gd name="adj" fmla="val 10500"/>
              </a:avLst>
            </a:prstGeom>
            <a:grpFill/>
            <a:ln>
              <a:solidFill>
                <a:schemeClr val="tx1">
                  <a:lumMod val="50000"/>
                  <a:lumOff val="50000"/>
                </a:schemeClr>
              </a:solidFill>
            </a:ln>
          </p:spPr>
          <p:style>
            <a:lnRef idx="2">
              <a:schemeClr val="accent3">
                <a:hueOff val="9000211"/>
                <a:satOff val="-13504"/>
                <a:lumOff val="-2196"/>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0" name="Rounded Rectangle 18"/>
            <p:cNvSpPr/>
            <p:nvPr/>
          </p:nvSpPr>
          <p:spPr>
            <a:xfrm>
              <a:off x="2955263" y="3290982"/>
              <a:ext cx="1807484" cy="81096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NPLCC funded projects</a:t>
              </a:r>
              <a:endParaRPr lang="en-US" sz="1400" kern="1200" dirty="0"/>
            </a:p>
          </p:txBody>
        </p:sp>
      </p:grpSp>
      <p:grpSp>
        <p:nvGrpSpPr>
          <p:cNvPr id="31" name="Group 30"/>
          <p:cNvGrpSpPr/>
          <p:nvPr/>
        </p:nvGrpSpPr>
        <p:grpSpPr>
          <a:xfrm>
            <a:off x="5528056" y="4926711"/>
            <a:ext cx="1860632" cy="699587"/>
            <a:chOff x="4842256" y="3264408"/>
            <a:chExt cx="1860632" cy="864108"/>
          </a:xfrm>
          <a:solidFill>
            <a:schemeClr val="accent4">
              <a:lumMod val="60000"/>
              <a:lumOff val="40000"/>
            </a:schemeClr>
          </a:solidFill>
        </p:grpSpPr>
        <p:sp>
          <p:nvSpPr>
            <p:cNvPr id="32" name="Rounded Rectangle 31"/>
            <p:cNvSpPr/>
            <p:nvPr/>
          </p:nvSpPr>
          <p:spPr>
            <a:xfrm>
              <a:off x="4842256" y="3264408"/>
              <a:ext cx="1860632" cy="864108"/>
            </a:xfrm>
            <a:prstGeom prst="roundRect">
              <a:avLst>
                <a:gd name="adj" fmla="val 10500"/>
              </a:avLst>
            </a:prstGeom>
            <a:grpFill/>
            <a:ln>
              <a:solidFill>
                <a:schemeClr val="tx1">
                  <a:lumMod val="50000"/>
                  <a:lumOff val="50000"/>
                </a:schemeClr>
              </a:solidFill>
            </a:ln>
          </p:spPr>
          <p:style>
            <a:lnRef idx="2">
              <a:schemeClr val="accent3">
                <a:hueOff val="11250264"/>
                <a:satOff val="-16880"/>
                <a:lumOff val="-274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3" name="Rounded Rectangle 20"/>
            <p:cNvSpPr/>
            <p:nvPr/>
          </p:nvSpPr>
          <p:spPr>
            <a:xfrm>
              <a:off x="4868830" y="3290982"/>
              <a:ext cx="1807484" cy="810960"/>
            </a:xfrm>
            <a:prstGeom prst="rect">
              <a:avLst/>
            </a:prstGeom>
            <a:grp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NPLCC-relevant work by Partners</a:t>
              </a:r>
              <a:endParaRPr lang="en-US" sz="1400" kern="1200" dirty="0"/>
            </a:p>
          </p:txBody>
        </p:sp>
      </p:grpSp>
      <p:grpSp>
        <p:nvGrpSpPr>
          <p:cNvPr id="41" name="Group 40"/>
          <p:cNvGrpSpPr/>
          <p:nvPr/>
        </p:nvGrpSpPr>
        <p:grpSpPr>
          <a:xfrm>
            <a:off x="3540379" y="3071454"/>
            <a:ext cx="3975354" cy="662346"/>
            <a:chOff x="2829306" y="2400300"/>
            <a:chExt cx="3975354" cy="1920240"/>
          </a:xfrm>
        </p:grpSpPr>
        <p:sp>
          <p:nvSpPr>
            <p:cNvPr id="42" name="Rounded Rectangle 41"/>
            <p:cNvSpPr/>
            <p:nvPr/>
          </p:nvSpPr>
          <p:spPr>
            <a:xfrm>
              <a:off x="2829306" y="2400300"/>
              <a:ext cx="3975354" cy="1920240"/>
            </a:xfrm>
            <a:prstGeom prst="roundRect">
              <a:avLst>
                <a:gd name="adj" fmla="val 10500"/>
              </a:avLst>
            </a:pr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sp>
        <p:sp>
          <p:nvSpPr>
            <p:cNvPr id="43" name="Rounded Rectangle 16"/>
            <p:cNvSpPr/>
            <p:nvPr/>
          </p:nvSpPr>
          <p:spPr>
            <a:xfrm>
              <a:off x="2888360" y="3723188"/>
              <a:ext cx="3857246" cy="5382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1083869" numCol="1" spcCol="1270" anchor="t" anchorCtr="0">
              <a:noAutofit/>
            </a:bodyPr>
            <a:lstStyle/>
            <a:p>
              <a:pPr lvl="0" algn="l" defTabSz="889000">
                <a:lnSpc>
                  <a:spcPct val="90000"/>
                </a:lnSpc>
                <a:spcBef>
                  <a:spcPct val="0"/>
                </a:spcBef>
                <a:spcAft>
                  <a:spcPct val="35000"/>
                </a:spcAft>
              </a:pPr>
              <a:r>
                <a:rPr lang="en-US" sz="2000" kern="1200" dirty="0" smtClean="0"/>
                <a:t>Conservation Goals and Objectives</a:t>
              </a:r>
              <a:endParaRPr lang="en-US" sz="1400" kern="1200" dirty="0"/>
            </a:p>
          </p:txBody>
        </p:sp>
      </p:grpSp>
      <p:sp>
        <p:nvSpPr>
          <p:cNvPr id="2" name="Up-Down Arrow 1"/>
          <p:cNvSpPr/>
          <p:nvPr/>
        </p:nvSpPr>
        <p:spPr>
          <a:xfrm>
            <a:off x="5410200" y="3733800"/>
            <a:ext cx="228600" cy="328803"/>
          </a:xfrm>
          <a:prstGeom prst="upDownArrow">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66300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nplcc-logo.png"/>
          <p:cNvPicPr>
            <a:picLocks noChangeAspect="1"/>
          </p:cNvPicPr>
          <p:nvPr/>
        </p:nvPicPr>
        <p:blipFill>
          <a:blip r:embed="rId4" cstate="print"/>
          <a:stretch>
            <a:fillRect/>
          </a:stretch>
        </p:blipFill>
        <p:spPr>
          <a:xfrm>
            <a:off x="609600" y="76200"/>
            <a:ext cx="2037608" cy="1018804"/>
          </a:xfrm>
          <a:prstGeom prst="rect">
            <a:avLst/>
          </a:prstGeom>
        </p:spPr>
      </p:pic>
      <p:sp>
        <p:nvSpPr>
          <p:cNvPr id="9" name="Title 8"/>
          <p:cNvSpPr>
            <a:spLocks noGrp="1"/>
          </p:cNvSpPr>
          <p:nvPr>
            <p:ph type="title"/>
          </p:nvPr>
        </p:nvSpPr>
        <p:spPr>
          <a:xfrm>
            <a:off x="609600" y="962920"/>
            <a:ext cx="8229600" cy="1143000"/>
          </a:xfrm>
        </p:spPr>
        <p:txBody>
          <a:bodyPr>
            <a:normAutofit fontScale="90000"/>
          </a:bodyPr>
          <a:lstStyle/>
          <a:p>
            <a:r>
              <a:rPr lang="en-US" b="1" baseline="0" dirty="0" smtClean="0">
                <a:solidFill>
                  <a:srgbClr val="990000"/>
                </a:solidFill>
              </a:rPr>
              <a:t>Proposed NPLCC Goals and Objectives </a:t>
            </a:r>
            <a:endParaRPr lang="en-US" b="1" dirty="0">
              <a:solidFill>
                <a:srgbClr val="990000"/>
              </a:solidFill>
            </a:endParaRPr>
          </a:p>
        </p:txBody>
      </p:sp>
      <p:sp>
        <p:nvSpPr>
          <p:cNvPr id="2" name="Content Placeholder 1"/>
          <p:cNvSpPr>
            <a:spLocks noGrp="1"/>
          </p:cNvSpPr>
          <p:nvPr>
            <p:ph idx="1"/>
          </p:nvPr>
        </p:nvSpPr>
        <p:spPr>
          <a:xfrm>
            <a:off x="148935" y="1905000"/>
            <a:ext cx="6324600" cy="4525963"/>
          </a:xfrm>
        </p:spPr>
        <p:txBody>
          <a:bodyPr>
            <a:normAutofit fontScale="92500" lnSpcReduction="20000"/>
          </a:bodyPr>
          <a:lstStyle/>
          <a:p>
            <a:r>
              <a:rPr lang="en-US" sz="2800" dirty="0" smtClean="0"/>
              <a:t>Approach – </a:t>
            </a:r>
          </a:p>
          <a:p>
            <a:pPr lvl="1"/>
            <a:r>
              <a:rPr lang="en-US" baseline="0" dirty="0" smtClean="0"/>
              <a:t>Pulled from S/TEK Strategy - </a:t>
            </a:r>
            <a:r>
              <a:rPr lang="en-US" dirty="0" smtClean="0"/>
              <a:t>5 </a:t>
            </a:r>
            <a:r>
              <a:rPr lang="en-US" dirty="0"/>
              <a:t>Priority </a:t>
            </a:r>
            <a:r>
              <a:rPr lang="en-US" dirty="0" smtClean="0"/>
              <a:t>Topics (Priority</a:t>
            </a:r>
            <a:r>
              <a:rPr lang="en-US" baseline="0" dirty="0" smtClean="0"/>
              <a:t> Resources + Significant Climate Stressors)</a:t>
            </a:r>
          </a:p>
          <a:p>
            <a:pPr lvl="1"/>
            <a:r>
              <a:rPr lang="en-US" dirty="0" smtClean="0"/>
              <a:t>Reviewed goals/objectives of many NPLCC partner climate-related initiatives (BC VA for working forests)</a:t>
            </a:r>
          </a:p>
          <a:p>
            <a:pPr lvl="1"/>
            <a:r>
              <a:rPr lang="en-US" dirty="0" smtClean="0"/>
              <a:t>Reviewed work of other LCCs (Arctic LCC)</a:t>
            </a:r>
          </a:p>
          <a:p>
            <a:pPr lvl="1"/>
            <a:r>
              <a:rPr lang="en-US" dirty="0" smtClean="0"/>
              <a:t>Ensured consistency with NPLCC charter, mission, and 7 overarching goals.</a:t>
            </a:r>
            <a:endParaRPr lang="en-US" baseline="0" dirty="0" smtClean="0"/>
          </a:p>
          <a:p>
            <a:endParaRPr lang="en-US" baseline="0" dirty="0" smtClean="0"/>
          </a:p>
          <a:p>
            <a:pPr marL="457200" lvl="1" indent="0">
              <a:buNone/>
            </a:pPr>
            <a:endParaRPr lang="en-US" dirty="0"/>
          </a:p>
        </p:txBody>
      </p:sp>
      <p:pic>
        <p:nvPicPr>
          <p:cNvPr id="2050" name="Picture 2" descr="G:\NPLCC General Information\Images of NPLCC\Iconic Images\20140101_5Mankowski.jpg"/>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24600" y="1981200"/>
            <a:ext cx="274015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7484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533400" y="2057400"/>
            <a:ext cx="8229600" cy="4525963"/>
          </a:xfrm>
        </p:spPr>
        <p:txBody>
          <a:bodyPr>
            <a:normAutofit fontScale="85000" lnSpcReduction="10000"/>
          </a:bodyPr>
          <a:lstStyle/>
          <a:p>
            <a:r>
              <a:rPr lang="en-US" sz="3100" dirty="0" smtClean="0"/>
              <a:t>One overall Conservation Goal</a:t>
            </a:r>
          </a:p>
          <a:p>
            <a:pPr lvl="1"/>
            <a:r>
              <a:rPr lang="en-US" dirty="0" smtClean="0"/>
              <a:t>Defined to be consistent with overall goals of your agencies and organizations</a:t>
            </a:r>
          </a:p>
          <a:p>
            <a:r>
              <a:rPr lang="en-US" sz="3100" dirty="0" smtClean="0"/>
              <a:t>One Goal and two supporting Objectives for each Priority Topic</a:t>
            </a:r>
          </a:p>
          <a:p>
            <a:pPr lvl="1"/>
            <a:r>
              <a:rPr lang="en-US" sz="2800" dirty="0" smtClean="0"/>
              <a:t>Goal is to inform policy, management decisions, and actions of resource management [with respect to each of the Priority Topics](NPLCC goals 1, 4, 5 and 6)</a:t>
            </a:r>
          </a:p>
          <a:p>
            <a:pPr lvl="1"/>
            <a:r>
              <a:rPr lang="en-US" dirty="0" smtClean="0"/>
              <a:t>Supporting objectives:</a:t>
            </a:r>
          </a:p>
          <a:p>
            <a:pPr lvl="2"/>
            <a:r>
              <a:rPr lang="en-US" dirty="0" smtClean="0"/>
              <a:t>Identify decision-relevant information needs (NPLCC goals 2 and 3)</a:t>
            </a:r>
          </a:p>
          <a:p>
            <a:pPr lvl="2"/>
            <a:r>
              <a:rPr lang="en-US" dirty="0" smtClean="0"/>
              <a:t>Support / develop / provide that information to interested decision-makers in a useful form (All four S-TEK guiding principles)</a:t>
            </a:r>
          </a:p>
          <a:p>
            <a:endParaRPr lang="en-US" dirty="0" smtClean="0"/>
          </a:p>
        </p:txBody>
      </p:sp>
      <p:sp>
        <p:nvSpPr>
          <p:cNvPr id="2" name="Title 1"/>
          <p:cNvSpPr>
            <a:spLocks noGrp="1"/>
          </p:cNvSpPr>
          <p:nvPr>
            <p:ph type="title"/>
          </p:nvPr>
        </p:nvSpPr>
        <p:spPr>
          <a:xfrm>
            <a:off x="685800" y="1066800"/>
            <a:ext cx="8229600" cy="1143000"/>
          </a:xfrm>
        </p:spPr>
        <p:txBody>
          <a:bodyPr/>
          <a:lstStyle/>
          <a:p>
            <a:r>
              <a:rPr lang="en-US" b="1" dirty="0" smtClean="0">
                <a:solidFill>
                  <a:srgbClr val="990000"/>
                </a:solidFill>
              </a:rPr>
              <a:t>Structure of proposed draft Goals</a:t>
            </a:r>
            <a:endParaRPr lang="en-US" b="1" dirty="0">
              <a:solidFill>
                <a:srgbClr val="990000"/>
              </a:solidFill>
            </a:endParaRPr>
          </a:p>
        </p:txBody>
      </p:sp>
    </p:spTree>
    <p:extLst>
      <p:ext uri="{BB962C8B-B14F-4D97-AF65-F5344CB8AC3E}">
        <p14:creationId xmlns:p14="http://schemas.microsoft.com/office/powerpoint/2010/main" val="64676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533400" y="2057401"/>
            <a:ext cx="8229600" cy="2438400"/>
          </a:xfrm>
        </p:spPr>
        <p:txBody>
          <a:bodyPr>
            <a:normAutofit/>
          </a:bodyPr>
          <a:lstStyle/>
          <a:p>
            <a:pPr marL="0" indent="0">
              <a:buNone/>
            </a:pPr>
            <a:r>
              <a:rPr lang="en-US" sz="2400" dirty="0" smtClean="0"/>
              <a:t>Increase the likelihood that the NPLCC region will continue to support it’s emblematic species, ecosystems, and the cultures and livelihoods that depend on them.  We [NPLCC Partners] will accomplish this by managing in ways that anticipate climate change and related stressors thereby contributing to sustainable ecologically-connected landscapes.</a:t>
            </a:r>
          </a:p>
        </p:txBody>
      </p:sp>
      <p:sp>
        <p:nvSpPr>
          <p:cNvPr id="2" name="Title 1"/>
          <p:cNvSpPr>
            <a:spLocks noGrp="1"/>
          </p:cNvSpPr>
          <p:nvPr>
            <p:ph type="title"/>
          </p:nvPr>
        </p:nvSpPr>
        <p:spPr>
          <a:xfrm>
            <a:off x="685800" y="1066800"/>
            <a:ext cx="8229600" cy="1143000"/>
          </a:xfrm>
        </p:spPr>
        <p:txBody>
          <a:bodyPr>
            <a:normAutofit fontScale="90000"/>
          </a:bodyPr>
          <a:lstStyle/>
          <a:p>
            <a:r>
              <a:rPr lang="en-US" b="1" dirty="0" smtClean="0">
                <a:solidFill>
                  <a:srgbClr val="990000"/>
                </a:solidFill>
              </a:rPr>
              <a:t>Proposed overall conservation goal</a:t>
            </a:r>
            <a:endParaRPr lang="en-US" b="1" dirty="0">
              <a:solidFill>
                <a:srgbClr val="990000"/>
              </a:solidFill>
            </a:endParaRPr>
          </a:p>
        </p:txBody>
      </p:sp>
    </p:spTree>
    <p:extLst>
      <p:ext uri="{BB962C8B-B14F-4D97-AF65-F5344CB8AC3E}">
        <p14:creationId xmlns:p14="http://schemas.microsoft.com/office/powerpoint/2010/main" val="163142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533400" y="2057401"/>
            <a:ext cx="8229600" cy="2438400"/>
          </a:xfrm>
        </p:spPr>
        <p:txBody>
          <a:bodyPr>
            <a:normAutofit/>
          </a:bodyPr>
          <a:lstStyle/>
          <a:p>
            <a:pPr marL="0" indent="0">
              <a:buNone/>
            </a:pPr>
            <a:r>
              <a:rPr lang="en-US" sz="2400" dirty="0" smtClean="0"/>
              <a:t>Inform policy, management decisions, and the actions of resource managers to maintain ecosystem functions so as to provide sustainable cultural, subsistence, recreational, and commercial resource use [of the priority resource] in light of [the climate-related stressor]</a:t>
            </a:r>
          </a:p>
        </p:txBody>
      </p:sp>
      <p:sp>
        <p:nvSpPr>
          <p:cNvPr id="2" name="Title 1"/>
          <p:cNvSpPr>
            <a:spLocks noGrp="1"/>
          </p:cNvSpPr>
          <p:nvPr>
            <p:ph type="title"/>
          </p:nvPr>
        </p:nvSpPr>
        <p:spPr>
          <a:xfrm>
            <a:off x="685800" y="1066800"/>
            <a:ext cx="8229600" cy="1143000"/>
          </a:xfrm>
        </p:spPr>
        <p:txBody>
          <a:bodyPr>
            <a:normAutofit/>
          </a:bodyPr>
          <a:lstStyle/>
          <a:p>
            <a:r>
              <a:rPr lang="en-US" b="1" dirty="0" smtClean="0">
                <a:solidFill>
                  <a:srgbClr val="990000"/>
                </a:solidFill>
              </a:rPr>
              <a:t>Topic-specific conservation goals</a:t>
            </a:r>
            <a:endParaRPr lang="en-US" b="1" dirty="0">
              <a:solidFill>
                <a:srgbClr val="990000"/>
              </a:solidFill>
            </a:endParaRPr>
          </a:p>
        </p:txBody>
      </p:sp>
    </p:spTree>
    <p:extLst>
      <p:ext uri="{BB962C8B-B14F-4D97-AF65-F5344CB8AC3E}">
        <p14:creationId xmlns:p14="http://schemas.microsoft.com/office/powerpoint/2010/main" val="504026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533400" y="2057400"/>
            <a:ext cx="8229600" cy="3352799"/>
          </a:xfrm>
        </p:spPr>
        <p:txBody>
          <a:bodyPr>
            <a:normAutofit fontScale="92500" lnSpcReduction="10000"/>
          </a:bodyPr>
          <a:lstStyle/>
          <a:p>
            <a:pPr marL="0" indent="0">
              <a:buNone/>
            </a:pPr>
            <a:r>
              <a:rPr lang="en-US" sz="2400" dirty="0" smtClean="0"/>
              <a:t>(a)  Identify decision-relevant information needs associated with understanding how [climate-related stressor] will affect [priority resource]</a:t>
            </a:r>
          </a:p>
          <a:p>
            <a:pPr marL="0" indent="0">
              <a:buNone/>
            </a:pPr>
            <a:endParaRPr lang="en-US" sz="2400" dirty="0"/>
          </a:p>
          <a:p>
            <a:pPr marL="0" indent="0">
              <a:buNone/>
            </a:pPr>
            <a:endParaRPr lang="en-US" sz="2400" dirty="0" smtClean="0"/>
          </a:p>
          <a:p>
            <a:pPr marL="0" indent="0">
              <a:buNone/>
            </a:pPr>
            <a:r>
              <a:rPr lang="en-US" sz="2400" dirty="0" smtClean="0"/>
              <a:t>(b)  Where appropriate, support/develop/provide that information to decision-makers in a manner that will useful for promoting and informing decisions that (1) anticipate landscape-scale [climate-stressor-related] changes, and (2) reduce risk, increase adaptive capacity, increase resilience [of the priority resources]</a:t>
            </a:r>
          </a:p>
        </p:txBody>
      </p:sp>
      <p:sp>
        <p:nvSpPr>
          <p:cNvPr id="2" name="Title 1"/>
          <p:cNvSpPr>
            <a:spLocks noGrp="1"/>
          </p:cNvSpPr>
          <p:nvPr>
            <p:ph type="title"/>
          </p:nvPr>
        </p:nvSpPr>
        <p:spPr>
          <a:xfrm>
            <a:off x="685800" y="1066800"/>
            <a:ext cx="8229600" cy="1143000"/>
          </a:xfrm>
        </p:spPr>
        <p:txBody>
          <a:bodyPr>
            <a:normAutofit/>
          </a:bodyPr>
          <a:lstStyle/>
          <a:p>
            <a:r>
              <a:rPr lang="en-US" b="1" dirty="0" smtClean="0">
                <a:solidFill>
                  <a:srgbClr val="990000"/>
                </a:solidFill>
              </a:rPr>
              <a:t>Supporting objectives</a:t>
            </a:r>
            <a:endParaRPr lang="en-US" b="1" dirty="0">
              <a:solidFill>
                <a:srgbClr val="990000"/>
              </a:solidFill>
            </a:endParaRPr>
          </a:p>
        </p:txBody>
      </p:sp>
    </p:spTree>
    <p:extLst>
      <p:ext uri="{BB962C8B-B14F-4D97-AF65-F5344CB8AC3E}">
        <p14:creationId xmlns:p14="http://schemas.microsoft.com/office/powerpoint/2010/main" val="223781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494" y="7620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612941" y="1066800"/>
            <a:ext cx="7894565" cy="914400"/>
          </a:xfrm>
        </p:spPr>
        <p:txBody>
          <a:bodyPr>
            <a:normAutofit fontScale="90000"/>
          </a:bodyPr>
          <a:lstStyle/>
          <a:p>
            <a:r>
              <a:rPr lang="en-US" b="1" dirty="0" smtClean="0">
                <a:solidFill>
                  <a:srgbClr val="990000"/>
                </a:solidFill>
              </a:rPr>
              <a:t>Closing Questions – Sense of the SC</a:t>
            </a:r>
            <a:endParaRPr lang="en-US" b="1" dirty="0">
              <a:solidFill>
                <a:srgbClr val="990000"/>
              </a:solidFill>
            </a:endParaRPr>
          </a:p>
        </p:txBody>
      </p:sp>
      <p:sp>
        <p:nvSpPr>
          <p:cNvPr id="4" name="Content Placeholder 3"/>
          <p:cNvSpPr>
            <a:spLocks noGrp="1"/>
          </p:cNvSpPr>
          <p:nvPr>
            <p:ph idx="1"/>
          </p:nvPr>
        </p:nvSpPr>
        <p:spPr>
          <a:xfrm>
            <a:off x="533400" y="1905000"/>
            <a:ext cx="8229600" cy="4525963"/>
          </a:xfrm>
        </p:spPr>
        <p:txBody>
          <a:bodyPr>
            <a:normAutofit/>
          </a:bodyPr>
          <a:lstStyle/>
          <a:p>
            <a:r>
              <a:rPr lang="en-US" sz="2800" dirty="0" smtClean="0"/>
              <a:t>Overall conservation goal</a:t>
            </a:r>
          </a:p>
          <a:p>
            <a:pPr lvl="1"/>
            <a:r>
              <a:rPr lang="en-US" sz="2400" dirty="0" smtClean="0"/>
              <a:t>Is it reflective of the goals of your organization?</a:t>
            </a:r>
          </a:p>
          <a:p>
            <a:r>
              <a:rPr lang="en-US" sz="2800" dirty="0" smtClean="0"/>
              <a:t>Topic-specific conservation goals</a:t>
            </a:r>
          </a:p>
          <a:p>
            <a:pPr lvl="1"/>
            <a:r>
              <a:rPr lang="en-US" sz="2400" dirty="0" smtClean="0"/>
              <a:t>Level of support for the conservation goal for each Priority Topic?</a:t>
            </a:r>
          </a:p>
          <a:p>
            <a:pPr lvl="1"/>
            <a:r>
              <a:rPr lang="en-US" sz="2400" dirty="0" smtClean="0"/>
              <a:t>Level of support for the two supporting objectives for each Priority Topic?</a:t>
            </a:r>
          </a:p>
        </p:txBody>
      </p:sp>
    </p:spTree>
    <p:extLst>
      <p:ext uri="{BB962C8B-B14F-4D97-AF65-F5344CB8AC3E}">
        <p14:creationId xmlns:p14="http://schemas.microsoft.com/office/powerpoint/2010/main" val="1615858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8673</TotalTime>
  <Words>1452</Words>
  <Application>Microsoft Office PowerPoint</Application>
  <PresentationFormat>On-screen Show (4:3)</PresentationFormat>
  <Paragraphs>152</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Outline </vt:lpstr>
      <vt:lpstr>What are LCC Conservation Goals?</vt:lpstr>
      <vt:lpstr>Why Articulate LCC-Specific Conservation Goals</vt:lpstr>
      <vt:lpstr>PowerPoint Presentation</vt:lpstr>
      <vt:lpstr>PowerPoint Presentation</vt:lpstr>
      <vt:lpstr>Proposed NPLCC Goals and Objectives </vt:lpstr>
      <vt:lpstr>Structure of proposed draft Goals</vt:lpstr>
      <vt:lpstr>Proposed overall conservation goal</vt:lpstr>
      <vt:lpstr>Topic-specific conservation goals</vt:lpstr>
      <vt:lpstr>Supporting objectives</vt:lpstr>
      <vt:lpstr>Closing Questions – Sense of the SC</vt:lpstr>
    </vt:vector>
  </TitlesOfParts>
  <Company>DOI-FWS-R7--FAIR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Philip</dc:creator>
  <cp:lastModifiedBy>Mahaffy, Mary</cp:lastModifiedBy>
  <cp:revision>480</cp:revision>
  <cp:lastPrinted>2014-04-02T23:57:14Z</cp:lastPrinted>
  <dcterms:created xsi:type="dcterms:W3CDTF">2012-06-06T16:26:27Z</dcterms:created>
  <dcterms:modified xsi:type="dcterms:W3CDTF">2014-07-07T19:14:07Z</dcterms:modified>
</cp:coreProperties>
</file>