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525" r:id="rId2"/>
    <p:sldId id="528" r:id="rId3"/>
    <p:sldId id="529" r:id="rId4"/>
    <p:sldId id="474" r:id="rId5"/>
    <p:sldId id="501" r:id="rId6"/>
    <p:sldId id="502" r:id="rId7"/>
    <p:sldId id="503" r:id="rId8"/>
    <p:sldId id="504" r:id="rId9"/>
    <p:sldId id="505" r:id="rId10"/>
    <p:sldId id="507" r:id="rId11"/>
    <p:sldId id="535" r:id="rId12"/>
    <p:sldId id="534" r:id="rId13"/>
    <p:sldId id="509" r:id="rId14"/>
    <p:sldId id="523" r:id="rId15"/>
    <p:sldId id="524" r:id="rId16"/>
    <p:sldId id="510" r:id="rId17"/>
    <p:sldId id="516" r:id="rId18"/>
    <p:sldId id="447" r:id="rId19"/>
    <p:sldId id="518" r:id="rId20"/>
    <p:sldId id="511" r:id="rId21"/>
    <p:sldId id="512" r:id="rId22"/>
    <p:sldId id="458" r:id="rId23"/>
    <p:sldId id="520" r:id="rId24"/>
    <p:sldId id="513" r:id="rId25"/>
    <p:sldId id="476" r:id="rId26"/>
    <p:sldId id="514" r:id="rId27"/>
    <p:sldId id="522" r:id="rId28"/>
    <p:sldId id="515" r:id="rId29"/>
    <p:sldId id="521" r:id="rId30"/>
    <p:sldId id="536" r:id="rId31"/>
  </p:sldIdLst>
  <p:sldSz cx="9144000" cy="64008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76372" autoAdjust="0"/>
  </p:normalViewPr>
  <p:slideViewPr>
    <p:cSldViewPr>
      <p:cViewPr varScale="1">
        <p:scale>
          <a:sx n="61" d="100"/>
          <a:sy n="61" d="100"/>
        </p:scale>
        <p:origin x="1542" y="60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4413" y="696913"/>
            <a:ext cx="49815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0413FED-4DEC-4A12-ACA9-EF059C301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04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022D0E-2B9B-4D71-AF06-E60C2CF51AE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8533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97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65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1C5D17-FF16-4625-889F-22FD2CF77A73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sz="1000" i="0" dirty="0" smtClean="0"/>
          </a:p>
        </p:txBody>
      </p:sp>
    </p:spTree>
    <p:extLst>
      <p:ext uri="{BB962C8B-B14F-4D97-AF65-F5344CB8AC3E}">
        <p14:creationId xmlns:p14="http://schemas.microsoft.com/office/powerpoint/2010/main" val="872994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1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73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68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71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28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5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70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82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022D0E-2B9B-4D71-AF06-E60C2CF51AEA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2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917408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022D0E-2B9B-4D71-AF06-E60C2CF51AEA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2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543190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96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30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04A90C-1874-4DE7-A4A1-EFDCF71587E6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9370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21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1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6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11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A113A0-7A76-4773-92AC-ED6383FE2F4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987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73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F3F942-B578-41F4-A559-51AF6744B6E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2579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199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E0D87-2BA5-440E-BD1D-FBF5D02CC698}" type="slidenum">
              <a:rPr lang="en-US"/>
              <a:pPr/>
              <a:t>27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016912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07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DC089-DB24-4BBD-84F4-612D1F41D72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75811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13FED-4DEC-4A12-ACA9-EF059C301A8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1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9138"/>
            <a:ext cx="77724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27438"/>
            <a:ext cx="6400800" cy="16351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DD7C5-496C-47DE-AE6F-063C97849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4B435-5D97-4601-BABB-7E5E69F71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13213"/>
            <a:ext cx="7772400" cy="12715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13038"/>
            <a:ext cx="7772400" cy="1400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B99A1-BE61-4960-B6A0-C6106879E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93838"/>
            <a:ext cx="4038600" cy="4224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93838"/>
            <a:ext cx="4038600" cy="4224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6161A-FB47-464F-B426-B01FE93EE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33513"/>
            <a:ext cx="4040188" cy="596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0413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33513"/>
            <a:ext cx="4041775" cy="596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30413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BC2AD-799A-4B21-8F0E-79F7A2129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20E60-9B1B-4454-B8BD-D8F0B6208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53F2C-7278-4A35-9628-E42AA28EE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588"/>
            <a:ext cx="3008313" cy="10842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55588"/>
            <a:ext cx="5111750" cy="54625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39850"/>
            <a:ext cx="3008313" cy="43783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22AB3-82B7-48FE-94AA-8A980B5F8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79925"/>
            <a:ext cx="5486400" cy="530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71500"/>
            <a:ext cx="5486400" cy="38401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10150"/>
            <a:ext cx="5486400" cy="750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71B41-68B2-4FC8-A519-28E34982E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1B1E6-026C-4526-84E6-9BD687A7A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55588"/>
            <a:ext cx="2057400" cy="54625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5588"/>
            <a:ext cx="6019800" cy="54625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0170D-A8CE-4050-AC60-77E943516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5588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93838"/>
            <a:ext cx="8229600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829300"/>
            <a:ext cx="21336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29300"/>
            <a:ext cx="28956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829300"/>
            <a:ext cx="21336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0EA75E4-A774-445B-9371-B7D91F8CB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2" descr="nwfLogo_green_1inch300dpi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05800" y="5618163"/>
            <a:ext cx="6985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wf.org/ClimateSmartGuid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hyperlink" Target="http://training.fws.gov/courses/programs/climate-change/schedul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8160" y="284480"/>
            <a:ext cx="8178800" cy="1511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1867" dirty="0"/>
              <a:t> </a:t>
            </a:r>
            <a:r>
              <a:rPr lang="en-US" sz="4480" dirty="0"/>
              <a:t>Climate-Smart Conservation: </a:t>
            </a:r>
            <a:r>
              <a:rPr lang="en-US" sz="4480" dirty="0" smtClean="0"/>
              <a:t/>
            </a:r>
            <a:br>
              <a:rPr lang="en-US" sz="4480" dirty="0" smtClean="0"/>
            </a:br>
            <a:r>
              <a:rPr lang="en-US" sz="3360" dirty="0" smtClean="0"/>
              <a:t>Putting </a:t>
            </a:r>
            <a:r>
              <a:rPr lang="en-US" sz="3360" dirty="0"/>
              <a:t>Adaptation Principles into Practice</a:t>
            </a:r>
            <a:r>
              <a:rPr lang="en-US" sz="1867" dirty="0"/>
              <a:t/>
            </a:r>
            <a:br>
              <a:rPr lang="en-US" sz="1867" dirty="0"/>
            </a:br>
            <a:endParaRPr lang="en-US" dirty="0" smtClean="0"/>
          </a:p>
        </p:txBody>
      </p:sp>
      <p:sp>
        <p:nvSpPr>
          <p:cNvPr id="27650" name="Rectangle 13"/>
          <p:cNvSpPr>
            <a:spLocks noChangeArrowheads="1"/>
          </p:cNvSpPr>
          <p:nvPr/>
        </p:nvSpPr>
        <p:spPr bwMode="auto">
          <a:xfrm>
            <a:off x="1656080" y="5405120"/>
            <a:ext cx="5547360" cy="78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US" sz="933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67200" y="2029101"/>
            <a:ext cx="3698240" cy="314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n-lt"/>
              </a:rPr>
              <a:t>Patty Glick</a:t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Senior Climate Change Specialist</a:t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National Wildlife Federation</a:t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North Pacific Landscape Conservation Cooperative Steering Committee Meeting</a:t>
            </a:r>
          </a:p>
          <a:p>
            <a:r>
              <a:rPr lang="en-US" sz="2000" dirty="0">
                <a:solidFill>
                  <a:schemeClr val="bg1"/>
                </a:solidFill>
                <a:latin typeface="+mn-lt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July 9, 2014</a:t>
            </a:r>
            <a:r>
              <a:rPr lang="en-US" sz="1867" dirty="0">
                <a:latin typeface="Calibri" panose="020F0502020204030204" pitchFamily="34" charset="0"/>
              </a:rPr>
              <a:t/>
            </a:r>
            <a:br>
              <a:rPr lang="en-US" sz="1867" dirty="0">
                <a:latin typeface="Calibri" panose="020F0502020204030204" pitchFamily="34" charset="0"/>
              </a:rPr>
            </a:br>
            <a:endParaRPr lang="en-US" sz="1867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2029997"/>
            <a:ext cx="2797986" cy="360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066800"/>
          </a:xfrm>
        </p:spPr>
        <p:txBody>
          <a:bodyPr/>
          <a:lstStyle/>
          <a:p>
            <a:r>
              <a:rPr lang="en-US" sz="4000" dirty="0"/>
              <a:t>Guidance Development Approach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518160" y="995680"/>
            <a:ext cx="7787640" cy="4765040"/>
          </a:xfrm>
        </p:spPr>
        <p:txBody>
          <a:bodyPr/>
          <a:lstStyle/>
          <a:p>
            <a:pPr>
              <a:spcBef>
                <a:spcPts val="1120"/>
              </a:spcBef>
            </a:pPr>
            <a:r>
              <a:rPr lang="en-US" dirty="0" smtClean="0"/>
              <a:t>Expert workgroup convened to develop adaptation guidance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</a:rPr>
              <a:t>Federal, state, and NGO participants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</a:rPr>
              <a:t>Builds on previous guidance for vulnerability</a:t>
            </a:r>
          </a:p>
          <a:p>
            <a:pPr>
              <a:spcBef>
                <a:spcPts val="1120"/>
              </a:spcBef>
            </a:pPr>
            <a:r>
              <a:rPr lang="en-US" dirty="0" smtClean="0"/>
              <a:t>Designed to demystify process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</a:rPr>
              <a:t>Breaks down into manageable steps</a:t>
            </a:r>
          </a:p>
          <a:p>
            <a:pPr>
              <a:spcBef>
                <a:spcPts val="1120"/>
              </a:spcBef>
            </a:pPr>
            <a:r>
              <a:rPr lang="en-US" dirty="0" smtClean="0"/>
              <a:t>Non-prescriptive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</a:rPr>
              <a:t>Focus on understanding principles and use of a general framework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rgbClr val="FFFF00"/>
                </a:solidFill>
              </a:rPr>
              <a:t>Encourages innovation and context-specific application</a:t>
            </a:r>
          </a:p>
          <a:p>
            <a:pPr>
              <a:spcBef>
                <a:spcPts val="1120"/>
              </a:spcBef>
            </a:pPr>
            <a:r>
              <a:rPr lang="en-US" dirty="0" smtClean="0"/>
              <a:t>Assumes use of existing best practices</a:t>
            </a:r>
          </a:p>
          <a:p>
            <a:pPr lvl="1">
              <a:spcBef>
                <a:spcPts val="0"/>
              </a:spcBef>
              <a:buNone/>
            </a:pPr>
            <a:endParaRPr lang="en-US" sz="1680" dirty="0"/>
          </a:p>
          <a:p>
            <a:pPr lvl="1"/>
            <a:endParaRPr lang="en-US" sz="1680" dirty="0"/>
          </a:p>
        </p:txBody>
      </p:sp>
    </p:spTree>
    <p:extLst>
      <p:ext uri="{BB962C8B-B14F-4D97-AF65-F5344CB8AC3E}">
        <p14:creationId xmlns:p14="http://schemas.microsoft.com/office/powerpoint/2010/main" val="336938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640" y="142240"/>
            <a:ext cx="7680960" cy="1066800"/>
          </a:xfrm>
        </p:spPr>
        <p:txBody>
          <a:bodyPr/>
          <a:lstStyle/>
          <a:p>
            <a:r>
              <a:rPr lang="en-US" sz="4000" dirty="0"/>
              <a:t>Putting Adaptation </a:t>
            </a:r>
            <a:br>
              <a:rPr lang="en-US" sz="4000" dirty="0"/>
            </a:br>
            <a:r>
              <a:rPr lang="en-US" sz="4000" dirty="0"/>
              <a:t>Principles into Practice</a:t>
            </a:r>
          </a:p>
        </p:txBody>
      </p:sp>
      <p:pic>
        <p:nvPicPr>
          <p:cNvPr id="11" name="Picture 10" descr="The Way to Cook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32423" y="1524000"/>
            <a:ext cx="2221394" cy="26080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90800" y="2286000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VS</a:t>
            </a:r>
          </a:p>
        </p:txBody>
      </p:sp>
      <p:pic>
        <p:nvPicPr>
          <p:cNvPr id="7" name="Picture 6" descr="howtocookeverything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81000" y="1524000"/>
            <a:ext cx="2136039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52" y="3733800"/>
            <a:ext cx="3609975" cy="24022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071" y="4562306"/>
            <a:ext cx="45223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Chopped – Adaptation Edition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“What’s in your basket?”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03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066800"/>
          </a:xfrm>
        </p:spPr>
        <p:txBody>
          <a:bodyPr/>
          <a:lstStyle/>
          <a:p>
            <a:r>
              <a:rPr lang="en-US" sz="4000" dirty="0" smtClean="0"/>
              <a:t>Climate-Smart Conservation</a:t>
            </a:r>
            <a:br>
              <a:rPr lang="en-US" sz="4000" dirty="0" smtClean="0"/>
            </a:br>
            <a:r>
              <a:rPr lang="en-US" sz="3200" dirty="0" smtClean="0"/>
              <a:t> “Themes” in a Nutshell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3690769" y="1858384"/>
            <a:ext cx="5105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Act with intentionality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Manage for change, not just persistence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Reconsider goals, not just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Integrate adaptation into existing work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</p:txBody>
      </p:sp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981200"/>
            <a:ext cx="2818417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1. Act with Intentionality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6172200" cy="5029200"/>
          </a:xfrm>
        </p:spPr>
        <p:txBody>
          <a:bodyPr/>
          <a:lstStyle/>
          <a:p>
            <a:r>
              <a:rPr lang="en-US" sz="2800" dirty="0" smtClean="0"/>
              <a:t>Two key components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Link actions to climate-related impacts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Show your work!</a:t>
            </a:r>
          </a:p>
          <a:p>
            <a:r>
              <a:rPr lang="en-US" sz="2800" dirty="0" smtClean="0"/>
              <a:t>Do you need to be doing something “different”?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Actions may be novel or reflect current practice, as long as you meet the above</a:t>
            </a:r>
          </a:p>
          <a:p>
            <a:r>
              <a:rPr lang="en-US" sz="2800" dirty="0" smtClean="0"/>
              <a:t>Shouldn’t all conservation be intentional?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Yes, but we must avoid “repackaging” actions as “adaptation” if they are not</a:t>
            </a:r>
          </a:p>
        </p:txBody>
      </p:sp>
      <p:pic>
        <p:nvPicPr>
          <p:cNvPr id="6" name="Picture 2" descr="Test Taking Tips for High School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219200"/>
            <a:ext cx="1981200" cy="1808032"/>
          </a:xfrm>
          <a:prstGeom prst="rect">
            <a:avLst/>
          </a:prstGeom>
          <a:noFill/>
        </p:spPr>
      </p:pic>
      <p:pic>
        <p:nvPicPr>
          <p:cNvPr id="7" name="Picture 6" descr="thethinker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39000" y="2438400"/>
            <a:ext cx="1676400" cy="2165123"/>
          </a:xfrm>
          <a:prstGeom prst="rect">
            <a:avLst/>
          </a:prstGeom>
        </p:spPr>
      </p:pic>
      <p:pic>
        <p:nvPicPr>
          <p:cNvPr id="8" name="Picture 7" descr="pack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4114800"/>
            <a:ext cx="1999093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1166071"/>
          </a:xfrm>
        </p:spPr>
        <p:txBody>
          <a:bodyPr/>
          <a:lstStyle/>
          <a:p>
            <a:r>
              <a:rPr lang="en-US" sz="4000" dirty="0" smtClean="0"/>
              <a:t>2. Manage for Change</a:t>
            </a:r>
            <a:br>
              <a:rPr lang="en-US" sz="4000" dirty="0" smtClean="0"/>
            </a:br>
            <a:r>
              <a:rPr lang="en-US" sz="3200" dirty="0" smtClean="0"/>
              <a:t>Not Just Persistence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524000"/>
            <a:ext cx="4648200" cy="5029200"/>
          </a:xfrm>
        </p:spPr>
        <p:txBody>
          <a:bodyPr/>
          <a:lstStyle/>
          <a:p>
            <a:r>
              <a:rPr lang="en-US" sz="2800" dirty="0" smtClean="0"/>
              <a:t>“Stationarity” is dead!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Directional changes exceeding “historical range of variability”</a:t>
            </a:r>
            <a:endParaRPr lang="en-US" sz="2400" dirty="0" smtClean="0"/>
          </a:p>
          <a:p>
            <a:r>
              <a:rPr lang="en-US" sz="2800" dirty="0" smtClean="0"/>
              <a:t>Learn from the past, look to the future</a:t>
            </a:r>
          </a:p>
          <a:p>
            <a:pPr lvl="1"/>
            <a:r>
              <a:rPr lang="en-US" sz="2400" dirty="0" err="1" smtClean="0">
                <a:solidFill>
                  <a:srgbClr val="FFFF00"/>
                </a:solidFill>
              </a:rPr>
              <a:t>Paleo</a:t>
            </a:r>
            <a:r>
              <a:rPr lang="en-US" sz="2400" dirty="0" smtClean="0">
                <a:solidFill>
                  <a:srgbClr val="FFFF00"/>
                </a:solidFill>
              </a:rPr>
              <a:t> data, system response to disturbances</a:t>
            </a:r>
            <a:endParaRPr lang="en-US" sz="2400" dirty="0" smtClean="0"/>
          </a:p>
          <a:p>
            <a:pPr>
              <a:spcBef>
                <a:spcPts val="1800"/>
              </a:spcBef>
            </a:pPr>
            <a:r>
              <a:rPr lang="en-US" sz="2800" dirty="0" smtClean="0"/>
              <a:t>Adaptation will increasingly be about preparing for and managing change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29200" y="1524000"/>
            <a:ext cx="351064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4114800"/>
            <a:ext cx="3503866" cy="203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ulvert-Failure_Indian-Lak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2895600"/>
            <a:ext cx="2082800" cy="156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9294"/>
            <a:ext cx="8229600" cy="1066800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i="1" dirty="0" smtClean="0"/>
              <a:t>Continuum of Change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4724400" cy="5029200"/>
          </a:xfrm>
        </p:spPr>
        <p:txBody>
          <a:bodyPr/>
          <a:lstStyle/>
          <a:p>
            <a:r>
              <a:rPr lang="en-US" dirty="0" smtClean="0"/>
              <a:t>Persistence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May still be relevant, especially in short term (e.g., buy time for valued species) or for particular places (e.g., refugia)</a:t>
            </a:r>
          </a:p>
          <a:p>
            <a:pPr lvl="1">
              <a:buNone/>
            </a:pPr>
            <a:endParaRPr lang="en-US" sz="2400" dirty="0" smtClean="0">
              <a:solidFill>
                <a:srgbClr val="FFFF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Transformation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New “desired state”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600200" y="3505200"/>
            <a:ext cx="0" cy="106680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28800" y="35814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accent3"/>
                </a:solidFill>
              </a:rPr>
              <a:t>Depends on Scale, Values</a:t>
            </a:r>
            <a:endParaRPr lang="en-US" b="1" i="1" dirty="0">
              <a:solidFill>
                <a:schemeClr val="accent3"/>
              </a:solidFill>
            </a:endParaRPr>
          </a:p>
        </p:txBody>
      </p:sp>
      <p:pic>
        <p:nvPicPr>
          <p:cNvPr id="11" name="Picture 10" descr="buying tim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31902" y="1219200"/>
            <a:ext cx="1828800" cy="18867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59198"/>
            <a:ext cx="3843266" cy="2552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37"/>
            <a:ext cx="8229600" cy="1066800"/>
          </a:xfrm>
        </p:spPr>
        <p:txBody>
          <a:bodyPr/>
          <a:lstStyle/>
          <a:p>
            <a:r>
              <a:rPr lang="en-US" sz="3600" i="1" dirty="0" smtClean="0"/>
              <a:t>Approaches for Change Management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9040"/>
            <a:ext cx="5867400" cy="4480560"/>
          </a:xfrm>
        </p:spPr>
        <p:txBody>
          <a:bodyPr/>
          <a:lstStyle/>
          <a:p>
            <a:r>
              <a:rPr lang="en-US" dirty="0" smtClean="0"/>
              <a:t>Resistance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Focus on maintaining status quo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May be appropriate for high-value assets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Resilience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Current usage mostly focus on rebound to status quo conditions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Realignment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Facilitate/manage for inevitable shifts to help achieve acceptable outcomes (or “let nature take its course”)</a:t>
            </a:r>
          </a:p>
        </p:txBody>
      </p:sp>
      <p:pic>
        <p:nvPicPr>
          <p:cNvPr id="6" name="Picture 5" descr="4794961-black-umbrella-over-a-globe--concept-of-earth-protection--earth-image-used-courtesy-of-nasa-visible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1295400"/>
            <a:ext cx="2095500" cy="1658938"/>
          </a:xfrm>
          <a:prstGeom prst="rect">
            <a:avLst/>
          </a:prstGeom>
        </p:spPr>
      </p:pic>
      <p:pic>
        <p:nvPicPr>
          <p:cNvPr id="7" name="Picture 12" descr="MPj0309533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590800"/>
            <a:ext cx="1447800" cy="2186886"/>
          </a:xfrm>
          <a:prstGeom prst="rect">
            <a:avLst/>
          </a:prstGeom>
          <a:noFill/>
        </p:spPr>
      </p:pic>
      <p:pic>
        <p:nvPicPr>
          <p:cNvPr id="8" name="Picture 7" descr="the-fut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4419600"/>
            <a:ext cx="1930975" cy="1542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4480"/>
            <a:ext cx="8534400" cy="1066800"/>
          </a:xfrm>
        </p:spPr>
        <p:txBody>
          <a:bodyPr/>
          <a:lstStyle/>
          <a:p>
            <a:r>
              <a:rPr lang="en-US" sz="4000" dirty="0" smtClean="0"/>
              <a:t>3. Reconsider Conservation Goals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Not just strategies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334000" cy="4343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Goals are a reflection of human values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Conservation goals evolve over time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Many current goals will no longer be feasible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Need to embrace forward-looking rather than retrospective goals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May consider different targets, strategies (the </a:t>
            </a:r>
            <a:r>
              <a:rPr lang="en-US" sz="2800" i="1" dirty="0" smtClean="0"/>
              <a:t>means</a:t>
            </a:r>
            <a:r>
              <a:rPr lang="en-US" sz="2800" dirty="0" smtClean="0"/>
              <a:t>) in interim</a:t>
            </a:r>
            <a:endParaRPr lang="en-US" sz="2800" i="1" dirty="0" smtClean="0"/>
          </a:p>
        </p:txBody>
      </p:sp>
      <p:pic>
        <p:nvPicPr>
          <p:cNvPr id="7" name="Picture 6" descr="496px-Joshua_Tree_NP_-_Joshua_Tree_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5000" y="4191000"/>
            <a:ext cx="1295400" cy="1872060"/>
          </a:xfrm>
          <a:prstGeom prst="rect">
            <a:avLst/>
          </a:prstGeom>
        </p:spPr>
      </p:pic>
      <p:pic>
        <p:nvPicPr>
          <p:cNvPr id="5" name="Picture 4" descr="soccer go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1600200"/>
            <a:ext cx="3089735" cy="2057400"/>
          </a:xfrm>
          <a:prstGeom prst="rect">
            <a:avLst/>
          </a:prstGeom>
        </p:spPr>
      </p:pic>
      <p:pic>
        <p:nvPicPr>
          <p:cNvPr id="6" name="Picture 5" descr="FussballWorld-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43800" y="2971800"/>
            <a:ext cx="457200" cy="457200"/>
          </a:xfrm>
          <a:prstGeom prst="ellipse">
            <a:avLst/>
          </a:prstGeom>
        </p:spPr>
      </p:pic>
      <p:pic>
        <p:nvPicPr>
          <p:cNvPr id="8" name="Picture 7" descr="75ic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3657600"/>
            <a:ext cx="1905000" cy="1905000"/>
          </a:xfrm>
          <a:prstGeom prst="rect">
            <a:avLst/>
          </a:prstGeom>
        </p:spPr>
      </p:pic>
      <p:pic>
        <p:nvPicPr>
          <p:cNvPr id="9" name="Picture 8" descr="852808-artist_formerly_known_as_prince.jpg"/>
          <p:cNvPicPr>
            <a:picLocks noChangeAspect="1"/>
          </p:cNvPicPr>
          <p:nvPr/>
        </p:nvPicPr>
        <p:blipFill>
          <a:blip r:embed="rId7" cstate="print"/>
          <a:srcRect b="4167"/>
          <a:stretch>
            <a:fillRect/>
          </a:stretch>
        </p:blipFill>
        <p:spPr>
          <a:xfrm>
            <a:off x="7010400" y="3505200"/>
            <a:ext cx="1905001" cy="1825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000" dirty="0" smtClean="0"/>
              <a:t>4. Integrate with Existing Work</a:t>
            </a:r>
            <a:br>
              <a:rPr lang="en-US" sz="4000" dirty="0" smtClean="0"/>
            </a:br>
            <a:r>
              <a:rPr lang="en-US" sz="3200" dirty="0" smtClean="0"/>
              <a:t>Not Just Stand-Alone Adaptation</a:t>
            </a:r>
            <a:endParaRPr lang="en-US" sz="4000" dirty="0"/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676400"/>
            <a:ext cx="4183381" cy="7620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590800"/>
            <a:ext cx="1905000" cy="239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048000"/>
            <a:ext cx="2438400" cy="3171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419600" cy="4572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Stand-alone/dedicated adaptation planning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State or national adaptation plans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Integrated adaptation planning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SWAP revision, CCP updates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One may lead to the other</a:t>
            </a:r>
            <a:endParaRPr lang="en-US" sz="2800" i="1" dirty="0" smtClean="0"/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Integrate adaptation recommendations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772400" y="2438400"/>
            <a:ext cx="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6329"/>
            <a:ext cx="8392160" cy="1094951"/>
          </a:xfrm>
        </p:spPr>
        <p:txBody>
          <a:bodyPr/>
          <a:lstStyle/>
          <a:p>
            <a:pPr>
              <a:spcBef>
                <a:spcPts val="1120"/>
              </a:spcBef>
            </a:pPr>
            <a:r>
              <a:rPr lang="en-US" dirty="0" smtClean="0"/>
              <a:t>Structure of Guidance Document</a:t>
            </a:r>
            <a:endParaRPr lang="en-US" sz="2613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219200"/>
            <a:ext cx="7680960" cy="4224232"/>
          </a:xfrm>
        </p:spPr>
        <p:txBody>
          <a:bodyPr/>
          <a:lstStyle/>
          <a:p>
            <a:r>
              <a:rPr lang="en-US" dirty="0" smtClean="0"/>
              <a:t>Part 1 – Getting Started</a:t>
            </a:r>
          </a:p>
          <a:p>
            <a:pPr lvl="1">
              <a:spcBef>
                <a:spcPts val="560"/>
              </a:spcBef>
            </a:pPr>
            <a:r>
              <a:rPr lang="en-US" sz="2240" dirty="0">
                <a:solidFill>
                  <a:srgbClr val="FFFF00"/>
                </a:solidFill>
              </a:rPr>
              <a:t>Introduction to climate-smart conservation</a:t>
            </a:r>
          </a:p>
          <a:p>
            <a:pPr lvl="1">
              <a:spcBef>
                <a:spcPts val="560"/>
              </a:spcBef>
            </a:pPr>
            <a:r>
              <a:rPr lang="en-US" sz="2240" dirty="0">
                <a:solidFill>
                  <a:srgbClr val="FFFF00"/>
                </a:solidFill>
              </a:rPr>
              <a:t>Overview of adaptation planning and climate-smart cycle</a:t>
            </a:r>
          </a:p>
          <a:p>
            <a:pPr>
              <a:spcBef>
                <a:spcPts val="1680"/>
              </a:spcBef>
            </a:pPr>
            <a:r>
              <a:rPr lang="en-US" dirty="0" smtClean="0"/>
              <a:t>Part 2 – Putting Principles into Practice</a:t>
            </a:r>
          </a:p>
          <a:p>
            <a:pPr lvl="1">
              <a:spcBef>
                <a:spcPts val="560"/>
              </a:spcBef>
            </a:pPr>
            <a:r>
              <a:rPr lang="en-US" sz="2240" dirty="0">
                <a:solidFill>
                  <a:srgbClr val="FFFF00"/>
                </a:solidFill>
              </a:rPr>
              <a:t>Detailed exploration of steps in the adaptation cycle</a:t>
            </a:r>
          </a:p>
          <a:p>
            <a:pPr lvl="1">
              <a:spcBef>
                <a:spcPts val="560"/>
              </a:spcBef>
            </a:pPr>
            <a:r>
              <a:rPr lang="en-US" sz="2240" dirty="0">
                <a:solidFill>
                  <a:srgbClr val="FFFF00"/>
                </a:solidFill>
              </a:rPr>
              <a:t>Separate chapter for each step of cycle</a:t>
            </a:r>
          </a:p>
          <a:p>
            <a:pPr>
              <a:spcBef>
                <a:spcPts val="1680"/>
              </a:spcBef>
            </a:pPr>
            <a:r>
              <a:rPr lang="en-US" dirty="0" smtClean="0"/>
              <a:t>Part 3 – Making Adaptation Count</a:t>
            </a:r>
          </a:p>
          <a:p>
            <a:pPr lvl="1">
              <a:spcBef>
                <a:spcPts val="560"/>
              </a:spcBef>
            </a:pPr>
            <a:r>
              <a:rPr lang="en-US" sz="2240" dirty="0">
                <a:solidFill>
                  <a:srgbClr val="FFFF00"/>
                </a:solidFill>
              </a:rPr>
              <a:t>Cross-cutting topics (e.g., uncertainty, communicating about adaptation, enabling policies, data sources)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200" y="853440"/>
            <a:ext cx="5517908" cy="516360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640" y="142240"/>
            <a:ext cx="7680960" cy="1066800"/>
          </a:xfrm>
        </p:spPr>
        <p:txBody>
          <a:bodyPr/>
          <a:lstStyle/>
          <a:p>
            <a:r>
              <a:rPr lang="en-US" sz="2240" dirty="0">
                <a:solidFill>
                  <a:srgbClr val="002060"/>
                </a:solidFill>
              </a:rPr>
              <a:t>Climate-Smart Conservation Cycle</a:t>
            </a:r>
            <a:br>
              <a:rPr lang="en-US" sz="2240" dirty="0">
                <a:solidFill>
                  <a:srgbClr val="002060"/>
                </a:solidFill>
              </a:rPr>
            </a:br>
            <a:r>
              <a:rPr lang="en-US" sz="1680" dirty="0">
                <a:solidFill>
                  <a:srgbClr val="002060"/>
                </a:solidFill>
              </a:rPr>
              <a:t>A Generalized Framework for Adaptation Planning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27731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sz="3600" dirty="0" smtClean="0"/>
              <a:t>Step 1</a:t>
            </a:r>
            <a:br>
              <a:rPr lang="en-US" sz="3600" dirty="0" smtClean="0"/>
            </a:br>
            <a:r>
              <a:rPr lang="en-US" sz="3600" dirty="0" smtClean="0"/>
              <a:t>Define Planning Purpose and Scope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1981200"/>
            <a:ext cx="3276600" cy="4191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Determine purpose (users/needs)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Existing targets,   goals,  objectives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Problem(s) to be addressed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Existing plans/ decision processes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553200" y="1447800"/>
            <a:ext cx="2895600" cy="56896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324600" y="2057400"/>
            <a:ext cx="2819400" cy="39624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Clear purpose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Targets that will be focus of adaptation planning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Identified  geographic/ temporal scales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Appropriately scaled planning approach</a:t>
            </a:r>
          </a:p>
          <a:p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57600" y="25908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Define Planning Purpose and Scope</a:t>
            </a:r>
            <a:endParaRPr lang="en-US" sz="2000" dirty="0">
              <a:latin typeface="+mj-lt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ChangeArrowheads="1"/>
          </p:cNvSpPr>
          <p:nvPr/>
        </p:nvSpPr>
        <p:spPr bwMode="auto">
          <a:xfrm>
            <a:off x="1447800" y="5405120"/>
            <a:ext cx="5943600" cy="78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8791" y="14571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What Spatial Scale?</a:t>
            </a:r>
          </a:p>
        </p:txBody>
      </p:sp>
      <p:pic>
        <p:nvPicPr>
          <p:cNvPr id="9" name="Picture 8" descr="heinz refuge 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295400"/>
            <a:ext cx="2514600" cy="2018546"/>
          </a:xfrm>
          <a:prstGeom prst="rect">
            <a:avLst/>
          </a:prstGeom>
        </p:spPr>
      </p:pic>
      <p:pic>
        <p:nvPicPr>
          <p:cNvPr id="10" name="Picture 9" descr="1SnowPack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7433" y="990600"/>
            <a:ext cx="2986567" cy="1806948"/>
          </a:xfrm>
          <a:prstGeom prst="rect">
            <a:avLst/>
          </a:prstGeom>
        </p:spPr>
      </p:pic>
      <p:pic>
        <p:nvPicPr>
          <p:cNvPr id="11" name="Picture 10" descr="forest-ownership-we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1600" y="2438400"/>
            <a:ext cx="3352800" cy="2418819"/>
          </a:xfrm>
          <a:prstGeom prst="rect">
            <a:avLst/>
          </a:prstGeom>
        </p:spPr>
      </p:pic>
      <p:pic>
        <p:nvPicPr>
          <p:cNvPr id="12" name="Picture 11" descr="DSC_00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800" y="4114800"/>
            <a:ext cx="2895600" cy="180058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81000" y="1447800"/>
            <a:ext cx="3581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Local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Physical boundaries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Exogenous impacts</a:t>
            </a:r>
          </a:p>
          <a:p>
            <a:pPr lvl="1">
              <a:buFont typeface="Garamond" pitchFamily="18" charset="0"/>
              <a:buChar char="−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Regional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Connectivity?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Jurisdictional challenges</a:t>
            </a:r>
          </a:p>
          <a:p>
            <a:pPr>
              <a:buFont typeface="Garamond" pitchFamily="18" charset="0"/>
              <a:buChar char="−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Broader “landscape”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Hard to 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ChangeArrowheads="1"/>
          </p:cNvSpPr>
          <p:nvPr/>
        </p:nvSpPr>
        <p:spPr bwMode="auto">
          <a:xfrm>
            <a:off x="1447800" y="5405120"/>
            <a:ext cx="5943600" cy="78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729" y="117624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What Temporal Scale?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209041"/>
            <a:ext cx="3733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Near term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Immediate impacts?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Buy time?</a:t>
            </a:r>
          </a:p>
          <a:p>
            <a:pPr>
              <a:buFont typeface="Garamond" pitchFamily="18" charset="0"/>
              <a:buChar char="−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Intermediate term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“Official” planning timeframe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Nearing tipping points?</a:t>
            </a:r>
          </a:p>
          <a:p>
            <a:pPr>
              <a:buFont typeface="Garamond" pitchFamily="18" charset="0"/>
              <a:buChar char="−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Long-term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What scenarios?</a:t>
            </a:r>
          </a:p>
          <a:p>
            <a:pPr lvl="1">
              <a:buFont typeface="Garamond" pitchFamily="18" charset="0"/>
              <a:buChar char="−"/>
            </a:pPr>
            <a:r>
              <a:rPr lang="en-US" sz="2400" dirty="0" smtClean="0">
                <a:solidFill>
                  <a:srgbClr val="FFFF00"/>
                </a:solidFill>
              </a:rPr>
              <a:t> “Who cares?”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143000"/>
            <a:ext cx="2392628" cy="163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oastal-louisiana-project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1905000"/>
            <a:ext cx="2514600" cy="1780337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4316" y="2862783"/>
            <a:ext cx="2459368" cy="298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3769360"/>
            <a:ext cx="3142238" cy="220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sz="3600" dirty="0" smtClean="0"/>
              <a:t>Step 2</a:t>
            </a:r>
            <a:br>
              <a:rPr lang="en-US" sz="3600" dirty="0" smtClean="0"/>
            </a:br>
            <a:r>
              <a:rPr lang="en-US" sz="3600" dirty="0" smtClean="0"/>
              <a:t>Assess Climate Impacts and Vulnerabilities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1981200"/>
            <a:ext cx="3048000" cy="331724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 smtClean="0"/>
              <a:t>Clearly defined user needs/problem statement 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Identified conservation targets/focus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Defined spatial and temporal scope and scale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629400" y="1524000"/>
            <a:ext cx="2895600" cy="56896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324600" y="2057400"/>
            <a:ext cx="2819400" cy="43434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Relative vulnerabilities of conservation targets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Understanding of factors contributing to vulnerability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“key vulnerabilities</a:t>
            </a:r>
            <a:r>
              <a:rPr lang="en-US" sz="1800" dirty="0" smtClean="0"/>
              <a:t>”</a:t>
            </a:r>
          </a:p>
          <a:p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57600" y="25908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Assess Climate Impacts and Vulnerabilities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uiExpand="1" build="p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80"/>
            <a:ext cx="8229600" cy="1066800"/>
          </a:xfrm>
        </p:spPr>
        <p:txBody>
          <a:bodyPr/>
          <a:lstStyle/>
          <a:p>
            <a:r>
              <a:rPr lang="en-US" sz="3600" i="1" dirty="0" smtClean="0">
                <a:latin typeface="+mj-lt"/>
              </a:rPr>
              <a:t>Defining Vulnerability</a:t>
            </a:r>
            <a:endParaRPr lang="en-US" sz="3600" i="1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209040"/>
            <a:ext cx="8305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n-lt"/>
              </a:rPr>
              <a:t>Climate change vulnerability refers to the extent to which a species, habitat, or ecosystem is susceptible to harm from climate change impacts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57200" y="2702560"/>
            <a:ext cx="5105400" cy="1066800"/>
          </a:xfrm>
        </p:spPr>
        <p:txBody>
          <a:bodyPr/>
          <a:lstStyle/>
          <a:p>
            <a:r>
              <a:rPr lang="en-US" sz="2400" i="1" dirty="0" smtClean="0">
                <a:solidFill>
                  <a:srgbClr val="FFFF00"/>
                </a:solidFill>
              </a:rPr>
              <a:t>What </a:t>
            </a:r>
            <a:r>
              <a:rPr lang="en-US" sz="2400" dirty="0" smtClean="0"/>
              <a:t>things are most vulnerable</a:t>
            </a:r>
          </a:p>
          <a:p>
            <a:r>
              <a:rPr lang="en-US" sz="2400" i="1" dirty="0" smtClean="0">
                <a:solidFill>
                  <a:srgbClr val="FFFF00"/>
                </a:solidFill>
              </a:rPr>
              <a:t>Why</a:t>
            </a:r>
            <a:r>
              <a:rPr lang="en-US" sz="2400" dirty="0" smtClean="0"/>
              <a:t> they are vulnerable</a:t>
            </a:r>
          </a:p>
        </p:txBody>
      </p:sp>
      <p:pic>
        <p:nvPicPr>
          <p:cNvPr id="11" name="Picture 10" descr="NPS sea turt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769360"/>
            <a:ext cx="2743200" cy="1706880"/>
          </a:xfrm>
          <a:prstGeom prst="rect">
            <a:avLst/>
          </a:prstGeom>
        </p:spPr>
      </p:pic>
      <p:pic>
        <p:nvPicPr>
          <p:cNvPr id="13" name="Picture 12" descr="Upper_Nemahbin_Summit_Wisconsin_Polluted_Runoff_July_1988(1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334000" y="3840480"/>
            <a:ext cx="2667000" cy="1718733"/>
          </a:xfrm>
          <a:prstGeom prst="rect">
            <a:avLst/>
          </a:prstGeom>
        </p:spPr>
      </p:pic>
      <p:pic>
        <p:nvPicPr>
          <p:cNvPr id="9" name="Picture 10" descr="SFWMD st lucie tidal fla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4114800"/>
            <a:ext cx="285452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VisitFlorida___Cypress-1944"/>
          <p:cNvPicPr>
            <a:picLocks noChangeAspect="1" noChangeArrowheads="1"/>
          </p:cNvPicPr>
          <p:nvPr/>
        </p:nvPicPr>
        <p:blipFill>
          <a:blip r:embed="rId6" cstate="print"/>
          <a:srcRect t="14590" b="27045"/>
          <a:stretch>
            <a:fillRect/>
          </a:stretch>
        </p:blipFill>
        <p:spPr bwMode="auto">
          <a:xfrm>
            <a:off x="6553200" y="2362200"/>
            <a:ext cx="2590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-8068"/>
            <a:ext cx="8229600" cy="1066800"/>
          </a:xfrm>
        </p:spPr>
        <p:txBody>
          <a:bodyPr/>
          <a:lstStyle/>
          <a:p>
            <a:r>
              <a:rPr lang="en-US" sz="3600" i="1" dirty="0" smtClean="0">
                <a:latin typeface="+mj-lt"/>
              </a:rPr>
              <a:t>Why Assess Vulnerability?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1280160"/>
            <a:ext cx="5029200" cy="252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Vulnerability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assessments can help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Prioritize species and systems for management actions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Develop management strategies to address climate change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5589" y="3838892"/>
            <a:ext cx="5029200" cy="199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vulnerability assessments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don’t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The don’t make a conservation decision for you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0" name="Picture 9" descr="volunteers.jpg"/>
          <p:cNvPicPr>
            <a:picLocks noChangeAspect="1"/>
          </p:cNvPicPr>
          <p:nvPr/>
        </p:nvPicPr>
        <p:blipFill>
          <a:blip r:embed="rId3" cstate="print"/>
          <a:srcRect l="3008" t="4571" r="3759" b="4000"/>
          <a:stretch>
            <a:fillRect/>
          </a:stretch>
        </p:blipFill>
        <p:spPr>
          <a:xfrm>
            <a:off x="5334000" y="3124200"/>
            <a:ext cx="2667000" cy="1605935"/>
          </a:xfrm>
          <a:prstGeom prst="rect">
            <a:avLst/>
          </a:prstGeom>
        </p:spPr>
      </p:pic>
      <p:pic>
        <p:nvPicPr>
          <p:cNvPr id="11" name="Picture 10" descr="barred owl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4380914"/>
            <a:ext cx="2324100" cy="1734136"/>
          </a:xfrm>
          <a:prstGeom prst="rect">
            <a:avLst/>
          </a:prstGeom>
        </p:spPr>
      </p:pic>
      <p:pic>
        <p:nvPicPr>
          <p:cNvPr id="9" name="Picture 8" descr="snowgees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1219200"/>
            <a:ext cx="2094292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1066800"/>
          </a:xfrm>
        </p:spPr>
        <p:txBody>
          <a:bodyPr/>
          <a:lstStyle/>
          <a:p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Select “Key Vulnerabilities”</a:t>
            </a:r>
          </a:p>
        </p:txBody>
      </p:sp>
      <p:sp>
        <p:nvSpPr>
          <p:cNvPr id="8" name="Content Placeholder 8"/>
          <p:cNvSpPr txBox="1">
            <a:spLocks/>
          </p:cNvSpPr>
          <p:nvPr/>
        </p:nvSpPr>
        <p:spPr bwMode="auto">
          <a:xfrm>
            <a:off x="304800" y="1295400"/>
            <a:ext cx="5410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Importance of the species/system at risk (or not)</a:t>
            </a: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Keystone species, ecosystem service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Intensity/magnitude of impacts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Impacts on many species, large area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Reversibility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impacts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</a:rPr>
              <a:t>Potential for thresholds/tipping points?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Timing of impacts</a:t>
            </a:r>
          </a:p>
          <a:p>
            <a:pPr marL="742950" lvl="1" indent="-285750" eaLnBrk="0" hangingPunct="0">
              <a:spcBef>
                <a:spcPct val="20000"/>
              </a:spcBef>
              <a:buFont typeface="Garamond" pitchFamily="18" charset="0"/>
              <a:buChar char="−"/>
              <a:defRPr/>
            </a:pPr>
            <a:r>
              <a:rPr lang="en-US" sz="2400" kern="0" dirty="0" smtClean="0">
                <a:solidFill>
                  <a:srgbClr val="FFFF00"/>
                </a:solidFill>
              </a:rPr>
              <a:t>Near versus long term, opportunity costs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4" name="Picture 3" descr="gray_bat_fem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219200"/>
            <a:ext cx="2311400" cy="1733550"/>
          </a:xfrm>
          <a:prstGeom prst="rect">
            <a:avLst/>
          </a:prstGeom>
        </p:spPr>
      </p:pic>
      <p:pic>
        <p:nvPicPr>
          <p:cNvPr id="5" name="Picture 4" descr="brookieinwate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629400" y="3886200"/>
            <a:ext cx="2223247" cy="1219200"/>
          </a:xfrm>
          <a:prstGeom prst="rect">
            <a:avLst/>
          </a:prstGeom>
        </p:spPr>
      </p:pic>
      <p:pic>
        <p:nvPicPr>
          <p:cNvPr id="6" name="Picture 5" descr="spraw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400" y="4945184"/>
            <a:ext cx="3048000" cy="1455616"/>
          </a:xfrm>
          <a:prstGeom prst="rect">
            <a:avLst/>
          </a:prstGeom>
        </p:spPr>
      </p:pic>
      <p:pic>
        <p:nvPicPr>
          <p:cNvPr id="7" name="Picture 6" descr="imagesCAL2B0FZ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6950" y="2438400"/>
            <a:ext cx="3067050" cy="148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Step “3”</a:t>
            </a:r>
            <a:br>
              <a:rPr lang="en-US" sz="3600" dirty="0" smtClean="0"/>
            </a:br>
            <a:r>
              <a:rPr lang="en-US" sz="3600" dirty="0" smtClean="0"/>
              <a:t>Review/Revise Conservation Goals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133600"/>
            <a:ext cx="2971800" cy="206248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 smtClean="0"/>
              <a:t>Existing targets, goals, management objectives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Understanding of system/target vulnerabilities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629400" y="1447800"/>
            <a:ext cx="2895600" cy="56896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324600" y="2133600"/>
            <a:ext cx="2819400" cy="3124200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 smtClean="0"/>
              <a:t>Agreed-upon set of climate-informed conservation targets, goals,  management objectives</a:t>
            </a:r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57600" y="26670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Review/ Revise Conservation Goals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Step 4</a:t>
            </a:r>
            <a:br>
              <a:rPr lang="en-US" sz="3600" dirty="0" smtClean="0"/>
            </a:br>
            <a:r>
              <a:rPr lang="en-US" sz="3600" dirty="0" smtClean="0"/>
              <a:t>Identify Possible Adaptation Options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133600"/>
            <a:ext cx="2819400" cy="30480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 smtClean="0"/>
              <a:t>Key vulnerabilities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Factors contributing to those vulnerabilities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477000" y="1447800"/>
            <a:ext cx="2895600" cy="56896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324600" y="2133600"/>
            <a:ext cx="2819400" cy="4267200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 smtClean="0"/>
              <a:t>Specific actions capable of reducing key vulnerabilities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Explicit rationale or logic model for how identified actions link to climate-related impacts</a:t>
            </a:r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57600" y="25908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Identify Possible Adaptation Options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 bwMode="auto">
          <a:xfrm>
            <a:off x="609600" y="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Adaptation Strategies and</a:t>
            </a:r>
            <a:r>
              <a:rPr kumimoji="0" lang="en-US" sz="3600" b="0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Options</a:t>
            </a:r>
            <a:endParaRPr kumimoji="0" lang="en-US" sz="36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304800" y="1447800"/>
            <a:ext cx="5410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Reduce non-climate stressors</a:t>
            </a:r>
            <a:endParaRPr lang="en-US" sz="2800" kern="0" dirty="0" smtClean="0">
              <a:solidFill>
                <a:schemeClr val="bg1"/>
              </a:solidFill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Identify those that exacerbate or are exacerbated by climate change (e.g., invasive species)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Protect key ecosystem features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Identify characteristics that represent “underpinnings” of the system (e.g., geophysical stage)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Ensure connectivity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</a:rPr>
              <a:t>Consider ability of species/habitats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</a:rPr>
              <a:t> to move, connect the “right” habitats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4" name="Picture 3" descr="storm_drain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1371600"/>
            <a:ext cx="2552658" cy="1693393"/>
          </a:xfrm>
          <a:prstGeom prst="rect">
            <a:avLst/>
          </a:prstGeom>
        </p:spPr>
      </p:pic>
      <p:pic>
        <p:nvPicPr>
          <p:cNvPr id="5" name="Picture 4" descr="geolog_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3124200"/>
            <a:ext cx="3066931" cy="1524000"/>
          </a:xfrm>
          <a:prstGeom prst="rect">
            <a:avLst/>
          </a:prstGeom>
        </p:spPr>
      </p:pic>
      <p:pic>
        <p:nvPicPr>
          <p:cNvPr id="6" name="Picture 5" descr="road_sign_turtle_cross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00" y="4572000"/>
            <a:ext cx="2057400" cy="1545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304800" y="1447800"/>
            <a:ext cx="5410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Restore structure and function</a:t>
            </a:r>
            <a:endParaRPr lang="en-US" sz="2800" kern="0" dirty="0" smtClean="0">
              <a:solidFill>
                <a:schemeClr val="bg1"/>
              </a:solidFill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Identify characteristics that promote “resilience” (e.g., species diversity)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Support evolutionary potential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Maintain/enhance genetic diversity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Protect refugia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Identify current or future areas that are less affected by climate change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Relocate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organisms</a:t>
            </a:r>
          </a:p>
          <a:p>
            <a:pPr marL="742950" lvl="1" indent="-285750" eaLnBrk="0" hangingPunct="0">
              <a:spcBef>
                <a:spcPct val="20000"/>
              </a:spcBef>
              <a:buFont typeface="Garamond" pitchFamily="18" charset="0"/>
              <a:buChar char="−"/>
              <a:defRPr/>
            </a:pPr>
            <a:r>
              <a:rPr lang="en-US" sz="2400" kern="0" baseline="0" dirty="0" err="1" smtClean="0">
                <a:solidFill>
                  <a:srgbClr val="FFFF00"/>
                </a:solidFill>
                <a:latin typeface="+mn-lt"/>
              </a:rPr>
              <a:t>Translocate</a:t>
            </a:r>
            <a:r>
              <a:rPr lang="en-US" sz="2400" kern="0" baseline="0" dirty="0" smtClean="0">
                <a:solidFill>
                  <a:srgbClr val="FFFF00"/>
                </a:solidFill>
                <a:latin typeface="+mn-lt"/>
              </a:rPr>
              <a:t> to</a:t>
            </a: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“favorable” habitat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4" name="Picture 3" descr="great smoky mountai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1524000"/>
            <a:ext cx="2819400" cy="1859170"/>
          </a:xfrm>
          <a:prstGeom prst="rect">
            <a:avLst/>
          </a:prstGeom>
        </p:spPr>
      </p:pic>
      <p:pic>
        <p:nvPicPr>
          <p:cNvPr id="5" name="Picture 4" descr="normal_iil_ian_bf_1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2514600" cy="1887130"/>
          </a:xfrm>
          <a:prstGeom prst="rect">
            <a:avLst/>
          </a:prstGeom>
        </p:spPr>
      </p:pic>
      <p:pic>
        <p:nvPicPr>
          <p:cNvPr id="6" name="Picture 5" descr="imagesCA0990H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4343400"/>
            <a:ext cx="2619375" cy="174307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09600" y="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Adaptation Strategies and</a:t>
            </a:r>
            <a:r>
              <a:rPr kumimoji="0" lang="en-US" sz="3600" b="0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Options</a:t>
            </a:r>
            <a:endParaRPr kumimoji="0" lang="en-US" sz="36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Step 5</a:t>
            </a:r>
            <a:br>
              <a:rPr lang="en-US" sz="3600" dirty="0" smtClean="0"/>
            </a:br>
            <a:r>
              <a:rPr lang="en-US" sz="3600" dirty="0" smtClean="0"/>
              <a:t>Evaluate and Select Adaptation Actions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133600"/>
            <a:ext cx="2743200" cy="2062480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 smtClean="0"/>
              <a:t>Agreed-upon climate-informed goals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Set of possible adaptation actions</a:t>
            </a:r>
          </a:p>
          <a:p>
            <a:pPr>
              <a:spcBef>
                <a:spcPts val="1200"/>
              </a:spcBef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705600" y="1447800"/>
            <a:ext cx="2895600" cy="56896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248400" y="2133600"/>
            <a:ext cx="2895600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Set of adaptation actions most appropriate to implement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A coherent plan based on selected actions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Metrics for use in tracking action effectiveness</a:t>
            </a:r>
          </a:p>
          <a:p>
            <a:pPr lvl="0">
              <a:spcBef>
                <a:spcPts val="1200"/>
              </a:spcBef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57600" y="2438400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Evaluate and Select Adaptation Actions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Iceharbor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7000" y="4191000"/>
            <a:ext cx="2371218" cy="1828800"/>
          </a:xfrm>
          <a:prstGeom prst="rect">
            <a:avLst/>
          </a:prstGeom>
          <a:noFill/>
          <a:ln/>
        </p:spPr>
      </p:pic>
      <p:pic>
        <p:nvPicPr>
          <p:cNvPr id="12" name="Picture 6" descr="DS_Excavating_the_leve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895600"/>
            <a:ext cx="263272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618618" y="22412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Examples of 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Criteria for Selection</a:t>
            </a:r>
          </a:p>
        </p:txBody>
      </p:sp>
      <p:sp>
        <p:nvSpPr>
          <p:cNvPr id="9" name="Content Placeholder 8"/>
          <p:cNvSpPr txBox="1">
            <a:spLocks/>
          </p:cNvSpPr>
          <p:nvPr/>
        </p:nvSpPr>
        <p:spPr bwMode="auto">
          <a:xfrm>
            <a:off x="152400" y="1371600"/>
            <a:ext cx="5410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Importance/urgency</a:t>
            </a:r>
            <a:endParaRPr lang="en-US" sz="2800" kern="0" dirty="0" smtClean="0">
              <a:solidFill>
                <a:schemeClr val="bg1"/>
              </a:solidFill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Impacts require immediate action</a:t>
            </a: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Potential for irreversible harm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Benefits/performance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Co-benefits (e.g., clean drinking water)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“Proven” action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Costs/feasibility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Cost of action versus inaction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Technical/political feasibility</a:t>
            </a:r>
          </a:p>
        </p:txBody>
      </p:sp>
      <p:pic>
        <p:nvPicPr>
          <p:cNvPr id="14" name="Picture 13" descr="t34_232669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1371600"/>
            <a:ext cx="2819400" cy="1811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Step 6</a:t>
            </a:r>
            <a:br>
              <a:rPr lang="en-US" sz="3600" dirty="0" smtClean="0"/>
            </a:br>
            <a:r>
              <a:rPr lang="en-US" sz="3600" dirty="0" smtClean="0"/>
              <a:t>Implement Priority Adaptation Actions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133600"/>
            <a:ext cx="2667000" cy="3657600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 smtClean="0"/>
              <a:t>Priority actions for implementation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Implementation challenges identified during strategy and action evaluation and selection</a:t>
            </a:r>
          </a:p>
          <a:p>
            <a:pPr>
              <a:spcBef>
                <a:spcPts val="1200"/>
              </a:spcBef>
            </a:pP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324600" y="1371600"/>
            <a:ext cx="15240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629400" y="2133600"/>
            <a:ext cx="2286000" cy="2667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Set of actions put into practice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Results of actions</a:t>
            </a:r>
          </a:p>
          <a:p>
            <a:pPr lvl="0">
              <a:spcBef>
                <a:spcPts val="1200"/>
              </a:spcBef>
            </a:pPr>
            <a:endParaRPr lang="en-US" dirty="0" smtClean="0"/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733800" y="2438400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Implement Priority Adaptation Actions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616" y="33943"/>
            <a:ext cx="8229600" cy="1066800"/>
          </a:xfrm>
        </p:spPr>
        <p:txBody>
          <a:bodyPr/>
          <a:lstStyle/>
          <a:p>
            <a:r>
              <a:rPr lang="en-US" sz="3600" i="1" dirty="0"/>
              <a:t>(Overcoming) </a:t>
            </a:r>
            <a:r>
              <a:rPr lang="en-US" sz="3600" i="1" dirty="0" smtClean="0"/>
              <a:t>Obstacles </a:t>
            </a:r>
            <a:r>
              <a:rPr lang="en-US" sz="3600" i="1" dirty="0"/>
              <a:t>to Adaptation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33400" y="2915921"/>
            <a:ext cx="83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81000" y="1137920"/>
            <a:ext cx="3581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Garamond" pitchFamily="18" charset="0"/>
              <a:buChar char="─"/>
            </a:pPr>
            <a:r>
              <a:rPr lang="en-US" dirty="0">
                <a:solidFill>
                  <a:schemeClr val="bg1"/>
                </a:solidFill>
              </a:rPr>
              <a:t> Lack of knowledge of climate </a:t>
            </a:r>
            <a:r>
              <a:rPr lang="en-US" dirty="0" smtClean="0">
                <a:solidFill>
                  <a:schemeClr val="bg1"/>
                </a:solidFill>
              </a:rPr>
              <a:t>change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381000" y="3276600"/>
            <a:ext cx="3810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Garamond" pitchFamily="18" charset="0"/>
              <a:buChar char="─"/>
            </a:pPr>
            <a:r>
              <a:rPr lang="en-US" dirty="0">
                <a:solidFill>
                  <a:schemeClr val="bg1"/>
                </a:solidFill>
              </a:rPr>
              <a:t> Psychological and institutional barriers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457200" y="2286000"/>
            <a:ext cx="22517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Garamond" pitchFamily="18" charset="0"/>
              <a:buChar char="─"/>
            </a:pPr>
            <a:r>
              <a:rPr lang="en-US" dirty="0" smtClean="0">
                <a:solidFill>
                  <a:schemeClr val="bg1"/>
                </a:solidFill>
              </a:rPr>
              <a:t> Uncertainty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381000" y="4495800"/>
            <a:ext cx="31187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Garamond" pitchFamily="18" charset="0"/>
              <a:buChar char="─"/>
            </a:pPr>
            <a:r>
              <a:rPr lang="en-US" dirty="0">
                <a:solidFill>
                  <a:schemeClr val="bg1"/>
                </a:solidFill>
              </a:rPr>
              <a:t> Lack of resources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381000" y="5486400"/>
            <a:ext cx="2291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Garamond" pitchFamily="18" charset="0"/>
              <a:buChar char="─"/>
            </a:pPr>
            <a:r>
              <a:rPr lang="en-US" dirty="0">
                <a:solidFill>
                  <a:schemeClr val="bg1"/>
                </a:solidFill>
              </a:rPr>
              <a:t> Political will</a:t>
            </a: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8001000" y="504952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8001000" y="334264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 rot="-761975">
            <a:off x="7848600" y="526288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8001000" y="398272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8001000" y="35560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8001000" y="37693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8001000" y="27025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8001000" y="440944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 rot="1166402">
            <a:off x="7391400" y="53340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8001000" y="184912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8001000" y="291592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8001000" y="24892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 rot="-190789">
            <a:off x="7467600" y="44805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8001000" y="48361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8001000" y="227584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8001000" y="419608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1" name="Rectangle 41"/>
          <p:cNvSpPr>
            <a:spLocks noChangeArrowheads="1"/>
          </p:cNvSpPr>
          <p:nvPr/>
        </p:nvSpPr>
        <p:spPr bwMode="auto">
          <a:xfrm rot="1405722">
            <a:off x="7315200" y="49784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 rot="1914592">
            <a:off x="8458200" y="51917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8001000" y="206248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 rot="8527501">
            <a:off x="8458200" y="49784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8001000" y="16357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 rot="-622550">
            <a:off x="8001000" y="48361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 rot="1529854">
            <a:off x="8458200" y="48361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8001000" y="312928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8001000" y="46228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5" name="Rectangle 55"/>
          <p:cNvSpPr>
            <a:spLocks noChangeArrowheads="1"/>
          </p:cNvSpPr>
          <p:nvPr/>
        </p:nvSpPr>
        <p:spPr bwMode="auto">
          <a:xfrm>
            <a:off x="8001000" y="14224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 rot="-1298791">
            <a:off x="7467600" y="48361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7" name="Rectangle 57"/>
          <p:cNvSpPr>
            <a:spLocks noChangeArrowheads="1"/>
          </p:cNvSpPr>
          <p:nvPr/>
        </p:nvSpPr>
        <p:spPr bwMode="auto">
          <a:xfrm rot="474430">
            <a:off x="8001000" y="455168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8" name="Rectangle 58"/>
          <p:cNvSpPr>
            <a:spLocks noChangeArrowheads="1"/>
          </p:cNvSpPr>
          <p:nvPr/>
        </p:nvSpPr>
        <p:spPr bwMode="auto">
          <a:xfrm rot="-238349">
            <a:off x="7467600" y="476504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19" name="Rectangle 59"/>
          <p:cNvSpPr>
            <a:spLocks noChangeArrowheads="1"/>
          </p:cNvSpPr>
          <p:nvPr/>
        </p:nvSpPr>
        <p:spPr bwMode="auto">
          <a:xfrm rot="285818">
            <a:off x="8305800" y="504952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20" name="Rectangle 60"/>
          <p:cNvSpPr>
            <a:spLocks noChangeArrowheads="1"/>
          </p:cNvSpPr>
          <p:nvPr/>
        </p:nvSpPr>
        <p:spPr bwMode="auto">
          <a:xfrm>
            <a:off x="8153400" y="53340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21" name="Rectangle 61"/>
          <p:cNvSpPr>
            <a:spLocks noChangeArrowheads="1"/>
          </p:cNvSpPr>
          <p:nvPr/>
        </p:nvSpPr>
        <p:spPr bwMode="auto">
          <a:xfrm rot="474430">
            <a:off x="8458200" y="462280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22" name="Rectangle 62"/>
          <p:cNvSpPr>
            <a:spLocks noChangeArrowheads="1"/>
          </p:cNvSpPr>
          <p:nvPr/>
        </p:nvSpPr>
        <p:spPr bwMode="auto">
          <a:xfrm rot="474430">
            <a:off x="7620000" y="5191760"/>
            <a:ext cx="685800" cy="21336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4114800" y="1137920"/>
            <a:ext cx="350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Research (new models), workshops, info-sharing</a:t>
            </a:r>
          </a:p>
        </p:txBody>
      </p:sp>
      <p:sp>
        <p:nvSpPr>
          <p:cNvPr id="15428" name="Text Box 68"/>
          <p:cNvSpPr txBox="1">
            <a:spLocks noChangeArrowheads="1"/>
          </p:cNvSpPr>
          <p:nvPr/>
        </p:nvSpPr>
        <p:spPr bwMode="auto">
          <a:xfrm>
            <a:off x="4114800" y="2209800"/>
            <a:ext cx="33686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Adaptive management, scenario planning</a:t>
            </a:r>
          </a:p>
        </p:txBody>
      </p:sp>
      <p:sp>
        <p:nvSpPr>
          <p:cNvPr id="15429" name="Text Box 69"/>
          <p:cNvSpPr txBox="1">
            <a:spLocks noChangeArrowheads="1"/>
          </p:cNvSpPr>
          <p:nvPr/>
        </p:nvSpPr>
        <p:spPr bwMode="auto">
          <a:xfrm>
            <a:off x="4114800" y="3276600"/>
            <a:ext cx="33686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Reevaluation of goals, policies, procedures</a:t>
            </a:r>
          </a:p>
        </p:txBody>
      </p:sp>
      <p:sp>
        <p:nvSpPr>
          <p:cNvPr id="15430" name="Text Box 70"/>
          <p:cNvSpPr txBox="1">
            <a:spLocks noChangeArrowheads="1"/>
          </p:cNvSpPr>
          <p:nvPr/>
        </p:nvSpPr>
        <p:spPr bwMode="auto">
          <a:xfrm>
            <a:off x="4114800" y="4495800"/>
            <a:ext cx="33686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Dedicated funding, prioritization</a:t>
            </a:r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4114800" y="5486400"/>
            <a:ext cx="3657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Encourage leadership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  <p:bldP spid="15372" grpId="0"/>
      <p:bldP spid="15373" grpId="0"/>
      <p:bldP spid="15374" grpId="0"/>
      <p:bldP spid="15375" grpId="0"/>
      <p:bldP spid="15382" grpId="0" animBg="1"/>
      <p:bldP spid="15383" grpId="0" animBg="1"/>
      <p:bldP spid="15384" grpId="0" animBg="1"/>
      <p:bldP spid="15385" grpId="0" animBg="1"/>
      <p:bldP spid="15388" grpId="0" animBg="1"/>
      <p:bldP spid="15389" grpId="0" animBg="1"/>
      <p:bldP spid="15391" grpId="0" animBg="1"/>
      <p:bldP spid="15392" grpId="0" animBg="1"/>
      <p:bldP spid="15393" grpId="0" animBg="1"/>
      <p:bldP spid="15394" grpId="0" animBg="1"/>
      <p:bldP spid="15395" grpId="0" animBg="1"/>
      <p:bldP spid="15396" grpId="0" animBg="1"/>
      <p:bldP spid="15399" grpId="0" animBg="1"/>
      <p:bldP spid="15400" grpId="0" animBg="1"/>
      <p:bldP spid="15401" grpId="0" animBg="1"/>
      <p:bldP spid="15402" grpId="0" animBg="1"/>
      <p:bldP spid="15405" grpId="0" animBg="1"/>
      <p:bldP spid="15406" grpId="0" animBg="1"/>
      <p:bldP spid="15407" grpId="0" animBg="1"/>
      <p:bldP spid="15408" grpId="0" animBg="1"/>
      <p:bldP spid="15409" grpId="0" animBg="1"/>
      <p:bldP spid="15410" grpId="0" animBg="1"/>
      <p:bldP spid="15415" grpId="0" animBg="1"/>
      <p:bldP spid="15416" grpId="0" animBg="1"/>
      <p:bldP spid="15417" grpId="0" animBg="1"/>
      <p:bldP spid="15418" grpId="0" animBg="1"/>
      <p:bldP spid="15419" grpId="0" animBg="1"/>
      <p:bldP spid="15420" grpId="0" animBg="1"/>
      <p:bldP spid="15421" grpId="0" animBg="1"/>
      <p:bldP spid="15422" grpId="0" animBg="1"/>
      <p:bldP spid="15427" grpId="0"/>
      <p:bldP spid="15428" grpId="0"/>
      <p:bldP spid="15429" grpId="0"/>
      <p:bldP spid="15430" grpId="0"/>
      <p:bldP spid="154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n-US" sz="3600" dirty="0" smtClean="0"/>
              <a:t>Step 7</a:t>
            </a:r>
            <a:br>
              <a:rPr lang="en-US" sz="3600" dirty="0" smtClean="0"/>
            </a:br>
            <a:r>
              <a:rPr lang="en-US" sz="3600" dirty="0" smtClean="0"/>
              <a:t>Track Action Effectiveness/Ecological Response</a:t>
            </a:r>
            <a:endParaRPr lang="en-US" sz="3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14478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Inputs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0" y="2133600"/>
            <a:ext cx="2743200" cy="3200400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n-US" dirty="0" smtClean="0"/>
              <a:t>Adaptation actions selected for implementation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Possible evaluation metrics</a:t>
            </a:r>
          </a:p>
          <a:p>
            <a:pPr marL="342900" lvl="1" indent="-342900">
              <a:spcBef>
                <a:spcPts val="1200"/>
              </a:spcBef>
              <a:buChar char="•"/>
            </a:pPr>
            <a:endParaRPr lang="en-US" sz="2400" dirty="0" smtClean="0">
              <a:latin typeface="Calibri" pitchFamily="34" charset="0"/>
              <a:ea typeface="+mn-ea"/>
              <a:cs typeface="+mn-cs"/>
            </a:endParaRPr>
          </a:p>
          <a:p>
            <a:pPr>
              <a:spcBef>
                <a:spcPts val="1200"/>
              </a:spcBef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553200" y="1447800"/>
            <a:ext cx="1524000" cy="64008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Outputs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248400" y="2133600"/>
            <a:ext cx="2667000" cy="2743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Management-relevant changes in ecological resources documented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Climate change and ecological responses measured</a:t>
            </a:r>
          </a:p>
          <a:p>
            <a:pPr>
              <a:spcBef>
                <a:spcPts val="1200"/>
              </a:spcBef>
            </a:pPr>
            <a:endParaRPr lang="en-US" dirty="0" smtClean="0">
              <a:latin typeface="Calibri" pitchFamily="34" charset="0"/>
            </a:endParaRPr>
          </a:p>
          <a:p>
            <a:pPr lvl="0">
              <a:spcBef>
                <a:spcPts val="1200"/>
              </a:spcBef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81400" y="2209800"/>
            <a:ext cx="2057400" cy="1849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895600" y="2590800"/>
            <a:ext cx="609600" cy="113792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791200" y="2590800"/>
            <a:ext cx="609600" cy="11379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57600" y="2514600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Track Action Effectiveness and Ecological Response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uiExpand="1" build="p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noaa restoration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ield-set2-400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89254" y="2514600"/>
            <a:ext cx="2115331" cy="1676400"/>
          </a:xfrm>
          <a:prstGeom prst="rect">
            <a:avLst/>
          </a:prstGeom>
        </p:spPr>
      </p:pic>
      <p:sp>
        <p:nvSpPr>
          <p:cNvPr id="9" name="Content Placeholder 8"/>
          <p:cNvSpPr txBox="1">
            <a:spLocks/>
          </p:cNvSpPr>
          <p:nvPr/>
        </p:nvSpPr>
        <p:spPr bwMode="auto">
          <a:xfrm>
            <a:off x="152400" y="1371600"/>
            <a:ext cx="5410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Evaluate effectiveness of management efforts</a:t>
            </a:r>
            <a:endParaRPr lang="en-US" sz="2800" kern="0" dirty="0" smtClean="0">
              <a:solidFill>
                <a:schemeClr val="bg1"/>
              </a:solidFill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“Forward-looking” baseline</a:t>
            </a: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Long-term commitment</a:t>
            </a:r>
          </a:p>
          <a:p>
            <a:pPr marL="800100" lvl="1" indent="-342900" eaLnBrk="0" hangingPunct="0">
              <a:spcBef>
                <a:spcPct val="20000"/>
              </a:spcBef>
              <a:buFont typeface="Calibri" pitchFamily="34" charset="0"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Consider “process</a:t>
            </a:r>
            <a:r>
              <a:rPr lang="en-US" sz="2400" kern="0" smtClean="0">
                <a:solidFill>
                  <a:srgbClr val="FFFF00"/>
                </a:solidFill>
                <a:latin typeface="+mn-lt"/>
              </a:rPr>
              <a:t>” metrics</a:t>
            </a:r>
            <a:endParaRPr lang="en-US" sz="2400" kern="0" dirty="0" smtClean="0">
              <a:solidFill>
                <a:srgbClr val="FFFF00"/>
              </a:solidFill>
              <a:latin typeface="+mn-lt"/>
            </a:endParaRP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Monitor impacts and incorporate new science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+mn-lt"/>
              </a:rPr>
              <a:t> Potential tipping points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Revisit one or more steps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594707" y="2143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Monitoring and Evaluation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79604" y="3807620"/>
            <a:ext cx="2410620" cy="225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96727" y="973955"/>
            <a:ext cx="5442473" cy="3711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13" dirty="0" smtClean="0">
                <a:solidFill>
                  <a:schemeClr val="bg1"/>
                </a:solidFill>
                <a:latin typeface="+mj-lt"/>
              </a:rPr>
              <a:t>Guide available </a:t>
            </a:r>
            <a:r>
              <a:rPr lang="en-US" sz="2613" dirty="0">
                <a:solidFill>
                  <a:schemeClr val="bg1"/>
                </a:solidFill>
                <a:latin typeface="+mj-lt"/>
              </a:rPr>
              <a:t>at: </a:t>
            </a:r>
            <a:r>
              <a:rPr lang="en-US" sz="2613" dirty="0" smtClean="0">
                <a:solidFill>
                  <a:schemeClr val="bg1"/>
                </a:solidFill>
                <a:latin typeface="+mj-lt"/>
                <a:hlinkClick r:id="rId3"/>
              </a:rPr>
              <a:t>www.nwf.org/ClimateSmartGuide</a:t>
            </a:r>
            <a:endParaRPr lang="en-US" sz="2613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613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613" dirty="0" smtClean="0">
                <a:solidFill>
                  <a:schemeClr val="bg1"/>
                </a:solidFill>
                <a:latin typeface="+mj-lt"/>
              </a:rPr>
              <a:t>Climate-Smart Conservation Training</a:t>
            </a:r>
          </a:p>
          <a:p>
            <a:pPr algn="ctr"/>
            <a:r>
              <a:rPr lang="en-US" sz="2613" dirty="0" smtClean="0">
                <a:solidFill>
                  <a:schemeClr val="bg1"/>
                </a:solidFill>
                <a:latin typeface="+mj-lt"/>
              </a:rPr>
              <a:t>Olympia, WA</a:t>
            </a:r>
          </a:p>
          <a:p>
            <a:pPr algn="ctr"/>
            <a:r>
              <a:rPr lang="en-US" sz="2613" dirty="0" smtClean="0">
                <a:solidFill>
                  <a:schemeClr val="bg1"/>
                </a:solidFill>
                <a:latin typeface="+mj-lt"/>
              </a:rPr>
              <a:t>October 28-30</a:t>
            </a:r>
          </a:p>
          <a:p>
            <a:pPr algn="ctr"/>
            <a:r>
              <a:rPr lang="en-US" sz="2613" dirty="0">
                <a:solidFill>
                  <a:schemeClr val="bg1"/>
                </a:solidFill>
                <a:latin typeface="+mj-lt"/>
                <a:hlinkClick r:id="rId4"/>
              </a:rPr>
              <a:t>http://</a:t>
            </a:r>
            <a:r>
              <a:rPr lang="en-US" sz="2613" dirty="0" smtClean="0">
                <a:solidFill>
                  <a:schemeClr val="bg1"/>
                </a:solidFill>
                <a:latin typeface="+mj-lt"/>
                <a:hlinkClick r:id="rId4"/>
              </a:rPr>
              <a:t>training.fws.gov/courses/programs/climate-change/schedule.html</a:t>
            </a:r>
            <a:endParaRPr lang="en-US" sz="2613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2613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3" y="985609"/>
            <a:ext cx="3093244" cy="398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1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6232</TotalTime>
  <Words>1157</Words>
  <Application>Microsoft Office PowerPoint</Application>
  <PresentationFormat>Custom</PresentationFormat>
  <Paragraphs>261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Garamond</vt:lpstr>
      <vt:lpstr>Default Design</vt:lpstr>
      <vt:lpstr>  Climate-Smart Conservation:  Putting Adaptation Principles into Practice </vt:lpstr>
      <vt:lpstr>Guidance Development Approach</vt:lpstr>
      <vt:lpstr>Putting Adaptation  Principles into Practice</vt:lpstr>
      <vt:lpstr>Climate-Smart Conservation  “Themes” in a Nutshell</vt:lpstr>
      <vt:lpstr>1. Act with Intentionality</vt:lpstr>
      <vt:lpstr>2. Manage for Change Not Just Persistence</vt:lpstr>
      <vt:lpstr> Continuum of Change  </vt:lpstr>
      <vt:lpstr>Approaches for Change Management</vt:lpstr>
      <vt:lpstr>3. Reconsider Conservation Goals Not just strategies</vt:lpstr>
      <vt:lpstr>4. Integrate with Existing Work Not Just Stand-Alone Adaptation</vt:lpstr>
      <vt:lpstr>Structure of Guidance Document</vt:lpstr>
      <vt:lpstr>Climate-Smart Conservation Cycle A Generalized Framework for Adaptation Planning and Implementation</vt:lpstr>
      <vt:lpstr>Step 1 Define Planning Purpose and Scope</vt:lpstr>
      <vt:lpstr>PowerPoint Presentation</vt:lpstr>
      <vt:lpstr>PowerPoint Presentation</vt:lpstr>
      <vt:lpstr>Step 2 Assess Climate Impacts and Vulnerabilities</vt:lpstr>
      <vt:lpstr>Defining Vulnerability</vt:lpstr>
      <vt:lpstr>Why Assess Vulnerability?</vt:lpstr>
      <vt:lpstr>Select “Key Vulnerabilities”</vt:lpstr>
      <vt:lpstr>Step “3” Review/Revise Conservation Goals</vt:lpstr>
      <vt:lpstr>Step 4 Identify Possible Adaptation Options</vt:lpstr>
      <vt:lpstr>PowerPoint Presentation</vt:lpstr>
      <vt:lpstr>PowerPoint Presentation</vt:lpstr>
      <vt:lpstr>Step 5 Evaluate and Select Adaptation Actions</vt:lpstr>
      <vt:lpstr>PowerPoint Presentation</vt:lpstr>
      <vt:lpstr>Step 6 Implement Priority Adaptation Actions</vt:lpstr>
      <vt:lpstr>(Overcoming) Obstacles to Adaptation</vt:lpstr>
      <vt:lpstr>Step 7 Track Action Effectiveness/Ecological Response</vt:lpstr>
      <vt:lpstr>PowerPoint Presentation</vt:lpstr>
      <vt:lpstr>PowerPoint Presentation</vt:lpstr>
    </vt:vector>
  </TitlesOfParts>
  <Company>DOW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Glick</dc:creator>
  <cp:lastModifiedBy>Patty Glick</cp:lastModifiedBy>
  <cp:revision>798</cp:revision>
  <cp:lastPrinted>2014-07-08T16:14:11Z</cp:lastPrinted>
  <dcterms:created xsi:type="dcterms:W3CDTF">2009-02-10T19:52:38Z</dcterms:created>
  <dcterms:modified xsi:type="dcterms:W3CDTF">2014-07-09T02:13:06Z</dcterms:modified>
</cp:coreProperties>
</file>