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6" r:id="rId1"/>
  </p:sldMasterIdLst>
  <p:notesMasterIdLst>
    <p:notesMasterId r:id="rId28"/>
  </p:notesMasterIdLst>
  <p:handoutMasterIdLst>
    <p:handoutMasterId r:id="rId29"/>
  </p:handoutMasterIdLst>
  <p:sldIdLst>
    <p:sldId id="256" r:id="rId2"/>
    <p:sldId id="305" r:id="rId3"/>
    <p:sldId id="257" r:id="rId4"/>
    <p:sldId id="301" r:id="rId5"/>
    <p:sldId id="274" r:id="rId6"/>
    <p:sldId id="273" r:id="rId7"/>
    <p:sldId id="287" r:id="rId8"/>
    <p:sldId id="266" r:id="rId9"/>
    <p:sldId id="297" r:id="rId10"/>
    <p:sldId id="298" r:id="rId11"/>
    <p:sldId id="268" r:id="rId12"/>
    <p:sldId id="288" r:id="rId13"/>
    <p:sldId id="262" r:id="rId14"/>
    <p:sldId id="277" r:id="rId15"/>
    <p:sldId id="278" r:id="rId16"/>
    <p:sldId id="285" r:id="rId17"/>
    <p:sldId id="303" r:id="rId18"/>
    <p:sldId id="310" r:id="rId19"/>
    <p:sldId id="306" r:id="rId20"/>
    <p:sldId id="261" r:id="rId21"/>
    <p:sldId id="309" r:id="rId22"/>
    <p:sldId id="308" r:id="rId23"/>
    <p:sldId id="307" r:id="rId24"/>
    <p:sldId id="294" r:id="rId25"/>
    <p:sldId id="282" r:id="rId26"/>
    <p:sldId id="304" r:id="rId27"/>
  </p:sldIdLst>
  <p:sldSz cx="9144000" cy="6858000" type="screen4x3"/>
  <p:notesSz cx="6858000" cy="9144000"/>
  <p:defaultTextStyle>
    <a:defPPr>
      <a:defRPr lang="en-US"/>
    </a:defPPr>
    <a:lvl1pPr marL="0" algn="l" defTabSz="568514" rtl="0" eaLnBrk="1" latinLnBrk="0" hangingPunct="1">
      <a:defRPr sz="1100" kern="1200">
        <a:solidFill>
          <a:schemeClr val="tx1"/>
        </a:solidFill>
        <a:latin typeface="+mn-lt"/>
        <a:ea typeface="+mn-ea"/>
        <a:cs typeface="+mn-cs"/>
      </a:defRPr>
    </a:lvl1pPr>
    <a:lvl2pPr marL="284257" algn="l" defTabSz="568514" rtl="0" eaLnBrk="1" latinLnBrk="0" hangingPunct="1">
      <a:defRPr sz="1100" kern="1200">
        <a:solidFill>
          <a:schemeClr val="tx1"/>
        </a:solidFill>
        <a:latin typeface="+mn-lt"/>
        <a:ea typeface="+mn-ea"/>
        <a:cs typeface="+mn-cs"/>
      </a:defRPr>
    </a:lvl2pPr>
    <a:lvl3pPr marL="568514" algn="l" defTabSz="568514" rtl="0" eaLnBrk="1" latinLnBrk="0" hangingPunct="1">
      <a:defRPr sz="1100" kern="1200">
        <a:solidFill>
          <a:schemeClr val="tx1"/>
        </a:solidFill>
        <a:latin typeface="+mn-lt"/>
        <a:ea typeface="+mn-ea"/>
        <a:cs typeface="+mn-cs"/>
      </a:defRPr>
    </a:lvl3pPr>
    <a:lvl4pPr marL="852772" algn="l" defTabSz="568514" rtl="0" eaLnBrk="1" latinLnBrk="0" hangingPunct="1">
      <a:defRPr sz="1100" kern="1200">
        <a:solidFill>
          <a:schemeClr val="tx1"/>
        </a:solidFill>
        <a:latin typeface="+mn-lt"/>
        <a:ea typeface="+mn-ea"/>
        <a:cs typeface="+mn-cs"/>
      </a:defRPr>
    </a:lvl4pPr>
    <a:lvl5pPr marL="1137029" algn="l" defTabSz="568514" rtl="0" eaLnBrk="1" latinLnBrk="0" hangingPunct="1">
      <a:defRPr sz="1100" kern="1200">
        <a:solidFill>
          <a:schemeClr val="tx1"/>
        </a:solidFill>
        <a:latin typeface="+mn-lt"/>
        <a:ea typeface="+mn-ea"/>
        <a:cs typeface="+mn-cs"/>
      </a:defRPr>
    </a:lvl5pPr>
    <a:lvl6pPr marL="1421286" algn="l" defTabSz="568514" rtl="0" eaLnBrk="1" latinLnBrk="0" hangingPunct="1">
      <a:defRPr sz="1100" kern="1200">
        <a:solidFill>
          <a:schemeClr val="tx1"/>
        </a:solidFill>
        <a:latin typeface="+mn-lt"/>
        <a:ea typeface="+mn-ea"/>
        <a:cs typeface="+mn-cs"/>
      </a:defRPr>
    </a:lvl6pPr>
    <a:lvl7pPr marL="1705544" algn="l" defTabSz="568514" rtl="0" eaLnBrk="1" latinLnBrk="0" hangingPunct="1">
      <a:defRPr sz="1100" kern="1200">
        <a:solidFill>
          <a:schemeClr val="tx1"/>
        </a:solidFill>
        <a:latin typeface="+mn-lt"/>
        <a:ea typeface="+mn-ea"/>
        <a:cs typeface="+mn-cs"/>
      </a:defRPr>
    </a:lvl7pPr>
    <a:lvl8pPr marL="1989801" algn="l" defTabSz="568514" rtl="0" eaLnBrk="1" latinLnBrk="0" hangingPunct="1">
      <a:defRPr sz="1100" kern="1200">
        <a:solidFill>
          <a:schemeClr val="tx1"/>
        </a:solidFill>
        <a:latin typeface="+mn-lt"/>
        <a:ea typeface="+mn-ea"/>
        <a:cs typeface="+mn-cs"/>
      </a:defRPr>
    </a:lvl8pPr>
    <a:lvl9pPr marL="2274059" algn="l" defTabSz="568514" rtl="0" eaLnBrk="1" latinLnBrk="0" hangingPunct="1">
      <a:defRPr sz="11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DD0F"/>
    <a:srgbClr val="CC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294" autoAdjust="0"/>
    <p:restoredTop sz="84783" autoAdjust="0"/>
  </p:normalViewPr>
  <p:slideViewPr>
    <p:cSldViewPr>
      <p:cViewPr varScale="1">
        <p:scale>
          <a:sx n="79" d="100"/>
          <a:sy n="79" d="100"/>
        </p:scale>
        <p:origin x="-1230" y="-84"/>
      </p:cViewPr>
      <p:guideLst>
        <p:guide orient="horz" pos="2160"/>
        <p:guide pos="2880"/>
      </p:guideLst>
    </p:cSldViewPr>
  </p:slideViewPr>
  <p:outlineViewPr>
    <p:cViewPr>
      <p:scale>
        <a:sx n="33" d="100"/>
        <a:sy n="33" d="100"/>
      </p:scale>
      <p:origin x="36" y="777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6" d="100"/>
          <a:sy n="86" d="100"/>
        </p:scale>
        <p:origin x="-3162"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53848E3-440F-4438-B7DA-2BED8997E96D}" type="datetimeFigureOut">
              <a:rPr lang="en-US" smtClean="0"/>
              <a:pPr/>
              <a:t>7/10/2014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3782889-897A-4963-BA02-C310C1239A7C}" type="slidenum">
              <a:rPr lang="en-US" smtClean="0"/>
              <a:pPr/>
              <a:t>‹#›</a:t>
            </a:fld>
            <a:endParaRPr lang="en-US"/>
          </a:p>
        </p:txBody>
      </p:sp>
    </p:spTree>
    <p:extLst>
      <p:ext uri="{BB962C8B-B14F-4D97-AF65-F5344CB8AC3E}">
        <p14:creationId xmlns:p14="http://schemas.microsoft.com/office/powerpoint/2010/main" val="2449469816"/>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10843610"/>
      </p:ext>
    </p:extLst>
  </p:cSld>
  <p:clrMap bg1="lt1" tx1="dk1" bg2="lt2" tx2="dk2" accent1="accent1" accent2="accent2" accent3="accent3" accent4="accent4" accent5="accent5" accent6="accent6" hlink="hlink" folHlink="folHlink"/>
  <p:hf sldNum="0" hdr="0" ftr="0" dt="0"/>
  <p:notesStyle>
    <a:lvl1pPr marL="0" algn="l" defTabSz="568514" rtl="0" eaLnBrk="1" latinLnBrk="0" hangingPunct="1">
      <a:defRPr sz="700" kern="1200">
        <a:solidFill>
          <a:schemeClr val="tx1"/>
        </a:solidFill>
        <a:latin typeface="+mn-lt"/>
        <a:ea typeface="+mn-ea"/>
        <a:cs typeface="+mn-cs"/>
      </a:defRPr>
    </a:lvl1pPr>
    <a:lvl2pPr marL="284257" algn="l" defTabSz="568514" rtl="0" eaLnBrk="1" latinLnBrk="0" hangingPunct="1">
      <a:defRPr sz="700" kern="1200">
        <a:solidFill>
          <a:schemeClr val="tx1"/>
        </a:solidFill>
        <a:latin typeface="+mn-lt"/>
        <a:ea typeface="+mn-ea"/>
        <a:cs typeface="+mn-cs"/>
      </a:defRPr>
    </a:lvl2pPr>
    <a:lvl3pPr marL="568514" algn="l" defTabSz="568514" rtl="0" eaLnBrk="1" latinLnBrk="0" hangingPunct="1">
      <a:defRPr sz="700" kern="1200">
        <a:solidFill>
          <a:schemeClr val="tx1"/>
        </a:solidFill>
        <a:latin typeface="+mn-lt"/>
        <a:ea typeface="+mn-ea"/>
        <a:cs typeface="+mn-cs"/>
      </a:defRPr>
    </a:lvl3pPr>
    <a:lvl4pPr marL="852772" algn="l" defTabSz="568514" rtl="0" eaLnBrk="1" latinLnBrk="0" hangingPunct="1">
      <a:defRPr sz="700" kern="1200">
        <a:solidFill>
          <a:schemeClr val="tx1"/>
        </a:solidFill>
        <a:latin typeface="+mn-lt"/>
        <a:ea typeface="+mn-ea"/>
        <a:cs typeface="+mn-cs"/>
      </a:defRPr>
    </a:lvl4pPr>
    <a:lvl5pPr marL="1137029" algn="l" defTabSz="568514" rtl="0" eaLnBrk="1" latinLnBrk="0" hangingPunct="1">
      <a:defRPr sz="700" kern="1200">
        <a:solidFill>
          <a:schemeClr val="tx1"/>
        </a:solidFill>
        <a:latin typeface="+mn-lt"/>
        <a:ea typeface="+mn-ea"/>
        <a:cs typeface="+mn-cs"/>
      </a:defRPr>
    </a:lvl5pPr>
    <a:lvl6pPr marL="1421286" algn="l" defTabSz="568514" rtl="0" eaLnBrk="1" latinLnBrk="0" hangingPunct="1">
      <a:defRPr sz="700" kern="1200">
        <a:solidFill>
          <a:schemeClr val="tx1"/>
        </a:solidFill>
        <a:latin typeface="+mn-lt"/>
        <a:ea typeface="+mn-ea"/>
        <a:cs typeface="+mn-cs"/>
      </a:defRPr>
    </a:lvl6pPr>
    <a:lvl7pPr marL="1705544" algn="l" defTabSz="568514" rtl="0" eaLnBrk="1" latinLnBrk="0" hangingPunct="1">
      <a:defRPr sz="700" kern="1200">
        <a:solidFill>
          <a:schemeClr val="tx1"/>
        </a:solidFill>
        <a:latin typeface="+mn-lt"/>
        <a:ea typeface="+mn-ea"/>
        <a:cs typeface="+mn-cs"/>
      </a:defRPr>
    </a:lvl7pPr>
    <a:lvl8pPr marL="1989801" algn="l" defTabSz="568514" rtl="0" eaLnBrk="1" latinLnBrk="0" hangingPunct="1">
      <a:defRPr sz="700" kern="1200">
        <a:solidFill>
          <a:schemeClr val="tx1"/>
        </a:solidFill>
        <a:latin typeface="+mn-lt"/>
        <a:ea typeface="+mn-ea"/>
        <a:cs typeface="+mn-cs"/>
      </a:defRPr>
    </a:lvl8pPr>
    <a:lvl9pPr marL="2274059" algn="l" defTabSz="568514" rtl="0" eaLnBrk="1" latinLnBrk="0" hangingPunct="1">
      <a:defRPr sz="7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p:txBody>
          <a:bodyPr>
            <a:normAutofit/>
          </a:bodyPr>
          <a:lstStyle/>
          <a:p>
            <a:pPr marL="0" marR="0" indent="0" algn="l" defTabSz="568514" rtl="0" eaLnBrk="1" fontAlgn="auto" latinLnBrk="0" hangingPunct="1">
              <a:lnSpc>
                <a:spcPct val="100000"/>
              </a:lnSpc>
              <a:spcBef>
                <a:spcPts val="0"/>
              </a:spcBef>
              <a:spcAft>
                <a:spcPts val="0"/>
              </a:spcAft>
              <a:buClrTx/>
              <a:buSzTx/>
              <a:buFontTx/>
              <a:buNone/>
              <a:tabLst/>
              <a:defRPr/>
            </a:pPr>
            <a:r>
              <a:rPr lang="en-US" b="1" i="0" baseline="0" dirty="0" smtClean="0"/>
              <a:t>Opening remarks (time dependent): QIN = Natural Resource based tribe</a:t>
            </a:r>
            <a:endParaRPr lang="en-US" b="1"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p:txBody>
          <a:bodyPr>
            <a:normAutofit/>
          </a:bodyPr>
          <a:lstStyle/>
          <a:p>
            <a:r>
              <a:rPr lang="en-US" dirty="0" smtClean="0"/>
              <a:t>So</a:t>
            </a:r>
            <a:r>
              <a:rPr lang="en-US" baseline="0" dirty="0" smtClean="0"/>
              <a:t> many studies and reports are adding sections/chapters/etc. on indigenous communities and the effects they’re facing from climate change because they are in such a unique position.</a:t>
            </a:r>
          </a:p>
          <a:p>
            <a:endParaRPr lang="en-US" baseline="0" dirty="0" smtClean="0"/>
          </a:p>
          <a:p>
            <a:r>
              <a:rPr lang="en-US" baseline="0" dirty="0" smtClean="0"/>
              <a:t>Being place based, relying on the land, having cultural and traditional practices that go back thousands of years, etc. Every aspect of life will be affected by climate change to some degree.</a:t>
            </a:r>
            <a:br>
              <a:rPr lang="en-US" baseline="0" dirty="0" smtClean="0"/>
            </a:br>
            <a:endParaRPr lang="en-US" baseline="0" dirty="0" smtClean="0"/>
          </a:p>
          <a:p>
            <a:r>
              <a:rPr lang="en-US" baseline="0" dirty="0" smtClean="0"/>
              <a:t>Unfortunately even among those communities, some are being hit harder and sooner than others.</a:t>
            </a:r>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p:txBody>
          <a:bodyPr>
            <a:normAutofit/>
          </a:bodyPr>
          <a:lstStyle/>
          <a:p>
            <a:pPr marL="0" marR="0" indent="0" algn="l" defTabSz="568514" rtl="0" eaLnBrk="1" fontAlgn="auto" latinLnBrk="0" hangingPunct="1">
              <a:lnSpc>
                <a:spcPct val="100000"/>
              </a:lnSpc>
              <a:spcBef>
                <a:spcPts val="0"/>
              </a:spcBef>
              <a:spcAft>
                <a:spcPts val="0"/>
              </a:spcAft>
              <a:buClrTx/>
              <a:buSzTx/>
              <a:buFontTx/>
              <a:buNone/>
              <a:tabLst/>
              <a:defRPr/>
            </a:pPr>
            <a:r>
              <a:rPr lang="en-US" baseline="0" dirty="0" smtClean="0"/>
              <a:t>The Quinault Indian Reservation encompasses more than 210,000 acres  with 25 miles of Pacific Ocean Coastal shoreline in the rural southwest corner of the Olympic Peninsula in Western Washington. </a:t>
            </a:r>
          </a:p>
          <a:p>
            <a:pPr marL="0" marR="0" indent="0" algn="l" defTabSz="568514"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568514" rtl="0" eaLnBrk="1" fontAlgn="auto" latinLnBrk="0" hangingPunct="1">
              <a:lnSpc>
                <a:spcPct val="100000"/>
              </a:lnSpc>
              <a:spcBef>
                <a:spcPts val="0"/>
              </a:spcBef>
              <a:spcAft>
                <a:spcPts val="0"/>
              </a:spcAft>
              <a:buClrTx/>
              <a:buSzTx/>
              <a:buFontTx/>
              <a:buNone/>
              <a:tabLst/>
              <a:defRPr/>
            </a:pPr>
            <a:r>
              <a:rPr lang="en-US" baseline="0" dirty="0" smtClean="0"/>
              <a:t>The reservation lies mostly within grays harbor county with the north west corner in Jefferson County spanning from the Pacific Ocean east across Lake Quinault to the foothills of the Olympic Mountain Range.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p:txBody>
          <a:bodyPr>
            <a:normAutofit/>
          </a:bodyPr>
          <a:lstStyle/>
          <a:p>
            <a:pPr marL="0" marR="0" indent="0" algn="l" defTabSz="568514" rtl="0" eaLnBrk="1" fontAlgn="auto" latinLnBrk="0" hangingPunct="1">
              <a:lnSpc>
                <a:spcPct val="100000"/>
              </a:lnSpc>
              <a:spcBef>
                <a:spcPts val="0"/>
              </a:spcBef>
              <a:spcAft>
                <a:spcPts val="0"/>
              </a:spcAft>
              <a:buClrTx/>
              <a:buSzTx/>
              <a:buFontTx/>
              <a:buNone/>
              <a:tabLst/>
              <a:defRPr/>
            </a:pPr>
            <a:r>
              <a:rPr lang="en-US" baseline="0" dirty="0" smtClean="0"/>
              <a:t>In addition to our reservation land base we’re also co-resource managers in the areas where we’ve retained the right to fish, hunt, and gather.  These areas extend from SW Washington all the way up to the NW part of the Olympic Peninsula, including a large section of marine waters off our coastline.  </a:t>
            </a:r>
          </a:p>
          <a:p>
            <a:endParaRPr lang="en-US" b="1" dirty="0" smtClean="0"/>
          </a:p>
          <a:p>
            <a:pPr>
              <a:buFont typeface="Arial" pitchFamily="34" charset="0"/>
              <a:buNone/>
            </a:pPr>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p:txBody>
          <a:bodyPr>
            <a:normAutofit/>
          </a:bodyPr>
          <a:lstStyle/>
          <a:p>
            <a:r>
              <a:rPr lang="en-US" dirty="0" smtClean="0"/>
              <a:t>When</a:t>
            </a:r>
            <a:r>
              <a:rPr lang="en-US" baseline="0" dirty="0" smtClean="0"/>
              <a:t> we talk about Natural Resource dependency i</a:t>
            </a:r>
            <a:r>
              <a:rPr lang="en-US" dirty="0" smtClean="0"/>
              <a:t>t</a:t>
            </a:r>
            <a:r>
              <a:rPr lang="en-US" baseline="0" dirty="0" smtClean="0"/>
              <a:t>’s important to note that it has a much broader definition in indigenous communities.  Meaning a single resource can have varying units of value…it can be cultural, economic, traditional, for purposes like subsistence, and at times, even recreational.</a:t>
            </a:r>
          </a:p>
          <a:p>
            <a:endParaRPr lang="en-US" baseline="0" dirty="0" smtClean="0"/>
          </a:p>
          <a:p>
            <a:r>
              <a:rPr lang="en-US" baseline="0" dirty="0" smtClean="0"/>
              <a:t>This concept is very apparent when you look at the many uses of our Western Red Cedar tree…which has significant economic value and a wide variety of cultural uses, including materials for basket making, and of course the renown ocean canoes of the Pacific NW. </a:t>
            </a:r>
            <a:endParaRPr lang="en-US" dirty="0" smtClean="0"/>
          </a:p>
          <a:p>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p:txBody>
          <a:bodyPr>
            <a:normAutofit/>
          </a:bodyPr>
          <a:lstStyle/>
          <a:p>
            <a:r>
              <a:rPr lang="en-US" sz="1200" b="0" kern="1200" baseline="0" dirty="0" smtClean="0">
                <a:solidFill>
                  <a:schemeClr val="tx1"/>
                </a:solidFill>
                <a:latin typeface="+mn-lt"/>
                <a:ea typeface="+mn-ea"/>
                <a:cs typeface="+mn-cs"/>
              </a:rPr>
              <a:t>First, let’s look at this from the tribal perspective.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Starting with, what has been referred to as, our “Nature-Culture Nexus”, the idea that the Natural Environments we live in and the resources we depend on, are deeply intertwined in every aspect of the culture.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There also exists a Tribal worldview – that, as tribal people, we are a part of nature as oppose to being apart from nature.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We’ve also strived through history to master the art “reciprocity”.  This ideology of a give and take relationship with our mother earth  is both spiritual in our ceremonies (like the first salmon ceremony of the Pac NW) and also tangible in our many historic and modern day stewardship and sustainability efforts. </a:t>
            </a:r>
            <a:endParaRPr lang="en-US" sz="1200" kern="1200" dirty="0" smtClean="0">
              <a:solidFill>
                <a:schemeClr val="tx1"/>
              </a:solidFill>
              <a:latin typeface="+mn-lt"/>
              <a:ea typeface="+mn-ea"/>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p:txBody>
          <a:bodyPr>
            <a:normAutofit/>
          </a:bodyPr>
          <a:lstStyle/>
          <a:p>
            <a:r>
              <a:rPr lang="en-US" dirty="0" smtClean="0"/>
              <a:t>So in considering the intimate</a:t>
            </a:r>
            <a:r>
              <a:rPr lang="en-US" baseline="0" dirty="0" smtClean="0"/>
              <a:t> relationship we’ve developed with the natural environment through history and the wide variety of values we put on resources…</a:t>
            </a:r>
          </a:p>
          <a:p>
            <a:endParaRPr lang="en-US" baseline="0" dirty="0" smtClean="0"/>
          </a:p>
          <a:p>
            <a:r>
              <a:rPr lang="en-US" baseline="0" dirty="0" smtClean="0"/>
              <a:t>it should come as no surprise that…the physical mental, social, and spiritual health of the tribe is directly and uniquely related to the health of the ecosystems of the lands we inhabit.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p:txBody>
          <a:bodyPr>
            <a:normAutofit/>
          </a:bodyPr>
          <a:lstStyle/>
          <a:p>
            <a:endParaRPr lang="en-US" sz="800" b="1" kern="1200" dirty="0" smtClean="0">
              <a:solidFill>
                <a:schemeClr val="tx1"/>
              </a:solidFill>
              <a:latin typeface="+mn-lt"/>
              <a:ea typeface="+mn-ea"/>
              <a:cs typeface="+mn-cs"/>
            </a:endParaRPr>
          </a:p>
          <a:p>
            <a:endParaRPr lang="en-US" sz="800" b="1" kern="1200" dirty="0" smtClean="0">
              <a:solidFill>
                <a:schemeClr val="tx1"/>
              </a:solidFill>
              <a:latin typeface="+mn-lt"/>
              <a:ea typeface="+mn-ea"/>
              <a:cs typeface="+mn-cs"/>
            </a:endParaRPr>
          </a:p>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p:txBody>
          <a:bodyPr>
            <a:normAutofit/>
          </a:bodyPr>
          <a:lstStyle/>
          <a:p>
            <a:r>
              <a:rPr lang="en-US" dirty="0" smtClean="0"/>
              <a:t>The</a:t>
            </a:r>
            <a:r>
              <a:rPr lang="en-US" baseline="0" dirty="0" smtClean="0"/>
              <a:t> most obvious impacts to water temperature that are implicated with climate change is the shocking revelation that our Olympic Glaciers are disappearing…as you can see from this time elapsed photo series of Anderson glacier where we significant glacial retreat from the time period from 1927 – 2004.</a:t>
            </a:r>
          </a:p>
          <a:p>
            <a:endParaRPr lang="en-US" baseline="0" dirty="0" smtClean="0"/>
          </a:p>
          <a:p>
            <a:r>
              <a:rPr lang="en-US" baseline="0" dirty="0" smtClean="0"/>
              <a:t>Anderson glacier sits at the headwaters of the Quinault River and has historically contributed cool, clean water during our warmer summer months.  This slow summer melting benefits many salmon species at their various life stages.</a:t>
            </a:r>
          </a:p>
          <a:p>
            <a:endParaRPr lang="en-US" baseline="0" dirty="0" smtClean="0"/>
          </a:p>
          <a:p>
            <a:r>
              <a:rPr lang="en-US" baseline="0" dirty="0" smtClean="0"/>
              <a:t>This occurrence is alarming for fisheries scientists, but even more so, if we look at the anthropogenic impacts to water quality from the various land uses in the upper Quinault watershed.</a:t>
            </a:r>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p:txBody>
          <a:bodyPr>
            <a:normAutofit/>
          </a:bodyPr>
          <a:lstStyle/>
          <a:p>
            <a:r>
              <a:rPr lang="en-US" dirty="0" smtClean="0"/>
              <a:t>And if we look at a picture</a:t>
            </a:r>
            <a:r>
              <a:rPr lang="en-US" baseline="0" dirty="0" smtClean="0"/>
              <a:t> of Anderson Glacier today, it reinforces the need to restore our ecosystems in order to increase our resilience to future climate change impacts.</a:t>
            </a:r>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p:txBody>
          <a:bodyPr>
            <a:normAutofit/>
          </a:bodyPr>
          <a:lstStyle/>
          <a:p>
            <a:pPr>
              <a:buFont typeface="Arial" pitchFamily="34" charset="0"/>
              <a:buNone/>
            </a:pPr>
            <a:r>
              <a:rPr lang="en-US" sz="800" b="0" u="none" dirty="0" smtClean="0"/>
              <a:t>If</a:t>
            </a:r>
            <a:r>
              <a:rPr lang="en-US" sz="800" b="0" u="none" baseline="0" dirty="0" smtClean="0"/>
              <a:t> we take a close look at the loss of ecosystem function in the Upper Quinault River, looking back to 1850 the Quinault Valley would have looked very similar to the picture on the left taken of the </a:t>
            </a:r>
            <a:r>
              <a:rPr lang="en-US" sz="800" b="0" u="none" baseline="0" dirty="0" err="1" smtClean="0"/>
              <a:t>Taiya</a:t>
            </a:r>
            <a:r>
              <a:rPr lang="en-US" sz="800" b="0" u="none" baseline="0" dirty="0" smtClean="0"/>
              <a:t> River, Alaska….with a mature conifer dominated floodplain with an abundance of side channel habitat</a:t>
            </a:r>
          </a:p>
          <a:p>
            <a:pPr>
              <a:buFont typeface="Arial" pitchFamily="34" charset="0"/>
              <a:buNone/>
            </a:pPr>
            <a:endParaRPr lang="en-US" sz="800" b="0" u="none" baseline="0" dirty="0" smtClean="0"/>
          </a:p>
          <a:p>
            <a:pPr>
              <a:buFont typeface="Arial" pitchFamily="34" charset="0"/>
              <a:buNone/>
            </a:pPr>
            <a:r>
              <a:rPr lang="en-US" sz="800" b="0" u="none" baseline="0" dirty="0" smtClean="0"/>
              <a:t>In the photo on the right we see a picture of the Quinault valley today where extensive timber harvesting and land use has left us with a deciduous, red alder dominated floodplain with very little side channel habitat.</a:t>
            </a:r>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p:txBody>
          <a:bodyPr>
            <a:normAutofit/>
          </a:bodyPr>
          <a:lstStyle/>
          <a:p>
            <a:pPr>
              <a:buFontTx/>
              <a:buNone/>
            </a:pPr>
            <a:endParaRPr lang="en-US" dirty="0" smtClean="0"/>
          </a:p>
          <a:p>
            <a:pPr>
              <a:buFontTx/>
              <a:buNone/>
            </a:pPr>
            <a:endParaRPr 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p:txBody>
          <a:bodyPr>
            <a:normAutofit/>
          </a:bodyPr>
          <a:lstStyle/>
          <a:p>
            <a:r>
              <a:rPr lang="en-US" dirty="0" smtClean="0"/>
              <a:t>When we talk about climate change implications for forests it’s important to remember</a:t>
            </a:r>
            <a:r>
              <a:rPr lang="en-US" baseline="0" dirty="0" smtClean="0"/>
              <a:t> that forests are both a result of, and a contributing factor to climate…</a:t>
            </a:r>
          </a:p>
          <a:p>
            <a:endParaRPr lang="en-US" baseline="0" dirty="0" smtClean="0"/>
          </a:p>
          <a:p>
            <a:r>
              <a:rPr lang="en-US" baseline="0" dirty="0" smtClean="0"/>
              <a:t>Which makes sound forest management decisions even more crucial considering the Pacific NW has a heavy timber based economy.</a:t>
            </a:r>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p:txBody>
          <a:bodyPr>
            <a:normAutofit/>
          </a:bodyPr>
          <a:lstStyle/>
          <a:p>
            <a:r>
              <a:rPr lang="en-US" dirty="0" smtClean="0"/>
              <a:t>Historicall</a:t>
            </a:r>
            <a:r>
              <a:rPr lang="en-US" baseline="0" dirty="0" smtClean="0"/>
              <a:t>y forest management in the Pacific Northwest has focused on maintaining a balance between “</a:t>
            </a:r>
            <a:r>
              <a:rPr lang="en-US" b="1" i="0" baseline="0" dirty="0" smtClean="0"/>
              <a:t>realizing economic potential by supplying a global demand for wood products</a:t>
            </a:r>
            <a:r>
              <a:rPr lang="en-US" i="0" baseline="0" dirty="0" smtClean="0"/>
              <a:t>” </a:t>
            </a:r>
            <a:r>
              <a:rPr lang="en-US" i="1" baseline="0" dirty="0" smtClean="0"/>
              <a:t>vs. “</a:t>
            </a:r>
            <a:r>
              <a:rPr lang="en-US" b="1" i="0" baseline="0" dirty="0" smtClean="0"/>
              <a:t>maintaining healthy ecosystems”</a:t>
            </a:r>
          </a:p>
          <a:p>
            <a:endParaRPr lang="en-US" b="1" i="0" baseline="0" dirty="0" smtClean="0"/>
          </a:p>
          <a:p>
            <a:r>
              <a:rPr lang="en-US" b="0" i="0" baseline="0" dirty="0" smtClean="0"/>
              <a:t>But as we look at some of the climate change implications for forests, we see a potential need to reconsider our current forest management practices.</a:t>
            </a:r>
          </a:p>
          <a:p>
            <a:endParaRPr lang="en-US" b="0" i="0" baseline="0" dirty="0" smtClean="0"/>
          </a:p>
          <a:p>
            <a:endParaRPr lang="en-US" b="1" i="0" baseline="0" dirty="0" smtClean="0"/>
          </a:p>
          <a:p>
            <a:endParaRPr lang="en-US" b="1" i="0"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p:txBody>
          <a:bodyPr>
            <a:normAutofit/>
          </a:bodyPr>
          <a:lstStyle/>
          <a:p>
            <a:r>
              <a:rPr lang="en-US" sz="700" kern="1200" baseline="0" dirty="0" smtClean="0">
                <a:solidFill>
                  <a:schemeClr val="tx1"/>
                </a:solidFill>
                <a:latin typeface="+mn-lt"/>
                <a:ea typeface="+mn-ea"/>
                <a:cs typeface="+mn-cs"/>
              </a:rPr>
              <a:t>As mentioned in a previous slide most these new considerations revolve around seasonal temperature variations and the availability of water.  Both of those factors have the potential to increase the risk of wildfire, and insect &amp; disease outbreaks. </a:t>
            </a:r>
          </a:p>
          <a:p>
            <a:endParaRPr lang="en-US" sz="700" kern="1200" baseline="0" dirty="0" smtClean="0">
              <a:solidFill>
                <a:schemeClr val="tx1"/>
              </a:solidFill>
              <a:latin typeface="+mn-lt"/>
              <a:ea typeface="+mn-ea"/>
              <a:cs typeface="+mn-cs"/>
            </a:endParaRPr>
          </a:p>
          <a:p>
            <a:r>
              <a:rPr lang="en-US" sz="700" kern="1200" baseline="0" dirty="0" smtClean="0">
                <a:solidFill>
                  <a:schemeClr val="tx1"/>
                </a:solidFill>
                <a:latin typeface="+mn-lt"/>
                <a:ea typeface="+mn-ea"/>
                <a:cs typeface="+mn-cs"/>
              </a:rPr>
              <a:t>Probably of biggest concern to our area is the severity and distribution of Swiss Needle, cast a pathogen that has caused serious damage to Douglas Fir forests in western Oregon over the last 20 years.  Our fear is that increases in winter temperatures and spring precipitation will move this pathogen further north and inland, making it a problem across our entire forest land base.</a:t>
            </a:r>
          </a:p>
          <a:p>
            <a:endParaRPr lang="en-US" sz="700" kern="1200" baseline="0" dirty="0" smtClean="0">
              <a:solidFill>
                <a:schemeClr val="tx1"/>
              </a:solidFill>
              <a:latin typeface="+mn-lt"/>
              <a:ea typeface="+mn-ea"/>
              <a:cs typeface="+mn-cs"/>
            </a:endParaRPr>
          </a:p>
          <a:p>
            <a:r>
              <a:rPr lang="en-US" sz="700" kern="1200" baseline="0" dirty="0" smtClean="0">
                <a:solidFill>
                  <a:schemeClr val="tx1"/>
                </a:solidFill>
                <a:latin typeface="+mn-lt"/>
                <a:ea typeface="+mn-ea"/>
                <a:cs typeface="+mn-cs"/>
              </a:rPr>
              <a:t>We’re also likely to see changes in species composition and growth…tree growth being an important metric on commercial forest lands.  This will vary from region to region, and could mean better growth in some areas or less growth for others.</a:t>
            </a:r>
          </a:p>
          <a:p>
            <a:endParaRPr lang="en-US" sz="700" kern="1200" baseline="0" dirty="0" smtClean="0">
              <a:solidFill>
                <a:schemeClr val="tx1"/>
              </a:solidFill>
              <a:latin typeface="+mn-lt"/>
              <a:ea typeface="+mn-ea"/>
              <a:cs typeface="+mn-cs"/>
            </a:endParaRPr>
          </a:p>
          <a:p>
            <a:r>
              <a:rPr lang="en-US" sz="700" kern="1200" baseline="0" dirty="0" smtClean="0">
                <a:solidFill>
                  <a:schemeClr val="tx1"/>
                </a:solidFill>
                <a:latin typeface="+mn-lt"/>
                <a:ea typeface="+mn-ea"/>
                <a:cs typeface="+mn-cs"/>
              </a:rPr>
              <a:t>Effects will also be seen on prairies, wetlands, bogs, &amp; all other ecosystems.</a:t>
            </a:r>
          </a:p>
          <a:p>
            <a:endParaRPr lang="en-US" sz="700" kern="1200" baseline="0" dirty="0" smtClean="0">
              <a:solidFill>
                <a:schemeClr val="tx1"/>
              </a:solidFill>
              <a:latin typeface="+mn-lt"/>
              <a:ea typeface="+mn-ea"/>
              <a:cs typeface="+mn-cs"/>
            </a:endParaRPr>
          </a:p>
          <a:p>
            <a:endParaRPr lang="en-US" sz="700" kern="1200" baseline="0" dirty="0" smtClean="0">
              <a:solidFill>
                <a:schemeClr val="tx1"/>
              </a:solidFill>
              <a:latin typeface="+mn-lt"/>
              <a:ea typeface="+mn-ea"/>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p:txBody>
          <a:bodyPr>
            <a:normAutofit/>
          </a:bodyPr>
          <a:lstStyle/>
          <a:p>
            <a:r>
              <a:rPr lang="en-US" dirty="0" smtClean="0"/>
              <a:t>Historically, and even still today, these prairies serve</a:t>
            </a:r>
            <a:r>
              <a:rPr lang="en-US" baseline="0" dirty="0" smtClean="0"/>
              <a:t> as an important hunting and gathering area…and they are extremely abundant in Culturally significant Flora &amp; Fauna…with the list of species that would probably take up the rest of my presentation time.  </a:t>
            </a:r>
          </a:p>
          <a:p>
            <a:endParaRPr lang="en-US" baseline="0" dirty="0" smtClean="0"/>
          </a:p>
          <a:p>
            <a:r>
              <a:rPr lang="en-US" baseline="0" dirty="0" smtClean="0"/>
              <a:t>But, it is important to point out that Prairie plant life served a wide variety of purposes</a:t>
            </a:r>
          </a:p>
          <a:p>
            <a:endParaRPr lang="en-US" baseline="0" dirty="0" smtClean="0"/>
          </a:p>
          <a:p>
            <a:r>
              <a:rPr lang="en-US" baseline="0" dirty="0" smtClean="0"/>
              <a:t>like food, with camas root being an important source of starch, </a:t>
            </a:r>
          </a:p>
          <a:p>
            <a:r>
              <a:rPr lang="en-US" baseline="0" dirty="0" smtClean="0"/>
              <a:t>And Labrador tea  or “Indian tea” that is known for its many healing powers </a:t>
            </a:r>
          </a:p>
          <a:p>
            <a:r>
              <a:rPr lang="en-US" baseline="0" dirty="0" smtClean="0"/>
              <a:t>and bear grass, a major source of fibrous material for basket weaving. </a:t>
            </a:r>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p:txBody>
          <a:bodyPr>
            <a:normAutofit/>
          </a:bodyPr>
          <a:lstStyle/>
          <a:p>
            <a:r>
              <a:rPr lang="en-US" dirty="0" smtClean="0"/>
              <a:t>And now we move to our oceans ecosystem</a:t>
            </a:r>
            <a:r>
              <a:rPr lang="en-US" baseline="0" dirty="0" smtClean="0"/>
              <a:t> where in the Pacific Northwest, and especially in our coastal tribal communities, we see a strong influence of commercial ocean fisheries in our local economies. </a:t>
            </a:r>
          </a:p>
          <a:p>
            <a:endParaRPr lang="en-US" baseline="0" dirty="0" smtClean="0"/>
          </a:p>
          <a:p>
            <a:r>
              <a:rPr lang="en-US" baseline="0" dirty="0" smtClean="0"/>
              <a:t>It’s very difficult to have a climate change discussion without talking about some of the changes we’re seeing in ocean chemistry that are associated with our increased CO2 emissions…the main one being ocean acidification.</a:t>
            </a:r>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p:txBody>
          <a:bodyPr>
            <a:normAutofit/>
          </a:bodyPr>
          <a:lstStyle/>
          <a:p>
            <a:r>
              <a:rPr lang="en-US" dirty="0" smtClean="0"/>
              <a:t>Not only</a:t>
            </a:r>
            <a:r>
              <a:rPr lang="en-US" baseline="0" dirty="0" smtClean="0"/>
              <a:t> has the Business Committee acknowledged that climate change has and will continue to affect the environments, lands, resources,  and communities of the Quinault, but they’ve gone so far is to include it in our strategic plan which lays out priority issues the tribe wants addressed. Because of this, groups like the Climate Change Committee are able to create resolutions and go out for grants and other opportunities that </a:t>
            </a:r>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p:txBody>
          <a:bodyPr>
            <a:normAutofit/>
          </a:bodyPr>
          <a:lstStyle/>
          <a:p>
            <a:r>
              <a:rPr lang="en-US" dirty="0" smtClean="0"/>
              <a:t>A</a:t>
            </a:r>
            <a:r>
              <a:rPr lang="en-US" baseline="0" dirty="0" smtClean="0"/>
              <a:t> few years ago the Quinault Indian Nation started down a long term path to restore the Upper Quinault watershed by reintroducing stability back into the floodplain through the use of engineered log jams…the basic idea being that the log jams will serve as stable collection points for wood and sediment, creating a place for forest succession free from frequent cyclical channel disturbance. </a:t>
            </a:r>
          </a:p>
          <a:p>
            <a:endParaRPr lang="en-US" baseline="0" dirty="0" smtClean="0"/>
          </a:p>
          <a:p>
            <a:r>
              <a:rPr lang="en-US" baseline="0" dirty="0" smtClean="0"/>
              <a:t>Over time we’ll see mature conifer forests re establish themselves throughout the floodplain leaving us with a more functional ecosystem.  </a:t>
            </a:r>
          </a:p>
          <a:p>
            <a:endParaRPr lang="en-US" baseline="0" dirty="0" smtClean="0"/>
          </a:p>
          <a:p>
            <a:r>
              <a:rPr lang="en-US" baseline="0" dirty="0" smtClean="0"/>
              <a:t>Improvement to water temperature will be one of the many benefits of having an abundance of large shade trees, which should provide some resilience to the affects of the loss of our glacier.</a:t>
            </a:r>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p:txBody>
          <a:bodyPr>
            <a:normAutofit/>
          </a:bodyPr>
          <a:lstStyle/>
          <a:p>
            <a:r>
              <a:rPr lang="en-US" dirty="0" smtClean="0"/>
              <a:t>Visual evidence that although there is a broad</a:t>
            </a:r>
            <a:r>
              <a:rPr lang="en-US" baseline="0" dirty="0" smtClean="0"/>
              <a:t> range of skills and education, there is no one person to coordinate climate change specific matters as a whole.</a:t>
            </a:r>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p:txBody>
          <a:bodyPr>
            <a:normAutofit/>
          </a:bodyPr>
          <a:lstStyle/>
          <a:p>
            <a:r>
              <a:rPr lang="en-US" sz="700" kern="1200" dirty="0" smtClean="0">
                <a:solidFill>
                  <a:schemeClr val="tx1"/>
                </a:solidFill>
                <a:latin typeface="+mn-lt"/>
                <a:ea typeface="+mn-ea"/>
                <a:cs typeface="+mn-cs"/>
              </a:rPr>
              <a:t>There’s also been</a:t>
            </a:r>
            <a:r>
              <a:rPr lang="en-US" sz="700" kern="1200" baseline="0" dirty="0" smtClean="0">
                <a:solidFill>
                  <a:schemeClr val="tx1"/>
                </a:solidFill>
                <a:latin typeface="+mn-lt"/>
                <a:ea typeface="+mn-ea"/>
                <a:cs typeface="+mn-cs"/>
              </a:rPr>
              <a:t> a growing effort to research the potential contributions of tribal TEK in contemporary natural resource management.  Which has long been a priority for indigenous people.  </a:t>
            </a:r>
          </a:p>
          <a:p>
            <a:endParaRPr lang="en-US" sz="700" kern="1200" baseline="0" dirty="0" smtClean="0">
              <a:solidFill>
                <a:schemeClr val="tx1"/>
              </a:solidFill>
              <a:latin typeface="+mn-lt"/>
              <a:ea typeface="+mn-ea"/>
              <a:cs typeface="+mn-cs"/>
            </a:endParaRPr>
          </a:p>
          <a:p>
            <a:r>
              <a:rPr lang="en-US" sz="700" kern="1200" baseline="0" dirty="0" smtClean="0">
                <a:solidFill>
                  <a:schemeClr val="tx1"/>
                </a:solidFill>
                <a:latin typeface="+mn-lt"/>
                <a:ea typeface="+mn-ea"/>
                <a:cs typeface="+mn-cs"/>
              </a:rPr>
              <a:t>Because most forecasting calls for noticeable changes for the next generation of resource managers, I think we’ll need continued efforts to combine our experiential, intergenerational knowledge with the new age experimental sciences.  </a:t>
            </a:r>
          </a:p>
          <a:p>
            <a:endParaRPr lang="en-US" sz="700" kern="1200" baseline="0" dirty="0" smtClean="0">
              <a:solidFill>
                <a:schemeClr val="tx1"/>
              </a:solidFill>
              <a:latin typeface="+mn-lt"/>
              <a:ea typeface="+mn-ea"/>
              <a:cs typeface="+mn-cs"/>
            </a:endParaRPr>
          </a:p>
          <a:p>
            <a:r>
              <a:rPr lang="en-US" sz="700" kern="1200" baseline="0" dirty="0" smtClean="0">
                <a:solidFill>
                  <a:schemeClr val="tx1"/>
                </a:solidFill>
                <a:latin typeface="+mn-lt"/>
                <a:ea typeface="+mn-ea"/>
                <a:cs typeface="+mn-cs"/>
              </a:rPr>
              <a:t>But, in order to make this possible I think indigenous cultures are going to have look at new methods of documenting, archiving, and sharing our extensive knowledge base.  </a:t>
            </a:r>
          </a:p>
          <a:p>
            <a:endParaRPr lang="en-US" sz="700" kern="1200" baseline="0" dirty="0" smtClean="0">
              <a:solidFill>
                <a:schemeClr val="tx1"/>
              </a:solidFill>
              <a:latin typeface="+mn-lt"/>
              <a:ea typeface="+mn-ea"/>
              <a:cs typeface="+mn-cs"/>
            </a:endParaRPr>
          </a:p>
          <a:p>
            <a:r>
              <a:rPr lang="en-US" sz="700" kern="1200" baseline="0" dirty="0" smtClean="0">
                <a:solidFill>
                  <a:schemeClr val="tx1"/>
                </a:solidFill>
                <a:latin typeface="+mn-lt"/>
                <a:ea typeface="+mn-ea"/>
                <a:cs typeface="+mn-cs"/>
              </a:rPr>
              <a:t>And as you can see through our presence here, I think it’s safe to say that our tribal communities are willing and able to step up and help move us forward.</a:t>
            </a:r>
            <a:endParaRPr lang="en-US" sz="700" kern="1200" dirty="0" smtClean="0">
              <a:solidFill>
                <a:schemeClr val="tx1"/>
              </a:solidFill>
              <a:latin typeface="+mn-lt"/>
              <a:ea typeface="+mn-ea"/>
              <a:cs typeface="+mn-cs"/>
            </a:endParaRPr>
          </a:p>
          <a:p>
            <a:endParaRPr lang="en-US" sz="700" kern="1200" dirty="0" smtClean="0">
              <a:solidFill>
                <a:schemeClr val="tx1"/>
              </a:solidFill>
              <a:latin typeface="+mn-lt"/>
              <a:ea typeface="+mn-ea"/>
              <a:cs typeface="+mn-cs"/>
            </a:endParaRPr>
          </a:p>
          <a:p>
            <a:endParaRPr lang="en-US" sz="700" kern="1200" dirty="0" smtClean="0">
              <a:solidFill>
                <a:schemeClr val="tx1"/>
              </a:solidFill>
              <a:latin typeface="+mn-lt"/>
              <a:ea typeface="+mn-ea"/>
              <a:cs typeface="+mn-cs"/>
            </a:endParaRPr>
          </a:p>
          <a:p>
            <a:endParaRPr lang="en-US" sz="700" kern="1200" dirty="0" smtClean="0">
              <a:solidFill>
                <a:schemeClr val="tx1"/>
              </a:solidFill>
              <a:latin typeface="+mn-lt"/>
              <a:ea typeface="+mn-ea"/>
              <a:cs typeface="+mn-cs"/>
            </a:endParaRPr>
          </a:p>
          <a:p>
            <a:endParaRPr lang="en-US" sz="700" kern="1200" dirty="0" smtClean="0">
              <a:solidFill>
                <a:schemeClr val="tx1"/>
              </a:solidFill>
              <a:latin typeface="+mn-lt"/>
              <a:ea typeface="+mn-ea"/>
              <a:cs typeface="+mn-cs"/>
            </a:endParaRPr>
          </a:p>
          <a:p>
            <a:endParaRPr lang="en-US" sz="700" kern="1200" dirty="0" smtClean="0">
              <a:solidFill>
                <a:schemeClr val="tx1"/>
              </a:solidFill>
              <a:latin typeface="+mn-lt"/>
              <a:ea typeface="+mn-ea"/>
              <a:cs typeface="+mn-cs"/>
            </a:endParaRPr>
          </a:p>
          <a:p>
            <a:endParaRPr lang="en-US" sz="700" kern="1200" dirty="0" smtClean="0">
              <a:solidFill>
                <a:schemeClr val="tx1"/>
              </a:solidFill>
              <a:latin typeface="+mn-lt"/>
              <a:ea typeface="+mn-ea"/>
              <a:cs typeface="+mn-cs"/>
            </a:endParaRPr>
          </a:p>
          <a:p>
            <a:endParaRPr lang="en-US" sz="700" kern="1200" dirty="0" smtClean="0">
              <a:solidFill>
                <a:schemeClr val="tx1"/>
              </a:solidFill>
              <a:latin typeface="+mn-lt"/>
              <a:ea typeface="+mn-ea"/>
              <a:cs typeface="+mn-cs"/>
            </a:endParaRPr>
          </a:p>
          <a:p>
            <a:endParaRPr lang="en-US" sz="700" kern="1200" dirty="0" smtClean="0">
              <a:solidFill>
                <a:schemeClr val="tx1"/>
              </a:solidFill>
              <a:latin typeface="+mn-lt"/>
              <a:ea typeface="+mn-ea"/>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And</a:t>
            </a:r>
            <a:r>
              <a:rPr lang="en-US" sz="1200" kern="1200" baseline="0" dirty="0" smtClean="0">
                <a:solidFill>
                  <a:schemeClr val="tx1"/>
                </a:solidFill>
                <a:latin typeface="+mn-lt"/>
                <a:ea typeface="+mn-ea"/>
                <a:cs typeface="+mn-cs"/>
              </a:rPr>
              <a:t> finally, this traditional knowledge and adaptability has been passed down through generations for thousands of years.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So, with these tools, we stand ready to join with other communities in the effort to prepare for and adapt to future climate change.</a:t>
            </a:r>
            <a:endParaRPr lang="en-US" sz="1200" kern="1200" dirty="0" smtClean="0">
              <a:solidFill>
                <a:schemeClr val="tx1"/>
              </a:solidFill>
              <a:latin typeface="+mn-lt"/>
              <a:ea typeface="+mn-ea"/>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1" y="1371600"/>
            <a:ext cx="8229600" cy="1828800"/>
          </a:xfrm>
        </p:spPr>
        <p:txBody>
          <a:bodyPr vert="horz" lIns="28425" tIns="0" rIns="28425" bIns="0" anchor="b">
            <a:normAutofit/>
            <a:scene3d>
              <a:camera prst="orthographicFront"/>
              <a:lightRig rig="soft" dir="t">
                <a:rot lat="0" lon="0" rev="17220000"/>
              </a:lightRig>
            </a:scene3d>
            <a:sp3d prstMaterial="softEdge">
              <a:bevelT w="38100" h="38100"/>
            </a:sp3d>
          </a:bodyPr>
          <a:lstStyle>
            <a:lvl1pPr>
              <a:defRPr sz="30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F66A4090-901C-4D13-AECA-DC4FBFC60905}" type="datetime1">
              <a:rPr lang="en-US" smtClean="0"/>
              <a:pPr/>
              <a:t>7/10/2014</a:t>
            </a:fld>
            <a:endParaRPr lang="en-US"/>
          </a:p>
        </p:txBody>
      </p:sp>
      <p:sp>
        <p:nvSpPr>
          <p:cNvPr id="17" name="Footer Placeholder 16"/>
          <p:cNvSpPr>
            <a:spLocks noGrp="1"/>
          </p:cNvSpPr>
          <p:nvPr>
            <p:ph type="ftr" sz="quarter" idx="11"/>
          </p:nvPr>
        </p:nvSpPr>
        <p:spPr/>
        <p:txBody>
          <a:bodyPr/>
          <a:lstStyle/>
          <a:p>
            <a:r>
              <a:rPr lang="en-US" smtClean="0"/>
              <a:t>2</a:t>
            </a:r>
            <a:endParaRPr lang="en-US"/>
          </a:p>
        </p:txBody>
      </p:sp>
      <p:sp>
        <p:nvSpPr>
          <p:cNvPr id="29" name="Slide Number Placeholder 28"/>
          <p:cNvSpPr>
            <a:spLocks noGrp="1"/>
          </p:cNvSpPr>
          <p:nvPr>
            <p:ph type="sldNum" sz="quarter" idx="12"/>
          </p:nvPr>
        </p:nvSpPr>
        <p:spPr/>
        <p:txBody>
          <a:bodyPr/>
          <a:lstStyle/>
          <a:p>
            <a:fld id="{E7BC66FE-EE13-42BC-9746-04473E471232}" type="slidenum">
              <a:rPr lang="en-US" smtClean="0"/>
              <a:pPr/>
              <a:t>‹#›</a:t>
            </a:fld>
            <a:endParaRPr lang="en-US"/>
          </a:p>
        </p:txBody>
      </p:sp>
      <p:sp>
        <p:nvSpPr>
          <p:cNvPr id="9" name="Subtitle 8"/>
          <p:cNvSpPr>
            <a:spLocks noGrp="1"/>
          </p:cNvSpPr>
          <p:nvPr>
            <p:ph type="subTitle" idx="1"/>
          </p:nvPr>
        </p:nvSpPr>
        <p:spPr>
          <a:xfrm>
            <a:off x="1371600" y="3331699"/>
            <a:ext cx="6400800" cy="1752600"/>
          </a:xfrm>
        </p:spPr>
        <p:txBody>
          <a:bodyPr/>
          <a:lstStyle>
            <a:lvl1pPr marL="0" indent="0" algn="ctr">
              <a:buNone/>
              <a:defRPr>
                <a:solidFill>
                  <a:schemeClr val="tx1"/>
                </a:solidFill>
              </a:defRPr>
            </a:lvl1pPr>
            <a:lvl2pPr marL="284257" indent="0" algn="ctr">
              <a:buNone/>
            </a:lvl2pPr>
            <a:lvl3pPr marL="568514" indent="0" algn="ctr">
              <a:buNone/>
            </a:lvl3pPr>
            <a:lvl4pPr marL="852772" indent="0" algn="ctr">
              <a:buNone/>
            </a:lvl4pPr>
            <a:lvl5pPr marL="1137029" indent="0" algn="ctr">
              <a:buNone/>
            </a:lvl5pPr>
            <a:lvl6pPr marL="1421286" indent="0" algn="ctr">
              <a:buNone/>
            </a:lvl6pPr>
            <a:lvl7pPr marL="1705544" indent="0" algn="ctr">
              <a:buNone/>
            </a:lvl7pPr>
            <a:lvl8pPr marL="1989801" indent="0" algn="ctr">
              <a:buNone/>
            </a:lvl8pPr>
            <a:lvl9pPr marL="2274059"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4CA4489-C644-4B02-9D7F-80D98702B4AE}" type="datetime1">
              <a:rPr lang="en-US" smtClean="0"/>
              <a:pPr/>
              <a:t>7/10/2014</a:t>
            </a:fld>
            <a:endParaRPr lang="en-US"/>
          </a:p>
        </p:txBody>
      </p:sp>
      <p:sp>
        <p:nvSpPr>
          <p:cNvPr id="5" name="Footer Placeholder 4"/>
          <p:cNvSpPr>
            <a:spLocks noGrp="1"/>
          </p:cNvSpPr>
          <p:nvPr>
            <p:ph type="ftr" sz="quarter" idx="11"/>
          </p:nvPr>
        </p:nvSpPr>
        <p:spPr/>
        <p:txBody>
          <a:bodyPr/>
          <a:lstStyle/>
          <a:p>
            <a:r>
              <a:rPr lang="en-US" smtClean="0"/>
              <a:t>2</a:t>
            </a:r>
            <a:endParaRPr lang="en-US"/>
          </a:p>
        </p:txBody>
      </p:sp>
      <p:sp>
        <p:nvSpPr>
          <p:cNvPr id="6" name="Slide Number Placeholder 5"/>
          <p:cNvSpPr>
            <a:spLocks noGrp="1"/>
          </p:cNvSpPr>
          <p:nvPr>
            <p:ph type="sldNum" sz="quarter" idx="12"/>
          </p:nvPr>
        </p:nvSpPr>
        <p:spPr/>
        <p:txBody>
          <a:bodyPr/>
          <a:lstStyle/>
          <a:p>
            <a:fld id="{E7BC66FE-EE13-42BC-9746-04473E47123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30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91"/>
            <a:ext cx="7086600" cy="1509712"/>
          </a:xfrm>
        </p:spPr>
        <p:txBody>
          <a:bodyPr anchor="t"/>
          <a:lstStyle>
            <a:lvl1pPr marL="45481" indent="0" algn="l">
              <a:buNone/>
              <a:defRPr sz="1300">
                <a:solidFill>
                  <a:schemeClr val="tx1"/>
                </a:solidFill>
              </a:defRPr>
            </a:lvl1pPr>
            <a:lvl2pPr>
              <a:buNone/>
              <a:defRPr sz="1100">
                <a:solidFill>
                  <a:schemeClr val="tx1">
                    <a:tint val="75000"/>
                  </a:schemeClr>
                </a:solidFill>
              </a:defRPr>
            </a:lvl2pPr>
            <a:lvl3pPr>
              <a:buNone/>
              <a:defRPr sz="1000">
                <a:solidFill>
                  <a:schemeClr val="tx1">
                    <a:tint val="75000"/>
                  </a:schemeClr>
                </a:solidFill>
              </a:defRPr>
            </a:lvl3pPr>
            <a:lvl4pPr>
              <a:buNone/>
              <a:defRPr sz="900">
                <a:solidFill>
                  <a:schemeClr val="tx1">
                    <a:tint val="75000"/>
                  </a:schemeClr>
                </a:solidFill>
              </a:defRPr>
            </a:lvl4pPr>
            <a:lvl5pPr>
              <a:buNone/>
              <a:defRPr sz="9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A297E08-5D46-449E-98A2-FB56482D5931}" type="datetime1">
              <a:rPr lang="en-US" smtClean="0"/>
              <a:pPr/>
              <a:t>7/10/2014</a:t>
            </a:fld>
            <a:endParaRPr lang="en-US"/>
          </a:p>
        </p:txBody>
      </p:sp>
      <p:sp>
        <p:nvSpPr>
          <p:cNvPr id="5" name="Footer Placeholder 4"/>
          <p:cNvSpPr>
            <a:spLocks noGrp="1"/>
          </p:cNvSpPr>
          <p:nvPr>
            <p:ph type="ftr" sz="quarter" idx="11"/>
          </p:nvPr>
        </p:nvSpPr>
        <p:spPr/>
        <p:txBody>
          <a:bodyPr/>
          <a:lstStyle/>
          <a:p>
            <a:r>
              <a:rPr lang="en-US" smtClean="0"/>
              <a:t>2</a:t>
            </a:r>
            <a:endParaRPr lang="en-US"/>
          </a:p>
        </p:txBody>
      </p:sp>
      <p:sp>
        <p:nvSpPr>
          <p:cNvPr id="6" name="Slide Number Placeholder 5"/>
          <p:cNvSpPr>
            <a:spLocks noGrp="1"/>
          </p:cNvSpPr>
          <p:nvPr>
            <p:ph type="sldNum" sz="quarter" idx="12"/>
          </p:nvPr>
        </p:nvSpPr>
        <p:spPr>
          <a:xfrm>
            <a:off x="7924800" y="6416680"/>
            <a:ext cx="762000" cy="365125"/>
          </a:xfrm>
        </p:spPr>
        <p:txBody>
          <a:bodyPr/>
          <a:lstStyle/>
          <a:p>
            <a:fld id="{E7BC66FE-EE13-42BC-9746-04473E471232}"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5"/>
            <a:ext cx="4038600" cy="4525963"/>
          </a:xfrm>
        </p:spPr>
        <p:txBody>
          <a:bodyPr/>
          <a:lstStyle>
            <a:lvl1pPr>
              <a:defRPr sz="1600"/>
            </a:lvl1pPr>
            <a:lvl2pPr>
              <a:defRPr sz="1500"/>
            </a:lvl2pPr>
            <a:lvl3pPr>
              <a:defRPr sz="1300"/>
            </a:lvl3pPr>
            <a:lvl4pPr>
              <a:defRPr sz="1100"/>
            </a:lvl4pPr>
            <a:lvl5pPr>
              <a:defRPr sz="11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5"/>
            <a:ext cx="4038600" cy="4525963"/>
          </a:xfrm>
        </p:spPr>
        <p:txBody>
          <a:bodyPr/>
          <a:lstStyle>
            <a:lvl1pPr>
              <a:defRPr sz="1600"/>
            </a:lvl1pPr>
            <a:lvl2pPr>
              <a:defRPr sz="1500"/>
            </a:lvl2pPr>
            <a:lvl3pPr>
              <a:defRPr sz="1300"/>
            </a:lvl3pPr>
            <a:lvl4pPr>
              <a:defRPr sz="1100"/>
            </a:lvl4pPr>
            <a:lvl5pPr>
              <a:defRPr sz="11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6110E85-DBE2-41A1-8505-1334DAF0B94A}" type="datetime1">
              <a:rPr lang="en-US" smtClean="0"/>
              <a:pPr/>
              <a:t>7/10/2014</a:t>
            </a:fld>
            <a:endParaRPr lang="en-US"/>
          </a:p>
        </p:txBody>
      </p:sp>
      <p:sp>
        <p:nvSpPr>
          <p:cNvPr id="6" name="Footer Placeholder 5"/>
          <p:cNvSpPr>
            <a:spLocks noGrp="1"/>
          </p:cNvSpPr>
          <p:nvPr>
            <p:ph type="ftr" sz="quarter" idx="11"/>
          </p:nvPr>
        </p:nvSpPr>
        <p:spPr/>
        <p:txBody>
          <a:bodyPr/>
          <a:lstStyle/>
          <a:p>
            <a:r>
              <a:rPr lang="en-US" smtClean="0"/>
              <a:t>2</a:t>
            </a:r>
            <a:endParaRPr lang="en-US"/>
          </a:p>
        </p:txBody>
      </p:sp>
      <p:sp>
        <p:nvSpPr>
          <p:cNvPr id="7" name="Slide Number Placeholder 6"/>
          <p:cNvSpPr>
            <a:spLocks noGrp="1"/>
          </p:cNvSpPr>
          <p:nvPr>
            <p:ph type="sldNum" sz="quarter" idx="12"/>
          </p:nvPr>
        </p:nvSpPr>
        <p:spPr/>
        <p:txBody>
          <a:bodyPr/>
          <a:lstStyle/>
          <a:p>
            <a:fld id="{E7BC66FE-EE13-42BC-9746-04473E47123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1"/>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3" y="1535119"/>
            <a:ext cx="4040188" cy="750887"/>
          </a:xfrm>
        </p:spPr>
        <p:txBody>
          <a:bodyPr anchor="ctr"/>
          <a:lstStyle>
            <a:lvl1pPr marL="0" indent="0">
              <a:buNone/>
              <a:defRPr sz="1500" b="0" cap="all" baseline="0">
                <a:solidFill>
                  <a:schemeClr val="tx1"/>
                </a:solidFill>
              </a:defRPr>
            </a:lvl1pPr>
            <a:lvl2pPr>
              <a:buNone/>
              <a:defRPr sz="1300" b="1"/>
            </a:lvl2pPr>
            <a:lvl3pPr>
              <a:buNone/>
              <a:defRPr sz="1100" b="1"/>
            </a:lvl3pPr>
            <a:lvl4pPr>
              <a:buNone/>
              <a:defRPr sz="1000" b="1"/>
            </a:lvl4pPr>
            <a:lvl5pPr>
              <a:buNone/>
              <a:defRPr sz="10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32" y="1535119"/>
            <a:ext cx="4041777" cy="750887"/>
          </a:xfrm>
        </p:spPr>
        <p:txBody>
          <a:bodyPr anchor="ctr"/>
          <a:lstStyle>
            <a:lvl1pPr marL="0" indent="0">
              <a:buNone/>
              <a:defRPr sz="1500" b="0" cap="all" baseline="0">
                <a:solidFill>
                  <a:schemeClr val="tx1"/>
                </a:solidFill>
              </a:defRPr>
            </a:lvl1pPr>
            <a:lvl2pPr>
              <a:buNone/>
              <a:defRPr sz="1300" b="1"/>
            </a:lvl2pPr>
            <a:lvl3pPr>
              <a:buNone/>
              <a:defRPr sz="1100" b="1"/>
            </a:lvl3pPr>
            <a:lvl4pPr>
              <a:buNone/>
              <a:defRPr sz="1000" b="1"/>
            </a:lvl4pPr>
            <a:lvl5pPr>
              <a:buNone/>
              <a:defRPr sz="10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3" y="2362205"/>
            <a:ext cx="4040188" cy="3763963"/>
          </a:xfrm>
        </p:spPr>
        <p:txBody>
          <a:bodyPr/>
          <a:lstStyle>
            <a:lvl1pPr>
              <a:defRPr sz="1500"/>
            </a:lvl1pPr>
            <a:lvl2pPr>
              <a:defRPr sz="1300"/>
            </a:lvl2pPr>
            <a:lvl3pPr>
              <a:defRPr sz="1100"/>
            </a:lvl3pPr>
            <a:lvl4pPr>
              <a:defRPr sz="1000"/>
            </a:lvl4pPr>
            <a:lvl5pPr>
              <a:defRPr sz="1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32" y="2362205"/>
            <a:ext cx="4041777" cy="3763963"/>
          </a:xfrm>
        </p:spPr>
        <p:txBody>
          <a:bodyPr/>
          <a:lstStyle>
            <a:lvl1pPr>
              <a:defRPr sz="1500"/>
            </a:lvl1pPr>
            <a:lvl2pPr>
              <a:defRPr sz="1300"/>
            </a:lvl2pPr>
            <a:lvl3pPr>
              <a:defRPr sz="1100"/>
            </a:lvl3pPr>
            <a:lvl4pPr>
              <a:defRPr sz="1000"/>
            </a:lvl4pPr>
            <a:lvl5pPr>
              <a:defRPr sz="1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E9B38FE-73A1-4297-805A-E4EA198A042C}" type="datetime1">
              <a:rPr lang="en-US" smtClean="0"/>
              <a:pPr/>
              <a:t>7/10/2014</a:t>
            </a:fld>
            <a:endParaRPr lang="en-US"/>
          </a:p>
        </p:txBody>
      </p:sp>
      <p:sp>
        <p:nvSpPr>
          <p:cNvPr id="8" name="Footer Placeholder 7"/>
          <p:cNvSpPr>
            <a:spLocks noGrp="1"/>
          </p:cNvSpPr>
          <p:nvPr>
            <p:ph type="ftr" sz="quarter" idx="11"/>
          </p:nvPr>
        </p:nvSpPr>
        <p:spPr/>
        <p:txBody>
          <a:bodyPr/>
          <a:lstStyle/>
          <a:p>
            <a:r>
              <a:rPr lang="en-US" smtClean="0"/>
              <a:t>2</a:t>
            </a:r>
            <a:endParaRPr lang="en-US"/>
          </a:p>
        </p:txBody>
      </p:sp>
      <p:sp>
        <p:nvSpPr>
          <p:cNvPr id="9" name="Slide Number Placeholder 8"/>
          <p:cNvSpPr>
            <a:spLocks noGrp="1"/>
          </p:cNvSpPr>
          <p:nvPr>
            <p:ph type="sldNum" sz="quarter" idx="12"/>
          </p:nvPr>
        </p:nvSpPr>
        <p:spPr/>
        <p:txBody>
          <a:bodyPr/>
          <a:lstStyle/>
          <a:p>
            <a:fld id="{E7BC66FE-EE13-42BC-9746-04473E47123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B20ED4B-23EC-4A27-BC0D-C315BD5F4CA2}" type="datetime1">
              <a:rPr lang="en-US" smtClean="0"/>
              <a:pPr/>
              <a:t>7/10/2014</a:t>
            </a:fld>
            <a:endParaRPr lang="en-US"/>
          </a:p>
        </p:txBody>
      </p:sp>
      <p:sp>
        <p:nvSpPr>
          <p:cNvPr id="4" name="Footer Placeholder 3"/>
          <p:cNvSpPr>
            <a:spLocks noGrp="1"/>
          </p:cNvSpPr>
          <p:nvPr>
            <p:ph type="ftr" sz="quarter" idx="11"/>
          </p:nvPr>
        </p:nvSpPr>
        <p:spPr/>
        <p:txBody>
          <a:bodyPr/>
          <a:lstStyle/>
          <a:p>
            <a:r>
              <a:rPr lang="en-US" smtClean="0"/>
              <a:t>2</a:t>
            </a:r>
            <a:endParaRPr lang="en-US"/>
          </a:p>
        </p:txBody>
      </p:sp>
      <p:sp>
        <p:nvSpPr>
          <p:cNvPr id="5" name="Slide Number Placeholder 4"/>
          <p:cNvSpPr>
            <a:spLocks noGrp="1"/>
          </p:cNvSpPr>
          <p:nvPr>
            <p:ph type="sldNum" sz="quarter" idx="12"/>
          </p:nvPr>
        </p:nvSpPr>
        <p:spPr/>
        <p:txBody>
          <a:bodyPr/>
          <a:lstStyle/>
          <a:p>
            <a:fld id="{E7BC66FE-EE13-42BC-9746-04473E47123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3D46C5-B545-414A-A59A-AA694ECEF94A}" type="datetime1">
              <a:rPr lang="en-US" smtClean="0"/>
              <a:pPr/>
              <a:t>7/10/2014</a:t>
            </a:fld>
            <a:endParaRPr lang="en-US"/>
          </a:p>
        </p:txBody>
      </p:sp>
      <p:sp>
        <p:nvSpPr>
          <p:cNvPr id="3" name="Footer Placeholder 2"/>
          <p:cNvSpPr>
            <a:spLocks noGrp="1"/>
          </p:cNvSpPr>
          <p:nvPr>
            <p:ph type="ftr" sz="quarter" idx="11"/>
          </p:nvPr>
        </p:nvSpPr>
        <p:spPr/>
        <p:txBody>
          <a:bodyPr/>
          <a:lstStyle/>
          <a:p>
            <a:r>
              <a:rPr lang="en-US" smtClean="0"/>
              <a:t>2</a:t>
            </a:r>
            <a:endParaRPr lang="en-US"/>
          </a:p>
        </p:txBody>
      </p:sp>
      <p:sp>
        <p:nvSpPr>
          <p:cNvPr id="4" name="Slide Number Placeholder 3"/>
          <p:cNvSpPr>
            <a:spLocks noGrp="1"/>
          </p:cNvSpPr>
          <p:nvPr>
            <p:ph type="sldNum" sz="quarter" idx="12"/>
          </p:nvPr>
        </p:nvSpPr>
        <p:spPr/>
        <p:txBody>
          <a:bodyPr/>
          <a:lstStyle/>
          <a:p>
            <a:fld id="{E7BC66FE-EE13-42BC-9746-04473E47123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0" y="273053"/>
            <a:ext cx="3008313" cy="1162051"/>
          </a:xfrm>
        </p:spPr>
        <p:txBody>
          <a:bodyPr vert="horz" anchor="b">
            <a:normAutofit/>
            <a:sp3d prstMaterial="softEdge"/>
          </a:bodyPr>
          <a:lstStyle>
            <a:lvl1pPr algn="l">
              <a:buNone/>
              <a:defRPr sz="14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10" y="1524005"/>
            <a:ext cx="3008313" cy="4602163"/>
          </a:xfrm>
        </p:spPr>
        <p:txBody>
          <a:bodyPr/>
          <a:lstStyle>
            <a:lvl1pPr marL="0" indent="0">
              <a:buNone/>
              <a:defRPr sz="900"/>
            </a:lvl1pPr>
            <a:lvl2pPr>
              <a:buNone/>
              <a:defRPr sz="700"/>
            </a:lvl2pPr>
            <a:lvl3pPr>
              <a:buNone/>
              <a:defRPr sz="600"/>
            </a:lvl3pPr>
            <a:lvl4pPr>
              <a:buNone/>
              <a:defRPr sz="600"/>
            </a:lvl4pPr>
            <a:lvl5pPr>
              <a:buNone/>
              <a:defRPr sz="6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7" y="273058"/>
            <a:ext cx="5111751" cy="5853113"/>
          </a:xfrm>
        </p:spPr>
        <p:txBody>
          <a:bodyPr/>
          <a:lstStyle>
            <a:lvl1pPr>
              <a:defRPr sz="1600"/>
            </a:lvl1pPr>
            <a:lvl2pPr>
              <a:defRPr sz="1500"/>
            </a:lvl2pPr>
            <a:lvl3pPr>
              <a:defRPr sz="1400"/>
            </a:lvl3pPr>
            <a:lvl4pPr>
              <a:defRPr sz="1300"/>
            </a:lvl4pPr>
            <a:lvl5pPr>
              <a:defRPr sz="11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35201A4-8093-4479-A535-A366985EA4A8}" type="datetime1">
              <a:rPr lang="en-US" smtClean="0"/>
              <a:pPr/>
              <a:t>7/10/2014</a:t>
            </a:fld>
            <a:endParaRPr lang="en-US"/>
          </a:p>
        </p:txBody>
      </p:sp>
      <p:sp>
        <p:nvSpPr>
          <p:cNvPr id="6" name="Footer Placeholder 5"/>
          <p:cNvSpPr>
            <a:spLocks noGrp="1"/>
          </p:cNvSpPr>
          <p:nvPr>
            <p:ph type="ftr" sz="quarter" idx="11"/>
          </p:nvPr>
        </p:nvSpPr>
        <p:spPr/>
        <p:txBody>
          <a:bodyPr/>
          <a:lstStyle/>
          <a:p>
            <a:r>
              <a:rPr lang="en-US" smtClean="0"/>
              <a:t>2</a:t>
            </a:r>
            <a:endParaRPr lang="en-US"/>
          </a:p>
        </p:txBody>
      </p:sp>
      <p:sp>
        <p:nvSpPr>
          <p:cNvPr id="7" name="Slide Number Placeholder 6"/>
          <p:cNvSpPr>
            <a:spLocks noGrp="1"/>
          </p:cNvSpPr>
          <p:nvPr>
            <p:ph type="sldNum" sz="quarter" idx="12"/>
          </p:nvPr>
        </p:nvSpPr>
        <p:spPr/>
        <p:txBody>
          <a:bodyPr/>
          <a:lstStyle/>
          <a:p>
            <a:fld id="{E7BC66FE-EE13-42BC-9746-04473E47123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28425" rIns="28425" bIns="0" anchor="b">
            <a:sp3d prstMaterial="softEdge"/>
          </a:bodyPr>
          <a:lstStyle>
            <a:lvl1pPr algn="ctr">
              <a:buNone/>
              <a:defRPr sz="13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marL="0" indent="0" algn="l" rtl="0" eaLnBrk="1" latinLnBrk="0" hangingPunct="1">
              <a:buNone/>
              <a:defRPr sz="2000"/>
            </a:lvl1pPr>
          </a:lstStyle>
          <a:p>
            <a:pPr marL="0" algn="l" rtl="0" eaLnBrk="1" latinLnBrk="0" hangingPunct="1"/>
            <a:r>
              <a:rPr kumimoji="0" lang="en-US" dirty="0"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28425" tIns="28425" rIns="28425" anchor="t"/>
          <a:lstStyle>
            <a:lvl1pPr marL="0" indent="0" algn="ctr">
              <a:buNone/>
              <a:defRPr sz="900"/>
            </a:lvl1pPr>
            <a:lvl2pPr>
              <a:defRPr sz="700"/>
            </a:lvl2pPr>
            <a:lvl3pPr>
              <a:defRPr sz="600"/>
            </a:lvl3pPr>
            <a:lvl4pPr>
              <a:defRPr sz="600"/>
            </a:lvl4pPr>
            <a:lvl5pPr>
              <a:defRPr sz="6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A32CDF5-E7D2-44B3-ACFA-F83CBD5EB1FF}" type="datetime1">
              <a:rPr lang="en-US" smtClean="0"/>
              <a:pPr/>
              <a:t>7/10/2014</a:t>
            </a:fld>
            <a:endParaRPr lang="en-US"/>
          </a:p>
        </p:txBody>
      </p:sp>
      <p:sp>
        <p:nvSpPr>
          <p:cNvPr id="6" name="Footer Placeholder 5"/>
          <p:cNvSpPr>
            <a:spLocks noGrp="1"/>
          </p:cNvSpPr>
          <p:nvPr>
            <p:ph type="ftr" sz="quarter" idx="11"/>
          </p:nvPr>
        </p:nvSpPr>
        <p:spPr/>
        <p:txBody>
          <a:bodyPr/>
          <a:lstStyle/>
          <a:p>
            <a:r>
              <a:rPr lang="en-US" smtClean="0"/>
              <a:t>2</a:t>
            </a:r>
            <a:endParaRPr lang="en-US"/>
          </a:p>
        </p:txBody>
      </p:sp>
      <p:sp>
        <p:nvSpPr>
          <p:cNvPr id="7" name="Slide Number Placeholder 6"/>
          <p:cNvSpPr>
            <a:spLocks noGrp="1"/>
          </p:cNvSpPr>
          <p:nvPr>
            <p:ph type="sldNum" sz="quarter" idx="12"/>
          </p:nvPr>
        </p:nvSpPr>
        <p:spPr/>
        <p:txBody>
          <a:bodyPr/>
          <a:lstStyle/>
          <a:p>
            <a:fld id="{E7BC66FE-EE13-42BC-9746-04473E47123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E0BD130-F077-4C82-A7EF-8609C278CF77}" type="datetime1">
              <a:rPr lang="en-US" smtClean="0"/>
              <a:pPr/>
              <a:t>7/10/2014</a:t>
            </a:fld>
            <a:endParaRPr lang="en-US"/>
          </a:p>
        </p:txBody>
      </p:sp>
      <p:sp>
        <p:nvSpPr>
          <p:cNvPr id="5" name="Footer Placeholder 4"/>
          <p:cNvSpPr>
            <a:spLocks noGrp="1"/>
          </p:cNvSpPr>
          <p:nvPr>
            <p:ph type="ftr" sz="quarter" idx="11"/>
          </p:nvPr>
        </p:nvSpPr>
        <p:spPr/>
        <p:txBody>
          <a:bodyPr/>
          <a:lstStyle/>
          <a:p>
            <a:r>
              <a:rPr lang="en-US" smtClean="0"/>
              <a:t>2</a:t>
            </a:r>
            <a:endParaRPr lang="en-US"/>
          </a:p>
        </p:txBody>
      </p:sp>
      <p:sp>
        <p:nvSpPr>
          <p:cNvPr id="6" name="Slide Number Placeholder 5"/>
          <p:cNvSpPr>
            <a:spLocks noGrp="1"/>
          </p:cNvSpPr>
          <p:nvPr>
            <p:ph type="sldNum" sz="quarter" idx="12"/>
          </p:nvPr>
        </p:nvSpPr>
        <p:spPr/>
        <p:txBody>
          <a:bodyPr/>
          <a:lstStyle/>
          <a:p>
            <a:fld id="{E7BC66FE-EE13-42BC-9746-04473E47123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4"/>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B1378E7-B7C1-405E-AC6D-DADB6BA1DFCE}" type="datetime1">
              <a:rPr lang="en-US" smtClean="0"/>
              <a:pPr/>
              <a:t>7/10/2014</a:t>
            </a:fld>
            <a:endParaRPr lang="en-US"/>
          </a:p>
        </p:txBody>
      </p:sp>
      <p:sp>
        <p:nvSpPr>
          <p:cNvPr id="5" name="Footer Placeholder 4"/>
          <p:cNvSpPr>
            <a:spLocks noGrp="1"/>
          </p:cNvSpPr>
          <p:nvPr>
            <p:ph type="ftr" sz="quarter" idx="11"/>
          </p:nvPr>
        </p:nvSpPr>
        <p:spPr/>
        <p:txBody>
          <a:bodyPr/>
          <a:lstStyle/>
          <a:p>
            <a:r>
              <a:rPr lang="en-US" smtClean="0"/>
              <a:t>2</a:t>
            </a:r>
            <a:endParaRPr lang="en-US"/>
          </a:p>
        </p:txBody>
      </p:sp>
      <p:sp>
        <p:nvSpPr>
          <p:cNvPr id="6" name="Slide Number Placeholder 5"/>
          <p:cNvSpPr>
            <a:spLocks noGrp="1"/>
          </p:cNvSpPr>
          <p:nvPr>
            <p:ph type="sldNum" sz="quarter" idx="12"/>
          </p:nvPr>
        </p:nvSpPr>
        <p:spPr/>
        <p:txBody>
          <a:bodyPr/>
          <a:lstStyle/>
          <a:p>
            <a:fld id="{E7BC66FE-EE13-42BC-9746-04473E47123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duotone>
              <a:prstClr val="black"/>
              <a:schemeClr val="tx2">
                <a:tint val="45000"/>
                <a:satMod val="400000"/>
              </a:schemeClr>
            </a:duotone>
          </a:blip>
          <a:srcRect/>
          <a:stretch>
            <a:fillRect l="-11000" r="-11000"/>
          </a:stretch>
        </a:blip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9"/>
            <a:ext cx="8229600" cy="1143000"/>
          </a:xfrm>
          <a:prstGeom prst="rect">
            <a:avLst/>
          </a:prstGeom>
        </p:spPr>
        <p:txBody>
          <a:bodyPr vert="horz" lIns="56851" tIns="28425" rIns="56851" bIns="28425"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lIns="56851" tIns="28425" rIns="56851" bIns="28425">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80"/>
            <a:ext cx="2133600" cy="365125"/>
          </a:xfrm>
          <a:prstGeom prst="rect">
            <a:avLst/>
          </a:prstGeom>
        </p:spPr>
        <p:txBody>
          <a:bodyPr vert="horz" lIns="56851" tIns="28425" rIns="56851" bIns="28425" anchor="b"/>
          <a:lstStyle>
            <a:lvl1pPr algn="l" eaLnBrk="1" latinLnBrk="0" hangingPunct="1">
              <a:defRPr kumimoji="0" sz="700">
                <a:solidFill>
                  <a:schemeClr val="tx1">
                    <a:shade val="50000"/>
                  </a:schemeClr>
                </a:solidFill>
              </a:defRPr>
            </a:lvl1pPr>
          </a:lstStyle>
          <a:p>
            <a:fld id="{99D8C9F1-B35A-4662-9D24-CDEE34C886FE}" type="datetime1">
              <a:rPr lang="en-US" smtClean="0"/>
              <a:pPr/>
              <a:t>7/10/2014</a:t>
            </a:fld>
            <a:endParaRPr lang="en-US"/>
          </a:p>
        </p:txBody>
      </p:sp>
      <p:sp>
        <p:nvSpPr>
          <p:cNvPr id="3" name="Footer Placeholder 2"/>
          <p:cNvSpPr>
            <a:spLocks noGrp="1"/>
          </p:cNvSpPr>
          <p:nvPr>
            <p:ph type="ftr" sz="quarter" idx="3"/>
          </p:nvPr>
        </p:nvSpPr>
        <p:spPr>
          <a:xfrm>
            <a:off x="3124200" y="6416680"/>
            <a:ext cx="2895600" cy="365125"/>
          </a:xfrm>
          <a:prstGeom prst="rect">
            <a:avLst/>
          </a:prstGeom>
        </p:spPr>
        <p:txBody>
          <a:bodyPr vert="horz" lIns="56851" tIns="28425" rIns="56851" bIns="28425" anchor="b"/>
          <a:lstStyle>
            <a:lvl1pPr algn="ctr" eaLnBrk="1" latinLnBrk="0" hangingPunct="1">
              <a:defRPr kumimoji="0" sz="700">
                <a:solidFill>
                  <a:schemeClr val="tx1">
                    <a:shade val="50000"/>
                  </a:schemeClr>
                </a:solidFill>
              </a:defRPr>
            </a:lvl1pPr>
          </a:lstStyle>
          <a:p>
            <a:r>
              <a:rPr lang="en-US" smtClean="0"/>
              <a:t>2</a:t>
            </a:r>
            <a:endParaRPr lang="en-US"/>
          </a:p>
        </p:txBody>
      </p:sp>
      <p:sp>
        <p:nvSpPr>
          <p:cNvPr id="23" name="Slide Number Placeholder 22"/>
          <p:cNvSpPr>
            <a:spLocks noGrp="1"/>
          </p:cNvSpPr>
          <p:nvPr>
            <p:ph type="sldNum" sz="quarter" idx="4"/>
          </p:nvPr>
        </p:nvSpPr>
        <p:spPr>
          <a:xfrm>
            <a:off x="7924800" y="6416680"/>
            <a:ext cx="762000" cy="365125"/>
          </a:xfrm>
          <a:prstGeom prst="rect">
            <a:avLst/>
          </a:prstGeom>
        </p:spPr>
        <p:txBody>
          <a:bodyPr vert="horz" lIns="0" tIns="28425" rIns="0" bIns="28425" anchor="b"/>
          <a:lstStyle>
            <a:lvl1pPr algn="r" eaLnBrk="1" latinLnBrk="0" hangingPunct="1">
              <a:defRPr kumimoji="0" sz="700">
                <a:solidFill>
                  <a:schemeClr val="tx1">
                    <a:shade val="50000"/>
                  </a:schemeClr>
                </a:solidFill>
              </a:defRPr>
            </a:lvl1pPr>
          </a:lstStyle>
          <a:p>
            <a:fld id="{E7BC66FE-EE13-42BC-9746-04473E471232}"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hf hdr="0" ftr="0" dt="0"/>
  <p:txStyles>
    <p:titleStyle>
      <a:lvl1pPr algn="ctr" rtl="0" eaLnBrk="1" latinLnBrk="0" hangingPunct="1">
        <a:spcBef>
          <a:spcPct val="0"/>
        </a:spcBef>
        <a:buNone/>
        <a:defRPr kumimoji="0" sz="25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341108" indent="-255832" algn="l" rtl="0" eaLnBrk="1" latinLnBrk="0" hangingPunct="1">
        <a:spcBef>
          <a:spcPct val="20000"/>
        </a:spcBef>
        <a:buClr>
          <a:schemeClr val="tx1">
            <a:shade val="95000"/>
          </a:schemeClr>
        </a:buClr>
        <a:buSzPct val="65000"/>
        <a:buFont typeface="Wingdings 2"/>
        <a:buChar char=""/>
        <a:defRPr kumimoji="0" sz="1700" kern="1200">
          <a:solidFill>
            <a:schemeClr val="tx1"/>
          </a:solidFill>
          <a:latin typeface="+mn-lt"/>
          <a:ea typeface="+mn-ea"/>
          <a:cs typeface="+mn-cs"/>
        </a:defRPr>
      </a:lvl1pPr>
      <a:lvl2pPr marL="540089" indent="-176240" algn="l" rtl="0" eaLnBrk="1" latinLnBrk="0" hangingPunct="1">
        <a:spcBef>
          <a:spcPct val="20000"/>
        </a:spcBef>
        <a:buClr>
          <a:schemeClr val="tx1"/>
        </a:buClr>
        <a:buSzPct val="80000"/>
        <a:buFont typeface="Wingdings 2"/>
        <a:buChar char=""/>
        <a:defRPr kumimoji="0" sz="1500" kern="1200">
          <a:solidFill>
            <a:schemeClr val="tx1"/>
          </a:solidFill>
          <a:latin typeface="+mn-lt"/>
          <a:ea typeface="+mn-ea"/>
          <a:cs typeface="+mn-cs"/>
        </a:defRPr>
      </a:lvl2pPr>
      <a:lvl3pPr marL="704958" indent="-142129" algn="l" rtl="0" eaLnBrk="1" latinLnBrk="0" hangingPunct="1">
        <a:spcBef>
          <a:spcPct val="20000"/>
        </a:spcBef>
        <a:buClr>
          <a:schemeClr val="tx1"/>
        </a:buClr>
        <a:buSzPct val="95000"/>
        <a:buFont typeface="Wingdings"/>
        <a:buChar char=""/>
        <a:defRPr kumimoji="0" sz="1400" kern="1200">
          <a:solidFill>
            <a:schemeClr val="tx1"/>
          </a:solidFill>
          <a:latin typeface="+mn-lt"/>
          <a:ea typeface="+mn-ea"/>
          <a:cs typeface="+mn-cs"/>
        </a:defRPr>
      </a:lvl3pPr>
      <a:lvl4pPr marL="841402" indent="-113703" algn="l" rtl="0" eaLnBrk="1" latinLnBrk="0" hangingPunct="1">
        <a:spcBef>
          <a:spcPct val="20000"/>
        </a:spcBef>
        <a:buClr>
          <a:schemeClr val="tx1"/>
        </a:buClr>
        <a:buSzPct val="100000"/>
        <a:buFont typeface="Wingdings 3"/>
        <a:buChar char=""/>
        <a:defRPr kumimoji="0" sz="1300" kern="1200">
          <a:solidFill>
            <a:schemeClr val="tx1"/>
          </a:solidFill>
          <a:latin typeface="+mn-lt"/>
          <a:ea typeface="+mn-ea"/>
          <a:cs typeface="+mn-cs"/>
        </a:defRPr>
      </a:lvl4pPr>
      <a:lvl5pPr marL="960790" indent="-113703" algn="l" rtl="0" eaLnBrk="1" latinLnBrk="0" hangingPunct="1">
        <a:spcBef>
          <a:spcPct val="20000"/>
        </a:spcBef>
        <a:buClr>
          <a:schemeClr val="tx1"/>
        </a:buClr>
        <a:buFont typeface="Wingdings 2"/>
        <a:buChar char=""/>
        <a:defRPr kumimoji="0" sz="1300" kern="1200">
          <a:solidFill>
            <a:schemeClr val="tx1"/>
          </a:solidFill>
          <a:latin typeface="+mn-lt"/>
          <a:ea typeface="+mn-ea"/>
          <a:cs typeface="+mn-cs"/>
        </a:defRPr>
      </a:lvl5pPr>
      <a:lvl6pPr marL="1097233" indent="-113703" algn="l" rtl="0" eaLnBrk="1" latinLnBrk="0" hangingPunct="1">
        <a:spcBef>
          <a:spcPct val="20000"/>
        </a:spcBef>
        <a:buClr>
          <a:schemeClr val="tx1"/>
        </a:buClr>
        <a:buFont typeface="Wingdings 3"/>
        <a:buChar char=""/>
        <a:defRPr kumimoji="0" sz="1100" kern="1200">
          <a:solidFill>
            <a:schemeClr val="tx1"/>
          </a:solidFill>
          <a:latin typeface="+mn-lt"/>
          <a:ea typeface="+mn-ea"/>
          <a:cs typeface="+mn-cs"/>
        </a:defRPr>
      </a:lvl6pPr>
      <a:lvl7pPr marL="1222307" indent="-113703" algn="l" rtl="0" eaLnBrk="1" latinLnBrk="0" hangingPunct="1">
        <a:spcBef>
          <a:spcPct val="20000"/>
        </a:spcBef>
        <a:buClr>
          <a:schemeClr val="tx1"/>
        </a:buClr>
        <a:buFont typeface="Wingdings 2"/>
        <a:buChar char=""/>
        <a:defRPr kumimoji="0" sz="1000" kern="1200">
          <a:solidFill>
            <a:schemeClr val="tx1"/>
          </a:solidFill>
          <a:latin typeface="+mn-lt"/>
          <a:ea typeface="+mn-ea"/>
          <a:cs typeface="+mn-cs"/>
        </a:defRPr>
      </a:lvl7pPr>
      <a:lvl8pPr marL="1347380" indent="-113703" algn="l" rtl="0" eaLnBrk="1" latinLnBrk="0" hangingPunct="1">
        <a:spcBef>
          <a:spcPct val="20000"/>
        </a:spcBef>
        <a:buClr>
          <a:schemeClr val="tx1"/>
        </a:buClr>
        <a:buFont typeface="Wingdings 2"/>
        <a:buChar char=""/>
        <a:defRPr kumimoji="0" sz="900" kern="1200">
          <a:solidFill>
            <a:schemeClr val="tx1"/>
          </a:solidFill>
          <a:latin typeface="+mn-lt"/>
          <a:ea typeface="+mn-ea"/>
          <a:cs typeface="+mn-cs"/>
        </a:defRPr>
      </a:lvl8pPr>
      <a:lvl9pPr marL="1472453" indent="-113703" algn="l" rtl="0" eaLnBrk="1" latinLnBrk="0" hangingPunct="1">
        <a:spcBef>
          <a:spcPct val="20000"/>
        </a:spcBef>
        <a:buClr>
          <a:schemeClr val="tx1"/>
        </a:buClr>
        <a:buFont typeface="Wingdings 2"/>
        <a:buChar char=""/>
        <a:defRPr kumimoji="0" sz="9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284257" algn="l" rtl="0" eaLnBrk="1" latinLnBrk="0" hangingPunct="1">
        <a:defRPr kumimoji="0" kern="1200">
          <a:solidFill>
            <a:schemeClr val="tx1"/>
          </a:solidFill>
          <a:latin typeface="+mn-lt"/>
          <a:ea typeface="+mn-ea"/>
          <a:cs typeface="+mn-cs"/>
        </a:defRPr>
      </a:lvl2pPr>
      <a:lvl3pPr marL="568514" algn="l" rtl="0" eaLnBrk="1" latinLnBrk="0" hangingPunct="1">
        <a:defRPr kumimoji="0" kern="1200">
          <a:solidFill>
            <a:schemeClr val="tx1"/>
          </a:solidFill>
          <a:latin typeface="+mn-lt"/>
          <a:ea typeface="+mn-ea"/>
          <a:cs typeface="+mn-cs"/>
        </a:defRPr>
      </a:lvl3pPr>
      <a:lvl4pPr marL="852772" algn="l" rtl="0" eaLnBrk="1" latinLnBrk="0" hangingPunct="1">
        <a:defRPr kumimoji="0" kern="1200">
          <a:solidFill>
            <a:schemeClr val="tx1"/>
          </a:solidFill>
          <a:latin typeface="+mn-lt"/>
          <a:ea typeface="+mn-ea"/>
          <a:cs typeface="+mn-cs"/>
        </a:defRPr>
      </a:lvl4pPr>
      <a:lvl5pPr marL="1137029" algn="l" rtl="0" eaLnBrk="1" latinLnBrk="0" hangingPunct="1">
        <a:defRPr kumimoji="0" kern="1200">
          <a:solidFill>
            <a:schemeClr val="tx1"/>
          </a:solidFill>
          <a:latin typeface="+mn-lt"/>
          <a:ea typeface="+mn-ea"/>
          <a:cs typeface="+mn-cs"/>
        </a:defRPr>
      </a:lvl5pPr>
      <a:lvl6pPr marL="1421286" algn="l" rtl="0" eaLnBrk="1" latinLnBrk="0" hangingPunct="1">
        <a:defRPr kumimoji="0" kern="1200">
          <a:solidFill>
            <a:schemeClr val="tx1"/>
          </a:solidFill>
          <a:latin typeface="+mn-lt"/>
          <a:ea typeface="+mn-ea"/>
          <a:cs typeface="+mn-cs"/>
        </a:defRPr>
      </a:lvl6pPr>
      <a:lvl7pPr marL="1705544" algn="l" rtl="0" eaLnBrk="1" latinLnBrk="0" hangingPunct="1">
        <a:defRPr kumimoji="0" kern="1200">
          <a:solidFill>
            <a:schemeClr val="tx1"/>
          </a:solidFill>
          <a:latin typeface="+mn-lt"/>
          <a:ea typeface="+mn-ea"/>
          <a:cs typeface="+mn-cs"/>
        </a:defRPr>
      </a:lvl7pPr>
      <a:lvl8pPr marL="1989801" algn="l" rtl="0" eaLnBrk="1" latinLnBrk="0" hangingPunct="1">
        <a:defRPr kumimoji="0" kern="1200">
          <a:solidFill>
            <a:schemeClr val="tx1"/>
          </a:solidFill>
          <a:latin typeface="+mn-lt"/>
          <a:ea typeface="+mn-ea"/>
          <a:cs typeface="+mn-cs"/>
        </a:defRPr>
      </a:lvl8pPr>
      <a:lvl9pPr marL="2274059"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1.wmf"/></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13.jpeg"/><Relationship Id="rId5" Type="http://schemas.openxmlformats.org/officeDocument/2006/relationships/image" Target="../media/image26.jpeg"/><Relationship Id="rId4" Type="http://schemas.openxmlformats.org/officeDocument/2006/relationships/image" Target="../media/image25.wmf"/></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9.xml"/><Relationship Id="rId5" Type="http://schemas.openxmlformats.org/officeDocument/2006/relationships/image" Target="../media/image29.png"/><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6.xml"/><Relationship Id="rId1" Type="http://schemas.openxmlformats.org/officeDocument/2006/relationships/slideLayout" Target="../slideLayouts/slideLayout8.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2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png"/><Relationship Id="rId3" Type="http://schemas.openxmlformats.org/officeDocument/2006/relationships/image" Target="../media/image42.jpeg"/><Relationship Id="rId7" Type="http://schemas.openxmlformats.org/officeDocument/2006/relationships/image" Target="../media/image46.jpeg"/><Relationship Id="rId12" Type="http://schemas.openxmlformats.org/officeDocument/2006/relationships/image" Target="../media/image51.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5.jpeg"/><Relationship Id="rId11" Type="http://schemas.openxmlformats.org/officeDocument/2006/relationships/image" Target="../media/image50.png"/><Relationship Id="rId5" Type="http://schemas.openxmlformats.org/officeDocument/2006/relationships/image" Target="../media/image44.png"/><Relationship Id="rId10" Type="http://schemas.openxmlformats.org/officeDocument/2006/relationships/image" Target="../media/image49.jpeg"/><Relationship Id="rId4" Type="http://schemas.openxmlformats.org/officeDocument/2006/relationships/image" Target="../media/image43.png"/><Relationship Id="rId9" Type="http://schemas.openxmlformats.org/officeDocument/2006/relationships/image" Target="../media/image48.jpeg"/></Relationships>
</file>

<file path=ppt/slides/_rels/slide2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duotone>
              <a:prstClr val="black"/>
              <a:schemeClr val="tx2">
                <a:tint val="45000"/>
                <a:satMod val="400000"/>
              </a:schemeClr>
            </a:duotone>
          </a:blip>
          <a:srcRect/>
          <a:stretch>
            <a:fillRect l="-11000" r="-11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2000" y="457200"/>
            <a:ext cx="7696200" cy="1371600"/>
          </a:xfrm>
        </p:spPr>
        <p:txBody>
          <a:bodyPr>
            <a:normAutofit/>
            <a:scene3d>
              <a:camera prst="orthographicFront"/>
              <a:lightRig rig="soft" dir="t">
                <a:rot lat="0" lon="0" rev="17220000"/>
              </a:lightRig>
            </a:scene3d>
            <a:sp3d prstMaterial="softEdge">
              <a:bevelT w="0" h="0"/>
            </a:sp3d>
          </a:bodyPr>
          <a:lstStyle/>
          <a:p>
            <a:r>
              <a:rPr lang="en-US" sz="4000" dirty="0" smtClean="0">
                <a:effectLst>
                  <a:outerShdw blurRad="38100" dist="38100" dir="2700000" algn="tl">
                    <a:srgbClr val="000000">
                      <a:alpha val="43137"/>
                    </a:srgbClr>
                  </a:outerShdw>
                </a:effectLst>
                <a:latin typeface="Arial" pitchFamily="34" charset="0"/>
                <a:cs typeface="Arial" pitchFamily="34" charset="0"/>
              </a:rPr>
              <a:t>Climate Change and the Quinault Indian nation</a:t>
            </a:r>
            <a:endParaRPr lang="en-US" sz="4000" dirty="0">
              <a:effectLst>
                <a:outerShdw blurRad="38100" dist="38100" dir="2700000" algn="tl">
                  <a:srgbClr val="000000">
                    <a:alpha val="43137"/>
                  </a:srgbClr>
                </a:outerShdw>
              </a:effectLst>
              <a:latin typeface="Arial" pitchFamily="34" charset="0"/>
              <a:cs typeface="Arial" pitchFamily="34" charset="0"/>
            </a:endParaRPr>
          </a:p>
        </p:txBody>
      </p:sp>
      <p:pic>
        <p:nvPicPr>
          <p:cNvPr id="4" name="Picture 3" descr="QDNR Logo.png"/>
          <p:cNvPicPr>
            <a:picLocks noChangeAspect="1"/>
          </p:cNvPicPr>
          <p:nvPr/>
        </p:nvPicPr>
        <p:blipFill>
          <a:blip r:embed="rId4" cstate="print"/>
          <a:stretch>
            <a:fillRect/>
          </a:stretch>
        </p:blipFill>
        <p:spPr>
          <a:xfrm>
            <a:off x="152409" y="5486400"/>
            <a:ext cx="2410551" cy="1219200"/>
          </a:xfrm>
          <a:prstGeom prst="rect">
            <a:avLst/>
          </a:prstGeom>
        </p:spPr>
      </p:pic>
      <p:grpSp>
        <p:nvGrpSpPr>
          <p:cNvPr id="11" name="Group 10"/>
          <p:cNvGrpSpPr/>
          <p:nvPr/>
        </p:nvGrpSpPr>
        <p:grpSpPr>
          <a:xfrm>
            <a:off x="457200" y="2133600"/>
            <a:ext cx="8153400" cy="1447800"/>
            <a:chOff x="457200" y="2362200"/>
            <a:chExt cx="8153400" cy="1447800"/>
          </a:xfrm>
        </p:grpSpPr>
        <p:pic>
          <p:nvPicPr>
            <p:cNvPr id="6" name="Picture 5" descr="Logging.jpg"/>
            <p:cNvPicPr>
              <a:picLocks noChangeAspect="1"/>
            </p:cNvPicPr>
            <p:nvPr/>
          </p:nvPicPr>
          <p:blipFill>
            <a:blip r:embed="rId5" cstate="print"/>
            <a:stretch>
              <a:fillRect/>
            </a:stretch>
          </p:blipFill>
          <p:spPr>
            <a:xfrm>
              <a:off x="457200" y="2362200"/>
              <a:ext cx="2057400" cy="1447800"/>
            </a:xfrm>
            <a:prstGeom prst="rect">
              <a:avLst/>
            </a:prstGeom>
          </p:spPr>
        </p:pic>
        <p:pic>
          <p:nvPicPr>
            <p:cNvPr id="7" name="Picture 6" descr="Moses Prairie 3.jpg"/>
            <p:cNvPicPr>
              <a:picLocks noChangeAspect="1"/>
            </p:cNvPicPr>
            <p:nvPr/>
          </p:nvPicPr>
          <p:blipFill>
            <a:blip r:embed="rId6" cstate="print"/>
            <a:stretch>
              <a:fillRect/>
            </a:stretch>
          </p:blipFill>
          <p:spPr>
            <a:xfrm>
              <a:off x="2667000" y="2362200"/>
              <a:ext cx="1905000" cy="1428750"/>
            </a:xfrm>
            <a:prstGeom prst="rect">
              <a:avLst/>
            </a:prstGeom>
          </p:spPr>
        </p:pic>
        <p:pic>
          <p:nvPicPr>
            <p:cNvPr id="8" name="Picture 7" descr="fishing.jpg"/>
            <p:cNvPicPr>
              <a:picLocks noChangeAspect="1"/>
            </p:cNvPicPr>
            <p:nvPr/>
          </p:nvPicPr>
          <p:blipFill>
            <a:blip r:embed="rId7" cstate="print"/>
            <a:stretch>
              <a:fillRect/>
            </a:stretch>
          </p:blipFill>
          <p:spPr>
            <a:xfrm>
              <a:off x="4724400" y="2362200"/>
              <a:ext cx="1814286" cy="1447800"/>
            </a:xfrm>
            <a:prstGeom prst="rect">
              <a:avLst/>
            </a:prstGeom>
          </p:spPr>
        </p:pic>
        <p:pic>
          <p:nvPicPr>
            <p:cNvPr id="10" name="Picture 9" descr="Canoe.jpg"/>
            <p:cNvPicPr>
              <a:picLocks noChangeAspect="1"/>
            </p:cNvPicPr>
            <p:nvPr/>
          </p:nvPicPr>
          <p:blipFill>
            <a:blip r:embed="rId8" cstate="print"/>
            <a:stretch>
              <a:fillRect/>
            </a:stretch>
          </p:blipFill>
          <p:spPr>
            <a:xfrm>
              <a:off x="6705600" y="2362200"/>
              <a:ext cx="1905000" cy="1428750"/>
            </a:xfrm>
            <a:prstGeom prst="rect">
              <a:avLst/>
            </a:prstGeom>
          </p:spPr>
        </p:pic>
      </p:grpSp>
      <p:sp>
        <p:nvSpPr>
          <p:cNvPr id="3" name="Subtitle 2"/>
          <p:cNvSpPr>
            <a:spLocks noGrp="1"/>
          </p:cNvSpPr>
          <p:nvPr>
            <p:ph type="subTitle" idx="1"/>
          </p:nvPr>
        </p:nvSpPr>
        <p:spPr>
          <a:xfrm>
            <a:off x="457200" y="3886200"/>
            <a:ext cx="8229600" cy="1447800"/>
          </a:xfrm>
        </p:spPr>
        <p:txBody>
          <a:bodyPr>
            <a:normAutofit/>
          </a:bodyPr>
          <a:lstStyle/>
          <a:p>
            <a:r>
              <a:rPr lang="en-US" sz="2000" b="1" i="1" dirty="0" smtClean="0"/>
              <a:t>Facing Climate Change:</a:t>
            </a:r>
          </a:p>
          <a:p>
            <a:r>
              <a:rPr lang="en-US" sz="2000" b="1" i="1" dirty="0" smtClean="0"/>
              <a:t>Issues, Successes, Challenges, and Looking at the Future</a:t>
            </a:r>
          </a:p>
        </p:txBody>
      </p:sp>
      <p:pic>
        <p:nvPicPr>
          <p:cNvPr id="1026" name="Picture 2" descr="S:\QIN Logos\QIN LOGO 2x2 200 dpi.jpg"/>
          <p:cNvPicPr>
            <a:picLocks noChangeAspect="1" noChangeArrowheads="1"/>
          </p:cNvPicPr>
          <p:nvPr/>
        </p:nvPicPr>
        <p:blipFill>
          <a:blip r:embed="rId9" cstate="print"/>
          <a:srcRect/>
          <a:stretch>
            <a:fillRect/>
          </a:stretch>
        </p:blipFill>
        <p:spPr bwMode="auto">
          <a:xfrm>
            <a:off x="7772400" y="5562609"/>
            <a:ext cx="1219200" cy="1195399"/>
          </a:xfrm>
          <a:prstGeom prst="rect">
            <a:avLst/>
          </a:prstGeom>
          <a:noFill/>
        </p:spPr>
      </p:pic>
    </p:spTree>
  </p:cSld>
  <p:clrMapOvr>
    <a:masterClrMapping/>
  </p:clrMapOvr>
  <p:transition advTm="53701"/>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chemeClr val="accent1">
                    <a:lumMod val="40000"/>
                    <a:lumOff val="60000"/>
                  </a:schemeClr>
                </a:solidFill>
              </a:rPr>
              <a:t>Tribes and Climate Change…</a:t>
            </a:r>
            <a:endParaRPr lang="en-US" sz="4000" dirty="0">
              <a:solidFill>
                <a:schemeClr val="accent1">
                  <a:lumMod val="40000"/>
                  <a:lumOff val="60000"/>
                </a:schemeClr>
              </a:solidFill>
            </a:endParaRPr>
          </a:p>
        </p:txBody>
      </p:sp>
      <p:sp>
        <p:nvSpPr>
          <p:cNvPr id="3" name="Content Placeholder 2"/>
          <p:cNvSpPr>
            <a:spLocks noGrp="1"/>
          </p:cNvSpPr>
          <p:nvPr>
            <p:ph idx="1"/>
          </p:nvPr>
        </p:nvSpPr>
        <p:spPr>
          <a:xfrm>
            <a:off x="457200" y="1600200"/>
            <a:ext cx="8229600" cy="5105400"/>
          </a:xfrm>
        </p:spPr>
        <p:txBody>
          <a:bodyPr>
            <a:normAutofit fontScale="85000" lnSpcReduction="20000"/>
          </a:bodyPr>
          <a:lstStyle/>
          <a:p>
            <a:pPr algn="ctr">
              <a:buNone/>
            </a:pPr>
            <a:endParaRPr lang="en-US" sz="2800" b="1" dirty="0" smtClean="0"/>
          </a:p>
          <a:p>
            <a:pPr algn="ctr">
              <a:buNone/>
            </a:pPr>
            <a:endParaRPr lang="en-US" sz="2800" b="1" dirty="0" smtClean="0"/>
          </a:p>
          <a:p>
            <a:pPr algn="ctr">
              <a:buNone/>
            </a:pPr>
            <a:endParaRPr lang="en-US" sz="2800" b="1" dirty="0" smtClean="0"/>
          </a:p>
          <a:p>
            <a:pPr algn="ctr">
              <a:buNone/>
            </a:pPr>
            <a:endParaRPr lang="en-US" sz="2800" b="1" dirty="0" smtClean="0"/>
          </a:p>
          <a:p>
            <a:pPr algn="ctr">
              <a:buNone/>
            </a:pPr>
            <a:endParaRPr lang="en-US" sz="2800" b="1" dirty="0" smtClean="0"/>
          </a:p>
          <a:p>
            <a:pPr algn="ctr">
              <a:buNone/>
            </a:pPr>
            <a:endParaRPr lang="en-US" sz="2800" b="1" dirty="0" smtClean="0"/>
          </a:p>
          <a:p>
            <a:pPr algn="ctr">
              <a:buNone/>
            </a:pPr>
            <a:endParaRPr lang="en-US" sz="2800" b="1" dirty="0" smtClean="0"/>
          </a:p>
          <a:p>
            <a:pPr algn="ctr">
              <a:buNone/>
            </a:pPr>
            <a:endParaRPr lang="en-US" sz="2800" b="1" dirty="0" smtClean="0"/>
          </a:p>
          <a:p>
            <a:pPr algn="ctr">
              <a:buNone/>
            </a:pPr>
            <a:r>
              <a:rPr lang="en-US" sz="2800" b="1" dirty="0" smtClean="0"/>
              <a:t>Climate change exacts disproportionate social, economic, and cultural impacts on tribes limited by scarce resources, mobility, and access to information. These inequities are amplified as rates of change accelerate (Bull Bennett and Maynard 2013).</a:t>
            </a:r>
          </a:p>
          <a:p>
            <a:endParaRPr lang="en-US" dirty="0" smtClean="0"/>
          </a:p>
          <a:p>
            <a:endParaRPr lang="en-US" dirty="0" smtClean="0"/>
          </a:p>
          <a:p>
            <a:pPr algn="ctr">
              <a:buNone/>
            </a:pPr>
            <a:r>
              <a:rPr lang="en-US" sz="1800" dirty="0" smtClean="0"/>
              <a:t>Climate Change and Indian Forestry (Indian Forest Management Team)</a:t>
            </a:r>
            <a:endParaRPr lang="en-US" sz="1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12000" r="-1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scene3d>
              <a:camera prst="orthographicFront"/>
              <a:lightRig rig="soft" dir="t">
                <a:rot lat="0" lon="0" rev="16800000"/>
              </a:lightRig>
            </a:scene3d>
            <a:sp3d prstMaterial="softEdge">
              <a:bevelT w="0" h="0"/>
            </a:sp3d>
          </a:bodyPr>
          <a:lstStyle/>
          <a:p>
            <a:r>
              <a:rPr lang="en-US" sz="4000" dirty="0" smtClean="0"/>
              <a:t>Quinault Homelands </a:t>
            </a:r>
            <a:endParaRPr lang="en-US" sz="4000" dirty="0"/>
          </a:p>
        </p:txBody>
      </p:sp>
      <p:pic>
        <p:nvPicPr>
          <p:cNvPr id="4" name="Content Placeholder 3" descr="QIN locator WA.wmf"/>
          <p:cNvPicPr>
            <a:picLocks noGrp="1" noChangeAspect="1"/>
          </p:cNvPicPr>
          <p:nvPr>
            <p:ph idx="1"/>
          </p:nvPr>
        </p:nvPicPr>
        <p:blipFill>
          <a:blip r:embed="rId4" cstate="print"/>
          <a:stretch>
            <a:fillRect/>
          </a:stretch>
        </p:blipFill>
        <p:spPr>
          <a:xfrm>
            <a:off x="228600" y="990609"/>
            <a:ext cx="8686800" cy="5693369"/>
          </a:xfrm>
        </p:spPr>
      </p:pic>
    </p:spTree>
  </p:cSld>
  <p:clrMapOvr>
    <a:masterClrMapping/>
  </p:clrMapOvr>
  <p:transition advTm="27371"/>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12000" r="-1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scene3d>
              <a:camera prst="orthographicFront"/>
              <a:lightRig rig="soft" dir="t">
                <a:rot lat="0" lon="0" rev="16800000"/>
              </a:lightRig>
            </a:scene3d>
            <a:sp3d prstMaterial="softEdge">
              <a:bevelT w="0" h="0"/>
            </a:sp3d>
          </a:bodyPr>
          <a:lstStyle/>
          <a:p>
            <a:r>
              <a:rPr lang="en-US" sz="4000" dirty="0" smtClean="0"/>
              <a:t>Quinault Homelands </a:t>
            </a:r>
            <a:endParaRPr lang="en-US" sz="4000" dirty="0"/>
          </a:p>
        </p:txBody>
      </p:sp>
      <p:pic>
        <p:nvPicPr>
          <p:cNvPr id="8" name="Picture 4" descr="drft1 Larry G - U&amp;A"/>
          <p:cNvPicPr>
            <a:picLocks noGrp="1" noChangeAspect="1" noChangeArrowheads="1"/>
          </p:cNvPicPr>
          <p:nvPr>
            <p:ph idx="1"/>
          </p:nvPr>
        </p:nvPicPr>
        <p:blipFill>
          <a:blip r:embed="rId4" cstate="print"/>
          <a:srcRect/>
          <a:stretch>
            <a:fillRect/>
          </a:stretch>
        </p:blipFill>
        <p:spPr bwMode="auto">
          <a:xfrm>
            <a:off x="914400" y="1447800"/>
            <a:ext cx="7239000" cy="5013325"/>
          </a:xfrm>
          <a:prstGeom prst="rect">
            <a:avLst/>
          </a:prstGeom>
          <a:noFill/>
          <a:ln w="12700">
            <a:solidFill>
              <a:schemeClr val="tx1"/>
            </a:solidFill>
          </a:ln>
        </p:spPr>
      </p:pic>
    </p:spTree>
  </p:cSld>
  <p:clrMapOvr>
    <a:masterClrMapping/>
  </p:clrMapOvr>
  <p:transition advTm="18951"/>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12000" r="-1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1"/>
            <a:ext cx="8229600" cy="1325563"/>
          </a:xfrm>
        </p:spPr>
        <p:txBody>
          <a:bodyPr>
            <a:normAutofit/>
            <a:scene3d>
              <a:camera prst="orthographicFront"/>
              <a:lightRig rig="soft" dir="t">
                <a:rot lat="0" lon="0" rev="16800000"/>
              </a:lightRig>
            </a:scene3d>
            <a:sp3d prstMaterial="softEdge">
              <a:bevelT w="0" h="0"/>
            </a:sp3d>
          </a:bodyPr>
          <a:lstStyle/>
          <a:p>
            <a:r>
              <a:rPr lang="en-US" sz="3600" dirty="0" smtClean="0"/>
              <a:t>Natural Resource Dependency In Quinault Communities</a:t>
            </a:r>
            <a:endParaRPr lang="en-US" sz="3600" dirty="0"/>
          </a:p>
        </p:txBody>
      </p:sp>
      <p:sp>
        <p:nvSpPr>
          <p:cNvPr id="3" name="Content Placeholder 2"/>
          <p:cNvSpPr>
            <a:spLocks noGrp="1"/>
          </p:cNvSpPr>
          <p:nvPr>
            <p:ph idx="1"/>
          </p:nvPr>
        </p:nvSpPr>
        <p:spPr>
          <a:xfrm>
            <a:off x="381000" y="1828800"/>
            <a:ext cx="8229600" cy="4800600"/>
          </a:xfrm>
        </p:spPr>
        <p:txBody>
          <a:bodyPr>
            <a:normAutofit/>
          </a:bodyPr>
          <a:lstStyle/>
          <a:p>
            <a:pPr>
              <a:buSzPct val="80000"/>
              <a:buBlip>
                <a:blip r:embed="rId4"/>
              </a:buBlip>
            </a:pPr>
            <a:r>
              <a:rPr lang="en-US" sz="2800" b="1" dirty="0" smtClean="0"/>
              <a:t>  Multifarious value of Natural Resources: i.e. Cultural, Economic, Tradition, etc…</a:t>
            </a:r>
          </a:p>
          <a:p>
            <a:pPr algn="ctr">
              <a:lnSpc>
                <a:spcPct val="150000"/>
              </a:lnSpc>
              <a:buSzPct val="80000"/>
              <a:buNone/>
            </a:pPr>
            <a:r>
              <a:rPr lang="en-US" sz="2800" b="1" dirty="0" smtClean="0"/>
              <a:t>…</a:t>
            </a:r>
            <a:r>
              <a:rPr lang="en-US" sz="2800" b="1" i="1" dirty="0" smtClean="0"/>
              <a:t>The many uses of Western Red Cedar</a:t>
            </a:r>
            <a:r>
              <a:rPr lang="en-US" sz="2800" b="1" dirty="0" smtClean="0"/>
              <a:t>…</a:t>
            </a:r>
          </a:p>
          <a:p>
            <a:pPr lvl="1">
              <a:buNone/>
            </a:pPr>
            <a:endParaRPr lang="en-US" sz="2800" b="1" dirty="0" smtClean="0"/>
          </a:p>
          <a:p>
            <a:pPr lvl="1"/>
            <a:endParaRPr lang="en-US" sz="2800" dirty="0" smtClean="0"/>
          </a:p>
          <a:p>
            <a:pPr>
              <a:buSzPct val="80000"/>
              <a:buBlip>
                <a:blip r:embed="rId4"/>
              </a:buBlip>
            </a:pPr>
            <a:endParaRPr lang="en-US" sz="2800" i="1" dirty="0" smtClean="0"/>
          </a:p>
          <a:p>
            <a:endParaRPr lang="en-US" sz="2800" dirty="0" smtClean="0"/>
          </a:p>
          <a:p>
            <a:pPr>
              <a:buNone/>
            </a:pPr>
            <a:r>
              <a:rPr lang="en-US" sz="2800" dirty="0" smtClean="0"/>
              <a:t>	</a:t>
            </a:r>
            <a:endParaRPr lang="en-US" sz="2800" dirty="0"/>
          </a:p>
        </p:txBody>
      </p:sp>
      <p:pic>
        <p:nvPicPr>
          <p:cNvPr id="4" name="Picture 3" descr="Giant Red Cedar.jpg"/>
          <p:cNvPicPr>
            <a:picLocks noChangeAspect="1"/>
          </p:cNvPicPr>
          <p:nvPr/>
        </p:nvPicPr>
        <p:blipFill>
          <a:blip r:embed="rId5" cstate="print"/>
          <a:stretch>
            <a:fillRect/>
          </a:stretch>
        </p:blipFill>
        <p:spPr>
          <a:xfrm>
            <a:off x="228600" y="3886200"/>
            <a:ext cx="2667000" cy="2667000"/>
          </a:xfrm>
          <a:prstGeom prst="rect">
            <a:avLst/>
          </a:prstGeom>
          <a:ln w="12700">
            <a:solidFill>
              <a:schemeClr val="tx1"/>
            </a:solidFill>
          </a:ln>
        </p:spPr>
      </p:pic>
      <p:pic>
        <p:nvPicPr>
          <p:cNvPr id="5" name="Picture 4" descr="razor clams baskets.jpg"/>
          <p:cNvPicPr>
            <a:picLocks noChangeAspect="1"/>
          </p:cNvPicPr>
          <p:nvPr/>
        </p:nvPicPr>
        <p:blipFill>
          <a:blip r:embed="rId6" cstate="print"/>
          <a:stretch>
            <a:fillRect/>
          </a:stretch>
        </p:blipFill>
        <p:spPr>
          <a:xfrm>
            <a:off x="3124200" y="3886200"/>
            <a:ext cx="2819400" cy="2667000"/>
          </a:xfrm>
          <a:prstGeom prst="rect">
            <a:avLst/>
          </a:prstGeom>
          <a:ln w="12700">
            <a:solidFill>
              <a:schemeClr val="tx1"/>
            </a:solidFill>
          </a:ln>
        </p:spPr>
      </p:pic>
      <p:pic>
        <p:nvPicPr>
          <p:cNvPr id="6" name="Picture 5" descr="Canoe2.jpg"/>
          <p:cNvPicPr>
            <a:picLocks noChangeAspect="1"/>
          </p:cNvPicPr>
          <p:nvPr/>
        </p:nvPicPr>
        <p:blipFill>
          <a:blip r:embed="rId7" cstate="print"/>
          <a:stretch>
            <a:fillRect/>
          </a:stretch>
        </p:blipFill>
        <p:spPr>
          <a:xfrm>
            <a:off x="6172200" y="3875095"/>
            <a:ext cx="2743200" cy="2678106"/>
          </a:xfrm>
          <a:prstGeom prst="rect">
            <a:avLst/>
          </a:prstGeom>
          <a:ln w="12700">
            <a:solidFill>
              <a:schemeClr val="tx1"/>
            </a:solidFill>
          </a:ln>
        </p:spPr>
      </p:pic>
    </p:spTree>
  </p:cSld>
  <p:clrMapOvr>
    <a:masterClrMapping/>
  </p:clrMapOvr>
  <p:transition advTm="38351"/>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8000" r="-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1"/>
            <a:ext cx="8229600" cy="868363"/>
          </a:xfrm>
        </p:spPr>
        <p:txBody>
          <a:bodyPr>
            <a:noAutofit/>
            <a:scene3d>
              <a:camera prst="orthographicFront"/>
              <a:lightRig rig="soft" dir="t">
                <a:rot lat="0" lon="0" rev="16800000"/>
              </a:lightRig>
            </a:scene3d>
            <a:sp3d prstMaterial="softEdge">
              <a:bevelT w="0" h="0"/>
            </a:sp3d>
          </a:bodyPr>
          <a:lstStyle/>
          <a:p>
            <a:r>
              <a:rPr lang="en-US" sz="3600" dirty="0" smtClean="0"/>
              <a:t>Why is Climate Change an Issue?</a:t>
            </a:r>
            <a:endParaRPr lang="en-US" sz="3600" dirty="0"/>
          </a:p>
        </p:txBody>
      </p:sp>
      <p:sp>
        <p:nvSpPr>
          <p:cNvPr id="3" name="Content Placeholder 2"/>
          <p:cNvSpPr>
            <a:spLocks noGrp="1"/>
          </p:cNvSpPr>
          <p:nvPr>
            <p:ph idx="1"/>
          </p:nvPr>
        </p:nvSpPr>
        <p:spPr>
          <a:xfrm>
            <a:off x="609600" y="1752600"/>
            <a:ext cx="8229600" cy="4876800"/>
          </a:xfrm>
        </p:spPr>
        <p:txBody>
          <a:bodyPr>
            <a:normAutofit/>
          </a:bodyPr>
          <a:lstStyle/>
          <a:p>
            <a:pPr algn="ctr">
              <a:spcBef>
                <a:spcPts val="1200"/>
              </a:spcBef>
              <a:buSzPct val="80000"/>
              <a:buBlip>
                <a:blip r:embed="rId4"/>
              </a:buBlip>
            </a:pPr>
            <a:r>
              <a:rPr lang="en-US" sz="2800" dirty="0" smtClean="0"/>
              <a:t> </a:t>
            </a:r>
            <a:r>
              <a:rPr lang="en-US" sz="3200" b="1" dirty="0" smtClean="0"/>
              <a:t>A “Nature-Culture Nexus”</a:t>
            </a:r>
          </a:p>
          <a:p>
            <a:pPr algn="ctr">
              <a:spcBef>
                <a:spcPts val="1200"/>
              </a:spcBef>
              <a:buSzPct val="80000"/>
              <a:buBlip>
                <a:blip r:embed="rId4"/>
              </a:buBlip>
            </a:pPr>
            <a:endParaRPr lang="en-US" sz="3200" b="1" dirty="0" smtClean="0"/>
          </a:p>
          <a:p>
            <a:pPr algn="ctr">
              <a:spcBef>
                <a:spcPts val="1200"/>
              </a:spcBef>
              <a:buSzPct val="80000"/>
              <a:buBlip>
                <a:blip r:embed="rId4"/>
              </a:buBlip>
            </a:pPr>
            <a:r>
              <a:rPr lang="en-US" sz="3200" b="1" dirty="0" smtClean="0"/>
              <a:t> Tribal worldview – we are </a:t>
            </a:r>
            <a:r>
              <a:rPr lang="en-US" sz="3200" b="1" i="1" u="sng" dirty="0" smtClean="0"/>
              <a:t>a part of </a:t>
            </a:r>
            <a:r>
              <a:rPr lang="en-US" sz="3200" b="1" i="1" dirty="0" smtClean="0"/>
              <a:t>nature</a:t>
            </a:r>
            <a:r>
              <a:rPr lang="en-US" sz="3200" b="1" dirty="0" smtClean="0"/>
              <a:t> not  </a:t>
            </a:r>
            <a:r>
              <a:rPr lang="en-US" sz="3200" b="1" i="1" u="sng" dirty="0" smtClean="0"/>
              <a:t>apart </a:t>
            </a:r>
            <a:r>
              <a:rPr lang="en-US" sz="3200" b="1" i="1" dirty="0" smtClean="0"/>
              <a:t>from nature</a:t>
            </a:r>
          </a:p>
          <a:p>
            <a:pPr algn="ctr">
              <a:spcBef>
                <a:spcPts val="1200"/>
              </a:spcBef>
              <a:buSzPct val="80000"/>
              <a:buBlip>
                <a:blip r:embed="rId4"/>
              </a:buBlip>
            </a:pPr>
            <a:endParaRPr lang="en-US" sz="3200" b="1" i="1" u="sng" dirty="0" smtClean="0"/>
          </a:p>
          <a:p>
            <a:pPr algn="ctr">
              <a:spcBef>
                <a:spcPts val="1200"/>
              </a:spcBef>
              <a:buSzPct val="80000"/>
              <a:buBlip>
                <a:blip r:embed="rId4"/>
              </a:buBlip>
            </a:pPr>
            <a:r>
              <a:rPr lang="en-US" sz="3200" b="1" dirty="0" smtClean="0"/>
              <a:t> “Reciprocity”…. </a:t>
            </a:r>
            <a:r>
              <a:rPr lang="en-US" sz="3200" b="1" i="1" dirty="0" smtClean="0"/>
              <a:t>a give and take relationship with Mother Earth</a:t>
            </a:r>
            <a:endParaRPr lang="en-US" sz="1800" b="1" dirty="0" smtClean="0"/>
          </a:p>
          <a:p>
            <a:pPr>
              <a:spcBef>
                <a:spcPts val="1200"/>
              </a:spcBef>
              <a:buNone/>
            </a:pPr>
            <a:r>
              <a:rPr lang="en-US" sz="1800" b="1" dirty="0" smtClean="0"/>
              <a:t>		 </a:t>
            </a:r>
            <a:endParaRPr lang="en-US" sz="1800" b="1" dirty="0"/>
          </a:p>
        </p:txBody>
      </p:sp>
    </p:spTree>
  </p:cSld>
  <p:clrMapOvr>
    <a:masterClrMapping/>
  </p:clrMapOvr>
  <p:transition advTm="70501"/>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12000" r="-1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1"/>
            <a:ext cx="8229600" cy="1325563"/>
          </a:xfrm>
        </p:spPr>
        <p:txBody>
          <a:bodyPr>
            <a:normAutofit/>
            <a:scene3d>
              <a:camera prst="orthographicFront"/>
              <a:lightRig rig="soft" dir="t">
                <a:rot lat="0" lon="0" rev="16800000"/>
              </a:lightRig>
            </a:scene3d>
            <a:sp3d prstMaterial="softEdge">
              <a:bevelT w="0" h="0"/>
            </a:sp3d>
          </a:bodyPr>
          <a:lstStyle/>
          <a:p>
            <a:r>
              <a:rPr lang="en-US" sz="3600" dirty="0" smtClean="0"/>
              <a:t>Natural Resource Dependency In Quinault Communities</a:t>
            </a:r>
            <a:endParaRPr lang="en-US" sz="3600" dirty="0"/>
          </a:p>
        </p:txBody>
      </p:sp>
      <p:sp>
        <p:nvSpPr>
          <p:cNvPr id="3" name="Content Placeholder 2"/>
          <p:cNvSpPr>
            <a:spLocks noGrp="1"/>
          </p:cNvSpPr>
          <p:nvPr>
            <p:ph idx="1"/>
          </p:nvPr>
        </p:nvSpPr>
        <p:spPr>
          <a:xfrm>
            <a:off x="381000" y="1752600"/>
            <a:ext cx="8229600" cy="2057400"/>
          </a:xfrm>
        </p:spPr>
        <p:txBody>
          <a:bodyPr>
            <a:normAutofit fontScale="47500" lnSpcReduction="20000"/>
          </a:bodyPr>
          <a:lstStyle/>
          <a:p>
            <a:pPr lvl="1">
              <a:buNone/>
            </a:pPr>
            <a:r>
              <a:rPr lang="en-US" sz="5900" b="1" i="1" dirty="0" smtClean="0"/>
              <a:t>…The physical, mental, social, and spiritual health of Quinault people is directly and uniquely related to the health of the ecosystems of the lands they inhabit…</a:t>
            </a:r>
            <a:endParaRPr lang="en-US" sz="2800" dirty="0" smtClean="0"/>
          </a:p>
          <a:p>
            <a:pPr>
              <a:buNone/>
            </a:pPr>
            <a:r>
              <a:rPr lang="en-US" sz="2800" dirty="0" smtClean="0"/>
              <a:t>	</a:t>
            </a:r>
            <a:endParaRPr lang="en-US" sz="2800" dirty="0"/>
          </a:p>
        </p:txBody>
      </p:sp>
      <p:pic>
        <p:nvPicPr>
          <p:cNvPr id="4" name="Picture 3" descr="C:\Users\lgilbe\Pictures\Fish Images\Salmon\Blueback adults.JPG"/>
          <p:cNvPicPr>
            <a:picLocks noGrp="1" noChangeAspect="1" noChangeArrowheads="1"/>
          </p:cNvPicPr>
          <p:nvPr/>
        </p:nvPicPr>
        <p:blipFill>
          <a:blip r:embed="rId4" cstate="print">
            <a:lum bright="22000" contrast="30000"/>
          </a:blip>
          <a:srcRect/>
          <a:stretch>
            <a:fillRect/>
          </a:stretch>
        </p:blipFill>
        <p:spPr bwMode="auto">
          <a:xfrm>
            <a:off x="3200400" y="4038600"/>
            <a:ext cx="2819400" cy="2514600"/>
          </a:xfrm>
          <a:prstGeom prst="rect">
            <a:avLst/>
          </a:prstGeom>
          <a:noFill/>
          <a:ln w="12700">
            <a:solidFill>
              <a:schemeClr val="tx1"/>
            </a:solidFill>
          </a:ln>
        </p:spPr>
      </p:pic>
      <p:pic>
        <p:nvPicPr>
          <p:cNvPr id="6" name="Picture 5" descr="Healthy Habitat.jpg"/>
          <p:cNvPicPr>
            <a:picLocks noChangeAspect="1"/>
          </p:cNvPicPr>
          <p:nvPr/>
        </p:nvPicPr>
        <p:blipFill>
          <a:blip r:embed="rId5" cstate="print"/>
          <a:stretch>
            <a:fillRect/>
          </a:stretch>
        </p:blipFill>
        <p:spPr>
          <a:xfrm>
            <a:off x="228600" y="4038600"/>
            <a:ext cx="2743200" cy="2514600"/>
          </a:xfrm>
          <a:prstGeom prst="rect">
            <a:avLst/>
          </a:prstGeom>
          <a:ln w="12700">
            <a:solidFill>
              <a:schemeClr val="tx1"/>
            </a:solidFill>
          </a:ln>
        </p:spPr>
      </p:pic>
      <p:pic>
        <p:nvPicPr>
          <p:cNvPr id="7" name="Picture 6" descr="Healthy People.jpg"/>
          <p:cNvPicPr>
            <a:picLocks noChangeAspect="1"/>
          </p:cNvPicPr>
          <p:nvPr/>
        </p:nvPicPr>
        <p:blipFill>
          <a:blip r:embed="rId6" cstate="print"/>
          <a:stretch>
            <a:fillRect/>
          </a:stretch>
        </p:blipFill>
        <p:spPr>
          <a:xfrm>
            <a:off x="6248400" y="4038600"/>
            <a:ext cx="2667000" cy="2514600"/>
          </a:xfrm>
          <a:prstGeom prst="rect">
            <a:avLst/>
          </a:prstGeom>
          <a:ln w="12700">
            <a:solidFill>
              <a:schemeClr val="tx1"/>
            </a:solidFill>
          </a:ln>
        </p:spPr>
      </p:pic>
      <p:sp>
        <p:nvSpPr>
          <p:cNvPr id="8" name="TextBox 7"/>
          <p:cNvSpPr txBox="1"/>
          <p:nvPr/>
        </p:nvSpPr>
        <p:spPr>
          <a:xfrm>
            <a:off x="838200" y="3505200"/>
            <a:ext cx="7348487" cy="400110"/>
          </a:xfrm>
          <a:prstGeom prst="rect">
            <a:avLst/>
          </a:prstGeom>
          <a:noFill/>
        </p:spPr>
        <p:txBody>
          <a:bodyPr wrap="none" rtlCol="0">
            <a:spAutoFit/>
          </a:bodyPr>
          <a:lstStyle/>
          <a:p>
            <a:r>
              <a:rPr lang="en-US" sz="2000" b="1" dirty="0" smtClean="0"/>
              <a:t>Healthy Ecosystems → Healthy Resources → Healthy People </a:t>
            </a:r>
            <a:endParaRPr lang="en-US" sz="2000" b="1" dirty="0"/>
          </a:p>
        </p:txBody>
      </p:sp>
    </p:spTree>
  </p:cSld>
  <p:clrMapOvr>
    <a:masterClrMapping/>
  </p:clrMapOvr>
  <p:transition advTm="22741"/>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12000" r="-12000"/>
          </a:stretch>
        </a:blipFill>
        <a:effectLst/>
      </p:bgPr>
    </p:bg>
    <p:spTree>
      <p:nvGrpSpPr>
        <p:cNvPr id="1" name=""/>
        <p:cNvGrpSpPr/>
        <p:nvPr/>
      </p:nvGrpSpPr>
      <p:grpSpPr>
        <a:xfrm>
          <a:off x="0" y="0"/>
          <a:ext cx="0" cy="0"/>
          <a:chOff x="0" y="0"/>
          <a:chExt cx="0" cy="0"/>
        </a:xfrm>
      </p:grpSpPr>
      <p:sp>
        <p:nvSpPr>
          <p:cNvPr id="10" name="Title 9"/>
          <p:cNvSpPr>
            <a:spLocks noGrp="1"/>
          </p:cNvSpPr>
          <p:nvPr>
            <p:ph type="title"/>
          </p:nvPr>
        </p:nvSpPr>
        <p:spPr/>
        <p:txBody>
          <a:bodyPr>
            <a:normAutofit/>
          </a:bodyPr>
          <a:lstStyle/>
          <a:p>
            <a:r>
              <a:rPr lang="en-US" sz="2800" dirty="0" smtClean="0"/>
              <a:t>Threats to the Pacific Northwest</a:t>
            </a:r>
            <a:endParaRPr lang="en-US" sz="2800" dirty="0"/>
          </a:p>
        </p:txBody>
      </p:sp>
      <p:pic>
        <p:nvPicPr>
          <p:cNvPr id="16" name="Content Placeholder 15" descr="1.JPG"/>
          <p:cNvPicPr>
            <a:picLocks noGrp="1" noChangeAspect="1"/>
          </p:cNvPicPr>
          <p:nvPr>
            <p:ph sz="half" idx="2"/>
          </p:nvPr>
        </p:nvPicPr>
        <p:blipFill>
          <a:blip r:embed="rId4" cstate="print"/>
          <a:stretch>
            <a:fillRect/>
          </a:stretch>
        </p:blipFill>
        <p:spPr>
          <a:xfrm>
            <a:off x="4648200" y="1447800"/>
            <a:ext cx="4038600" cy="4572000"/>
          </a:xfrm>
        </p:spPr>
      </p:pic>
      <p:sp>
        <p:nvSpPr>
          <p:cNvPr id="15" name="Content Placeholder 14"/>
          <p:cNvSpPr>
            <a:spLocks noGrp="1"/>
          </p:cNvSpPr>
          <p:nvPr>
            <p:ph sz="half" idx="1"/>
          </p:nvPr>
        </p:nvSpPr>
        <p:spPr/>
        <p:txBody>
          <a:bodyPr>
            <a:normAutofit/>
          </a:bodyPr>
          <a:lstStyle/>
          <a:p>
            <a:pPr lvl="1"/>
            <a:r>
              <a:rPr lang="en-US" sz="2400" dirty="0" smtClean="0"/>
              <a:t>Ocean Acidification</a:t>
            </a:r>
          </a:p>
          <a:p>
            <a:pPr lvl="1"/>
            <a:r>
              <a:rPr lang="en-US" sz="2400" dirty="0" smtClean="0"/>
              <a:t>Sea Level Rise</a:t>
            </a:r>
          </a:p>
          <a:p>
            <a:pPr lvl="1"/>
            <a:r>
              <a:rPr lang="en-US" sz="2400" dirty="0" smtClean="0"/>
              <a:t>Invasive species/disease</a:t>
            </a:r>
          </a:p>
          <a:p>
            <a:pPr lvl="1"/>
            <a:r>
              <a:rPr lang="en-US" sz="2400" dirty="0" smtClean="0"/>
              <a:t>Increased wildfire seasons</a:t>
            </a:r>
          </a:p>
          <a:p>
            <a:pPr lvl="1"/>
            <a:r>
              <a:rPr lang="en-US" sz="2400" dirty="0" smtClean="0"/>
              <a:t>Increased severity of storms</a:t>
            </a:r>
          </a:p>
          <a:p>
            <a:pPr lvl="1"/>
            <a:r>
              <a:rPr lang="en-US" sz="2400" dirty="0" smtClean="0"/>
              <a:t>Melting glaciers</a:t>
            </a:r>
          </a:p>
          <a:p>
            <a:pPr lvl="1"/>
            <a:r>
              <a:rPr lang="en-US" sz="2400" dirty="0" smtClean="0"/>
              <a:t>Severe drought</a:t>
            </a:r>
          </a:p>
          <a:p>
            <a:pPr lvl="1"/>
            <a:r>
              <a:rPr lang="en-US" sz="2400" dirty="0" smtClean="0"/>
              <a:t>Increased rainfall</a:t>
            </a:r>
          </a:p>
        </p:txBody>
      </p:sp>
    </p:spTree>
  </p:cSld>
  <p:clrMapOvr>
    <a:masterClrMapping/>
  </p:clrMapOvr>
  <p:transition advTm="3745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37000" r="-3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15961"/>
          </a:xfrm>
        </p:spPr>
        <p:txBody>
          <a:bodyPr>
            <a:normAutofit/>
            <a:scene3d>
              <a:camera prst="orthographicFront"/>
              <a:lightRig rig="soft" dir="t">
                <a:rot lat="0" lon="0" rev="16800000"/>
              </a:lightRig>
            </a:scene3d>
            <a:sp3d prstMaterial="softEdge">
              <a:bevelT w="0" h="0"/>
            </a:sp3d>
          </a:bodyPr>
          <a:lstStyle/>
          <a:p>
            <a:r>
              <a:rPr lang="en-US" sz="3600" dirty="0" smtClean="0"/>
              <a:t>Loss of Olympic Glaciers</a:t>
            </a:r>
            <a:endParaRPr lang="en-US" sz="3600" dirty="0"/>
          </a:p>
        </p:txBody>
      </p:sp>
      <p:pic>
        <p:nvPicPr>
          <p:cNvPr id="4" name="Picture 2" descr="C:\Users\lgilbe\Pictures\Quinault River\AndersonGlacierretreat1927-2004.BMP"/>
          <p:cNvPicPr>
            <a:picLocks noChangeAspect="1" noChangeArrowheads="1"/>
          </p:cNvPicPr>
          <p:nvPr/>
        </p:nvPicPr>
        <p:blipFill>
          <a:blip r:embed="rId4" cstate="print"/>
          <a:stretch>
            <a:fillRect/>
          </a:stretch>
        </p:blipFill>
        <p:spPr bwMode="auto">
          <a:xfrm>
            <a:off x="4876800" y="1143000"/>
            <a:ext cx="4114800" cy="5181600"/>
          </a:xfrm>
          <a:prstGeom prst="rect">
            <a:avLst/>
          </a:prstGeom>
          <a:noFill/>
          <a:ln w="12700">
            <a:solidFill>
              <a:schemeClr val="tx1"/>
            </a:solidFill>
          </a:ln>
        </p:spPr>
      </p:pic>
      <p:sp>
        <p:nvSpPr>
          <p:cNvPr id="5" name="TextBox 4"/>
          <p:cNvSpPr txBox="1"/>
          <p:nvPr/>
        </p:nvSpPr>
        <p:spPr>
          <a:xfrm>
            <a:off x="152400" y="990600"/>
            <a:ext cx="4648200" cy="492443"/>
          </a:xfrm>
          <a:prstGeom prst="rect">
            <a:avLst/>
          </a:prstGeom>
          <a:noFill/>
        </p:spPr>
        <p:txBody>
          <a:bodyPr wrap="square" rtlCol="0">
            <a:spAutoFit/>
          </a:bodyPr>
          <a:lstStyle/>
          <a:p>
            <a:pPr algn="ctr"/>
            <a:r>
              <a:rPr lang="en-US" sz="2600" b="1" u="sng" dirty="0" smtClean="0"/>
              <a:t>Anderson Glacier</a:t>
            </a:r>
            <a:endParaRPr lang="en-US" sz="2600" b="1" u="sng" dirty="0"/>
          </a:p>
        </p:txBody>
      </p:sp>
      <p:sp>
        <p:nvSpPr>
          <p:cNvPr id="6" name="Text Placeholder 5"/>
          <p:cNvSpPr txBox="1">
            <a:spLocks/>
          </p:cNvSpPr>
          <p:nvPr/>
        </p:nvSpPr>
        <p:spPr>
          <a:xfrm>
            <a:off x="152400" y="1752600"/>
            <a:ext cx="4648200" cy="4800600"/>
          </a:xfrm>
          <a:prstGeom prst="rect">
            <a:avLst/>
          </a:prstGeom>
        </p:spPr>
        <p:txBody>
          <a:bodyPr>
            <a:normAutofit/>
          </a:bodyPr>
          <a:lstStyle/>
          <a:p>
            <a:pPr marL="341108" marR="0" lvl="0" indent="-255832" algn="l" defTabSz="914400" rtl="0" eaLnBrk="1" fontAlgn="auto" latinLnBrk="0" hangingPunct="1">
              <a:lnSpc>
                <a:spcPct val="100000"/>
              </a:lnSpc>
              <a:spcBef>
                <a:spcPct val="20000"/>
              </a:spcBef>
              <a:spcAft>
                <a:spcPts val="0"/>
              </a:spcAft>
              <a:buClr>
                <a:schemeClr val="tx1">
                  <a:shade val="95000"/>
                </a:schemeClr>
              </a:buClr>
              <a:buSzPct val="80000"/>
              <a:buFont typeface="Wingdings 2"/>
              <a:buBlip>
                <a:blip r:embed="rId5"/>
              </a:buBlip>
              <a:tabLst/>
              <a:defRPr/>
            </a:pPr>
            <a:r>
              <a:rPr kumimoji="0" lang="en-US" sz="2400" b="1" i="0" u="none" strike="noStrike" kern="1200" cap="none" spc="0" normalizeH="0" baseline="0" noProof="0" dirty="0" smtClean="0">
                <a:ln>
                  <a:noFill/>
                </a:ln>
                <a:solidFill>
                  <a:schemeClr val="tx1"/>
                </a:solidFill>
                <a:effectLst/>
                <a:uLnTx/>
                <a:uFillTx/>
                <a:latin typeface="+mn-lt"/>
                <a:ea typeface="+mn-ea"/>
                <a:cs typeface="+mn-cs"/>
              </a:rPr>
              <a:t>Historically a source of cool, clean water during warm summer months</a:t>
            </a:r>
          </a:p>
          <a:p>
            <a:pPr marL="341108" marR="0" lvl="0" indent="-255832" algn="l" defTabSz="914400" rtl="0" eaLnBrk="1" fontAlgn="auto" latinLnBrk="0" hangingPunct="1">
              <a:lnSpc>
                <a:spcPct val="100000"/>
              </a:lnSpc>
              <a:spcBef>
                <a:spcPct val="20000"/>
              </a:spcBef>
              <a:spcAft>
                <a:spcPts val="0"/>
              </a:spcAft>
              <a:buClr>
                <a:schemeClr val="tx1">
                  <a:shade val="95000"/>
                </a:schemeClr>
              </a:buClr>
              <a:buSzPct val="80000"/>
              <a:buFont typeface="Wingdings 2"/>
              <a:buBlip>
                <a:blip r:embed="rId5"/>
              </a:buBlip>
              <a:tabLst/>
              <a:defRPr/>
            </a:pPr>
            <a:endParaRPr kumimoji="0" lang="en-US" sz="2400" b="1" i="0" u="none" strike="noStrike" kern="1200" cap="none" spc="0" normalizeH="0" baseline="0" noProof="0" dirty="0" smtClean="0">
              <a:ln>
                <a:noFill/>
              </a:ln>
              <a:solidFill>
                <a:schemeClr val="tx1"/>
              </a:solidFill>
              <a:effectLst/>
              <a:uLnTx/>
              <a:uFillTx/>
              <a:latin typeface="+mn-lt"/>
              <a:ea typeface="+mn-ea"/>
              <a:cs typeface="+mn-cs"/>
            </a:endParaRPr>
          </a:p>
          <a:p>
            <a:pPr marL="341108" marR="0" lvl="0" indent="-255832" algn="l" defTabSz="914400" rtl="0" eaLnBrk="1" fontAlgn="auto" latinLnBrk="0" hangingPunct="1">
              <a:lnSpc>
                <a:spcPct val="100000"/>
              </a:lnSpc>
              <a:spcBef>
                <a:spcPct val="20000"/>
              </a:spcBef>
              <a:spcAft>
                <a:spcPts val="0"/>
              </a:spcAft>
              <a:buClr>
                <a:schemeClr val="tx1">
                  <a:shade val="95000"/>
                </a:schemeClr>
              </a:buClr>
              <a:buSzPct val="80000"/>
              <a:buFont typeface="Wingdings 2"/>
              <a:buBlip>
                <a:blip r:embed="rId5"/>
              </a:buBlip>
              <a:tabLst/>
              <a:defRPr/>
            </a:pPr>
            <a:r>
              <a:rPr kumimoji="0" lang="en-US" sz="2400" b="1" i="0" u="none" strike="noStrike" kern="1200" cap="none" spc="0" normalizeH="0" baseline="0" noProof="0" dirty="0" smtClean="0">
                <a:ln>
                  <a:noFill/>
                </a:ln>
                <a:solidFill>
                  <a:schemeClr val="tx1"/>
                </a:solidFill>
                <a:effectLst/>
                <a:uLnTx/>
                <a:uFillTx/>
                <a:latin typeface="+mn-lt"/>
                <a:ea typeface="+mn-ea"/>
                <a:cs typeface="+mn-cs"/>
              </a:rPr>
              <a:t> Benefits Salmon at all life stages…especially diminishing Spring Chinook</a:t>
            </a:r>
          </a:p>
          <a:p>
            <a:pPr marL="341108" marR="0" lvl="0" indent="-255832" algn="l" defTabSz="914400" rtl="0" eaLnBrk="1" fontAlgn="auto" latinLnBrk="0" hangingPunct="1">
              <a:lnSpc>
                <a:spcPct val="100000"/>
              </a:lnSpc>
              <a:spcBef>
                <a:spcPct val="20000"/>
              </a:spcBef>
              <a:spcAft>
                <a:spcPts val="0"/>
              </a:spcAft>
              <a:buClr>
                <a:schemeClr val="tx1">
                  <a:shade val="95000"/>
                </a:schemeClr>
              </a:buClr>
              <a:buSzPct val="80000"/>
              <a:buFont typeface="Wingdings 2"/>
              <a:buBlip>
                <a:blip r:embed="rId5"/>
              </a:buBlip>
              <a:tabLst/>
              <a:defRPr/>
            </a:pPr>
            <a:endParaRPr kumimoji="0" lang="en-US" sz="2400" b="1" i="0" u="none" strike="noStrike" kern="1200" cap="none" spc="0" normalizeH="0" baseline="0" noProof="0" dirty="0" smtClean="0">
              <a:ln>
                <a:noFill/>
              </a:ln>
              <a:solidFill>
                <a:schemeClr val="tx1"/>
              </a:solidFill>
              <a:effectLst/>
              <a:uLnTx/>
              <a:uFillTx/>
              <a:latin typeface="+mn-lt"/>
              <a:ea typeface="+mn-ea"/>
              <a:cs typeface="+mn-cs"/>
            </a:endParaRPr>
          </a:p>
          <a:p>
            <a:pPr marL="341108" marR="0" lvl="0" indent="-255832" algn="l" defTabSz="914400" rtl="0" eaLnBrk="1" fontAlgn="auto" latinLnBrk="0" hangingPunct="1">
              <a:lnSpc>
                <a:spcPct val="100000"/>
              </a:lnSpc>
              <a:spcBef>
                <a:spcPct val="20000"/>
              </a:spcBef>
              <a:spcAft>
                <a:spcPts val="0"/>
              </a:spcAft>
              <a:buClr>
                <a:schemeClr val="tx1">
                  <a:shade val="95000"/>
                </a:schemeClr>
              </a:buClr>
              <a:buSzPct val="80000"/>
              <a:buFont typeface="Wingdings 2"/>
              <a:buBlip>
                <a:blip r:embed="rId5"/>
              </a:buBlip>
              <a:tabLst/>
              <a:defRPr/>
            </a:pPr>
            <a:r>
              <a:rPr kumimoji="0" lang="en-US" sz="2400" b="1" i="0" u="none" strike="noStrike" kern="1200" cap="none" spc="0" normalizeH="0" baseline="0" noProof="0" dirty="0" smtClean="0">
                <a:ln>
                  <a:noFill/>
                </a:ln>
                <a:solidFill>
                  <a:schemeClr val="tx1"/>
                </a:solidFill>
                <a:effectLst/>
                <a:uLnTx/>
                <a:uFillTx/>
                <a:latin typeface="+mn-lt"/>
                <a:ea typeface="+mn-ea"/>
                <a:cs typeface="+mn-cs"/>
              </a:rPr>
              <a:t> Compounded by anthropogenic ecosystem degradation in Quinault Watershed…</a:t>
            </a:r>
          </a:p>
          <a:p>
            <a:pPr marL="341108" marR="0" lvl="0" indent="-255832" algn="l" defTabSz="914400" rtl="0" eaLnBrk="1" fontAlgn="auto" latinLnBrk="0" hangingPunct="1">
              <a:lnSpc>
                <a:spcPct val="100000"/>
              </a:lnSpc>
              <a:spcBef>
                <a:spcPct val="20000"/>
              </a:spcBef>
              <a:spcAft>
                <a:spcPts val="0"/>
              </a:spcAft>
              <a:buClr>
                <a:schemeClr val="tx1">
                  <a:shade val="95000"/>
                </a:schemeClr>
              </a:buClr>
              <a:buSzPct val="80000"/>
              <a:buFont typeface="Wingdings 2"/>
              <a:buBlip>
                <a:blip r:embed="rId5"/>
              </a:buBlip>
              <a:tabLst/>
              <a:defRPr/>
            </a:pPr>
            <a:endParaRPr kumimoji="0" lang="en-US" sz="2000" b="1" i="0" u="none" strike="noStrike" kern="1200" cap="none" spc="0" normalizeH="0" baseline="0" noProof="0" dirty="0" smtClean="0">
              <a:ln>
                <a:noFill/>
              </a:ln>
              <a:solidFill>
                <a:schemeClr val="tx1"/>
              </a:solidFill>
              <a:effectLst/>
              <a:uLnTx/>
              <a:uFillTx/>
              <a:latin typeface="+mn-lt"/>
              <a:ea typeface="+mn-ea"/>
              <a:cs typeface="+mn-cs"/>
            </a:endParaRPr>
          </a:p>
          <a:p>
            <a:pPr marL="341108" marR="0" lvl="0" indent="-255832" algn="l" defTabSz="914400" rtl="0" eaLnBrk="1" fontAlgn="auto" latinLnBrk="0" hangingPunct="1">
              <a:lnSpc>
                <a:spcPct val="100000"/>
              </a:lnSpc>
              <a:spcBef>
                <a:spcPct val="20000"/>
              </a:spcBef>
              <a:spcAft>
                <a:spcPts val="0"/>
              </a:spcAft>
              <a:buClr>
                <a:schemeClr val="tx1">
                  <a:shade val="95000"/>
                </a:schemeClr>
              </a:buClr>
              <a:buSzPct val="80000"/>
              <a:buFont typeface="Wingdings 2"/>
              <a:buChar char=""/>
              <a:tabLst/>
              <a:defRPr/>
            </a:pPr>
            <a:endParaRPr kumimoji="0" lang="en-US" sz="2000" b="1" i="0" u="none" strike="noStrike" kern="1200" cap="none" spc="0" normalizeH="0" baseline="0" noProof="0" dirty="0" smtClean="0">
              <a:ln>
                <a:noFill/>
              </a:ln>
              <a:solidFill>
                <a:schemeClr val="tx1"/>
              </a:solidFill>
              <a:effectLst/>
              <a:uLnTx/>
              <a:uFillTx/>
              <a:latin typeface="+mn-lt"/>
              <a:ea typeface="+mn-ea"/>
              <a:cs typeface="+mn-cs"/>
            </a:endParaRPr>
          </a:p>
          <a:p>
            <a:pPr marL="341108" marR="0" lvl="0" indent="-255832" algn="l" defTabSz="914400" rtl="0" eaLnBrk="1" fontAlgn="auto" latinLnBrk="0" hangingPunct="1">
              <a:lnSpc>
                <a:spcPct val="100000"/>
              </a:lnSpc>
              <a:spcBef>
                <a:spcPct val="20000"/>
              </a:spcBef>
              <a:spcAft>
                <a:spcPts val="0"/>
              </a:spcAft>
              <a:buClr>
                <a:schemeClr val="tx1">
                  <a:shade val="95000"/>
                </a:schemeClr>
              </a:buClr>
              <a:buSzPct val="80000"/>
              <a:buFont typeface="Wingdings 2"/>
              <a:buChar char=""/>
              <a:tabLst/>
              <a:defRPr/>
            </a:pPr>
            <a:endParaRPr kumimoji="0" lang="en-US" sz="1800" b="1" i="0" u="none" strike="noStrike" kern="1200" cap="none" spc="0" normalizeH="0" baseline="0" noProof="0" dirty="0" smtClean="0">
              <a:ln>
                <a:noFill/>
              </a:ln>
              <a:solidFill>
                <a:schemeClr val="tx1"/>
              </a:solidFill>
              <a:effectLst/>
              <a:uLnTx/>
              <a:uFillTx/>
              <a:latin typeface="+mn-lt"/>
              <a:ea typeface="+mn-ea"/>
              <a:cs typeface="+mn-cs"/>
            </a:endParaRPr>
          </a:p>
          <a:p>
            <a:pPr marL="341108" marR="0" lvl="0" indent="-255832" algn="l" defTabSz="914400" rtl="0" eaLnBrk="1" fontAlgn="auto" latinLnBrk="0" hangingPunct="1">
              <a:lnSpc>
                <a:spcPct val="100000"/>
              </a:lnSpc>
              <a:spcBef>
                <a:spcPct val="20000"/>
              </a:spcBef>
              <a:spcAft>
                <a:spcPts val="0"/>
              </a:spcAft>
              <a:buClr>
                <a:schemeClr val="tx1">
                  <a:shade val="95000"/>
                </a:schemeClr>
              </a:buClr>
              <a:buSzPct val="80000"/>
              <a:buFont typeface="Wingdings 2"/>
              <a:buBlip>
                <a:blip r:embed="rId5"/>
              </a:buBlip>
              <a:tabLst/>
              <a:defRPr/>
            </a:pPr>
            <a:endParaRPr kumimoji="0" lang="en-US" sz="1800" b="1"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advTm="4850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26000" r="-2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92161"/>
          </a:xfrm>
        </p:spPr>
        <p:txBody>
          <a:bodyPr>
            <a:normAutofit/>
            <a:scene3d>
              <a:camera prst="orthographicFront"/>
              <a:lightRig rig="soft" dir="t">
                <a:rot lat="0" lon="0" rev="16800000"/>
              </a:lightRig>
            </a:scene3d>
            <a:sp3d prstMaterial="softEdge">
              <a:bevelT w="0" h="0"/>
            </a:sp3d>
          </a:bodyPr>
          <a:lstStyle/>
          <a:p>
            <a:r>
              <a:rPr lang="en-US" sz="3600" dirty="0" smtClean="0"/>
              <a:t>Anderson Glacier Today…</a:t>
            </a:r>
            <a:endParaRPr lang="en-US" sz="3600" dirty="0"/>
          </a:p>
        </p:txBody>
      </p:sp>
      <p:pic>
        <p:nvPicPr>
          <p:cNvPr id="4" name="Picture 2" descr="C:\Users\lgilbe\Pictures\Quinault River\Anderson Glacier 10.09.jpg"/>
          <p:cNvPicPr>
            <a:picLocks noGrp="1" noChangeAspect="1" noChangeArrowheads="1"/>
          </p:cNvPicPr>
          <p:nvPr>
            <p:ph idx="1"/>
          </p:nvPr>
        </p:nvPicPr>
        <p:blipFill>
          <a:blip r:embed="rId4" cstate="print"/>
          <a:srcRect l="1934" r="1934"/>
          <a:stretch>
            <a:fillRect/>
          </a:stretch>
        </p:blipFill>
        <p:spPr bwMode="auto">
          <a:xfrm>
            <a:off x="914400" y="2057401"/>
            <a:ext cx="7391399" cy="4343400"/>
          </a:xfrm>
          <a:prstGeom prst="rect">
            <a:avLst/>
          </a:prstGeom>
          <a:noFill/>
          <a:ln w="12700">
            <a:solidFill>
              <a:schemeClr val="tx1"/>
            </a:solidFill>
          </a:ln>
        </p:spPr>
      </p:pic>
      <p:sp>
        <p:nvSpPr>
          <p:cNvPr id="5" name="TextBox 4"/>
          <p:cNvSpPr txBox="1"/>
          <p:nvPr/>
        </p:nvSpPr>
        <p:spPr>
          <a:xfrm>
            <a:off x="152400" y="990600"/>
            <a:ext cx="8839200" cy="769441"/>
          </a:xfrm>
          <a:prstGeom prst="rect">
            <a:avLst/>
          </a:prstGeom>
          <a:noFill/>
        </p:spPr>
        <p:txBody>
          <a:bodyPr wrap="square" rtlCol="0">
            <a:spAutoFit/>
          </a:bodyPr>
          <a:lstStyle/>
          <a:p>
            <a:pPr algn="ctr"/>
            <a:r>
              <a:rPr lang="en-US" sz="2200" b="1" i="1" dirty="0" smtClean="0"/>
              <a:t>…Illustrates the need to protect &amp; restore degraded ecosystem function, in order to increase resilience to climate change impacts… </a:t>
            </a:r>
            <a:endParaRPr lang="en-US" sz="2200" b="1" i="1" dirty="0"/>
          </a:p>
        </p:txBody>
      </p:sp>
    </p:spTree>
  </p:cSld>
  <p:clrMapOvr>
    <a:masterClrMapping/>
  </p:clrMapOvr>
  <p:transition advTm="1415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26000" r="-26000"/>
          </a:stretch>
        </a:blipFill>
        <a:effectLst/>
      </p:bgPr>
    </p:bg>
    <p:spTree>
      <p:nvGrpSpPr>
        <p:cNvPr id="1" name=""/>
        <p:cNvGrpSpPr/>
        <p:nvPr/>
      </p:nvGrpSpPr>
      <p:grpSpPr>
        <a:xfrm>
          <a:off x="0" y="0"/>
          <a:ext cx="0" cy="0"/>
          <a:chOff x="0" y="0"/>
          <a:chExt cx="0" cy="0"/>
        </a:xfrm>
      </p:grpSpPr>
      <p:grpSp>
        <p:nvGrpSpPr>
          <p:cNvPr id="8" name="Content Placeholder 7"/>
          <p:cNvGrpSpPr>
            <a:grpSpLocks noGrp="1"/>
          </p:cNvGrpSpPr>
          <p:nvPr/>
        </p:nvGrpSpPr>
        <p:grpSpPr>
          <a:xfrm>
            <a:off x="228600" y="2971800"/>
            <a:ext cx="8610600" cy="3505200"/>
            <a:chOff x="228600" y="2057400"/>
            <a:chExt cx="8715375" cy="3124200"/>
          </a:xfrm>
        </p:grpSpPr>
        <p:pic>
          <p:nvPicPr>
            <p:cNvPr id="9" name="Picture 4"/>
            <p:cNvPicPr>
              <a:picLocks noChangeAspect="1" noChangeArrowheads="1"/>
            </p:cNvPicPr>
            <p:nvPr/>
          </p:nvPicPr>
          <p:blipFill>
            <a:blip r:embed="rId4" cstate="print"/>
            <a:srcRect/>
            <a:stretch>
              <a:fillRect/>
            </a:stretch>
          </p:blipFill>
          <p:spPr bwMode="auto">
            <a:xfrm>
              <a:off x="228600" y="2057400"/>
              <a:ext cx="4332288" cy="3124200"/>
            </a:xfrm>
            <a:prstGeom prst="rect">
              <a:avLst/>
            </a:prstGeom>
            <a:noFill/>
            <a:ln w="12700">
              <a:solidFill>
                <a:schemeClr val="tx1"/>
              </a:solidFill>
              <a:miter lim="800000"/>
              <a:headEnd/>
              <a:tailEnd/>
            </a:ln>
          </p:spPr>
        </p:pic>
        <p:pic>
          <p:nvPicPr>
            <p:cNvPr id="10" name="Picture 5" descr="River Mile 37 - 200901"/>
            <p:cNvPicPr>
              <a:picLocks noChangeAspect="1" noChangeArrowheads="1"/>
            </p:cNvPicPr>
            <p:nvPr/>
          </p:nvPicPr>
          <p:blipFill>
            <a:blip r:embed="rId5" cstate="print"/>
            <a:srcRect/>
            <a:stretch>
              <a:fillRect/>
            </a:stretch>
          </p:blipFill>
          <p:spPr bwMode="auto">
            <a:xfrm>
              <a:off x="4648200" y="2057400"/>
              <a:ext cx="4295775" cy="3124200"/>
            </a:xfrm>
            <a:prstGeom prst="rect">
              <a:avLst/>
            </a:prstGeom>
            <a:noFill/>
            <a:ln w="12700">
              <a:solidFill>
                <a:schemeClr val="tx1"/>
              </a:solidFill>
              <a:miter lim="800000"/>
              <a:headEnd/>
              <a:tailEnd/>
            </a:ln>
          </p:spPr>
        </p:pic>
      </p:grpSp>
      <p:sp>
        <p:nvSpPr>
          <p:cNvPr id="5" name="Title 4"/>
          <p:cNvSpPr>
            <a:spLocks noGrp="1"/>
          </p:cNvSpPr>
          <p:nvPr>
            <p:ph type="title"/>
          </p:nvPr>
        </p:nvSpPr>
        <p:spPr>
          <a:xfrm>
            <a:off x="457200" y="152400"/>
            <a:ext cx="8229600" cy="990600"/>
          </a:xfrm>
        </p:spPr>
        <p:txBody>
          <a:bodyPr>
            <a:noAutofit/>
            <a:scene3d>
              <a:camera prst="orthographicFront"/>
              <a:lightRig rig="soft" dir="t">
                <a:rot lat="0" lon="0" rev="16800000"/>
              </a:lightRig>
            </a:scene3d>
            <a:sp3d prstMaterial="softEdge">
              <a:bevelT w="0" h="0"/>
            </a:sp3d>
          </a:bodyPr>
          <a:lstStyle/>
          <a:p>
            <a:r>
              <a:rPr lang="en-US" sz="3200" dirty="0" smtClean="0"/>
              <a:t>Loss of Ecosystem Function in the Upper Quinault River</a:t>
            </a:r>
            <a:endParaRPr lang="en-US" sz="3200" dirty="0"/>
          </a:p>
        </p:txBody>
      </p:sp>
      <p:sp>
        <p:nvSpPr>
          <p:cNvPr id="11" name="TextBox 10"/>
          <p:cNvSpPr txBox="1"/>
          <p:nvPr/>
        </p:nvSpPr>
        <p:spPr>
          <a:xfrm>
            <a:off x="152400" y="1295400"/>
            <a:ext cx="4267200" cy="703736"/>
          </a:xfrm>
          <a:prstGeom prst="rect">
            <a:avLst/>
          </a:prstGeom>
          <a:noFill/>
        </p:spPr>
        <p:txBody>
          <a:bodyPr wrap="square" lIns="56851" tIns="28425" rIns="56851" bIns="28425" rtlCol="0">
            <a:spAutoFit/>
          </a:bodyPr>
          <a:lstStyle/>
          <a:p>
            <a:pPr algn="ctr"/>
            <a:r>
              <a:rPr lang="en-US" sz="2400" b="1" u="sng" dirty="0" smtClean="0"/>
              <a:t>1850</a:t>
            </a:r>
          </a:p>
          <a:p>
            <a:r>
              <a:rPr lang="en-US" sz="1800" b="1" dirty="0" smtClean="0"/>
              <a:t> </a:t>
            </a:r>
            <a:endParaRPr lang="en-US" sz="1800" b="1" dirty="0"/>
          </a:p>
        </p:txBody>
      </p:sp>
      <p:sp>
        <p:nvSpPr>
          <p:cNvPr id="13" name="TextBox 12"/>
          <p:cNvSpPr txBox="1"/>
          <p:nvPr/>
        </p:nvSpPr>
        <p:spPr>
          <a:xfrm>
            <a:off x="4572000" y="1219200"/>
            <a:ext cx="4267200" cy="426737"/>
          </a:xfrm>
          <a:prstGeom prst="rect">
            <a:avLst/>
          </a:prstGeom>
          <a:noFill/>
        </p:spPr>
        <p:txBody>
          <a:bodyPr wrap="square" lIns="56851" tIns="28425" rIns="56851" bIns="28425" rtlCol="0">
            <a:spAutoFit/>
          </a:bodyPr>
          <a:lstStyle/>
          <a:p>
            <a:pPr algn="ctr"/>
            <a:r>
              <a:rPr lang="en-US" sz="2400" b="1" u="sng" dirty="0" smtClean="0"/>
              <a:t>Today</a:t>
            </a:r>
          </a:p>
        </p:txBody>
      </p:sp>
      <p:cxnSp>
        <p:nvCxnSpPr>
          <p:cNvPr id="15" name="Straight Arrow Connector 14"/>
          <p:cNvCxnSpPr/>
          <p:nvPr/>
        </p:nvCxnSpPr>
        <p:spPr>
          <a:xfrm>
            <a:off x="762000" y="5105400"/>
            <a:ext cx="533400" cy="3810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rot="5400000">
            <a:off x="3505200" y="3733800"/>
            <a:ext cx="533400" cy="3810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1447800" y="2590800"/>
            <a:ext cx="2590800" cy="338554"/>
          </a:xfrm>
          <a:prstGeom prst="rect">
            <a:avLst/>
          </a:prstGeom>
        </p:spPr>
        <p:txBody>
          <a:bodyPr wrap="square">
            <a:spAutoFit/>
          </a:bodyPr>
          <a:lstStyle/>
          <a:p>
            <a:r>
              <a:rPr lang="en-US" sz="1600" b="1" dirty="0" smtClean="0">
                <a:latin typeface="Calibri" pitchFamily="34" charset="0"/>
              </a:rPr>
              <a:t>(</a:t>
            </a:r>
            <a:r>
              <a:rPr lang="en-US" sz="1600" b="1" dirty="0" err="1" smtClean="0">
                <a:latin typeface="Calibri" pitchFamily="34" charset="0"/>
              </a:rPr>
              <a:t>Taiya</a:t>
            </a:r>
            <a:r>
              <a:rPr lang="en-US" sz="1600" b="1" dirty="0" smtClean="0">
                <a:latin typeface="Calibri" pitchFamily="34" charset="0"/>
              </a:rPr>
              <a:t> River, Alaska)</a:t>
            </a:r>
            <a:endParaRPr lang="en-US" sz="1600" dirty="0"/>
          </a:p>
        </p:txBody>
      </p:sp>
      <p:sp>
        <p:nvSpPr>
          <p:cNvPr id="19" name="Rectangle 18"/>
          <p:cNvSpPr/>
          <p:nvPr/>
        </p:nvSpPr>
        <p:spPr>
          <a:xfrm>
            <a:off x="5486400" y="2590800"/>
            <a:ext cx="2643096" cy="338554"/>
          </a:xfrm>
          <a:prstGeom prst="rect">
            <a:avLst/>
          </a:prstGeom>
        </p:spPr>
        <p:txBody>
          <a:bodyPr wrap="none">
            <a:spAutoFit/>
          </a:bodyPr>
          <a:lstStyle/>
          <a:p>
            <a:r>
              <a:rPr lang="en-US" sz="1600" b="1" dirty="0" smtClean="0">
                <a:latin typeface="Calibri" pitchFamily="34" charset="0"/>
              </a:rPr>
              <a:t>(Quinault River, Washington)</a:t>
            </a:r>
            <a:endParaRPr lang="en-US" sz="1600" dirty="0"/>
          </a:p>
        </p:txBody>
      </p:sp>
      <p:sp>
        <p:nvSpPr>
          <p:cNvPr id="12" name="Text Placeholder 5"/>
          <p:cNvSpPr txBox="1">
            <a:spLocks/>
          </p:cNvSpPr>
          <p:nvPr/>
        </p:nvSpPr>
        <p:spPr>
          <a:xfrm>
            <a:off x="228600" y="1676400"/>
            <a:ext cx="3962400" cy="1066800"/>
          </a:xfrm>
          <a:prstGeom prst="rect">
            <a:avLst/>
          </a:prstGeom>
        </p:spPr>
        <p:txBody>
          <a:bodyPr vert="horz" lIns="56851" tIns="28425" rIns="56851" bIns="28425">
            <a:normAutofit/>
          </a:bodyPr>
          <a:lstStyle/>
          <a:p>
            <a:pPr marL="341108" marR="0" lvl="0" indent="-255832" algn="ctr" defTabSz="914400" rtl="0" eaLnBrk="1" fontAlgn="auto" latinLnBrk="0" hangingPunct="1">
              <a:lnSpc>
                <a:spcPct val="100000"/>
              </a:lnSpc>
              <a:spcBef>
                <a:spcPct val="20000"/>
              </a:spcBef>
              <a:spcAft>
                <a:spcPts val="0"/>
              </a:spcAft>
              <a:buClr>
                <a:schemeClr val="tx1">
                  <a:shade val="95000"/>
                </a:schemeClr>
              </a:buClr>
              <a:buSzPct val="80000"/>
              <a:buFont typeface="Wingdings 2"/>
              <a:buBlip>
                <a:blip r:embed="rId6"/>
              </a:buBlip>
              <a:tabLst/>
              <a:defRPr/>
            </a:pPr>
            <a:r>
              <a:rPr kumimoji="0" lang="en-US" sz="2400" b="1" i="0" u="none" strike="noStrike" kern="1200" cap="none" spc="0" normalizeH="0" baseline="0" noProof="0" dirty="0" smtClean="0">
                <a:ln>
                  <a:noFill/>
                </a:ln>
                <a:solidFill>
                  <a:schemeClr val="tx1"/>
                </a:solidFill>
                <a:effectLst/>
                <a:uLnTx/>
                <a:uFillTx/>
                <a:latin typeface="+mn-lt"/>
                <a:ea typeface="+mn-ea"/>
                <a:cs typeface="+mn-cs"/>
              </a:rPr>
              <a:t>  Abundant Functional Salmon Habitat</a:t>
            </a:r>
          </a:p>
          <a:p>
            <a:pPr marL="341108" marR="0" lvl="0" indent="-255832" algn="l" defTabSz="914400" rtl="0" eaLnBrk="1" fontAlgn="auto" latinLnBrk="0" hangingPunct="1">
              <a:lnSpc>
                <a:spcPct val="100000"/>
              </a:lnSpc>
              <a:spcBef>
                <a:spcPct val="20000"/>
              </a:spcBef>
              <a:spcAft>
                <a:spcPts val="0"/>
              </a:spcAft>
              <a:buClr>
                <a:schemeClr val="tx1">
                  <a:shade val="95000"/>
                </a:schemeClr>
              </a:buClr>
              <a:buSzPct val="80000"/>
              <a:tabLst/>
              <a:defRPr/>
            </a:pPr>
            <a:endParaRPr kumimoji="0" lang="en-US" sz="2000" b="1" i="0" u="none" strike="noStrike" kern="1200" cap="none" spc="0" normalizeH="0" baseline="0" noProof="0" dirty="0" smtClean="0">
              <a:ln>
                <a:noFill/>
              </a:ln>
              <a:solidFill>
                <a:schemeClr val="tx1"/>
              </a:solidFill>
              <a:effectLst/>
              <a:uLnTx/>
              <a:uFillTx/>
              <a:latin typeface="+mn-lt"/>
              <a:ea typeface="+mn-ea"/>
              <a:cs typeface="+mn-cs"/>
            </a:endParaRPr>
          </a:p>
          <a:p>
            <a:pPr marL="341108" marR="0" lvl="0" indent="-255832" algn="l" defTabSz="914400" rtl="0" eaLnBrk="1" fontAlgn="auto" latinLnBrk="0" hangingPunct="1">
              <a:lnSpc>
                <a:spcPct val="100000"/>
              </a:lnSpc>
              <a:spcBef>
                <a:spcPct val="20000"/>
              </a:spcBef>
              <a:spcAft>
                <a:spcPts val="0"/>
              </a:spcAft>
              <a:buClr>
                <a:schemeClr val="tx1">
                  <a:shade val="95000"/>
                </a:schemeClr>
              </a:buClr>
              <a:buSzPct val="80000"/>
              <a:buFont typeface="Wingdings 2"/>
              <a:buChar char=""/>
              <a:tabLst/>
              <a:defRPr/>
            </a:pPr>
            <a:endParaRPr kumimoji="0" lang="en-US" sz="2000" b="1" i="0" u="none" strike="noStrike" kern="1200" cap="none" spc="0" normalizeH="0" baseline="0" noProof="0" dirty="0" smtClean="0">
              <a:ln>
                <a:noFill/>
              </a:ln>
              <a:solidFill>
                <a:schemeClr val="tx1"/>
              </a:solidFill>
              <a:effectLst/>
              <a:uLnTx/>
              <a:uFillTx/>
              <a:latin typeface="+mn-lt"/>
              <a:ea typeface="+mn-ea"/>
              <a:cs typeface="+mn-cs"/>
            </a:endParaRPr>
          </a:p>
          <a:p>
            <a:pPr marL="341108" marR="0" lvl="0" indent="-255832" algn="l" defTabSz="914400" rtl="0" eaLnBrk="1" fontAlgn="auto" latinLnBrk="0" hangingPunct="1">
              <a:lnSpc>
                <a:spcPct val="100000"/>
              </a:lnSpc>
              <a:spcBef>
                <a:spcPct val="20000"/>
              </a:spcBef>
              <a:spcAft>
                <a:spcPts val="0"/>
              </a:spcAft>
              <a:buClr>
                <a:schemeClr val="tx1">
                  <a:shade val="95000"/>
                </a:schemeClr>
              </a:buClr>
              <a:buSzPct val="80000"/>
              <a:buFont typeface="Wingdings 2"/>
              <a:buChar char=""/>
              <a:tabLst/>
              <a:defRPr/>
            </a:pPr>
            <a:endParaRPr kumimoji="0" lang="en-US" sz="1800" b="1" i="0" u="none" strike="noStrike" kern="1200" cap="none" spc="0" normalizeH="0" baseline="0" noProof="0" dirty="0" smtClean="0">
              <a:ln>
                <a:noFill/>
              </a:ln>
              <a:solidFill>
                <a:schemeClr val="tx1"/>
              </a:solidFill>
              <a:effectLst/>
              <a:uLnTx/>
              <a:uFillTx/>
              <a:latin typeface="+mn-lt"/>
              <a:ea typeface="+mn-ea"/>
              <a:cs typeface="+mn-cs"/>
            </a:endParaRPr>
          </a:p>
          <a:p>
            <a:pPr marL="341108" marR="0" lvl="0" indent="-255832" algn="l" defTabSz="914400" rtl="0" eaLnBrk="1" fontAlgn="auto" latinLnBrk="0" hangingPunct="1">
              <a:lnSpc>
                <a:spcPct val="100000"/>
              </a:lnSpc>
              <a:spcBef>
                <a:spcPct val="20000"/>
              </a:spcBef>
              <a:spcAft>
                <a:spcPts val="0"/>
              </a:spcAft>
              <a:buClr>
                <a:schemeClr val="tx1">
                  <a:shade val="95000"/>
                </a:schemeClr>
              </a:buClr>
              <a:buSzPct val="80000"/>
              <a:buFont typeface="Wingdings 2"/>
              <a:buBlip>
                <a:blip r:embed="rId6"/>
              </a:buBlip>
              <a:tabLst/>
              <a:defRPr/>
            </a:pPr>
            <a:endParaRPr kumimoji="0" lang="en-US" sz="1800" b="1" i="0" u="none" strike="noStrike" kern="1200" cap="none" spc="0" normalizeH="0" baseline="0" noProof="0" dirty="0">
              <a:ln>
                <a:noFill/>
              </a:ln>
              <a:solidFill>
                <a:schemeClr val="tx1"/>
              </a:solidFill>
              <a:effectLst/>
              <a:uLnTx/>
              <a:uFillTx/>
              <a:latin typeface="+mn-lt"/>
              <a:ea typeface="+mn-ea"/>
              <a:cs typeface="+mn-cs"/>
            </a:endParaRPr>
          </a:p>
        </p:txBody>
      </p:sp>
      <p:sp>
        <p:nvSpPr>
          <p:cNvPr id="14" name="Text Placeholder 5"/>
          <p:cNvSpPr txBox="1">
            <a:spLocks/>
          </p:cNvSpPr>
          <p:nvPr/>
        </p:nvSpPr>
        <p:spPr>
          <a:xfrm>
            <a:off x="4495800" y="1676400"/>
            <a:ext cx="4343400" cy="1066800"/>
          </a:xfrm>
          <a:prstGeom prst="rect">
            <a:avLst/>
          </a:prstGeom>
        </p:spPr>
        <p:txBody>
          <a:bodyPr vert="horz" lIns="56851" tIns="28425" rIns="56851" bIns="28425">
            <a:normAutofit/>
          </a:bodyPr>
          <a:lstStyle/>
          <a:p>
            <a:pPr marL="341108" marR="0" lvl="0" indent="-255832" algn="ctr" defTabSz="914400" rtl="0" eaLnBrk="1" fontAlgn="auto" latinLnBrk="0" hangingPunct="1">
              <a:lnSpc>
                <a:spcPct val="100000"/>
              </a:lnSpc>
              <a:spcBef>
                <a:spcPct val="20000"/>
              </a:spcBef>
              <a:spcAft>
                <a:spcPts val="0"/>
              </a:spcAft>
              <a:buClr>
                <a:schemeClr val="tx1">
                  <a:shade val="95000"/>
                </a:schemeClr>
              </a:buClr>
              <a:buSzPct val="80000"/>
              <a:buFont typeface="Wingdings 2"/>
              <a:buBlip>
                <a:blip r:embed="rId6"/>
              </a:buBlip>
              <a:tabLst/>
              <a:defRPr/>
            </a:pPr>
            <a:r>
              <a:rPr kumimoji="0" lang="en-US" sz="2400" b="1" i="0" u="none" strike="noStrike" kern="1200" cap="none" spc="0" normalizeH="0" baseline="0" noProof="0" dirty="0" smtClean="0">
                <a:ln>
                  <a:noFill/>
                </a:ln>
                <a:solidFill>
                  <a:schemeClr val="tx1"/>
                </a:solidFill>
                <a:effectLst/>
                <a:uLnTx/>
                <a:uFillTx/>
                <a:latin typeface="+mn-lt"/>
                <a:ea typeface="+mn-ea"/>
                <a:cs typeface="+mn-cs"/>
              </a:rPr>
              <a:t>  Limited Functional Salmon</a:t>
            </a:r>
            <a:r>
              <a:rPr kumimoji="0" lang="en-US" sz="2400" b="1" i="0" u="none" strike="noStrike" kern="1200" cap="none" spc="0" normalizeH="0" noProof="0" dirty="0" smtClean="0">
                <a:ln>
                  <a:noFill/>
                </a:ln>
                <a:solidFill>
                  <a:schemeClr val="tx1"/>
                </a:solidFill>
                <a:effectLst/>
                <a:uLnTx/>
                <a:uFillTx/>
                <a:latin typeface="+mn-lt"/>
                <a:ea typeface="+mn-ea"/>
                <a:cs typeface="+mn-cs"/>
              </a:rPr>
              <a:t> Habitat</a:t>
            </a:r>
            <a:endParaRPr kumimoji="0" lang="en-US" sz="2400" b="1" i="0" u="none" strike="noStrike" kern="1200" cap="none" spc="0" normalizeH="0" baseline="0" noProof="0" dirty="0" smtClean="0">
              <a:ln>
                <a:noFill/>
              </a:ln>
              <a:solidFill>
                <a:schemeClr val="tx1"/>
              </a:solidFill>
              <a:effectLst/>
              <a:uLnTx/>
              <a:uFillTx/>
              <a:latin typeface="+mn-lt"/>
              <a:ea typeface="+mn-ea"/>
              <a:cs typeface="+mn-cs"/>
            </a:endParaRPr>
          </a:p>
          <a:p>
            <a:pPr marL="341108" marR="0" lvl="0" indent="-255832" algn="l" defTabSz="914400" rtl="0" eaLnBrk="1" fontAlgn="auto" latinLnBrk="0" hangingPunct="1">
              <a:lnSpc>
                <a:spcPct val="100000"/>
              </a:lnSpc>
              <a:spcBef>
                <a:spcPct val="20000"/>
              </a:spcBef>
              <a:spcAft>
                <a:spcPts val="0"/>
              </a:spcAft>
              <a:buClr>
                <a:schemeClr val="tx1">
                  <a:shade val="95000"/>
                </a:schemeClr>
              </a:buClr>
              <a:buSzPct val="80000"/>
              <a:tabLst/>
              <a:defRPr/>
            </a:pPr>
            <a:endParaRPr kumimoji="0" lang="en-US" sz="2000" b="1" i="0" u="none" strike="noStrike" kern="1200" cap="none" spc="0" normalizeH="0" baseline="0" noProof="0" dirty="0" smtClean="0">
              <a:ln>
                <a:noFill/>
              </a:ln>
              <a:solidFill>
                <a:schemeClr val="tx1"/>
              </a:solidFill>
              <a:effectLst/>
              <a:uLnTx/>
              <a:uFillTx/>
              <a:latin typeface="+mn-lt"/>
              <a:ea typeface="+mn-ea"/>
              <a:cs typeface="+mn-cs"/>
            </a:endParaRPr>
          </a:p>
          <a:p>
            <a:pPr marL="341108" marR="0" lvl="0" indent="-255832" algn="l" defTabSz="914400" rtl="0" eaLnBrk="1" fontAlgn="auto" latinLnBrk="0" hangingPunct="1">
              <a:lnSpc>
                <a:spcPct val="100000"/>
              </a:lnSpc>
              <a:spcBef>
                <a:spcPct val="20000"/>
              </a:spcBef>
              <a:spcAft>
                <a:spcPts val="0"/>
              </a:spcAft>
              <a:buClr>
                <a:schemeClr val="tx1">
                  <a:shade val="95000"/>
                </a:schemeClr>
              </a:buClr>
              <a:buSzPct val="80000"/>
              <a:buFont typeface="Wingdings 2"/>
              <a:buChar char=""/>
              <a:tabLst/>
              <a:defRPr/>
            </a:pPr>
            <a:endParaRPr kumimoji="0" lang="en-US" sz="2000" b="1" i="0" u="none" strike="noStrike" kern="1200" cap="none" spc="0" normalizeH="0" baseline="0" noProof="0" dirty="0" smtClean="0">
              <a:ln>
                <a:noFill/>
              </a:ln>
              <a:solidFill>
                <a:schemeClr val="tx1"/>
              </a:solidFill>
              <a:effectLst/>
              <a:uLnTx/>
              <a:uFillTx/>
              <a:latin typeface="+mn-lt"/>
              <a:ea typeface="+mn-ea"/>
              <a:cs typeface="+mn-cs"/>
            </a:endParaRPr>
          </a:p>
          <a:p>
            <a:pPr marL="341108" marR="0" lvl="0" indent="-255832" algn="l" defTabSz="914400" rtl="0" eaLnBrk="1" fontAlgn="auto" latinLnBrk="0" hangingPunct="1">
              <a:lnSpc>
                <a:spcPct val="100000"/>
              </a:lnSpc>
              <a:spcBef>
                <a:spcPct val="20000"/>
              </a:spcBef>
              <a:spcAft>
                <a:spcPts val="0"/>
              </a:spcAft>
              <a:buClr>
                <a:schemeClr val="tx1">
                  <a:shade val="95000"/>
                </a:schemeClr>
              </a:buClr>
              <a:buSzPct val="80000"/>
              <a:buFont typeface="Wingdings 2"/>
              <a:buChar char=""/>
              <a:tabLst/>
              <a:defRPr/>
            </a:pPr>
            <a:endParaRPr kumimoji="0" lang="en-US" sz="1800" b="1" i="0" u="none" strike="noStrike" kern="1200" cap="none" spc="0" normalizeH="0" baseline="0" noProof="0" dirty="0" smtClean="0">
              <a:ln>
                <a:noFill/>
              </a:ln>
              <a:solidFill>
                <a:schemeClr val="tx1"/>
              </a:solidFill>
              <a:effectLst/>
              <a:uLnTx/>
              <a:uFillTx/>
              <a:latin typeface="+mn-lt"/>
              <a:ea typeface="+mn-ea"/>
              <a:cs typeface="+mn-cs"/>
            </a:endParaRPr>
          </a:p>
          <a:p>
            <a:pPr marL="341108" marR="0" lvl="0" indent="-255832" algn="l" defTabSz="914400" rtl="0" eaLnBrk="1" fontAlgn="auto" latinLnBrk="0" hangingPunct="1">
              <a:lnSpc>
                <a:spcPct val="100000"/>
              </a:lnSpc>
              <a:spcBef>
                <a:spcPct val="20000"/>
              </a:spcBef>
              <a:spcAft>
                <a:spcPts val="0"/>
              </a:spcAft>
              <a:buClr>
                <a:schemeClr val="tx1">
                  <a:shade val="95000"/>
                </a:schemeClr>
              </a:buClr>
              <a:buSzPct val="80000"/>
              <a:buFont typeface="Wingdings 2"/>
              <a:buBlip>
                <a:blip r:embed="rId6"/>
              </a:buBlip>
              <a:tabLst/>
              <a:defRPr/>
            </a:pPr>
            <a:endParaRPr kumimoji="0" lang="en-US" sz="1800" b="1" i="0" u="none" strike="noStrike" kern="1200" cap="none" spc="0" normalizeH="0" baseline="0" noProof="0" dirty="0">
              <a:ln>
                <a:noFill/>
              </a:ln>
              <a:solidFill>
                <a:schemeClr val="tx1"/>
              </a:solidFill>
              <a:effectLst/>
              <a:uLnTx/>
              <a:uFillTx/>
              <a:latin typeface="+mn-lt"/>
              <a:ea typeface="+mn-ea"/>
              <a:cs typeface="+mn-cs"/>
            </a:endParaRPr>
          </a:p>
        </p:txBody>
      </p:sp>
      <p:cxnSp>
        <p:nvCxnSpPr>
          <p:cNvPr id="20" name="Straight Arrow Connector 19"/>
          <p:cNvCxnSpPr/>
          <p:nvPr/>
        </p:nvCxnSpPr>
        <p:spPr>
          <a:xfrm>
            <a:off x="5410200" y="4800600"/>
            <a:ext cx="533400" cy="3810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5400000">
            <a:off x="8229600" y="4267200"/>
            <a:ext cx="533400" cy="3810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42551"/>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srcRect/>
          <a:tile tx="0" ty="0" sx="100000" sy="100000" flip="none" algn="tl"/>
        </a:blipFill>
        <a:effectLst/>
      </p:bgPr>
    </p:bg>
    <p:spTree>
      <p:nvGrpSpPr>
        <p:cNvPr id="1" name=""/>
        <p:cNvGrpSpPr/>
        <p:nvPr/>
      </p:nvGrpSpPr>
      <p:grpSpPr>
        <a:xfrm>
          <a:off x="0" y="0"/>
          <a:ext cx="0" cy="0"/>
          <a:chOff x="0" y="0"/>
          <a:chExt cx="0" cy="0"/>
        </a:xfrm>
      </p:grpSpPr>
      <p:sp>
        <p:nvSpPr>
          <p:cNvPr id="11" name="Title 10"/>
          <p:cNvSpPr>
            <a:spLocks noGrp="1"/>
          </p:cNvSpPr>
          <p:nvPr>
            <p:ph type="title"/>
          </p:nvPr>
        </p:nvSpPr>
        <p:spPr/>
        <p:txBody>
          <a:bodyPr>
            <a:normAutofit fontScale="90000"/>
          </a:bodyPr>
          <a:lstStyle/>
          <a:p>
            <a:r>
              <a:rPr lang="en-US" sz="2400" dirty="0" smtClean="0"/>
              <a:t>Tsunami Zone/Flood Zone</a:t>
            </a:r>
            <a:r>
              <a:rPr lang="en-US" dirty="0" smtClean="0"/>
              <a:t/>
            </a:r>
            <a:br>
              <a:rPr lang="en-US" dirty="0" smtClean="0"/>
            </a:br>
            <a:r>
              <a:rPr lang="en-US" sz="2700" dirty="0" smtClean="0"/>
              <a:t>Seawall Breached</a:t>
            </a:r>
            <a:endParaRPr lang="en-US" sz="2700" dirty="0"/>
          </a:p>
        </p:txBody>
      </p:sp>
      <p:pic>
        <p:nvPicPr>
          <p:cNvPr id="14" name="Picture Placeholder 13" descr="200809 GSC_0011 QDNR.jpg"/>
          <p:cNvPicPr>
            <a:picLocks noGrp="1" noChangeAspect="1"/>
          </p:cNvPicPr>
          <p:nvPr>
            <p:ph type="pic" idx="1"/>
          </p:nvPr>
        </p:nvPicPr>
        <p:blipFill>
          <a:blip r:embed="rId4" cstate="print"/>
          <a:srcRect t="10905" b="10905"/>
          <a:stretch>
            <a:fillRect/>
          </a:stretch>
        </p:blipFill>
        <p:spPr>
          <a:xfrm>
            <a:off x="152400" y="1257634"/>
            <a:ext cx="6629400" cy="4787900"/>
          </a:xfrm>
        </p:spPr>
      </p:pic>
      <p:pic>
        <p:nvPicPr>
          <p:cNvPr id="15" name="Picture 14" descr="qin.png"/>
          <p:cNvPicPr>
            <a:picLocks noChangeAspect="1"/>
          </p:cNvPicPr>
          <p:nvPr/>
        </p:nvPicPr>
        <p:blipFill>
          <a:blip r:embed="rId5" cstate="print"/>
          <a:stretch>
            <a:fillRect/>
          </a:stretch>
        </p:blipFill>
        <p:spPr>
          <a:xfrm>
            <a:off x="5850925" y="3651584"/>
            <a:ext cx="3293075" cy="3206416"/>
          </a:xfrm>
          <a:prstGeom prst="rect">
            <a:avLst/>
          </a:prstGeom>
        </p:spPr>
      </p:pic>
    </p:spTree>
  </p:cSld>
  <p:clrMapOvr>
    <a:masterClrMapping/>
  </p:clrMapOvr>
  <p:transition advTm="42311"/>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42000" r="-4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274639"/>
            <a:ext cx="8229600" cy="868361"/>
          </a:xfrm>
        </p:spPr>
        <p:txBody>
          <a:bodyPr>
            <a:normAutofit fontScale="90000"/>
            <a:scene3d>
              <a:camera prst="orthographicFront"/>
              <a:lightRig rig="soft" dir="t">
                <a:rot lat="0" lon="0" rev="16800000"/>
              </a:lightRig>
            </a:scene3d>
            <a:sp3d prstMaterial="softEdge">
              <a:bevelT w="0" h="0"/>
            </a:sp3d>
          </a:bodyPr>
          <a:lstStyle/>
          <a:p>
            <a:r>
              <a:rPr lang="en-US" sz="3200" dirty="0" smtClean="0"/>
              <a:t>Implications for Terrestrial Ecosystems: Forests</a:t>
            </a:r>
            <a:endParaRPr lang="en-US" sz="3200" dirty="0"/>
          </a:p>
        </p:txBody>
      </p:sp>
      <p:pic>
        <p:nvPicPr>
          <p:cNvPr id="4" name="Picture 3" descr="salmon river fog.jpg"/>
          <p:cNvPicPr>
            <a:picLocks noChangeAspect="1"/>
          </p:cNvPicPr>
          <p:nvPr/>
        </p:nvPicPr>
        <p:blipFill>
          <a:blip r:embed="rId4" cstate="print"/>
          <a:stretch>
            <a:fillRect/>
          </a:stretch>
        </p:blipFill>
        <p:spPr>
          <a:xfrm>
            <a:off x="685800" y="2286001"/>
            <a:ext cx="7772400" cy="4114800"/>
          </a:xfrm>
          <a:prstGeom prst="rect">
            <a:avLst/>
          </a:prstGeom>
          <a:ln w="6350" cmpd="sng">
            <a:solidFill>
              <a:schemeClr val="tx1"/>
            </a:solidFill>
          </a:ln>
        </p:spPr>
      </p:pic>
      <p:sp>
        <p:nvSpPr>
          <p:cNvPr id="6" name="TextBox 5"/>
          <p:cNvSpPr txBox="1"/>
          <p:nvPr/>
        </p:nvSpPr>
        <p:spPr>
          <a:xfrm>
            <a:off x="304800" y="1295400"/>
            <a:ext cx="8382000" cy="830997"/>
          </a:xfrm>
          <a:prstGeom prst="rect">
            <a:avLst/>
          </a:prstGeom>
          <a:noFill/>
        </p:spPr>
        <p:txBody>
          <a:bodyPr wrap="square" rtlCol="0">
            <a:spAutoFit/>
          </a:bodyPr>
          <a:lstStyle/>
          <a:p>
            <a:pPr algn="ctr"/>
            <a:r>
              <a:rPr lang="en-US" sz="2400" b="1" dirty="0" smtClean="0"/>
              <a:t>…</a:t>
            </a:r>
            <a:r>
              <a:rPr lang="en-US" sz="2400" b="1" i="1" dirty="0" smtClean="0"/>
              <a:t>Forests are both a result of, and a contributing factor to climate</a:t>
            </a:r>
            <a:r>
              <a:rPr lang="en-US" sz="2400" b="1" dirty="0" smtClean="0"/>
              <a:t>…</a:t>
            </a:r>
            <a:endParaRPr lang="en-US" sz="2400" b="1" dirty="0"/>
          </a:p>
        </p:txBody>
      </p:sp>
    </p:spTree>
  </p:cSld>
  <p:clrMapOvr>
    <a:masterClrMapping/>
  </p:clrMapOvr>
  <p:transition advTm="2216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43000" r="-4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68361"/>
          </a:xfr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oAutofit/>
            <a:scene3d>
              <a:camera prst="orthographicFront"/>
              <a:lightRig rig="soft" dir="t">
                <a:rot lat="0" lon="0" rev="16800000"/>
              </a:lightRig>
            </a:scene3d>
            <a:sp3d prstMaterial="softEdge">
              <a:bevelT w="0" h="0"/>
            </a:sp3d>
          </a:bodyPr>
          <a:lstStyle/>
          <a:p>
            <a:r>
              <a:rPr lang="en-US" sz="3200" dirty="0" smtClean="0">
                <a:ln w="0">
                  <a:noFill/>
                </a:ln>
              </a:rPr>
              <a:t>Northwest Forest Management  “Working Forests”</a:t>
            </a:r>
            <a:endParaRPr lang="en-US" sz="3200" dirty="0">
              <a:ln w="0">
                <a:noFill/>
              </a:ln>
            </a:endParaRPr>
          </a:p>
        </p:txBody>
      </p:sp>
      <p:sp>
        <p:nvSpPr>
          <p:cNvPr id="4" name="Content Placeholder 2"/>
          <p:cNvSpPr txBox="1">
            <a:spLocks/>
          </p:cNvSpPr>
          <p:nvPr/>
        </p:nvSpPr>
        <p:spPr>
          <a:xfrm>
            <a:off x="609600" y="2362200"/>
            <a:ext cx="8229600" cy="4709160"/>
          </a:xfrm>
          <a:prstGeom prst="rect">
            <a:avLst/>
          </a:prstGeom>
        </p:spPr>
        <p:txBody>
          <a:bodyPr vert="horz" lIns="56851" tIns="28425" rIns="56851" bIns="28425">
            <a:normAutofit/>
          </a:bodyPr>
          <a:lstStyle/>
          <a:p>
            <a:pPr marL="341108" marR="0" lvl="0" indent="-255832" algn="l" defTabSz="914400" rtl="0" eaLnBrk="1" fontAlgn="auto" latinLnBrk="0" hangingPunct="1">
              <a:lnSpc>
                <a:spcPct val="100000"/>
              </a:lnSpc>
              <a:spcBef>
                <a:spcPct val="20000"/>
              </a:spcBef>
              <a:spcAft>
                <a:spcPts val="0"/>
              </a:spcAft>
              <a:buClr>
                <a:schemeClr val="tx1">
                  <a:shade val="95000"/>
                </a:schemeClr>
              </a:buClr>
              <a:buSzPct val="65000"/>
              <a:tabLst/>
              <a:defRPr/>
            </a:pPr>
            <a:endParaRPr kumimoji="0" lang="en-US" sz="1500" b="0" i="0" u="none" strike="noStrike" kern="1200" cap="none" spc="0" normalizeH="0" baseline="0" noProof="0" dirty="0">
              <a:ln>
                <a:noFill/>
              </a:ln>
              <a:solidFill>
                <a:schemeClr val="tx1"/>
              </a:solidFill>
              <a:effectLst/>
              <a:uLnTx/>
              <a:uFillTx/>
              <a:latin typeface="+mn-lt"/>
              <a:ea typeface="+mn-ea"/>
              <a:cs typeface="+mn-cs"/>
            </a:endParaRPr>
          </a:p>
        </p:txBody>
      </p:sp>
      <p:grpSp>
        <p:nvGrpSpPr>
          <p:cNvPr id="17" name="Group 16"/>
          <p:cNvGrpSpPr/>
          <p:nvPr/>
        </p:nvGrpSpPr>
        <p:grpSpPr>
          <a:xfrm>
            <a:off x="685800" y="2895600"/>
            <a:ext cx="7772400" cy="3535680"/>
            <a:chOff x="152400" y="2362200"/>
            <a:chExt cx="8839200" cy="4114800"/>
          </a:xfrm>
        </p:grpSpPr>
        <p:pic>
          <p:nvPicPr>
            <p:cNvPr id="6" name="Picture 5" descr="balanced scale.jpg"/>
            <p:cNvPicPr>
              <a:picLocks noChangeAspect="1"/>
            </p:cNvPicPr>
            <p:nvPr/>
          </p:nvPicPr>
          <p:blipFill>
            <a:blip r:embed="rId4" cstate="print"/>
            <a:stretch>
              <a:fillRect/>
            </a:stretch>
          </p:blipFill>
          <p:spPr>
            <a:xfrm>
              <a:off x="152400" y="2362200"/>
              <a:ext cx="4267200" cy="4114800"/>
            </a:xfrm>
            <a:prstGeom prst="rect">
              <a:avLst/>
            </a:prstGeom>
            <a:ln w="12700">
              <a:solidFill>
                <a:schemeClr val="tx1">
                  <a:lumMod val="65000"/>
                </a:schemeClr>
              </a:solidFill>
            </a:ln>
          </p:spPr>
        </p:pic>
        <p:pic>
          <p:nvPicPr>
            <p:cNvPr id="7" name="Picture 6" descr="scale out of balance.jpg"/>
            <p:cNvPicPr>
              <a:picLocks noChangeAspect="1"/>
            </p:cNvPicPr>
            <p:nvPr/>
          </p:nvPicPr>
          <p:blipFill>
            <a:blip r:embed="rId5" cstate="print"/>
            <a:stretch>
              <a:fillRect/>
            </a:stretch>
          </p:blipFill>
          <p:spPr>
            <a:xfrm>
              <a:off x="4724400" y="2362200"/>
              <a:ext cx="4267200" cy="4114800"/>
            </a:xfrm>
            <a:prstGeom prst="rect">
              <a:avLst/>
            </a:prstGeom>
            <a:ln w="12700">
              <a:solidFill>
                <a:schemeClr val="tx1">
                  <a:lumMod val="65000"/>
                </a:schemeClr>
              </a:solidFill>
            </a:ln>
          </p:spPr>
        </p:pic>
        <p:sp>
          <p:nvSpPr>
            <p:cNvPr id="9" name="TextBox 8"/>
            <p:cNvSpPr txBox="1"/>
            <p:nvPr/>
          </p:nvSpPr>
          <p:spPr>
            <a:xfrm>
              <a:off x="2665506" y="4401864"/>
              <a:ext cx="1676400" cy="752196"/>
            </a:xfrm>
            <a:prstGeom prst="rect">
              <a:avLst/>
            </a:prstGeom>
            <a:solidFill>
              <a:schemeClr val="accent1"/>
            </a:solidFill>
            <a:ln w="12700">
              <a:solidFill>
                <a:schemeClr val="tx1">
                  <a:lumMod val="65000"/>
                </a:schemeClr>
              </a:solidFill>
            </a:ln>
          </p:spPr>
          <p:txBody>
            <a:bodyPr wrap="square" rtlCol="0">
              <a:spAutoFit/>
            </a:bodyPr>
            <a:lstStyle/>
            <a:p>
              <a:pPr algn="ctr"/>
              <a:r>
                <a:rPr lang="en-US" sz="1800" b="1" dirty="0" smtClean="0">
                  <a:solidFill>
                    <a:schemeClr val="bg1"/>
                  </a:solidFill>
                </a:rPr>
                <a:t>Healthy Ecosystems</a:t>
              </a:r>
              <a:endParaRPr lang="en-US" sz="1800" b="1" dirty="0">
                <a:solidFill>
                  <a:schemeClr val="bg1"/>
                </a:solidFill>
              </a:endParaRPr>
            </a:p>
          </p:txBody>
        </p:sp>
        <p:pic>
          <p:nvPicPr>
            <p:cNvPr id="12" name="Picture 11" descr="money.jpg"/>
            <p:cNvPicPr>
              <a:picLocks noChangeAspect="1"/>
            </p:cNvPicPr>
            <p:nvPr/>
          </p:nvPicPr>
          <p:blipFill>
            <a:blip r:embed="rId6" cstate="print"/>
            <a:stretch>
              <a:fillRect/>
            </a:stretch>
          </p:blipFill>
          <p:spPr>
            <a:xfrm>
              <a:off x="228600" y="4495800"/>
              <a:ext cx="1619040" cy="698500"/>
            </a:xfrm>
            <a:prstGeom prst="rect">
              <a:avLst/>
            </a:prstGeom>
            <a:ln w="12700">
              <a:solidFill>
                <a:schemeClr val="tx1">
                  <a:lumMod val="65000"/>
                </a:schemeClr>
              </a:solidFill>
            </a:ln>
          </p:spPr>
        </p:pic>
        <p:pic>
          <p:nvPicPr>
            <p:cNvPr id="13" name="Picture 12" descr="money.jpg"/>
            <p:cNvPicPr>
              <a:picLocks noChangeAspect="1"/>
            </p:cNvPicPr>
            <p:nvPr/>
          </p:nvPicPr>
          <p:blipFill>
            <a:blip r:embed="rId6" cstate="print"/>
            <a:stretch>
              <a:fillRect/>
            </a:stretch>
          </p:blipFill>
          <p:spPr>
            <a:xfrm>
              <a:off x="4800600" y="5029200"/>
              <a:ext cx="1619040" cy="698500"/>
            </a:xfrm>
            <a:prstGeom prst="rect">
              <a:avLst/>
            </a:prstGeom>
            <a:ln w="12700">
              <a:solidFill>
                <a:schemeClr val="tx1">
                  <a:lumMod val="65000"/>
                </a:schemeClr>
              </a:solidFill>
            </a:ln>
          </p:spPr>
        </p:pic>
        <p:sp>
          <p:nvSpPr>
            <p:cNvPr id="14" name="TextBox 13"/>
            <p:cNvSpPr txBox="1"/>
            <p:nvPr/>
          </p:nvSpPr>
          <p:spPr>
            <a:xfrm>
              <a:off x="7258424" y="4135821"/>
              <a:ext cx="1676400" cy="752196"/>
            </a:xfrm>
            <a:prstGeom prst="rect">
              <a:avLst/>
            </a:prstGeom>
            <a:solidFill>
              <a:schemeClr val="accent1"/>
            </a:solidFill>
            <a:ln w="12700">
              <a:solidFill>
                <a:schemeClr val="tx1">
                  <a:lumMod val="65000"/>
                </a:schemeClr>
              </a:solidFill>
            </a:ln>
          </p:spPr>
          <p:txBody>
            <a:bodyPr wrap="square" rtlCol="0">
              <a:spAutoFit/>
            </a:bodyPr>
            <a:lstStyle/>
            <a:p>
              <a:pPr algn="ctr"/>
              <a:r>
                <a:rPr lang="en-US" sz="1800" b="1" dirty="0" smtClean="0">
                  <a:solidFill>
                    <a:schemeClr val="bg1"/>
                  </a:solidFill>
                </a:rPr>
                <a:t>Healthy Ecosystems </a:t>
              </a:r>
              <a:endParaRPr lang="en-US" sz="1800" b="1" dirty="0">
                <a:solidFill>
                  <a:schemeClr val="bg1"/>
                </a:solidFill>
              </a:endParaRPr>
            </a:p>
          </p:txBody>
        </p:sp>
        <p:sp>
          <p:nvSpPr>
            <p:cNvPr id="15" name="TextBox 14"/>
            <p:cNvSpPr txBox="1"/>
            <p:nvPr/>
          </p:nvSpPr>
          <p:spPr>
            <a:xfrm>
              <a:off x="5005294" y="4224502"/>
              <a:ext cx="1143000" cy="680557"/>
            </a:xfrm>
            <a:prstGeom prst="rect">
              <a:avLst/>
            </a:prstGeom>
            <a:solidFill>
              <a:schemeClr val="accent1"/>
            </a:solidFill>
            <a:ln w="12700">
              <a:solidFill>
                <a:schemeClr val="tx1">
                  <a:lumMod val="65000"/>
                </a:schemeClr>
              </a:solidFill>
            </a:ln>
          </p:spPr>
          <p:txBody>
            <a:bodyPr wrap="square" rtlCol="0">
              <a:spAutoFit/>
            </a:bodyPr>
            <a:lstStyle/>
            <a:p>
              <a:pPr algn="ctr"/>
              <a:r>
                <a:rPr lang="en-US" sz="1600" b="1" dirty="0" smtClean="0">
                  <a:solidFill>
                    <a:schemeClr val="bg1"/>
                  </a:solidFill>
                </a:rPr>
                <a:t>Climate Change</a:t>
              </a:r>
              <a:endParaRPr lang="en-US" sz="1600" b="1" dirty="0">
                <a:solidFill>
                  <a:schemeClr val="bg1"/>
                </a:solidFill>
              </a:endParaRPr>
            </a:p>
          </p:txBody>
        </p:sp>
      </p:grpSp>
      <p:sp>
        <p:nvSpPr>
          <p:cNvPr id="16" name="TextBox 15"/>
          <p:cNvSpPr txBox="1"/>
          <p:nvPr/>
        </p:nvSpPr>
        <p:spPr>
          <a:xfrm>
            <a:off x="228600" y="1524000"/>
            <a:ext cx="8610600" cy="830997"/>
          </a:xfrm>
          <a:prstGeom prst="rect">
            <a:avLst/>
          </a:prstGeom>
          <a:noFill/>
        </p:spPr>
        <p:txBody>
          <a:bodyPr wrap="square" rtlCol="0">
            <a:spAutoFit/>
          </a:bodyPr>
          <a:lstStyle/>
          <a:p>
            <a:pPr algn="ctr"/>
            <a:r>
              <a:rPr lang="en-US" sz="2400" b="1" i="1" dirty="0" smtClean="0"/>
              <a:t>…with climate change implications comes new considerations for Northwest Forest Managers… </a:t>
            </a:r>
            <a:endParaRPr lang="en-US" sz="2400" b="1" i="1" dirty="0"/>
          </a:p>
        </p:txBody>
      </p:sp>
    </p:spTree>
  </p:cSld>
  <p:clrMapOvr>
    <a:masterClrMapping/>
  </p:clrMapOvr>
  <p:transition advTm="28261"/>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42000" r="-42000"/>
          </a:stretch>
        </a:blipFill>
        <a:effectLst/>
      </p:bgPr>
    </p:bg>
    <p:spTree>
      <p:nvGrpSpPr>
        <p:cNvPr id="1" name=""/>
        <p:cNvGrpSpPr/>
        <p:nvPr/>
      </p:nvGrpSpPr>
      <p:grpSpPr>
        <a:xfrm>
          <a:off x="0" y="0"/>
          <a:ext cx="0" cy="0"/>
          <a:chOff x="0" y="0"/>
          <a:chExt cx="0" cy="0"/>
        </a:xfrm>
      </p:grpSpPr>
      <p:sp>
        <p:nvSpPr>
          <p:cNvPr id="4" name="Title 1"/>
          <p:cNvSpPr txBox="1">
            <a:spLocks/>
          </p:cNvSpPr>
          <p:nvPr/>
        </p:nvSpPr>
        <p:spPr>
          <a:xfrm>
            <a:off x="457200" y="381000"/>
            <a:ext cx="8229600" cy="86836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lIns="56851" tIns="28425" rIns="56851" bIns="28425" anchor="ctr">
            <a:noAutofit/>
            <a:scene3d>
              <a:camera prst="orthographicFront"/>
              <a:lightRig rig="soft" dir="t">
                <a:rot lat="0" lon="0" rev="16800000"/>
              </a:lightRig>
            </a:scene3d>
            <a:sp3d prstMaterial="softEdge">
              <a:bevelT w="0" h="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t>New Considerations for Northwest Forest Managers</a:t>
            </a:r>
            <a:endParaRPr kumimoji="0" lang="en-US" sz="32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endParaRPr>
          </a:p>
        </p:txBody>
      </p:sp>
      <p:sp>
        <p:nvSpPr>
          <p:cNvPr id="6" name="Content Placeholder 2"/>
          <p:cNvSpPr>
            <a:spLocks noGrp="1"/>
          </p:cNvSpPr>
          <p:nvPr>
            <p:ph idx="1"/>
          </p:nvPr>
        </p:nvSpPr>
        <p:spPr/>
        <p:txBody>
          <a:bodyPr>
            <a:normAutofit lnSpcReduction="10000"/>
          </a:bodyPr>
          <a:lstStyle/>
          <a:p>
            <a:r>
              <a:rPr lang="en-US" sz="2000" b="1" dirty="0" smtClean="0"/>
              <a:t>Changes in Seedling regeneration &amp; Tree growth</a:t>
            </a:r>
          </a:p>
          <a:p>
            <a:endParaRPr lang="en-US" sz="2000" b="1" dirty="0" smtClean="0"/>
          </a:p>
          <a:p>
            <a:r>
              <a:rPr lang="en-US" sz="2000" b="1" dirty="0" smtClean="0"/>
              <a:t>Potential increases in forest fires</a:t>
            </a:r>
          </a:p>
          <a:p>
            <a:endParaRPr lang="en-US" sz="2000" b="1" dirty="0" smtClean="0"/>
          </a:p>
          <a:p>
            <a:r>
              <a:rPr lang="en-US" sz="2000" b="1" dirty="0" smtClean="0"/>
              <a:t>Invasive Species/Disease</a:t>
            </a:r>
          </a:p>
          <a:p>
            <a:endParaRPr lang="en-US" sz="2000" b="1" dirty="0" smtClean="0"/>
          </a:p>
          <a:p>
            <a:r>
              <a:rPr lang="en-US" sz="2000" b="1" dirty="0" smtClean="0"/>
              <a:t>The PNW is likely to see increased forest growth region-wide over the next few decades followed by decreased forest growth as temperature increases overwhelm the ability of trees to make use of higher winter precipitation and higher carbon dioxide.</a:t>
            </a:r>
          </a:p>
          <a:p>
            <a:endParaRPr lang="en-US" sz="2000" b="1" dirty="0" smtClean="0"/>
          </a:p>
          <a:p>
            <a:r>
              <a:rPr lang="en-US" sz="2000" b="1" dirty="0" smtClean="0"/>
              <a:t>Potential for extinction of local populations and loss of biological diversity if environmental shifts outpace species migration rates and interact negatively with population dynamics.</a:t>
            </a:r>
          </a:p>
          <a:p>
            <a:pPr>
              <a:buBlip>
                <a:blip r:embed="rId4"/>
              </a:buBlip>
            </a:pPr>
            <a:endParaRPr lang="en-US" sz="2800" b="1" dirty="0" smtClean="0"/>
          </a:p>
          <a:p>
            <a:pPr>
              <a:buBlip>
                <a:blip r:embed="rId4"/>
              </a:buBlip>
            </a:pPr>
            <a:endParaRPr lang="en-US" sz="2800" b="1" dirty="0"/>
          </a:p>
        </p:txBody>
      </p:sp>
    </p:spTree>
  </p:cSld>
  <p:clrMapOvr>
    <a:masterClrMapping/>
  </p:clrMapOvr>
  <p:transition advTm="58101"/>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38000" r="-3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4800590" cy="793747"/>
          </a:xfr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ormAutofit/>
            <a:scene3d>
              <a:camera prst="orthographicFront"/>
              <a:lightRig rig="soft" dir="t">
                <a:rot lat="0" lon="0" rev="16800000"/>
              </a:lightRig>
            </a:scene3d>
            <a:sp3d prstMaterial="softEdge"/>
          </a:bodyPr>
          <a:lstStyle/>
          <a:p>
            <a:pPr algn="ctr"/>
            <a:r>
              <a:rPr lang="en-US" sz="3200" b="1" dirty="0" smtClean="0"/>
              <a:t>Cultural Significance</a:t>
            </a:r>
            <a:endParaRPr lang="en-US" sz="3200" b="1" dirty="0"/>
          </a:p>
        </p:txBody>
      </p:sp>
      <p:sp>
        <p:nvSpPr>
          <p:cNvPr id="3" name="Text Placeholder 2"/>
          <p:cNvSpPr>
            <a:spLocks noGrp="1"/>
          </p:cNvSpPr>
          <p:nvPr>
            <p:ph type="body" idx="2"/>
          </p:nvPr>
        </p:nvSpPr>
        <p:spPr>
          <a:xfrm>
            <a:off x="304800" y="1219200"/>
            <a:ext cx="4800590" cy="5181600"/>
          </a:xfrm>
        </p:spPr>
        <p:txBody>
          <a:bodyPr>
            <a:normAutofit lnSpcReduction="10000"/>
          </a:bodyPr>
          <a:lstStyle/>
          <a:p>
            <a:pPr>
              <a:buBlip>
                <a:blip r:embed="rId4"/>
              </a:buBlip>
            </a:pPr>
            <a:r>
              <a:rPr lang="en-US" sz="2400" b="1" dirty="0" smtClean="0"/>
              <a:t>Traditional Hunting &amp; Gathering Areas</a:t>
            </a:r>
          </a:p>
          <a:p>
            <a:pPr>
              <a:buBlip>
                <a:blip r:embed="rId4"/>
              </a:buBlip>
            </a:pPr>
            <a:endParaRPr lang="en-US" sz="2400" b="1" dirty="0" smtClean="0"/>
          </a:p>
          <a:p>
            <a:pPr>
              <a:buBlip>
                <a:blip r:embed="rId4"/>
              </a:buBlip>
            </a:pPr>
            <a:r>
              <a:rPr lang="en-US" sz="2400" b="1" dirty="0" smtClean="0"/>
              <a:t>Abundant in Culturally Significant Flora &amp; Fauna…</a:t>
            </a:r>
          </a:p>
          <a:p>
            <a:pPr>
              <a:buBlip>
                <a:blip r:embed="rId4"/>
              </a:buBlip>
            </a:pPr>
            <a:endParaRPr lang="en-US" sz="2400" b="1" dirty="0" smtClean="0"/>
          </a:p>
          <a:p>
            <a:pPr lvl="1"/>
            <a:r>
              <a:rPr lang="en-US" sz="2200" b="1" i="1" dirty="0" smtClean="0"/>
              <a:t>	Labrador tea, camas, bear grass, huckleberry, bracken fern, deer, elk, waterfowl, upland game birds, etc…</a:t>
            </a:r>
          </a:p>
          <a:p>
            <a:pPr>
              <a:buBlip>
                <a:blip r:embed="rId4"/>
              </a:buBlip>
            </a:pPr>
            <a:endParaRPr lang="en-US" sz="2400" b="1" dirty="0" smtClean="0"/>
          </a:p>
          <a:p>
            <a:pPr>
              <a:buBlip>
                <a:blip r:embed="rId4"/>
              </a:buBlip>
            </a:pPr>
            <a:r>
              <a:rPr lang="en-US" sz="2400" b="1" dirty="0" smtClean="0"/>
              <a:t>Wide variety of uses of plant species…i.e. traditional food, medicine, &amp; fibrous materials</a:t>
            </a:r>
          </a:p>
          <a:p>
            <a:pPr>
              <a:buBlip>
                <a:blip r:embed="rId4"/>
              </a:buBlip>
            </a:pPr>
            <a:endParaRPr lang="en-US" sz="2400" dirty="0" smtClean="0"/>
          </a:p>
          <a:p>
            <a:endParaRPr lang="en-US" sz="2400" dirty="0" smtClean="0"/>
          </a:p>
          <a:p>
            <a:pPr>
              <a:buBlip>
                <a:blip r:embed="rId4"/>
              </a:buBlip>
            </a:pPr>
            <a:endParaRPr lang="en-US" sz="2400" dirty="0" smtClean="0"/>
          </a:p>
        </p:txBody>
      </p:sp>
      <p:pic>
        <p:nvPicPr>
          <p:cNvPr id="6" name="Picture 5" descr="Indian Tea.jpg"/>
          <p:cNvPicPr>
            <a:picLocks noChangeAspect="1"/>
          </p:cNvPicPr>
          <p:nvPr/>
        </p:nvPicPr>
        <p:blipFill>
          <a:blip r:embed="rId5" cstate="print"/>
          <a:stretch>
            <a:fillRect/>
          </a:stretch>
        </p:blipFill>
        <p:spPr>
          <a:xfrm>
            <a:off x="5334000" y="304800"/>
            <a:ext cx="3657600" cy="3031958"/>
          </a:xfrm>
          <a:prstGeom prst="rect">
            <a:avLst/>
          </a:prstGeom>
          <a:ln w="12700">
            <a:solidFill>
              <a:schemeClr val="tx1"/>
            </a:solidFill>
          </a:ln>
        </p:spPr>
      </p:pic>
      <p:pic>
        <p:nvPicPr>
          <p:cNvPr id="7" name="Picture 6" descr="Moses Prairie 013.jpg"/>
          <p:cNvPicPr>
            <a:picLocks noChangeAspect="1"/>
          </p:cNvPicPr>
          <p:nvPr/>
        </p:nvPicPr>
        <p:blipFill>
          <a:blip r:embed="rId6" cstate="print"/>
          <a:stretch>
            <a:fillRect/>
          </a:stretch>
        </p:blipFill>
        <p:spPr>
          <a:xfrm>
            <a:off x="5334000" y="3423385"/>
            <a:ext cx="3648973" cy="3053615"/>
          </a:xfrm>
          <a:prstGeom prst="rect">
            <a:avLst/>
          </a:prstGeom>
          <a:ln w="12700">
            <a:solidFill>
              <a:schemeClr val="tx1"/>
            </a:solidFill>
          </a:ln>
        </p:spPr>
      </p:pic>
    </p:spTree>
  </p:cSld>
  <p:clrMapOvr>
    <a:masterClrMapping/>
  </p:clrMapOvr>
  <p:transition advTm="3995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792161"/>
          </a:xfrm>
        </p:spPr>
        <p:txBody>
          <a:bodyPr>
            <a:normAutofit/>
            <a:scene3d>
              <a:camera prst="orthographicFront"/>
              <a:lightRig rig="soft" dir="t">
                <a:rot lat="0" lon="0" rev="16800000"/>
              </a:lightRig>
            </a:scene3d>
            <a:sp3d prstMaterial="softEdge">
              <a:bevelT w="0" h="0"/>
            </a:sp3d>
          </a:bodyPr>
          <a:lstStyle/>
          <a:p>
            <a:r>
              <a:rPr lang="en-US" sz="3200" dirty="0" smtClean="0"/>
              <a:t>Implications for Ocean Ecosystems</a:t>
            </a:r>
            <a:endParaRPr lang="en-US" sz="3200" dirty="0"/>
          </a:p>
        </p:txBody>
      </p:sp>
      <p:sp>
        <p:nvSpPr>
          <p:cNvPr id="5" name="TextBox 4"/>
          <p:cNvSpPr txBox="1"/>
          <p:nvPr/>
        </p:nvSpPr>
        <p:spPr>
          <a:xfrm>
            <a:off x="1143000" y="1295400"/>
            <a:ext cx="7128875" cy="523220"/>
          </a:xfrm>
          <a:prstGeom prst="rect">
            <a:avLst/>
          </a:prstGeom>
          <a:noFill/>
        </p:spPr>
        <p:txBody>
          <a:bodyPr wrap="none" rtlCol="0">
            <a:spAutoFit/>
          </a:bodyPr>
          <a:lstStyle/>
          <a:p>
            <a:r>
              <a:rPr lang="en-US" sz="2800" b="1" i="1" dirty="0" smtClean="0"/>
              <a:t>…The waves of change…climate change…</a:t>
            </a:r>
            <a:endParaRPr lang="en-US" sz="2800" b="1" i="1" dirty="0"/>
          </a:p>
        </p:txBody>
      </p:sp>
      <p:sp>
        <p:nvSpPr>
          <p:cNvPr id="12" name="TextBox 11"/>
          <p:cNvSpPr txBox="1"/>
          <p:nvPr/>
        </p:nvSpPr>
        <p:spPr>
          <a:xfrm>
            <a:off x="685800" y="2057400"/>
            <a:ext cx="7696200" cy="3031599"/>
          </a:xfrm>
          <a:prstGeom prst="rect">
            <a:avLst/>
          </a:prstGeom>
          <a:noFill/>
        </p:spPr>
        <p:txBody>
          <a:bodyPr wrap="square" rtlCol="0">
            <a:spAutoFit/>
          </a:bodyPr>
          <a:lstStyle/>
          <a:p>
            <a:pPr lvl="0" algn="ctr">
              <a:buFont typeface="Arial" pitchFamily="34" charset="0"/>
              <a:buChar char="•"/>
            </a:pPr>
            <a:r>
              <a:rPr lang="en-US" sz="2000" dirty="0" smtClean="0"/>
              <a:t>Increased coastal erosion and beach loss due to rising sea levels</a:t>
            </a:r>
          </a:p>
          <a:p>
            <a:pPr lvl="0" algn="ctr">
              <a:buFont typeface="Arial" pitchFamily="34" charset="0"/>
              <a:buChar char="•"/>
            </a:pPr>
            <a:r>
              <a:rPr lang="en-US" sz="2000" dirty="0" smtClean="0"/>
              <a:t>Increased landslides due to increased winter rainfall</a:t>
            </a:r>
          </a:p>
          <a:p>
            <a:pPr lvl="0" algn="ctr">
              <a:buFont typeface="Arial" pitchFamily="34" charset="0"/>
              <a:buChar char="•"/>
            </a:pPr>
            <a:r>
              <a:rPr lang="en-US" sz="2000" dirty="0" smtClean="0"/>
              <a:t>Increased coastal flooding due to sea level rise and increased winter stream flow from interior and coastal watersheds</a:t>
            </a:r>
          </a:p>
          <a:p>
            <a:pPr algn="ctr">
              <a:buFont typeface="Arial" pitchFamily="34" charset="0"/>
              <a:buChar char="•"/>
            </a:pPr>
            <a:r>
              <a:rPr lang="en-US" sz="2000" dirty="0" smtClean="0"/>
              <a:t>Increased acidity has been shown to have serious impacts to calcification in some of our shell and plate forming plank tonic organisms; especially in coastal waters.</a:t>
            </a:r>
          </a:p>
          <a:p>
            <a:pPr algn="ctr">
              <a:buFont typeface="Arial" pitchFamily="34" charset="0"/>
              <a:buChar char="•"/>
            </a:pPr>
            <a:r>
              <a:rPr lang="en-US" sz="2000" dirty="0" smtClean="0"/>
              <a:t>Sea Level Rise &amp; Temperature Changes</a:t>
            </a:r>
          </a:p>
          <a:p>
            <a:pPr lvl="0" algn="ctr">
              <a:buFont typeface="Arial" pitchFamily="34" charset="0"/>
              <a:buChar char="•"/>
            </a:pPr>
            <a:endParaRPr lang="en-US" sz="2000" dirty="0" smtClean="0"/>
          </a:p>
          <a:p>
            <a:endParaRPr lang="en-US" dirty="0"/>
          </a:p>
        </p:txBody>
      </p:sp>
    </p:spTree>
  </p:cSld>
  <p:clrMapOvr>
    <a:masterClrMapping/>
  </p:clrMapOvr>
  <p:transition advTm="26391"/>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Successes</a:t>
            </a:r>
            <a:endParaRPr lang="en-US" sz="3600" dirty="0"/>
          </a:p>
        </p:txBody>
      </p:sp>
      <p:sp>
        <p:nvSpPr>
          <p:cNvPr id="3" name="Content Placeholder 2"/>
          <p:cNvSpPr>
            <a:spLocks noGrp="1"/>
          </p:cNvSpPr>
          <p:nvPr>
            <p:ph idx="1"/>
          </p:nvPr>
        </p:nvSpPr>
        <p:spPr>
          <a:xfrm>
            <a:off x="457200" y="1219200"/>
            <a:ext cx="8229600" cy="5090160"/>
          </a:xfrm>
        </p:spPr>
        <p:txBody>
          <a:bodyPr>
            <a:normAutofit/>
          </a:bodyPr>
          <a:lstStyle/>
          <a:p>
            <a:r>
              <a:rPr lang="en-US" sz="2400" dirty="0" smtClean="0"/>
              <a:t>Increased awareness of climate change and related issues</a:t>
            </a:r>
          </a:p>
          <a:p>
            <a:pPr lvl="1"/>
            <a:r>
              <a:rPr lang="en-US" sz="2200" dirty="0" smtClean="0"/>
              <a:t>Increased efforts by various departments</a:t>
            </a:r>
          </a:p>
          <a:p>
            <a:r>
              <a:rPr lang="en-US" sz="2400" dirty="0" smtClean="0"/>
              <a:t>Greater </a:t>
            </a:r>
            <a:r>
              <a:rPr lang="en-US" sz="2400" dirty="0" smtClean="0"/>
              <a:t>involvement with other organizations/institutions/tribes/etc.</a:t>
            </a:r>
          </a:p>
          <a:p>
            <a:pPr lvl="1"/>
            <a:r>
              <a:rPr lang="en-US" sz="2200" dirty="0" smtClean="0"/>
              <a:t>Increased </a:t>
            </a:r>
            <a:r>
              <a:rPr lang="en-US" sz="2200" dirty="0" smtClean="0"/>
              <a:t>collaboration</a:t>
            </a:r>
          </a:p>
          <a:p>
            <a:pPr lvl="1"/>
            <a:r>
              <a:rPr lang="en-US" sz="2200" dirty="0" err="1" smtClean="0"/>
              <a:t>Ethnobotany</a:t>
            </a:r>
            <a:r>
              <a:rPr lang="en-US" sz="2200" dirty="0" smtClean="0"/>
              <a:t> &amp; </a:t>
            </a:r>
            <a:r>
              <a:rPr lang="en-US" sz="2200" smtClean="0"/>
              <a:t>Ocean Acidification </a:t>
            </a:r>
            <a:r>
              <a:rPr lang="en-US" sz="2200" dirty="0"/>
              <a:t>P</a:t>
            </a:r>
            <a:r>
              <a:rPr lang="en-US" sz="2200" smtClean="0"/>
              <a:t>rojects </a:t>
            </a:r>
            <a:r>
              <a:rPr lang="en-US" sz="2200" dirty="0" smtClean="0"/>
              <a:t>- students</a:t>
            </a:r>
            <a:endParaRPr lang="en-US" sz="2200" dirty="0" smtClean="0"/>
          </a:p>
          <a:p>
            <a:r>
              <a:rPr lang="en-US" sz="2400" dirty="0" smtClean="0"/>
              <a:t>Staff </a:t>
            </a:r>
            <a:r>
              <a:rPr lang="en-US" sz="2400" dirty="0" smtClean="0"/>
              <a:t>efforts providing a stronger voice for the our needs</a:t>
            </a:r>
          </a:p>
          <a:p>
            <a:pPr marL="363849" lvl="1" indent="0">
              <a:buNone/>
            </a:pPr>
            <a:endParaRPr lang="en-US" sz="2200" dirty="0" smtClean="0"/>
          </a:p>
          <a:p>
            <a:endParaRPr lang="en-US" sz="2400" dirty="0" smtClean="0"/>
          </a:p>
          <a:p>
            <a:pPr lvl="1"/>
            <a:endParaRPr lang="en-US" sz="2200" dirty="0" smtClean="0"/>
          </a:p>
          <a:p>
            <a:pPr lvl="1"/>
            <a:endParaRPr lang="en-US" sz="2200" dirty="0" smtClean="0"/>
          </a:p>
          <a:p>
            <a:endParaRPr lang="en-US" sz="2400" dirty="0" smtClean="0"/>
          </a:p>
          <a:p>
            <a:endParaRPr lang="en-US"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Successes Cont’d.</a:t>
            </a:r>
            <a:endParaRPr lang="en-US" sz="3600" dirty="0"/>
          </a:p>
        </p:txBody>
      </p:sp>
      <p:sp>
        <p:nvSpPr>
          <p:cNvPr id="3" name="Content Placeholder 2"/>
          <p:cNvSpPr>
            <a:spLocks noGrp="1"/>
          </p:cNvSpPr>
          <p:nvPr>
            <p:ph idx="1"/>
          </p:nvPr>
        </p:nvSpPr>
        <p:spPr>
          <a:xfrm>
            <a:off x="457200" y="1219200"/>
            <a:ext cx="8229600" cy="5090160"/>
          </a:xfrm>
        </p:spPr>
        <p:txBody>
          <a:bodyPr>
            <a:normAutofit fontScale="92500" lnSpcReduction="10000"/>
          </a:bodyPr>
          <a:lstStyle/>
          <a:p>
            <a:r>
              <a:rPr lang="en-US" sz="2400" dirty="0" smtClean="0"/>
              <a:t>QDNR Climate Change Committee</a:t>
            </a:r>
          </a:p>
          <a:p>
            <a:pPr lvl="1"/>
            <a:r>
              <a:rPr lang="en-US" sz="2400" dirty="0" smtClean="0"/>
              <a:t>Multi-Tribe Vulnerability Assessment</a:t>
            </a:r>
          </a:p>
          <a:p>
            <a:pPr lvl="1"/>
            <a:r>
              <a:rPr lang="en-US" sz="2400" dirty="0" smtClean="0"/>
              <a:t>Grant Proposals for funding</a:t>
            </a:r>
          </a:p>
          <a:p>
            <a:pPr lvl="2"/>
            <a:r>
              <a:rPr lang="en-US" sz="2400" dirty="0" smtClean="0"/>
              <a:t>Travel to training/conferences</a:t>
            </a:r>
          </a:p>
          <a:p>
            <a:pPr lvl="2"/>
            <a:r>
              <a:rPr lang="en-US" sz="2400" dirty="0" smtClean="0"/>
              <a:t>Youth Initiatives; getting students involved in the natural resources and climate change</a:t>
            </a:r>
          </a:p>
          <a:p>
            <a:r>
              <a:rPr lang="en-US" sz="2400" dirty="0" smtClean="0"/>
              <a:t>Other Interests</a:t>
            </a:r>
          </a:p>
          <a:p>
            <a:pPr lvl="1"/>
            <a:r>
              <a:rPr lang="en-US" sz="2400" dirty="0" smtClean="0"/>
              <a:t>Getting youth involved (Tribal Lands Day)</a:t>
            </a:r>
          </a:p>
          <a:p>
            <a:pPr lvl="1"/>
            <a:r>
              <a:rPr lang="en-US" sz="2400" dirty="0" smtClean="0"/>
              <a:t>Move the Lower Village</a:t>
            </a:r>
          </a:p>
          <a:p>
            <a:pPr lvl="1"/>
            <a:r>
              <a:rPr lang="en-US" sz="2400" dirty="0" smtClean="0"/>
              <a:t>Purchase land to create a tsunami evacuation route</a:t>
            </a:r>
          </a:p>
          <a:p>
            <a:pPr lvl="1"/>
            <a:r>
              <a:rPr lang="en-US" sz="2400" dirty="0" smtClean="0"/>
              <a:t>Invasive Species - Genetic work with trees</a:t>
            </a:r>
          </a:p>
          <a:p>
            <a:pPr lvl="1"/>
            <a:r>
              <a:rPr lang="en-US" sz="2400" dirty="0" smtClean="0"/>
              <a:t>Habitat Loss  - Engineered Log  Jams</a:t>
            </a:r>
          </a:p>
          <a:p>
            <a:pPr lvl="1"/>
            <a:r>
              <a:rPr lang="en-US" sz="2400" dirty="0" smtClean="0"/>
              <a:t>Better Forestry Management (increase RMZ, increase species diversity, education of others)</a:t>
            </a:r>
          </a:p>
          <a:p>
            <a:endParaRPr lang="en-US" b="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26000" r="-2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soft" dir="t">
                <a:rot lat="0" lon="0" rev="16800000"/>
              </a:lightRig>
            </a:scene3d>
            <a:sp3d prstMaterial="softEdge">
              <a:bevelT w="0" h="0"/>
            </a:sp3d>
          </a:bodyPr>
          <a:lstStyle/>
          <a:p>
            <a:r>
              <a:rPr lang="en-US" sz="3200" dirty="0" smtClean="0"/>
              <a:t>Restoring Ecosystem Function In the Upper Quinault River</a:t>
            </a:r>
            <a:endParaRPr lang="en-US" sz="3200" dirty="0"/>
          </a:p>
        </p:txBody>
      </p:sp>
      <p:pic>
        <p:nvPicPr>
          <p:cNvPr id="5" name="Picture 4" descr="Log Jam.jpg"/>
          <p:cNvPicPr>
            <a:picLocks noChangeAspect="1"/>
          </p:cNvPicPr>
          <p:nvPr/>
        </p:nvPicPr>
        <p:blipFill>
          <a:blip r:embed="rId4" cstate="print"/>
          <a:stretch>
            <a:fillRect/>
          </a:stretch>
        </p:blipFill>
        <p:spPr>
          <a:xfrm>
            <a:off x="228600" y="1524000"/>
            <a:ext cx="8458200" cy="4724400"/>
          </a:xfrm>
          <a:prstGeom prst="rect">
            <a:avLst/>
          </a:prstGeom>
          <a:ln w="12700">
            <a:solidFill>
              <a:schemeClr val="tx1"/>
            </a:solidFill>
          </a:ln>
        </p:spPr>
      </p:pic>
    </p:spTree>
  </p:cSld>
  <p:clrMapOvr>
    <a:masterClrMapping/>
  </p:clrMapOvr>
  <p:transition advTm="4980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Quinault Division of Natural Resources</a:t>
            </a:r>
            <a:endParaRPr lang="en-US" dirty="0"/>
          </a:p>
        </p:txBody>
      </p:sp>
      <p:sp>
        <p:nvSpPr>
          <p:cNvPr id="3" name="Content Placeholder 2"/>
          <p:cNvSpPr>
            <a:spLocks noGrp="1"/>
          </p:cNvSpPr>
          <p:nvPr>
            <p:ph idx="1"/>
          </p:nvPr>
        </p:nvSpPr>
        <p:spPr/>
        <p:txBody>
          <a:bodyPr>
            <a:normAutofit lnSpcReduction="10000"/>
          </a:bodyPr>
          <a:lstStyle/>
          <a:p>
            <a:pPr algn="ctr">
              <a:buNone/>
            </a:pPr>
            <a:r>
              <a:rPr lang="en-US" sz="2400" b="1" dirty="0" smtClean="0"/>
              <a:t>The Climate Change Committee is an interdepartmental collaboration of technical and upper level staff whose goal is to organize and coordinate a climate change initiative within the Division. The Committee will act as a source and clearing house for knowledge, news and innovations to address climate change issues and concerns related to natural resources management and protection within the Quinault Territory. The Committee will focus on researching and discussing potential climate effects to natural resources which are economically and culturally important to the Quinault Indian Nation. The QDNRCCC also seeks to find funding and resources for protecting these natural resources and mitigating for future effects. </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chemeClr val="tx1"/>
                </a:solidFill>
              </a:rPr>
              <a:t>QDNR Climate Change Committee!</a:t>
            </a:r>
            <a:endParaRPr lang="en-US" sz="3600" dirty="0">
              <a:solidFill>
                <a:schemeClr val="tx1"/>
              </a:solidFill>
            </a:endParaRPr>
          </a:p>
        </p:txBody>
      </p:sp>
      <p:pic>
        <p:nvPicPr>
          <p:cNvPr id="5" name="Picture 4" descr="daniel.png"/>
          <p:cNvPicPr>
            <a:picLocks noChangeAspect="1"/>
          </p:cNvPicPr>
          <p:nvPr/>
        </p:nvPicPr>
        <p:blipFill>
          <a:blip r:embed="rId4" cstate="print"/>
          <a:stretch>
            <a:fillRect/>
          </a:stretch>
        </p:blipFill>
        <p:spPr>
          <a:xfrm>
            <a:off x="7772400" y="2819400"/>
            <a:ext cx="990600" cy="1010191"/>
          </a:xfrm>
          <a:prstGeom prst="rect">
            <a:avLst/>
          </a:prstGeom>
        </p:spPr>
      </p:pic>
      <p:pic>
        <p:nvPicPr>
          <p:cNvPr id="6" name="Picture 5" descr="Untitled.png"/>
          <p:cNvPicPr>
            <a:picLocks noChangeAspect="1"/>
          </p:cNvPicPr>
          <p:nvPr/>
        </p:nvPicPr>
        <p:blipFill>
          <a:blip r:embed="rId5" cstate="print"/>
          <a:stretch>
            <a:fillRect/>
          </a:stretch>
        </p:blipFill>
        <p:spPr>
          <a:xfrm>
            <a:off x="6705600" y="2426506"/>
            <a:ext cx="990600" cy="741000"/>
          </a:xfrm>
          <a:prstGeom prst="rect">
            <a:avLst/>
          </a:prstGeom>
        </p:spPr>
      </p:pic>
      <p:pic>
        <p:nvPicPr>
          <p:cNvPr id="7" name="Picture 6" descr="images.jpg"/>
          <p:cNvPicPr>
            <a:picLocks noChangeAspect="1"/>
          </p:cNvPicPr>
          <p:nvPr/>
        </p:nvPicPr>
        <p:blipFill>
          <a:blip r:embed="rId6" cstate="print"/>
          <a:stretch>
            <a:fillRect/>
          </a:stretch>
        </p:blipFill>
        <p:spPr>
          <a:xfrm>
            <a:off x="5715000" y="2041042"/>
            <a:ext cx="838200" cy="659295"/>
          </a:xfrm>
          <a:prstGeom prst="rect">
            <a:avLst/>
          </a:prstGeom>
        </p:spPr>
      </p:pic>
      <p:pic>
        <p:nvPicPr>
          <p:cNvPr id="8" name="Picture 7" descr="HAT TREE.JPG"/>
          <p:cNvPicPr>
            <a:picLocks noChangeAspect="1"/>
          </p:cNvPicPr>
          <p:nvPr/>
        </p:nvPicPr>
        <p:blipFill>
          <a:blip r:embed="rId7" cstate="print"/>
          <a:stretch>
            <a:fillRect/>
          </a:stretch>
        </p:blipFill>
        <p:spPr>
          <a:xfrm>
            <a:off x="3200400" y="1236856"/>
            <a:ext cx="762000" cy="1161585"/>
          </a:xfrm>
          <a:prstGeom prst="rect">
            <a:avLst/>
          </a:prstGeom>
        </p:spPr>
      </p:pic>
      <p:pic>
        <p:nvPicPr>
          <p:cNvPr id="9" name="Picture 8" descr="razor.png"/>
          <p:cNvPicPr>
            <a:picLocks noChangeAspect="1"/>
          </p:cNvPicPr>
          <p:nvPr/>
        </p:nvPicPr>
        <p:blipFill>
          <a:blip r:embed="rId8" cstate="print"/>
          <a:stretch>
            <a:fillRect/>
          </a:stretch>
        </p:blipFill>
        <p:spPr>
          <a:xfrm>
            <a:off x="1905000" y="1953362"/>
            <a:ext cx="838200" cy="627840"/>
          </a:xfrm>
          <a:prstGeom prst="rect">
            <a:avLst/>
          </a:prstGeom>
        </p:spPr>
      </p:pic>
      <p:pic>
        <p:nvPicPr>
          <p:cNvPr id="10" name="Picture 9" descr="imagesCAL6J582.jpg"/>
          <p:cNvPicPr>
            <a:picLocks noChangeAspect="1"/>
          </p:cNvPicPr>
          <p:nvPr/>
        </p:nvPicPr>
        <p:blipFill>
          <a:blip r:embed="rId9" cstate="print"/>
          <a:stretch>
            <a:fillRect/>
          </a:stretch>
        </p:blipFill>
        <p:spPr>
          <a:xfrm>
            <a:off x="609600" y="2057400"/>
            <a:ext cx="1191453" cy="800100"/>
          </a:xfrm>
          <a:prstGeom prst="rect">
            <a:avLst/>
          </a:prstGeom>
        </p:spPr>
      </p:pic>
      <p:pic>
        <p:nvPicPr>
          <p:cNvPr id="11" name="Picture 10" descr="imagesCAC0E5KV.jpg"/>
          <p:cNvPicPr>
            <a:picLocks noChangeAspect="1"/>
          </p:cNvPicPr>
          <p:nvPr/>
        </p:nvPicPr>
        <p:blipFill>
          <a:blip r:embed="rId10" cstate="print"/>
          <a:stretch>
            <a:fillRect/>
          </a:stretch>
        </p:blipFill>
        <p:spPr>
          <a:xfrm>
            <a:off x="2209800" y="2624450"/>
            <a:ext cx="914400" cy="614050"/>
          </a:xfrm>
          <a:prstGeom prst="rect">
            <a:avLst/>
          </a:prstGeom>
        </p:spPr>
      </p:pic>
      <p:pic>
        <p:nvPicPr>
          <p:cNvPr id="12" name="Picture 11" descr="untitled.png"/>
          <p:cNvPicPr>
            <a:picLocks noChangeAspect="1"/>
          </p:cNvPicPr>
          <p:nvPr/>
        </p:nvPicPr>
        <p:blipFill>
          <a:blip r:embed="rId11" cstate="print"/>
          <a:stretch>
            <a:fillRect/>
          </a:stretch>
        </p:blipFill>
        <p:spPr>
          <a:xfrm>
            <a:off x="1447800" y="3124200"/>
            <a:ext cx="914400" cy="1344706"/>
          </a:xfrm>
          <a:prstGeom prst="rect">
            <a:avLst/>
          </a:prstGeom>
        </p:spPr>
      </p:pic>
      <p:pic>
        <p:nvPicPr>
          <p:cNvPr id="13" name="Picture 12" descr="large.jpg"/>
          <p:cNvPicPr>
            <a:picLocks noChangeAspect="1"/>
          </p:cNvPicPr>
          <p:nvPr/>
        </p:nvPicPr>
        <p:blipFill>
          <a:blip r:embed="rId12" cstate="print"/>
          <a:stretch>
            <a:fillRect/>
          </a:stretch>
        </p:blipFill>
        <p:spPr>
          <a:xfrm>
            <a:off x="2438400" y="3505200"/>
            <a:ext cx="1616364" cy="1066800"/>
          </a:xfrm>
          <a:prstGeom prst="rect">
            <a:avLst/>
          </a:prstGeom>
        </p:spPr>
      </p:pic>
      <p:pic>
        <p:nvPicPr>
          <p:cNvPr id="14" name="Picture 13" descr="neph.png"/>
          <p:cNvPicPr>
            <a:picLocks noChangeAspect="1"/>
          </p:cNvPicPr>
          <p:nvPr/>
        </p:nvPicPr>
        <p:blipFill>
          <a:blip r:embed="rId13" cstate="print"/>
          <a:stretch>
            <a:fillRect/>
          </a:stretch>
        </p:blipFill>
        <p:spPr>
          <a:xfrm>
            <a:off x="2057399" y="5371462"/>
            <a:ext cx="914401" cy="122077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ppt_x"/>
                                          </p:val>
                                        </p:tav>
                                        <p:tav tm="100000">
                                          <p:val>
                                            <p:strVal val="#ppt_x"/>
                                          </p:val>
                                        </p:tav>
                                      </p:tavLst>
                                    </p:anim>
                                    <p:anim calcmode="lin" valueType="num">
                                      <p:cBhvr additive="base">
                                        <p:cTn id="40" dur="500" fill="hold"/>
                                        <p:tgtEl>
                                          <p:spTgt spid="13"/>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58000" b="-5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Challenges</a:t>
            </a:r>
            <a:endParaRPr lang="en-US" sz="3600" dirty="0"/>
          </a:p>
        </p:txBody>
      </p:sp>
      <p:sp>
        <p:nvSpPr>
          <p:cNvPr id="3" name="Content Placeholder 2"/>
          <p:cNvSpPr>
            <a:spLocks noGrp="1"/>
          </p:cNvSpPr>
          <p:nvPr>
            <p:ph idx="1"/>
          </p:nvPr>
        </p:nvSpPr>
        <p:spPr/>
        <p:txBody>
          <a:bodyPr/>
          <a:lstStyle/>
          <a:p>
            <a:pPr>
              <a:buNone/>
            </a:pPr>
            <a:r>
              <a:rPr lang="en-US" sz="2800" b="1" dirty="0" smtClean="0"/>
              <a:t>Staffing!</a:t>
            </a:r>
          </a:p>
          <a:p>
            <a:pPr lvl="1"/>
            <a:r>
              <a:rPr lang="en-US" sz="2800" dirty="0" smtClean="0"/>
              <a:t>Time, availability, etc.</a:t>
            </a:r>
          </a:p>
          <a:p>
            <a:pPr>
              <a:buNone/>
            </a:pPr>
            <a:r>
              <a:rPr lang="en-US" sz="2800" b="1" dirty="0" smtClean="0"/>
              <a:t>Funding!</a:t>
            </a:r>
          </a:p>
          <a:p>
            <a:pPr lvl="1"/>
            <a:r>
              <a:rPr lang="en-US" sz="2800" dirty="0" smtClean="0"/>
              <a:t>Vulnerability assessment, adaptation plans, generation of baseline data, implementation of mitigation efforts, etc.</a:t>
            </a:r>
          </a:p>
          <a:p>
            <a:pPr lvl="1"/>
            <a:r>
              <a:rPr lang="en-US" sz="2800" dirty="0" smtClean="0"/>
              <a:t>‘Doing stuff’</a:t>
            </a:r>
          </a:p>
          <a:p>
            <a:pPr>
              <a:buNone/>
            </a:pPr>
            <a:r>
              <a:rPr lang="en-US" sz="2800" b="1" dirty="0" smtClean="0"/>
              <a:t>General Coordination!</a:t>
            </a:r>
          </a:p>
          <a:p>
            <a:pPr lvl="1"/>
            <a:r>
              <a:rPr lang="en-US" sz="2800" dirty="0" smtClean="0"/>
              <a:t>Who’s doing what? Who’s applying for grants?</a:t>
            </a:r>
          </a:p>
          <a:p>
            <a:endParaRPr lang="en-US" dirty="0"/>
          </a:p>
        </p:txBody>
      </p:sp>
      <p:sp>
        <p:nvSpPr>
          <p:cNvPr id="4" name="Slide Number Placeholder 3"/>
          <p:cNvSpPr>
            <a:spLocks noGrp="1"/>
          </p:cNvSpPr>
          <p:nvPr>
            <p:ph type="sldNum" sz="quarter" idx="12"/>
          </p:nvPr>
        </p:nvSpPr>
        <p:spPr/>
        <p:txBody>
          <a:bodyPr/>
          <a:lstStyle/>
          <a:p>
            <a:fld id="{E7BC66FE-EE13-42BC-9746-04473E471232}" type="slidenum">
              <a:rPr lang="en-US" smtClean="0"/>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66000" r="-6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soft" dir="t">
                <a:rot lat="0" lon="0" rev="16800000"/>
              </a:lightRig>
            </a:scene3d>
            <a:sp3d prstMaterial="softEdge">
              <a:bevelT w="0" h="0"/>
            </a:sp3d>
          </a:bodyPr>
          <a:lstStyle/>
          <a:p>
            <a:r>
              <a:rPr lang="en-US" sz="3200" dirty="0" smtClean="0"/>
              <a:t>Incorporating Traditional Knowledge  </a:t>
            </a:r>
            <a:endParaRPr lang="en-US" sz="3200" dirty="0"/>
          </a:p>
        </p:txBody>
      </p:sp>
      <p:sp>
        <p:nvSpPr>
          <p:cNvPr id="3" name="Content Placeholder 2"/>
          <p:cNvSpPr>
            <a:spLocks noGrp="1"/>
          </p:cNvSpPr>
          <p:nvPr>
            <p:ph idx="1"/>
          </p:nvPr>
        </p:nvSpPr>
        <p:spPr/>
        <p:txBody>
          <a:bodyPr/>
          <a:lstStyle/>
          <a:p>
            <a:pPr>
              <a:buBlip>
                <a:blip r:embed="rId4"/>
              </a:buBlip>
            </a:pPr>
            <a:r>
              <a:rPr lang="en-US" sz="2600" b="1" dirty="0" smtClean="0"/>
              <a:t>Potential contributions of Traditional Ecological Knowledge (TEK) in contemporary Natural Resource Management</a:t>
            </a:r>
          </a:p>
          <a:p>
            <a:pPr>
              <a:buBlip>
                <a:blip r:embed="rId4"/>
              </a:buBlip>
            </a:pPr>
            <a:endParaRPr lang="en-US" sz="2600" b="1" dirty="0" smtClean="0"/>
          </a:p>
          <a:p>
            <a:pPr>
              <a:buBlip>
                <a:blip r:embed="rId4"/>
              </a:buBlip>
            </a:pPr>
            <a:r>
              <a:rPr lang="en-US" sz="2600" b="1" dirty="0" smtClean="0"/>
              <a:t> Continued efforts to combine experiential, intergenerational knowledge with experimental sciences</a:t>
            </a:r>
          </a:p>
          <a:p>
            <a:pPr>
              <a:buBlip>
                <a:blip r:embed="rId4"/>
              </a:buBlip>
            </a:pPr>
            <a:endParaRPr lang="en-US" sz="2600" b="1" dirty="0" smtClean="0"/>
          </a:p>
          <a:p>
            <a:pPr>
              <a:buBlip>
                <a:blip r:embed="rId4"/>
              </a:buBlip>
            </a:pPr>
            <a:r>
              <a:rPr lang="en-US" sz="2600" b="1" dirty="0" smtClean="0"/>
              <a:t> Tribal communities are willing and able!</a:t>
            </a:r>
          </a:p>
          <a:p>
            <a:pPr>
              <a:buBlip>
                <a:blip r:embed="rId4"/>
              </a:buBlip>
            </a:pPr>
            <a:endParaRPr lang="en-US" sz="2600" b="1" dirty="0" smtClean="0"/>
          </a:p>
          <a:p>
            <a:pPr>
              <a:buNone/>
            </a:pPr>
            <a:endParaRPr lang="en-US" sz="2600" b="1" dirty="0" smtClean="0"/>
          </a:p>
          <a:p>
            <a:pPr>
              <a:buBlip>
                <a:blip r:embed="rId4"/>
              </a:buBlip>
            </a:pPr>
            <a:endParaRPr lang="en-US" sz="2400" dirty="0" smtClean="0"/>
          </a:p>
          <a:p>
            <a:pPr>
              <a:buBlip>
                <a:blip r:embed="rId4"/>
              </a:buBlip>
            </a:pPr>
            <a:endParaRPr lang="en-US" sz="2400" dirty="0" smtClean="0"/>
          </a:p>
          <a:p>
            <a:pPr>
              <a:buBlip>
                <a:blip r:embed="rId4"/>
              </a:buBlip>
            </a:pPr>
            <a:endParaRPr lang="en-US" sz="2400" dirty="0" smtClean="0"/>
          </a:p>
          <a:p>
            <a:pPr>
              <a:buBlip>
                <a:blip r:embed="rId4"/>
              </a:buBlip>
            </a:pPr>
            <a:endParaRPr lang="en-US" sz="2400" dirty="0" smtClean="0"/>
          </a:p>
          <a:p>
            <a:pPr>
              <a:buBlip>
                <a:blip r:embed="rId4"/>
              </a:buBlip>
            </a:pPr>
            <a:endParaRPr lang="en-US" sz="2400" dirty="0" smtClean="0"/>
          </a:p>
          <a:p>
            <a:pPr>
              <a:buBlip>
                <a:blip r:embed="rId4"/>
              </a:buBlip>
            </a:pPr>
            <a:endParaRPr lang="en-US" sz="2400" dirty="0" smtClean="0"/>
          </a:p>
          <a:p>
            <a:pPr>
              <a:buBlip>
                <a:blip r:embed="rId4"/>
              </a:buBlip>
            </a:pPr>
            <a:endParaRPr lang="en-US" sz="2400" dirty="0" smtClean="0"/>
          </a:p>
          <a:p>
            <a:pPr>
              <a:buBlip>
                <a:blip r:embed="rId4"/>
              </a:buBlip>
            </a:pPr>
            <a:endParaRPr lang="en-US" dirty="0"/>
          </a:p>
        </p:txBody>
      </p:sp>
    </p:spTree>
  </p:cSld>
  <p:clrMapOvr>
    <a:masterClrMapping/>
  </p:clrMapOvr>
  <p:transition advTm="6320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8000" r="-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1"/>
            <a:ext cx="8229600" cy="868363"/>
          </a:xfrm>
        </p:spPr>
        <p:txBody>
          <a:bodyPr>
            <a:noAutofit/>
            <a:scene3d>
              <a:camera prst="orthographicFront"/>
              <a:lightRig rig="soft" dir="t">
                <a:rot lat="0" lon="0" rev="16800000"/>
              </a:lightRig>
            </a:scene3d>
            <a:sp3d prstMaterial="softEdge">
              <a:bevelT w="0" h="0"/>
            </a:sp3d>
          </a:bodyPr>
          <a:lstStyle/>
          <a:p>
            <a:r>
              <a:rPr lang="en-US" sz="3600" dirty="0" smtClean="0"/>
              <a:t>Adaptation of </a:t>
            </a:r>
            <a:br>
              <a:rPr lang="en-US" sz="3600" dirty="0" smtClean="0"/>
            </a:br>
            <a:r>
              <a:rPr lang="en-US" sz="3600" dirty="0" smtClean="0"/>
              <a:t>Indigenous People  </a:t>
            </a:r>
            <a:endParaRPr lang="en-US" sz="3600" dirty="0"/>
          </a:p>
        </p:txBody>
      </p:sp>
      <p:sp>
        <p:nvSpPr>
          <p:cNvPr id="3" name="Content Placeholder 2"/>
          <p:cNvSpPr>
            <a:spLocks noGrp="1"/>
          </p:cNvSpPr>
          <p:nvPr>
            <p:ph idx="1"/>
          </p:nvPr>
        </p:nvSpPr>
        <p:spPr>
          <a:xfrm>
            <a:off x="609600" y="1981200"/>
            <a:ext cx="8229600" cy="4724400"/>
          </a:xfrm>
        </p:spPr>
        <p:txBody>
          <a:bodyPr>
            <a:normAutofit/>
          </a:bodyPr>
          <a:lstStyle/>
          <a:p>
            <a:pPr>
              <a:spcBef>
                <a:spcPts val="1200"/>
              </a:spcBef>
              <a:buSzPct val="80000"/>
              <a:buBlip>
                <a:blip r:embed="rId4"/>
              </a:buBlip>
            </a:pPr>
            <a:r>
              <a:rPr lang="en-US" sz="2800" dirty="0" smtClean="0"/>
              <a:t> </a:t>
            </a:r>
            <a:r>
              <a:rPr lang="en-US" sz="2800" b="1" dirty="0" smtClean="0"/>
              <a:t>For 1000’s of Years, we have gained traditional knowledge that has enabled us to adapt to changing climates and landscapes </a:t>
            </a:r>
          </a:p>
          <a:p>
            <a:pPr>
              <a:spcBef>
                <a:spcPts val="1200"/>
              </a:spcBef>
              <a:buSzPct val="80000"/>
              <a:buNone/>
            </a:pPr>
            <a:endParaRPr lang="en-US" sz="2800" b="1" dirty="0" smtClean="0"/>
          </a:p>
          <a:p>
            <a:pPr algn="ctr">
              <a:spcBef>
                <a:spcPts val="1200"/>
              </a:spcBef>
              <a:buSzPct val="80000"/>
              <a:buNone/>
            </a:pPr>
            <a:r>
              <a:rPr lang="en-US" sz="2800" b="1" dirty="0" smtClean="0"/>
              <a:t>…</a:t>
            </a:r>
            <a:r>
              <a:rPr lang="en-US" sz="2800" b="1" i="1" dirty="0" smtClean="0"/>
              <a:t>Today,  tribes and others must join together to help our communities prepare for and adapt to climate change</a:t>
            </a:r>
            <a:r>
              <a:rPr lang="en-US" sz="2800" b="1" dirty="0" smtClean="0"/>
              <a:t>…  </a:t>
            </a:r>
          </a:p>
          <a:p>
            <a:pPr>
              <a:spcBef>
                <a:spcPts val="1200"/>
              </a:spcBef>
              <a:buNone/>
            </a:pPr>
            <a:endParaRPr lang="en-US" sz="1800" dirty="0" smtClean="0"/>
          </a:p>
          <a:p>
            <a:pPr>
              <a:spcBef>
                <a:spcPts val="1200"/>
              </a:spcBef>
              <a:buNone/>
            </a:pPr>
            <a:r>
              <a:rPr lang="en-US" sz="1800" dirty="0" smtClean="0"/>
              <a:t>		 </a:t>
            </a:r>
            <a:endParaRPr lang="en-US" sz="1800" dirty="0"/>
          </a:p>
        </p:txBody>
      </p:sp>
      <p:sp>
        <p:nvSpPr>
          <p:cNvPr id="6" name="Slide Number Placeholder 5"/>
          <p:cNvSpPr>
            <a:spLocks noGrp="1"/>
          </p:cNvSpPr>
          <p:nvPr>
            <p:ph type="sldNum" sz="quarter" idx="12"/>
          </p:nvPr>
        </p:nvSpPr>
        <p:spPr/>
        <p:txBody>
          <a:bodyPr/>
          <a:lstStyle/>
          <a:p>
            <a:fld id="{E7BC66FE-EE13-42BC-9746-04473E471232}" type="slidenum">
              <a:rPr lang="en-US" sz="1800" b="1" smtClean="0"/>
              <a:pPr/>
              <a:t>25</a:t>
            </a:fld>
            <a:endParaRPr lang="en-US" sz="1800" b="1" dirty="0"/>
          </a:p>
        </p:txBody>
      </p:sp>
    </p:spTree>
  </p:cSld>
  <p:clrMapOvr>
    <a:masterClrMapping/>
  </p:clrMapOvr>
  <p:transition advTm="17301"/>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11000" r="-1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6000" i="1" dirty="0" smtClean="0"/>
              <a:t>Questions ?</a:t>
            </a:r>
            <a:endParaRPr lang="en-US" sz="6000" i="1" dirty="0"/>
          </a:p>
        </p:txBody>
      </p:sp>
    </p:spTree>
  </p:cSld>
  <p:clrMapOvr>
    <a:masterClrMapping/>
  </p:clrMapOvr>
  <p:transition advTm="4000"/>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13127</TotalTime>
  <Words>2530</Words>
  <Application>Microsoft Office PowerPoint</Application>
  <PresentationFormat>On-screen Show (4:3)</PresentationFormat>
  <Paragraphs>241</Paragraphs>
  <Slides>26</Slides>
  <Notes>25</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Apex</vt:lpstr>
      <vt:lpstr>Climate Change and the Quinault Indian nation</vt:lpstr>
      <vt:lpstr>Tribes and Climate Change…</vt:lpstr>
      <vt:lpstr>Quinault Homelands </vt:lpstr>
      <vt:lpstr>Quinault Homelands </vt:lpstr>
      <vt:lpstr>Natural Resource Dependency In Quinault Communities</vt:lpstr>
      <vt:lpstr>Why is Climate Change an Issue?</vt:lpstr>
      <vt:lpstr>Natural Resource Dependency In Quinault Communities</vt:lpstr>
      <vt:lpstr>Threats to the Pacific Northwest</vt:lpstr>
      <vt:lpstr>Loss of Olympic Glaciers</vt:lpstr>
      <vt:lpstr>Anderson Glacier Today…</vt:lpstr>
      <vt:lpstr>Loss of Ecosystem Function in the Upper Quinault River</vt:lpstr>
      <vt:lpstr>Tsunami Zone/Flood Zone Seawall Breached</vt:lpstr>
      <vt:lpstr>Implications for Terrestrial Ecosystems: Forests</vt:lpstr>
      <vt:lpstr>Northwest Forest Management  “Working Forests”</vt:lpstr>
      <vt:lpstr>PowerPoint Presentation</vt:lpstr>
      <vt:lpstr>Cultural Significance</vt:lpstr>
      <vt:lpstr>Implications for Ocean Ecosystems</vt:lpstr>
      <vt:lpstr>Successes</vt:lpstr>
      <vt:lpstr>Successes Cont’d.</vt:lpstr>
      <vt:lpstr>Restoring Ecosystem Function In the Upper Quinault River</vt:lpstr>
      <vt:lpstr>Quinault Division of Natural Resources</vt:lpstr>
      <vt:lpstr>QDNR Climate Change Committee!</vt:lpstr>
      <vt:lpstr>Challenges</vt:lpstr>
      <vt:lpstr>Incorporating Traditional Knowledge  </vt:lpstr>
      <vt:lpstr>Adaptation of  Indigenous People  </vt:lpstr>
      <vt:lpstr>Questions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Administrator</dc:creator>
  <cp:lastModifiedBy>Carolyn</cp:lastModifiedBy>
  <cp:revision>202</cp:revision>
  <dcterms:created xsi:type="dcterms:W3CDTF">2011-06-21T18:13:47Z</dcterms:created>
  <dcterms:modified xsi:type="dcterms:W3CDTF">2014-07-10T13:32:03Z</dcterms:modified>
</cp:coreProperties>
</file>