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82" r:id="rId2"/>
    <p:sldId id="326" r:id="rId3"/>
    <p:sldId id="388" r:id="rId4"/>
    <p:sldId id="378" r:id="rId5"/>
    <p:sldId id="395" r:id="rId6"/>
    <p:sldId id="405" r:id="rId7"/>
    <p:sldId id="400" r:id="rId8"/>
    <p:sldId id="406" r:id="rId9"/>
    <p:sldId id="401" r:id="rId10"/>
    <p:sldId id="407" r:id="rId11"/>
    <p:sldId id="408" r:id="rId12"/>
    <p:sldId id="409" r:id="rId13"/>
    <p:sldId id="402" r:id="rId14"/>
  </p:sldIdLst>
  <p:sldSz cx="9144000" cy="6858000" type="screen4x3"/>
  <p:notesSz cx="6934200" cy="9220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bertson, Amanda L" initials="ALR" lastIdx="7" clrIdx="0"/>
  <p:cmAuthor id="1" name="Martin, Philip" initials="PDM" lastIdx="2" clrIdx="1"/>
  <p:cmAuthor id="2" name="Mahaffy, Mary" initials="MM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C7C0"/>
    <a:srgbClr val="5EAFA6"/>
    <a:srgbClr val="990000"/>
    <a:srgbClr val="003300"/>
    <a:srgbClr val="006600"/>
    <a:srgbClr val="6A3602"/>
    <a:srgbClr val="DEEDF0"/>
    <a:srgbClr val="CC99FF"/>
    <a:srgbClr val="00FF99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79" autoAdjust="0"/>
    <p:restoredTop sz="78197" autoAdjust="0"/>
  </p:normalViewPr>
  <p:slideViewPr>
    <p:cSldViewPr>
      <p:cViewPr>
        <p:scale>
          <a:sx n="90" d="100"/>
          <a:sy n="90" d="100"/>
        </p:scale>
        <p:origin x="-2508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3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-3106" y="-72"/>
      </p:cViewPr>
      <p:guideLst>
        <p:guide orient="horz" pos="2904"/>
        <p:guide pos="218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5562408504733787"/>
          <c:y val="0.13655500175459004"/>
          <c:w val="0.43088522736319784"/>
          <c:h val="0.6849948107747962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FF0000"/>
            </a:solidFill>
          </c:spPr>
          <c:invertIfNegative val="0"/>
          <c:cat>
            <c:strRef>
              <c:f>Charts!$A$16:$A$20</c:f>
              <c:strCache>
                <c:ptCount val="5"/>
                <c:pt idx="1">
                  <c:v>Activity B</c:v>
                </c:pt>
                <c:pt idx="3">
                  <c:v>Activity Y</c:v>
                </c:pt>
                <c:pt idx="4">
                  <c:v>Activity A</c:v>
                </c:pt>
              </c:strCache>
            </c:strRef>
          </c:cat>
          <c:val>
            <c:numRef>
              <c:f>Charts!$B$16:$B$20</c:f>
              <c:numCache>
                <c:formatCode>General</c:formatCode>
                <c:ptCount val="5"/>
                <c:pt idx="0">
                  <c:v>2.1428571428571428</c:v>
                </c:pt>
                <c:pt idx="1">
                  <c:v>2.375</c:v>
                </c:pt>
                <c:pt idx="2">
                  <c:v>2.75</c:v>
                </c:pt>
                <c:pt idx="3">
                  <c:v>3.7142857142857144</c:v>
                </c:pt>
                <c:pt idx="4">
                  <c:v>3.8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3785472"/>
        <c:axId val="93725824"/>
      </c:barChart>
      <c:catAx>
        <c:axId val="93785472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93725824"/>
        <c:crosses val="autoZero"/>
        <c:auto val="1"/>
        <c:lblAlgn val="ctr"/>
        <c:lblOffset val="100"/>
        <c:noMultiLvlLbl val="0"/>
      </c:catAx>
      <c:valAx>
        <c:axId val="93725824"/>
        <c:scaling>
          <c:orientation val="minMax"/>
          <c:min val="1"/>
        </c:scaling>
        <c:delete val="1"/>
        <c:axPos val="b"/>
        <c:majorGridlines/>
        <c:numFmt formatCode="General" sourceLinked="1"/>
        <c:majorTickMark val="out"/>
        <c:minorTickMark val="none"/>
        <c:tickLblPos val="nextTo"/>
        <c:crossAx val="937854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4377F5-DC6C-46C8-838C-7BB46D6E2BB2}" type="doc">
      <dgm:prSet loTypeId="urn:microsoft.com/office/officeart/2005/8/layout/hChevron3" loCatId="process" qsTypeId="urn:microsoft.com/office/officeart/2005/8/quickstyle/simple1" qsCatId="simple" csTypeId="urn:microsoft.com/office/officeart/2005/8/colors/colorful5" csCatId="colorful" phldr="1"/>
      <dgm:spPr/>
    </dgm:pt>
    <dgm:pt modelId="{89CEED44-6AA6-42E4-859C-2F47118D4972}">
      <dgm:prSet phldrT="[Text]" custT="1"/>
      <dgm:spPr/>
      <dgm:t>
        <a:bodyPr/>
        <a:lstStyle/>
        <a:p>
          <a:r>
            <a:rPr lang="en-US" sz="1400" dirty="0" smtClean="0"/>
            <a:t>Task 1. Identify potential activities</a:t>
          </a:r>
          <a:endParaRPr lang="en-US" sz="1400" dirty="0"/>
        </a:p>
      </dgm:t>
    </dgm:pt>
    <dgm:pt modelId="{E7446D70-DA02-442D-B602-CAF8392D2C7D}" type="parTrans" cxnId="{4DCBD7B7-0477-4AA7-A23C-21D13A5D1EDF}">
      <dgm:prSet/>
      <dgm:spPr/>
      <dgm:t>
        <a:bodyPr/>
        <a:lstStyle/>
        <a:p>
          <a:endParaRPr lang="en-US" sz="2000"/>
        </a:p>
      </dgm:t>
    </dgm:pt>
    <dgm:pt modelId="{ED6D9179-68D0-4796-8C70-DC963B99AF17}" type="sibTrans" cxnId="{4DCBD7B7-0477-4AA7-A23C-21D13A5D1EDF}">
      <dgm:prSet/>
      <dgm:spPr/>
      <dgm:t>
        <a:bodyPr/>
        <a:lstStyle/>
        <a:p>
          <a:endParaRPr lang="en-US" sz="2000"/>
        </a:p>
      </dgm:t>
    </dgm:pt>
    <dgm:pt modelId="{520A0EDE-FAB8-43BC-BCC8-6C22176FF293}">
      <dgm:prSet phldrT="[Text]" custT="1"/>
      <dgm:spPr/>
      <dgm:t>
        <a:bodyPr/>
        <a:lstStyle/>
        <a:p>
          <a:r>
            <a:rPr lang="en-US" sz="1400" dirty="0" smtClean="0"/>
            <a:t>Task 2. Evaluate and rank activities</a:t>
          </a:r>
          <a:endParaRPr lang="en-US" sz="1400" dirty="0"/>
        </a:p>
      </dgm:t>
    </dgm:pt>
    <dgm:pt modelId="{F990BC1F-51C5-4FF6-9999-2A867FE24016}" type="parTrans" cxnId="{B2BE4A40-ABB9-4472-9C81-E9216642BE13}">
      <dgm:prSet/>
      <dgm:spPr/>
      <dgm:t>
        <a:bodyPr/>
        <a:lstStyle/>
        <a:p>
          <a:endParaRPr lang="en-US" sz="2000"/>
        </a:p>
      </dgm:t>
    </dgm:pt>
    <dgm:pt modelId="{8130D13B-151B-4846-BA75-6B0B155F2FCB}" type="sibTrans" cxnId="{B2BE4A40-ABB9-4472-9C81-E9216642BE13}">
      <dgm:prSet/>
      <dgm:spPr/>
      <dgm:t>
        <a:bodyPr/>
        <a:lstStyle/>
        <a:p>
          <a:endParaRPr lang="en-US" sz="2000"/>
        </a:p>
      </dgm:t>
    </dgm:pt>
    <dgm:pt modelId="{A5B1C697-725B-44CC-9656-705C82662D25}">
      <dgm:prSet phldrT="[Text]" custT="1"/>
      <dgm:spPr/>
      <dgm:t>
        <a:bodyPr/>
        <a:lstStyle/>
        <a:p>
          <a:r>
            <a:rPr lang="en-US" sz="1400" dirty="0" smtClean="0"/>
            <a:t>Task 3. Select Areas of focus for 2015-2016</a:t>
          </a:r>
          <a:endParaRPr lang="en-US" sz="1400" dirty="0"/>
        </a:p>
      </dgm:t>
    </dgm:pt>
    <dgm:pt modelId="{6D37D9FA-66B5-4DA6-83A8-BA1F863086B0}" type="parTrans" cxnId="{8EBB21AB-9303-4956-95E8-4B3FCACD604D}">
      <dgm:prSet/>
      <dgm:spPr/>
      <dgm:t>
        <a:bodyPr/>
        <a:lstStyle/>
        <a:p>
          <a:endParaRPr lang="en-US" sz="2000"/>
        </a:p>
      </dgm:t>
    </dgm:pt>
    <dgm:pt modelId="{86A28E2D-B4A8-435A-952C-7A00D144ACAC}" type="sibTrans" cxnId="{8EBB21AB-9303-4956-95E8-4B3FCACD604D}">
      <dgm:prSet/>
      <dgm:spPr/>
      <dgm:t>
        <a:bodyPr/>
        <a:lstStyle/>
        <a:p>
          <a:endParaRPr lang="en-US" sz="2000"/>
        </a:p>
      </dgm:t>
    </dgm:pt>
    <dgm:pt modelId="{3B115D94-412E-4621-9E56-79575FF1627F}">
      <dgm:prSet custT="1"/>
      <dgm:spPr/>
      <dgm:t>
        <a:bodyPr/>
        <a:lstStyle/>
        <a:p>
          <a:r>
            <a:rPr lang="en-US" sz="1400" dirty="0" smtClean="0"/>
            <a:t>Task 4. Develop Activities for NPLCC support in  2015 (&amp; 2016)</a:t>
          </a:r>
          <a:endParaRPr lang="en-US" sz="1400" dirty="0"/>
        </a:p>
      </dgm:t>
    </dgm:pt>
    <dgm:pt modelId="{985C3216-7F6C-4340-8148-527FF9852B1A}" type="parTrans" cxnId="{DEA08F4F-8BF5-4AE1-BF82-E0FFD392F628}">
      <dgm:prSet/>
      <dgm:spPr/>
      <dgm:t>
        <a:bodyPr/>
        <a:lstStyle/>
        <a:p>
          <a:endParaRPr lang="en-US" sz="2000"/>
        </a:p>
      </dgm:t>
    </dgm:pt>
    <dgm:pt modelId="{69C73BC9-B215-4912-9025-2252A9264361}" type="sibTrans" cxnId="{DEA08F4F-8BF5-4AE1-BF82-E0FFD392F628}">
      <dgm:prSet/>
      <dgm:spPr/>
      <dgm:t>
        <a:bodyPr/>
        <a:lstStyle/>
        <a:p>
          <a:endParaRPr lang="en-US" sz="2000"/>
        </a:p>
      </dgm:t>
    </dgm:pt>
    <dgm:pt modelId="{4819000A-3F42-4E00-94CE-1C997934C43C}" type="pres">
      <dgm:prSet presAssocID="{8A4377F5-DC6C-46C8-838C-7BB46D6E2BB2}" presName="Name0" presStyleCnt="0">
        <dgm:presLayoutVars>
          <dgm:dir/>
          <dgm:resizeHandles val="exact"/>
        </dgm:presLayoutVars>
      </dgm:prSet>
      <dgm:spPr/>
    </dgm:pt>
    <dgm:pt modelId="{908A15A4-3D4D-4E11-9FF1-2D44ECA48203}" type="pres">
      <dgm:prSet presAssocID="{89CEED44-6AA6-42E4-859C-2F47118D4972}" presName="parTxOnly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691EA2-6BA8-48CE-8564-B4DABAFDB740}" type="pres">
      <dgm:prSet presAssocID="{ED6D9179-68D0-4796-8C70-DC963B99AF17}" presName="parSpace" presStyleCnt="0"/>
      <dgm:spPr/>
    </dgm:pt>
    <dgm:pt modelId="{B290B015-909E-495D-B880-F65F289E39DF}" type="pres">
      <dgm:prSet presAssocID="{520A0EDE-FAB8-43BC-BCC8-6C22176FF293}" presName="parTxOnly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24118B-C139-47E2-B1C5-84C6E21E15B6}" type="pres">
      <dgm:prSet presAssocID="{8130D13B-151B-4846-BA75-6B0B155F2FCB}" presName="parSpace" presStyleCnt="0"/>
      <dgm:spPr/>
    </dgm:pt>
    <dgm:pt modelId="{802FCF3F-9604-473B-B8C8-983A65A5E7CA}" type="pres">
      <dgm:prSet presAssocID="{A5B1C697-725B-44CC-9656-705C82662D25}" presName="parTxOnly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C28580-7349-4CFE-9220-3E4DF11B5117}" type="pres">
      <dgm:prSet presAssocID="{86A28E2D-B4A8-435A-952C-7A00D144ACAC}" presName="parSpace" presStyleCnt="0"/>
      <dgm:spPr/>
    </dgm:pt>
    <dgm:pt modelId="{9A5582E8-2D01-4B64-8ABF-FF7EF845A223}" type="pres">
      <dgm:prSet presAssocID="{3B115D94-412E-4621-9E56-79575FF1627F}" presName="parTxOnly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605C098-5179-472D-A4F1-562FE258BB35}" type="presOf" srcId="{520A0EDE-FAB8-43BC-BCC8-6C22176FF293}" destId="{B290B015-909E-495D-B880-F65F289E39DF}" srcOrd="0" destOrd="0" presId="urn:microsoft.com/office/officeart/2005/8/layout/hChevron3"/>
    <dgm:cxn modelId="{B529C919-6954-4CF9-9B61-0AB4B743CDB3}" type="presOf" srcId="{89CEED44-6AA6-42E4-859C-2F47118D4972}" destId="{908A15A4-3D4D-4E11-9FF1-2D44ECA48203}" srcOrd="0" destOrd="0" presId="urn:microsoft.com/office/officeart/2005/8/layout/hChevron3"/>
    <dgm:cxn modelId="{8EBB21AB-9303-4956-95E8-4B3FCACD604D}" srcId="{8A4377F5-DC6C-46C8-838C-7BB46D6E2BB2}" destId="{A5B1C697-725B-44CC-9656-705C82662D25}" srcOrd="2" destOrd="0" parTransId="{6D37D9FA-66B5-4DA6-83A8-BA1F863086B0}" sibTransId="{86A28E2D-B4A8-435A-952C-7A00D144ACAC}"/>
    <dgm:cxn modelId="{B2BE4A40-ABB9-4472-9C81-E9216642BE13}" srcId="{8A4377F5-DC6C-46C8-838C-7BB46D6E2BB2}" destId="{520A0EDE-FAB8-43BC-BCC8-6C22176FF293}" srcOrd="1" destOrd="0" parTransId="{F990BC1F-51C5-4FF6-9999-2A867FE24016}" sibTransId="{8130D13B-151B-4846-BA75-6B0B155F2FCB}"/>
    <dgm:cxn modelId="{6E311A25-679D-443B-878B-E41CF4B7922E}" type="presOf" srcId="{8A4377F5-DC6C-46C8-838C-7BB46D6E2BB2}" destId="{4819000A-3F42-4E00-94CE-1C997934C43C}" srcOrd="0" destOrd="0" presId="urn:microsoft.com/office/officeart/2005/8/layout/hChevron3"/>
    <dgm:cxn modelId="{DEA08F4F-8BF5-4AE1-BF82-E0FFD392F628}" srcId="{8A4377F5-DC6C-46C8-838C-7BB46D6E2BB2}" destId="{3B115D94-412E-4621-9E56-79575FF1627F}" srcOrd="3" destOrd="0" parTransId="{985C3216-7F6C-4340-8148-527FF9852B1A}" sibTransId="{69C73BC9-B215-4912-9025-2252A9264361}"/>
    <dgm:cxn modelId="{4DCBD7B7-0477-4AA7-A23C-21D13A5D1EDF}" srcId="{8A4377F5-DC6C-46C8-838C-7BB46D6E2BB2}" destId="{89CEED44-6AA6-42E4-859C-2F47118D4972}" srcOrd="0" destOrd="0" parTransId="{E7446D70-DA02-442D-B602-CAF8392D2C7D}" sibTransId="{ED6D9179-68D0-4796-8C70-DC963B99AF17}"/>
    <dgm:cxn modelId="{67056C9B-5E84-436C-9BED-F0D5A20B9BF8}" type="presOf" srcId="{3B115D94-412E-4621-9E56-79575FF1627F}" destId="{9A5582E8-2D01-4B64-8ABF-FF7EF845A223}" srcOrd="0" destOrd="0" presId="urn:microsoft.com/office/officeart/2005/8/layout/hChevron3"/>
    <dgm:cxn modelId="{E9DA49E7-06A8-4789-8F75-89BC0EB096CB}" type="presOf" srcId="{A5B1C697-725B-44CC-9656-705C82662D25}" destId="{802FCF3F-9604-473B-B8C8-983A65A5E7CA}" srcOrd="0" destOrd="0" presId="urn:microsoft.com/office/officeart/2005/8/layout/hChevron3"/>
    <dgm:cxn modelId="{AF42E5BB-071D-4A6A-A54A-FB5DF8484466}" type="presParOf" srcId="{4819000A-3F42-4E00-94CE-1C997934C43C}" destId="{908A15A4-3D4D-4E11-9FF1-2D44ECA48203}" srcOrd="0" destOrd="0" presId="urn:microsoft.com/office/officeart/2005/8/layout/hChevron3"/>
    <dgm:cxn modelId="{B744414F-5C2D-4C5C-99F8-EFD7252F0AE8}" type="presParOf" srcId="{4819000A-3F42-4E00-94CE-1C997934C43C}" destId="{4D691EA2-6BA8-48CE-8564-B4DABAFDB740}" srcOrd="1" destOrd="0" presId="urn:microsoft.com/office/officeart/2005/8/layout/hChevron3"/>
    <dgm:cxn modelId="{DA662255-9A16-4E5A-941A-57300A9993A9}" type="presParOf" srcId="{4819000A-3F42-4E00-94CE-1C997934C43C}" destId="{B290B015-909E-495D-B880-F65F289E39DF}" srcOrd="2" destOrd="0" presId="urn:microsoft.com/office/officeart/2005/8/layout/hChevron3"/>
    <dgm:cxn modelId="{1205B51E-3843-4BEA-90A2-5D8503CF6847}" type="presParOf" srcId="{4819000A-3F42-4E00-94CE-1C997934C43C}" destId="{6F24118B-C139-47E2-B1C5-84C6E21E15B6}" srcOrd="3" destOrd="0" presId="urn:microsoft.com/office/officeart/2005/8/layout/hChevron3"/>
    <dgm:cxn modelId="{FB3CB7D1-DA0C-40C6-BCAA-3040ACB4752E}" type="presParOf" srcId="{4819000A-3F42-4E00-94CE-1C997934C43C}" destId="{802FCF3F-9604-473B-B8C8-983A65A5E7CA}" srcOrd="4" destOrd="0" presId="urn:microsoft.com/office/officeart/2005/8/layout/hChevron3"/>
    <dgm:cxn modelId="{A79D003B-0792-4497-9EEC-F2F881304230}" type="presParOf" srcId="{4819000A-3F42-4E00-94CE-1C997934C43C}" destId="{BCC28580-7349-4CFE-9220-3E4DF11B5117}" srcOrd="5" destOrd="0" presId="urn:microsoft.com/office/officeart/2005/8/layout/hChevron3"/>
    <dgm:cxn modelId="{1C0D6DB9-E05A-4D71-97EA-B523957D573A}" type="presParOf" srcId="{4819000A-3F42-4E00-94CE-1C997934C43C}" destId="{9A5582E8-2D01-4B64-8ABF-FF7EF845A223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8A15A4-3D4D-4E11-9FF1-2D44ECA48203}">
      <dsp:nvSpPr>
        <dsp:cNvPr id="0" name=""/>
        <dsp:cNvSpPr/>
      </dsp:nvSpPr>
      <dsp:spPr>
        <a:xfrm>
          <a:off x="2366" y="224953"/>
          <a:ext cx="2374255" cy="949702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Task 1. Identify potential activities</a:t>
          </a:r>
          <a:endParaRPr lang="en-US" sz="1400" kern="1200" dirty="0"/>
        </a:p>
      </dsp:txBody>
      <dsp:txXfrm>
        <a:off x="2366" y="224953"/>
        <a:ext cx="2136830" cy="949702"/>
      </dsp:txXfrm>
    </dsp:sp>
    <dsp:sp modelId="{B290B015-909E-495D-B880-F65F289E39DF}">
      <dsp:nvSpPr>
        <dsp:cNvPr id="0" name=""/>
        <dsp:cNvSpPr/>
      </dsp:nvSpPr>
      <dsp:spPr>
        <a:xfrm>
          <a:off x="1901770" y="224953"/>
          <a:ext cx="2374255" cy="949702"/>
        </a:xfrm>
        <a:prstGeom prst="chevron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Task 2. Evaluate and rank activities</a:t>
          </a:r>
          <a:endParaRPr lang="en-US" sz="1400" kern="1200" dirty="0"/>
        </a:p>
      </dsp:txBody>
      <dsp:txXfrm>
        <a:off x="2376621" y="224953"/>
        <a:ext cx="1424553" cy="949702"/>
      </dsp:txXfrm>
    </dsp:sp>
    <dsp:sp modelId="{802FCF3F-9604-473B-B8C8-983A65A5E7CA}">
      <dsp:nvSpPr>
        <dsp:cNvPr id="0" name=""/>
        <dsp:cNvSpPr/>
      </dsp:nvSpPr>
      <dsp:spPr>
        <a:xfrm>
          <a:off x="3801174" y="224953"/>
          <a:ext cx="2374255" cy="949702"/>
        </a:xfrm>
        <a:prstGeom prst="chevron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Task 3. Select Areas of focus for 2015-2016</a:t>
          </a:r>
          <a:endParaRPr lang="en-US" sz="1400" kern="1200" dirty="0"/>
        </a:p>
      </dsp:txBody>
      <dsp:txXfrm>
        <a:off x="4276025" y="224953"/>
        <a:ext cx="1424553" cy="949702"/>
      </dsp:txXfrm>
    </dsp:sp>
    <dsp:sp modelId="{9A5582E8-2D01-4B64-8ABF-FF7EF845A223}">
      <dsp:nvSpPr>
        <dsp:cNvPr id="0" name=""/>
        <dsp:cNvSpPr/>
      </dsp:nvSpPr>
      <dsp:spPr>
        <a:xfrm>
          <a:off x="5700578" y="224953"/>
          <a:ext cx="2374255" cy="949702"/>
        </a:xfrm>
        <a:prstGeom prst="chevron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Task 4. Develop Activities for NPLCC support in  2015 (&amp; 2016)</a:t>
          </a:r>
          <a:endParaRPr lang="en-US" sz="1400" kern="1200" dirty="0"/>
        </a:p>
      </dsp:txBody>
      <dsp:txXfrm>
        <a:off x="6175429" y="224953"/>
        <a:ext cx="1424553" cy="9497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05448" cy="461325"/>
          </a:xfrm>
          <a:prstGeom prst="rect">
            <a:avLst/>
          </a:prstGeom>
        </p:spPr>
        <p:txBody>
          <a:bodyPr vert="horz" lIns="90568" tIns="45284" rIns="90568" bIns="4528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27183" y="1"/>
            <a:ext cx="3005448" cy="461325"/>
          </a:xfrm>
          <a:prstGeom prst="rect">
            <a:avLst/>
          </a:prstGeom>
        </p:spPr>
        <p:txBody>
          <a:bodyPr vert="horz" lIns="90568" tIns="45284" rIns="90568" bIns="45284" rtlCol="0"/>
          <a:lstStyle>
            <a:lvl1pPr algn="r">
              <a:defRPr sz="1200"/>
            </a:lvl1pPr>
          </a:lstStyle>
          <a:p>
            <a:fld id="{612BA783-2769-4BF4-8E96-7EFF5685D8A1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757301"/>
            <a:ext cx="3005448" cy="461325"/>
          </a:xfrm>
          <a:prstGeom prst="rect">
            <a:avLst/>
          </a:prstGeom>
        </p:spPr>
        <p:txBody>
          <a:bodyPr vert="horz" lIns="90568" tIns="45284" rIns="90568" bIns="4528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27183" y="8757301"/>
            <a:ext cx="3005448" cy="461325"/>
          </a:xfrm>
          <a:prstGeom prst="rect">
            <a:avLst/>
          </a:prstGeom>
        </p:spPr>
        <p:txBody>
          <a:bodyPr vert="horz" lIns="90568" tIns="45284" rIns="90568" bIns="45284" rtlCol="0" anchor="b"/>
          <a:lstStyle>
            <a:lvl1pPr algn="r">
              <a:defRPr sz="1200"/>
            </a:lvl1pPr>
          </a:lstStyle>
          <a:p>
            <a:fld id="{35F3B541-F7F9-46F7-9946-0A1020C23D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5179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4820" cy="461010"/>
          </a:xfrm>
          <a:prstGeom prst="rect">
            <a:avLst/>
          </a:prstGeom>
        </p:spPr>
        <p:txBody>
          <a:bodyPr vert="horz" lIns="92289" tIns="46145" rIns="92289" bIns="4614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27775" y="0"/>
            <a:ext cx="3004820" cy="461010"/>
          </a:xfrm>
          <a:prstGeom prst="rect">
            <a:avLst/>
          </a:prstGeom>
        </p:spPr>
        <p:txBody>
          <a:bodyPr vert="horz" lIns="92289" tIns="46145" rIns="92289" bIns="46145" rtlCol="0"/>
          <a:lstStyle>
            <a:lvl1pPr algn="r">
              <a:defRPr sz="1200"/>
            </a:lvl1pPr>
          </a:lstStyle>
          <a:p>
            <a:fld id="{19F2C9E6-4136-480E-8920-4B783EAF5A66}" type="datetimeFigureOut">
              <a:rPr lang="en-US" smtClean="0"/>
              <a:pPr/>
              <a:t>7/7/2014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2050" y="692150"/>
            <a:ext cx="4610100" cy="3457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89" tIns="46145" rIns="92289" bIns="4614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3420" y="4379595"/>
            <a:ext cx="5547360" cy="4149090"/>
          </a:xfrm>
          <a:prstGeom prst="rect">
            <a:avLst/>
          </a:prstGeom>
        </p:spPr>
        <p:txBody>
          <a:bodyPr vert="horz" lIns="92289" tIns="46145" rIns="92289" bIns="4614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57590"/>
            <a:ext cx="3004820" cy="461010"/>
          </a:xfrm>
          <a:prstGeom prst="rect">
            <a:avLst/>
          </a:prstGeom>
        </p:spPr>
        <p:txBody>
          <a:bodyPr vert="horz" lIns="92289" tIns="46145" rIns="92289" bIns="4614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27775" y="8757590"/>
            <a:ext cx="3004820" cy="461010"/>
          </a:xfrm>
          <a:prstGeom prst="rect">
            <a:avLst/>
          </a:prstGeom>
        </p:spPr>
        <p:txBody>
          <a:bodyPr vert="horz" lIns="92289" tIns="46145" rIns="92289" bIns="46145" rtlCol="0" anchor="b"/>
          <a:lstStyle>
            <a:lvl1pPr algn="r">
              <a:defRPr sz="1200"/>
            </a:lvl1pPr>
          </a:lstStyle>
          <a:p>
            <a:fld id="{44569739-A6A1-4521-8889-ED85372E16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132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93420" y="4379595"/>
            <a:ext cx="5547360" cy="2211705"/>
          </a:xfrm>
        </p:spPr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19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8353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553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93420" y="4379595"/>
            <a:ext cx="5547360" cy="2211705"/>
          </a:xfrm>
        </p:spPr>
        <p:txBody>
          <a:bodyPr/>
          <a:lstStyle/>
          <a:p>
            <a:endParaRPr lang="en-US" baseline="0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196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Aiming for more clarity in terminology…</a:t>
            </a:r>
          </a:p>
          <a:p>
            <a:endParaRPr lang="en-US" dirty="0" smtClean="0"/>
          </a:p>
          <a:p>
            <a:r>
              <a:rPr lang="en-US" dirty="0" smtClean="0"/>
              <a:t>Status</a:t>
            </a:r>
            <a:r>
              <a:rPr lang="en-US" baseline="0" dirty="0" smtClean="0"/>
              <a:t> – nine area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4208FB-6036-45DF-AC00-94C5DFFF329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660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will have as back up where the </a:t>
            </a:r>
            <a:r>
              <a:rPr lang="en-US" dirty="0" err="1" smtClean="0"/>
              <a:t>actvities</a:t>
            </a:r>
            <a:r>
              <a:rPr lang="en-US" baseline="0" dirty="0" smtClean="0"/>
              <a:t> ranked for the other areas of focus – in case people protest or want to modify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4834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Under #1 – it is always possible to extend,</a:t>
            </a:r>
            <a:r>
              <a:rPr lang="en-US" baseline="0" dirty="0" smtClean="0"/>
              <a:t> add on to, existing past work to make it more useful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1013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4208FB-6036-45DF-AC00-94C5DFFF329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1577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4208FB-6036-45DF-AC00-94C5DFFF329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1577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Ask not</a:t>
            </a:r>
            <a:r>
              <a:rPr lang="en-US" baseline="0" dirty="0" smtClean="0"/>
              <a:t> 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4208FB-6036-45DF-AC00-94C5DFFF3296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1577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4208FB-6036-45DF-AC00-94C5DFFF329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1577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4208FB-6036-45DF-AC00-94C5DFFF3296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157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962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71600"/>
            <a:ext cx="8229600" cy="762000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29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930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355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137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36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124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3008313" cy="100446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219200"/>
            <a:ext cx="5111750" cy="49069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438400"/>
            <a:ext cx="3008313" cy="36877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985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295399"/>
            <a:ext cx="5486400" cy="34321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096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989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143000"/>
            <a:ext cx="2057400" cy="4983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019800" cy="4983163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441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29540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7400"/>
            <a:ext cx="8229600" cy="4068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42093-98A6-4FF5-89D7-49E2AEEAD5D3}" type="datetimeFigureOut">
              <a:rPr lang="en-US" smtClean="0"/>
              <a:pPr/>
              <a:t>7/7/2014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Line 5"/>
          <p:cNvSpPr>
            <a:spLocks noChangeShapeType="1"/>
          </p:cNvSpPr>
          <p:nvPr userDrawn="1"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8" name="Picture 7" descr="D:\Users\arobertson\Pictures\Redwood-tree-and-hikers(NPLCC).jp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0"/>
            <a:ext cx="266700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0670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3962400"/>
            <a:ext cx="4191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Frank Shipley, Chair, S-TEK Subcommittee</a:t>
            </a:r>
          </a:p>
          <a:p>
            <a:pPr algn="ctr"/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Mary Mahaffy, Science Coordinator</a:t>
            </a:r>
          </a:p>
          <a:p>
            <a:pPr algn="ctr"/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Karen Jenni, Insight Decisions - Facilitator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1617" y="1752600"/>
            <a:ext cx="3657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990000"/>
                </a:solidFill>
              </a:rPr>
              <a:t>2015-16 S-TEK Implementation Plan</a:t>
            </a:r>
            <a:endParaRPr lang="en-US" sz="3600" b="1" dirty="0"/>
          </a:p>
        </p:txBody>
      </p:sp>
      <p:sp>
        <p:nvSpPr>
          <p:cNvPr id="8" name="Rectangle 7"/>
          <p:cNvSpPr/>
          <p:nvPr/>
        </p:nvSpPr>
        <p:spPr>
          <a:xfrm>
            <a:off x="4204274" y="5708947"/>
            <a:ext cx="45284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Steering Committee Discussion  – July 9, 2014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11" name="Picture 10" descr="Presentation-1.png"/>
          <p:cNvPicPr>
            <a:picLocks noChangeAspect="1"/>
          </p:cNvPicPr>
          <p:nvPr/>
        </p:nvPicPr>
        <p:blipFill rotWithShape="1">
          <a:blip r:embed="rId3" cstate="print"/>
          <a:srcRect l="3382" t="14299" b="14187"/>
          <a:stretch/>
        </p:blipFill>
        <p:spPr>
          <a:xfrm rot="21091687">
            <a:off x="3836620" y="1566067"/>
            <a:ext cx="5234909" cy="344046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4143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925513"/>
            <a:ext cx="8229600" cy="1143000"/>
          </a:xfrm>
        </p:spPr>
        <p:txBody>
          <a:bodyPr/>
          <a:lstStyle/>
          <a:p>
            <a:r>
              <a:rPr lang="en-US" sz="3600" b="1" dirty="0" smtClean="0">
                <a:solidFill>
                  <a:srgbClr val="990000"/>
                </a:solidFill>
              </a:rPr>
              <a:t>Outline</a:t>
            </a:r>
            <a:r>
              <a:rPr lang="en-US" dirty="0" smtClean="0">
                <a:solidFill>
                  <a:srgbClr val="990000"/>
                </a:solidFill>
              </a:rPr>
              <a:t>	</a:t>
            </a:r>
            <a:endParaRPr lang="en-US" dirty="0">
              <a:solidFill>
                <a:srgbClr val="99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304800" y="1828800"/>
            <a:ext cx="5029200" cy="5410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Review</a:t>
            </a:r>
          </a:p>
          <a:p>
            <a:pPr lvl="1"/>
            <a:r>
              <a:rPr lang="en-US" sz="2000" dirty="0" smtClean="0"/>
              <a:t>Context and purpose of the annual implementation plans</a:t>
            </a:r>
          </a:p>
          <a:p>
            <a:pPr lvl="1"/>
            <a:r>
              <a:rPr lang="en-US" sz="2000" dirty="0" smtClean="0"/>
              <a:t>S-TEK process for updating the plan</a:t>
            </a:r>
          </a:p>
          <a:p>
            <a:pPr lvl="1"/>
            <a:r>
              <a:rPr lang="en-US" sz="2000" dirty="0" smtClean="0"/>
              <a:t>Status of plan</a:t>
            </a:r>
          </a:p>
          <a:p>
            <a:r>
              <a:rPr lang="en-US" sz="2400" dirty="0" smtClean="0"/>
              <a:t>Discussion</a:t>
            </a:r>
          </a:p>
          <a:p>
            <a:pPr lvl="1"/>
            <a:r>
              <a:rPr lang="en-US" sz="2000" dirty="0" smtClean="0"/>
              <a:t>Types of activities proposed/planned</a:t>
            </a:r>
          </a:p>
          <a:p>
            <a:pPr lvl="1"/>
            <a:r>
              <a:rPr lang="en-US" sz="2000" dirty="0" smtClean="0"/>
              <a:t>Relative priorities across areas of focus</a:t>
            </a:r>
          </a:p>
          <a:p>
            <a:pPr lvl="1"/>
            <a:r>
              <a:rPr lang="en-US" sz="2000" dirty="0" smtClean="0"/>
              <a:t>Moving beyond allocation of NPLCC funding to projects – what else can you do for each other?</a:t>
            </a:r>
          </a:p>
          <a:p>
            <a:r>
              <a:rPr lang="en-US" sz="2400" dirty="0" smtClean="0"/>
              <a:t>Next steps</a:t>
            </a:r>
          </a:p>
        </p:txBody>
      </p:sp>
      <p:pic>
        <p:nvPicPr>
          <p:cNvPr id="4" name="Picture 2" descr="G:\NPLCC General Information\Images of NPLCC\Iconic Images\PacNW_satellit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1054">
            <a:off x="5867400" y="1600200"/>
            <a:ext cx="2857500" cy="478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85800" y="1416520"/>
            <a:ext cx="7162800" cy="5289079"/>
            <a:chOff x="0" y="0"/>
            <a:chExt cx="7162800" cy="4800600"/>
          </a:xfrm>
        </p:grpSpPr>
        <p:sp>
          <p:nvSpPr>
            <p:cNvPr id="8" name="Rounded Rectangle 7"/>
            <p:cNvSpPr/>
            <p:nvPr/>
          </p:nvSpPr>
          <p:spPr>
            <a:xfrm>
              <a:off x="0" y="0"/>
              <a:ext cx="7162800" cy="4800600"/>
            </a:xfrm>
            <a:prstGeom prst="roundRect">
              <a:avLst>
                <a:gd name="adj" fmla="val 85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ounded Rectangle 4"/>
            <p:cNvSpPr/>
            <p:nvPr/>
          </p:nvSpPr>
          <p:spPr>
            <a:xfrm>
              <a:off x="119514" y="119514"/>
              <a:ext cx="6923772" cy="45615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3725799" numCol="1" spcCol="1270" anchor="t" anchorCtr="0">
              <a:noAutofit/>
            </a:bodyPr>
            <a:lstStyle/>
            <a:p>
              <a:pPr lvl="0" algn="l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kern="1200" dirty="0" smtClean="0"/>
                <a:t>NPLCC Charter</a:t>
              </a:r>
              <a:endParaRPr lang="en-US" sz="2400" kern="1200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864870" y="2143760"/>
            <a:ext cx="1074420" cy="1933745"/>
            <a:chOff x="179070" y="1200150"/>
            <a:chExt cx="1074420" cy="1652315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11" name="Rounded Rectangle 10"/>
            <p:cNvSpPr/>
            <p:nvPr/>
          </p:nvSpPr>
          <p:spPr>
            <a:xfrm>
              <a:off x="179070" y="1200150"/>
              <a:ext cx="1074420" cy="1652315"/>
            </a:xfrm>
            <a:prstGeom prst="roundRect">
              <a:avLst>
                <a:gd name="adj" fmla="val 10500"/>
              </a:avLst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Rounded Rectangle 6"/>
            <p:cNvSpPr/>
            <p:nvPr/>
          </p:nvSpPr>
          <p:spPr>
            <a:xfrm>
              <a:off x="212112" y="1233192"/>
              <a:ext cx="1008336" cy="1586231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/>
                <a:t>Mission</a:t>
              </a:r>
              <a:endParaRPr lang="en-US" sz="1600" kern="1200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838200" y="4287055"/>
            <a:ext cx="1074420" cy="2123905"/>
            <a:chOff x="179070" y="2905295"/>
            <a:chExt cx="1074420" cy="1652315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14" name="Rounded Rectangle 13"/>
            <p:cNvSpPr/>
            <p:nvPr/>
          </p:nvSpPr>
          <p:spPr>
            <a:xfrm>
              <a:off x="179070" y="2905295"/>
              <a:ext cx="1074420" cy="1652315"/>
            </a:xfrm>
            <a:prstGeom prst="roundRect">
              <a:avLst>
                <a:gd name="adj" fmla="val 10500"/>
              </a:avLst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3">
                <a:hueOff val="2250053"/>
                <a:satOff val="-3376"/>
                <a:lumOff val="-549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Rounded Rectangle 8"/>
            <p:cNvSpPr/>
            <p:nvPr/>
          </p:nvSpPr>
          <p:spPr>
            <a:xfrm>
              <a:off x="212112" y="2938337"/>
              <a:ext cx="1008336" cy="1586231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/>
                <a:t>7 NPLCC Objectives</a:t>
              </a:r>
              <a:endParaRPr lang="en-US" sz="1600" kern="120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118360" y="2296160"/>
            <a:ext cx="5551170" cy="3799840"/>
            <a:chOff x="1432560" y="1200150"/>
            <a:chExt cx="5551170" cy="3360420"/>
          </a:xfrm>
        </p:grpSpPr>
        <p:sp>
          <p:nvSpPr>
            <p:cNvPr id="17" name="Rounded Rectangle 16"/>
            <p:cNvSpPr/>
            <p:nvPr/>
          </p:nvSpPr>
          <p:spPr>
            <a:xfrm>
              <a:off x="1432560" y="1200150"/>
              <a:ext cx="5551170" cy="3360420"/>
            </a:xfrm>
            <a:prstGeom prst="roundRect">
              <a:avLst>
                <a:gd name="adj" fmla="val 105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5625132"/>
                <a:satOff val="-8440"/>
                <a:lumOff val="-1373"/>
                <a:alphaOff val="0"/>
              </a:schemeClr>
            </a:fillRef>
            <a:effectRef idx="0">
              <a:schemeClr val="accent3">
                <a:hueOff val="5625132"/>
                <a:satOff val="-8440"/>
                <a:lumOff val="-137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Rounded Rectangle 10"/>
            <p:cNvSpPr/>
            <p:nvPr/>
          </p:nvSpPr>
          <p:spPr>
            <a:xfrm>
              <a:off x="1535905" y="1303495"/>
              <a:ext cx="5344480" cy="31537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2133867" numCol="1" spcCol="1270" anchor="t" anchorCtr="0">
              <a:noAutofit/>
            </a:bodyPr>
            <a:lstStyle/>
            <a:p>
              <a:pPr lvl="0" algn="l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kern="1200" dirty="0" smtClean="0"/>
                <a:t>S-TEK Strategy</a:t>
              </a:r>
              <a:endParaRPr lang="en-US" sz="2400" kern="120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257139" y="2905760"/>
            <a:ext cx="1110234" cy="1360085"/>
            <a:chOff x="1571339" y="2376297"/>
            <a:chExt cx="1110234" cy="939703"/>
          </a:xfrm>
          <a:solidFill>
            <a:srgbClr val="8FC7C0"/>
          </a:solidFill>
        </p:grpSpPr>
        <p:sp>
          <p:nvSpPr>
            <p:cNvPr id="20" name="Rounded Rectangle 19"/>
            <p:cNvSpPr/>
            <p:nvPr/>
          </p:nvSpPr>
          <p:spPr>
            <a:xfrm>
              <a:off x="1571339" y="2376297"/>
              <a:ext cx="1110234" cy="939703"/>
            </a:xfrm>
            <a:prstGeom prst="roundRect">
              <a:avLst>
                <a:gd name="adj" fmla="val 10500"/>
              </a:avLst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3">
                <a:hueOff val="4500106"/>
                <a:satOff val="-6752"/>
                <a:lumOff val="-1098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Rounded Rectangle 12"/>
            <p:cNvSpPr/>
            <p:nvPr/>
          </p:nvSpPr>
          <p:spPr>
            <a:xfrm>
              <a:off x="1600238" y="2405196"/>
              <a:ext cx="1052436" cy="88190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/>
                <a:t>5 Priority Topics</a:t>
              </a:r>
              <a:endParaRPr lang="en-US" sz="1600" kern="12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257139" y="4431115"/>
            <a:ext cx="1110234" cy="1360085"/>
            <a:chOff x="1571339" y="3368252"/>
            <a:chExt cx="1110234" cy="939703"/>
          </a:xfrm>
          <a:solidFill>
            <a:srgbClr val="8FC7C0"/>
          </a:solidFill>
        </p:grpSpPr>
        <p:sp>
          <p:nvSpPr>
            <p:cNvPr id="23" name="Rounded Rectangle 22"/>
            <p:cNvSpPr/>
            <p:nvPr/>
          </p:nvSpPr>
          <p:spPr>
            <a:xfrm>
              <a:off x="1571339" y="3368252"/>
              <a:ext cx="1110234" cy="939703"/>
            </a:xfrm>
            <a:prstGeom prst="roundRect">
              <a:avLst>
                <a:gd name="adj" fmla="val 10500"/>
              </a:avLst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3">
                <a:hueOff val="6750158"/>
                <a:satOff val="-10128"/>
                <a:lumOff val="-1647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Rounded Rectangle 14"/>
            <p:cNvSpPr/>
            <p:nvPr/>
          </p:nvSpPr>
          <p:spPr>
            <a:xfrm>
              <a:off x="1600238" y="3397151"/>
              <a:ext cx="1052436" cy="88190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/>
                <a:t>Four Guiding Principles</a:t>
              </a:r>
              <a:endParaRPr lang="en-US" sz="1600" kern="1200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515106" y="4062603"/>
            <a:ext cx="3975354" cy="1728597"/>
            <a:chOff x="2829306" y="2400300"/>
            <a:chExt cx="3975354" cy="1920240"/>
          </a:xfrm>
        </p:grpSpPr>
        <p:sp>
          <p:nvSpPr>
            <p:cNvPr id="26" name="Rounded Rectangle 25"/>
            <p:cNvSpPr/>
            <p:nvPr/>
          </p:nvSpPr>
          <p:spPr>
            <a:xfrm>
              <a:off x="2829306" y="2400300"/>
              <a:ext cx="3975354" cy="1920240"/>
            </a:xfrm>
            <a:prstGeom prst="roundRect">
              <a:avLst>
                <a:gd name="adj" fmla="val 105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11250264"/>
                <a:satOff val="-16880"/>
                <a:lumOff val="-2745"/>
                <a:alphaOff val="0"/>
              </a:schemeClr>
            </a:fillRef>
            <a:effectRef idx="0">
              <a:schemeClr val="accent3">
                <a:hueOff val="11250264"/>
                <a:satOff val="-16880"/>
                <a:lumOff val="-274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Rounded Rectangle 16"/>
            <p:cNvSpPr/>
            <p:nvPr/>
          </p:nvSpPr>
          <p:spPr>
            <a:xfrm>
              <a:off x="2888360" y="2459354"/>
              <a:ext cx="3857246" cy="18021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1083869" numCol="1" spcCol="1270" anchor="t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 smtClean="0"/>
                <a:t>Annual S-TEK Implementation Plans </a:t>
              </a:r>
              <a:r>
                <a:rPr lang="en-US" sz="1600" kern="1200" dirty="0" smtClean="0"/>
                <a:t>(</a:t>
              </a:r>
              <a:r>
                <a:rPr lang="en-US" sz="1400" kern="1200" dirty="0" smtClean="0"/>
                <a:t>Determines Areas of focus and NPLCC funding priorities)</a:t>
              </a:r>
              <a:endParaRPr lang="en-US" sz="1400" kern="1200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614489" y="4926711"/>
            <a:ext cx="1860632" cy="699587"/>
            <a:chOff x="2928689" y="3264408"/>
            <a:chExt cx="1860632" cy="864108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29" name="Rounded Rectangle 28"/>
            <p:cNvSpPr/>
            <p:nvPr/>
          </p:nvSpPr>
          <p:spPr>
            <a:xfrm>
              <a:off x="2928689" y="3264408"/>
              <a:ext cx="1860632" cy="864108"/>
            </a:xfrm>
            <a:prstGeom prst="roundRect">
              <a:avLst>
                <a:gd name="adj" fmla="val 10500"/>
              </a:avLst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3">
                <a:hueOff val="9000211"/>
                <a:satOff val="-13504"/>
                <a:lumOff val="-2196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Rounded Rectangle 18"/>
            <p:cNvSpPr/>
            <p:nvPr/>
          </p:nvSpPr>
          <p:spPr>
            <a:xfrm>
              <a:off x="2955263" y="3290982"/>
              <a:ext cx="1807484" cy="8109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/>
                <a:t>NPLCC funded projects</a:t>
              </a:r>
              <a:endParaRPr lang="en-US" sz="1400" kern="1200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528056" y="4926711"/>
            <a:ext cx="1860632" cy="699587"/>
            <a:chOff x="4842256" y="3264408"/>
            <a:chExt cx="1860632" cy="864108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32" name="Rounded Rectangle 31"/>
            <p:cNvSpPr/>
            <p:nvPr/>
          </p:nvSpPr>
          <p:spPr>
            <a:xfrm>
              <a:off x="4842256" y="3264408"/>
              <a:ext cx="1860632" cy="864108"/>
            </a:xfrm>
            <a:prstGeom prst="roundRect">
              <a:avLst>
                <a:gd name="adj" fmla="val 10500"/>
              </a:avLst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3">
                <a:hueOff val="11250264"/>
                <a:satOff val="-16880"/>
                <a:lumOff val="-2745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Rounded Rectangle 20"/>
            <p:cNvSpPr/>
            <p:nvPr/>
          </p:nvSpPr>
          <p:spPr>
            <a:xfrm>
              <a:off x="4868830" y="3290982"/>
              <a:ext cx="1807484" cy="810960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/>
                <a:t>NPLCC-relevant work by Partners</a:t>
              </a:r>
              <a:endParaRPr lang="en-US" sz="1400" kern="1200" dirty="0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540379" y="3071454"/>
            <a:ext cx="3975354" cy="662346"/>
            <a:chOff x="2829306" y="2400300"/>
            <a:chExt cx="3975354" cy="1920240"/>
          </a:xfrm>
        </p:grpSpPr>
        <p:sp>
          <p:nvSpPr>
            <p:cNvPr id="42" name="Rounded Rectangle 41"/>
            <p:cNvSpPr/>
            <p:nvPr/>
          </p:nvSpPr>
          <p:spPr>
            <a:xfrm>
              <a:off x="2829306" y="2400300"/>
              <a:ext cx="3975354" cy="1920240"/>
            </a:xfrm>
            <a:prstGeom prst="roundRect">
              <a:avLst>
                <a:gd name="adj" fmla="val 105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11250264"/>
                <a:satOff val="-16880"/>
                <a:lumOff val="-2745"/>
                <a:alphaOff val="0"/>
              </a:schemeClr>
            </a:fillRef>
            <a:effectRef idx="0">
              <a:schemeClr val="accent3">
                <a:hueOff val="11250264"/>
                <a:satOff val="-16880"/>
                <a:lumOff val="-274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Rounded Rectangle 16"/>
            <p:cNvSpPr/>
            <p:nvPr/>
          </p:nvSpPr>
          <p:spPr>
            <a:xfrm>
              <a:off x="2888360" y="3723188"/>
              <a:ext cx="3857246" cy="5382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1083869" numCol="1" spcCol="1270" anchor="t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 smtClean="0"/>
                <a:t>Conservation Goals and Objectives</a:t>
              </a:r>
              <a:endParaRPr lang="en-US" sz="1400" kern="1200" dirty="0"/>
            </a:p>
          </p:txBody>
        </p:sp>
      </p:grpSp>
      <p:sp>
        <p:nvSpPr>
          <p:cNvPr id="2" name="Up-Down Arrow 1"/>
          <p:cNvSpPr/>
          <p:nvPr/>
        </p:nvSpPr>
        <p:spPr>
          <a:xfrm>
            <a:off x="5410200" y="3733800"/>
            <a:ext cx="228600" cy="328803"/>
          </a:xfrm>
          <a:prstGeom prst="upDownArrow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63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941" y="2320174"/>
            <a:ext cx="7894565" cy="9144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990000"/>
                </a:solidFill>
              </a:rPr>
              <a:t>Closing Questions – Sense of the SC</a:t>
            </a:r>
            <a:endParaRPr lang="en-US" b="1" dirty="0">
              <a:solidFill>
                <a:srgbClr val="990000"/>
              </a:solidFill>
            </a:endParaRPr>
          </a:p>
        </p:txBody>
      </p:sp>
      <p:sp>
        <p:nvSpPr>
          <p:cNvPr id="10" name="Content Placeholder 7"/>
          <p:cNvSpPr txBox="1">
            <a:spLocks/>
          </p:cNvSpPr>
          <p:nvPr/>
        </p:nvSpPr>
        <p:spPr>
          <a:xfrm>
            <a:off x="457200" y="5083932"/>
            <a:ext cx="7772400" cy="11644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Tasks 1 – 3 have been completed</a:t>
            </a:r>
          </a:p>
          <a:p>
            <a:r>
              <a:rPr lang="en-US" sz="2000" dirty="0" smtClean="0"/>
              <a:t>List of ~50 candidate  activities within the 9 areas of focus has been developed</a:t>
            </a: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2830783185"/>
              </p:ext>
            </p:extLst>
          </p:nvPr>
        </p:nvGraphicFramePr>
        <p:xfrm>
          <a:off x="457200" y="1939174"/>
          <a:ext cx="8077200" cy="1399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473288" y="4399403"/>
            <a:ext cx="168282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smtClean="0"/>
              <a:t>Importance for NPLCC action</a:t>
            </a:r>
            <a:endParaRPr lang="en-US" sz="900" b="1" dirty="0"/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6763322"/>
              </p:ext>
            </p:extLst>
          </p:nvPr>
        </p:nvGraphicFramePr>
        <p:xfrm>
          <a:off x="2463763" y="3367799"/>
          <a:ext cx="1738745" cy="10316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4" name="Rectangle 13"/>
          <p:cNvSpPr/>
          <p:nvPr/>
        </p:nvSpPr>
        <p:spPr>
          <a:xfrm>
            <a:off x="533400" y="3158374"/>
            <a:ext cx="1828800" cy="1931908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362200" y="3158374"/>
            <a:ext cx="1904998" cy="1945217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267200" y="3158374"/>
            <a:ext cx="1905000" cy="1945217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172200" y="3158374"/>
            <a:ext cx="1905000" cy="1945217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 flipV="1">
            <a:off x="1371600" y="3284528"/>
            <a:ext cx="128777" cy="260912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324600" y="3234574"/>
            <a:ext cx="1371600" cy="9387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Activity</a:t>
            </a:r>
          </a:p>
          <a:p>
            <a:r>
              <a:rPr lang="en-US" sz="1100" dirty="0" smtClean="0"/>
              <a:t>Need</a:t>
            </a:r>
          </a:p>
          <a:p>
            <a:r>
              <a:rPr lang="en-US" sz="1100" dirty="0" smtClean="0"/>
              <a:t>Description</a:t>
            </a:r>
          </a:p>
          <a:p>
            <a:r>
              <a:rPr lang="en-US" sz="1100" dirty="0" smtClean="0"/>
              <a:t>Specific actions</a:t>
            </a:r>
          </a:p>
          <a:p>
            <a:r>
              <a:rPr lang="en-US" sz="1100" dirty="0" smtClean="0"/>
              <a:t>$$</a:t>
            </a:r>
            <a:endParaRPr 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6400800" y="3463174"/>
            <a:ext cx="1371600" cy="9387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Activity</a:t>
            </a:r>
          </a:p>
          <a:p>
            <a:r>
              <a:rPr lang="en-US" sz="1100" dirty="0" smtClean="0"/>
              <a:t>Need</a:t>
            </a:r>
          </a:p>
          <a:p>
            <a:r>
              <a:rPr lang="en-US" sz="1100" dirty="0" smtClean="0"/>
              <a:t>Description</a:t>
            </a:r>
          </a:p>
          <a:p>
            <a:r>
              <a:rPr lang="en-US" sz="1100" dirty="0" smtClean="0"/>
              <a:t>Specific actions</a:t>
            </a:r>
          </a:p>
          <a:p>
            <a:r>
              <a:rPr lang="en-US" sz="1100" dirty="0" smtClean="0"/>
              <a:t>$$</a:t>
            </a:r>
            <a:endParaRPr 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6477000" y="3667455"/>
            <a:ext cx="1371600" cy="9387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Activity</a:t>
            </a:r>
          </a:p>
          <a:p>
            <a:r>
              <a:rPr lang="en-US" sz="1100" dirty="0" smtClean="0"/>
              <a:t>Need</a:t>
            </a:r>
          </a:p>
          <a:p>
            <a:r>
              <a:rPr lang="en-US" sz="1100" dirty="0" smtClean="0"/>
              <a:t>Description</a:t>
            </a:r>
          </a:p>
          <a:p>
            <a:r>
              <a:rPr lang="en-US" sz="1100" dirty="0" smtClean="0"/>
              <a:t>Specific actions</a:t>
            </a:r>
          </a:p>
          <a:p>
            <a:r>
              <a:rPr lang="en-US" sz="1100" dirty="0" smtClean="0"/>
              <a:t>$$</a:t>
            </a:r>
            <a:endParaRPr lang="en-US" sz="1100" dirty="0"/>
          </a:p>
        </p:txBody>
      </p:sp>
      <p:sp>
        <p:nvSpPr>
          <p:cNvPr id="22" name="TextBox 21"/>
          <p:cNvSpPr txBox="1"/>
          <p:nvPr/>
        </p:nvSpPr>
        <p:spPr>
          <a:xfrm rot="5400000">
            <a:off x="6800357" y="4517722"/>
            <a:ext cx="5905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1473523"/>
              </p:ext>
            </p:extLst>
          </p:nvPr>
        </p:nvGraphicFramePr>
        <p:xfrm>
          <a:off x="609600" y="3501200"/>
          <a:ext cx="1600200" cy="12618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31572"/>
                <a:gridCol w="768628"/>
              </a:tblGrid>
              <a:tr h="3683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Guiding Principles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Priority </a:t>
                      </a:r>
                      <a:endParaRPr lang="en-US" sz="1200" dirty="0" smtClean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Topics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36649">
                <a:tc>
                  <a:txBody>
                    <a:bodyPr/>
                    <a:lstStyle/>
                    <a:p>
                      <a:pPr marL="114300" marR="0" lvl="0" indent="-1143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</a:rPr>
                        <a:t>…</a:t>
                      </a:r>
                    </a:p>
                    <a:p>
                      <a:pPr marL="114300" marR="0" lvl="0" indent="-1143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…</a:t>
                      </a:r>
                    </a:p>
                    <a:p>
                      <a:pPr marL="114300" marR="0" lvl="0" indent="-1143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…</a:t>
                      </a:r>
                    </a:p>
                    <a:p>
                      <a:pPr marL="114300" marR="0" lvl="0" indent="-1143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…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dirty="0" smtClean="0">
                          <a:effectLst/>
                        </a:rPr>
                        <a:t>A</a:t>
                      </a:r>
                    </a:p>
                    <a:p>
                      <a:pPr marL="114300" marR="0" lvl="0" indent="-1143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dirty="0" smtClean="0">
                          <a:effectLst/>
                        </a:rPr>
                        <a:t>B</a:t>
                      </a:r>
                    </a:p>
                    <a:p>
                      <a:pPr marL="114300" marR="0" lvl="0" indent="-1143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dirty="0" smtClean="0">
                          <a:effectLst/>
                        </a:rPr>
                        <a:t>C</a:t>
                      </a:r>
                    </a:p>
                    <a:p>
                      <a:pPr marL="114300" marR="0" lvl="0" indent="-1143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dirty="0" smtClean="0">
                          <a:effectLst/>
                        </a:rPr>
                        <a:t>D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24" name="Picture 2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1" y="3451389"/>
            <a:ext cx="1676400" cy="1136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itle 1"/>
          <p:cNvSpPr txBox="1">
            <a:spLocks/>
          </p:cNvSpPr>
          <p:nvPr/>
        </p:nvSpPr>
        <p:spPr>
          <a:xfrm>
            <a:off x="612941" y="1143000"/>
            <a:ext cx="7894565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990000"/>
                </a:solidFill>
              </a:rPr>
              <a:t>2015-16 Implementation Planning Process</a:t>
            </a:r>
            <a:endParaRPr lang="en-US" b="1" dirty="0">
              <a:solidFill>
                <a:srgbClr val="99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85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Elements of the Implementation Plan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u="sng" dirty="0" smtClean="0"/>
              <a:t>Areas of focus </a:t>
            </a:r>
            <a:r>
              <a:rPr lang="en-US" dirty="0" smtClean="0"/>
              <a:t>specify the types of work associated with each Priority Topic that would be most useful to the partnership in the near-term</a:t>
            </a:r>
          </a:p>
          <a:p>
            <a:r>
              <a:rPr lang="en-US" u="sng" dirty="0" smtClean="0"/>
              <a:t>Activities</a:t>
            </a:r>
            <a:r>
              <a:rPr lang="en-US" dirty="0" smtClean="0"/>
              <a:t> are defined for each area of focus as a more specific way of carrying out the work of the NPLCC</a:t>
            </a:r>
          </a:p>
          <a:p>
            <a:pPr lvl="1"/>
            <a:r>
              <a:rPr lang="en-US" dirty="0" smtClean="0"/>
              <a:t>Activities identified in the annual implementation plan form the basis for direct support- or RFP-initiated </a:t>
            </a:r>
            <a:r>
              <a:rPr lang="en-US" u="sng" dirty="0" smtClean="0"/>
              <a:t>projects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265345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9 Areas of Focus for 2015-2016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See Table 1 in your “homework”</a:t>
            </a:r>
          </a:p>
          <a:p>
            <a:r>
              <a:rPr lang="en-US" dirty="0" smtClean="0"/>
              <a:t>The first three areas of focus were evaluated as high priority  for most Priority Topics</a:t>
            </a:r>
          </a:p>
          <a:p>
            <a:r>
              <a:rPr lang="en-US" dirty="0" smtClean="0"/>
              <a:t>The remaining six were evaluated as high priority for a narrower set of Priority Topics</a:t>
            </a:r>
          </a:p>
          <a:p>
            <a:r>
              <a:rPr lang="en-US" dirty="0" smtClean="0"/>
              <a:t>“High priority” =</a:t>
            </a:r>
          </a:p>
          <a:p>
            <a:pPr lvl="1"/>
            <a:r>
              <a:rPr lang="en-US" dirty="0" smtClean="0"/>
              <a:t>Likely to produce management and decision-relevant information or tools</a:t>
            </a:r>
          </a:p>
          <a:p>
            <a:pPr lvl="1"/>
            <a:r>
              <a:rPr lang="en-US" dirty="0" smtClean="0"/>
              <a:t>Useful for multiple/many NPLCC partners </a:t>
            </a:r>
          </a:p>
          <a:p>
            <a:pPr lvl="1"/>
            <a:r>
              <a:rPr lang="en-US" dirty="0" smtClean="0"/>
              <a:t>Particularly useful if started “now”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12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Activities for 2015 (and 2016)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S-TEK identified a set of candidate Activities for each of the Area of Focus</a:t>
            </a:r>
          </a:p>
          <a:p>
            <a:pPr lvl="1"/>
            <a:r>
              <a:rPr lang="en-US" sz="2000" dirty="0" smtClean="0"/>
              <a:t>See Table 2 in the “homework” document</a:t>
            </a:r>
            <a:endParaRPr lang="en-US" sz="2000" dirty="0"/>
          </a:p>
          <a:p>
            <a:r>
              <a:rPr lang="en-US" sz="2800" dirty="0" smtClean="0"/>
              <a:t>S-TEK activity recommendations will be informed by </a:t>
            </a:r>
            <a:r>
              <a:rPr lang="en-US" sz="2800" dirty="0" err="1" smtClean="0"/>
              <a:t>by</a:t>
            </a:r>
            <a:r>
              <a:rPr lang="en-US" sz="2800" dirty="0" smtClean="0"/>
              <a:t> these Steering Committee discussions </a:t>
            </a:r>
          </a:p>
          <a:p>
            <a:r>
              <a:rPr lang="en-US" sz="2800" dirty="0" smtClean="0"/>
              <a:t>Three types of candidate activities were identified:</a:t>
            </a:r>
          </a:p>
          <a:p>
            <a:pPr lvl="1"/>
            <a:r>
              <a:rPr lang="en-US" sz="2200" dirty="0" smtClean="0"/>
              <a:t>Tool development / Needs identification</a:t>
            </a:r>
          </a:p>
          <a:p>
            <a:pPr lvl="1"/>
            <a:r>
              <a:rPr lang="en-US" sz="2200" dirty="0" smtClean="0"/>
              <a:t>Analysis and sharing of “what works”</a:t>
            </a:r>
          </a:p>
          <a:p>
            <a:pPr lvl="1"/>
            <a:r>
              <a:rPr lang="en-US" sz="2200" dirty="0" smtClean="0"/>
              <a:t>Adding climate considerations to “traditional” projects</a:t>
            </a:r>
          </a:p>
          <a:p>
            <a:pPr lvl="1"/>
            <a:endParaRPr 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367284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8229600" cy="762000"/>
          </a:xfrm>
        </p:spPr>
        <p:txBody>
          <a:bodyPr/>
          <a:lstStyle/>
          <a:p>
            <a:r>
              <a:rPr lang="en-US" dirty="0" smtClean="0"/>
              <a:t>Three types of activities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4265503"/>
              </p:ext>
            </p:extLst>
          </p:nvPr>
        </p:nvGraphicFramePr>
        <p:xfrm>
          <a:off x="457200" y="1447800"/>
          <a:ext cx="8229600" cy="536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Tool development</a:t>
                      </a:r>
                      <a:r>
                        <a:rPr lang="en-US" baseline="0" dirty="0" smtClean="0"/>
                        <a:t> / Needs identification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Analysis and sharing of “what works”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Adding climate</a:t>
                      </a:r>
                      <a:r>
                        <a:rPr lang="en-US" baseline="0" dirty="0" smtClean="0"/>
                        <a:t> considerations to “traditional” projects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Continue and extend development</a:t>
                      </a:r>
                      <a:r>
                        <a:rPr lang="en-US" sz="1400" baseline="0" dirty="0" smtClean="0"/>
                        <a:t> of existing NPLCC tools and processes for identifying and meeting the decision-relevant climate information needs of the partnership.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Identify, document, disseminate “best practices” and</a:t>
                      </a:r>
                      <a:r>
                        <a:rPr lang="en-US" sz="1400" baseline="0" dirty="0" smtClean="0"/>
                        <a:t> lessons learned from the application of existing tools and approaches.</a:t>
                      </a:r>
                      <a:endParaRPr lang="en-US" sz="1400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Work</a:t>
                      </a:r>
                      <a:r>
                        <a:rPr lang="en-US" sz="1400" baseline="0" dirty="0" smtClean="0"/>
                        <a:t> with a partner  on a smaller-scale project to add consideration of climate into existing planning or management processes (&amp; extend that work to others)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Examples: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400" dirty="0" smtClean="0"/>
                        <a:t>Continue to develop</a:t>
                      </a:r>
                      <a:r>
                        <a:rPr lang="en-US" sz="1400" baseline="0" dirty="0" smtClean="0"/>
                        <a:t> / expand the data platform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400" baseline="0" dirty="0" smtClean="0"/>
                        <a:t>Continue / expand support for existing Partner Forums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400" baseline="0" dirty="0" smtClean="0"/>
                        <a:t>Support development of one or more of the specific decision-support tools identified by multiple stakeholders in previous work (NWF focus groups; USGS-sponsored workshops)</a:t>
                      </a:r>
                      <a:endParaRPr lang="en-US" sz="1400" dirty="0" smtClean="0"/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Examples: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400" dirty="0" smtClean="0"/>
                        <a:t>Evaluate the uses</a:t>
                      </a:r>
                      <a:r>
                        <a:rPr lang="en-US" sz="1400" baseline="0" dirty="0" smtClean="0"/>
                        <a:t> of past scenario planning exercises; develop guidance on how results can be made more useful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400" baseline="0" dirty="0" smtClean="0"/>
                        <a:t>Connect existing / ongoing VAs from multiple watersheds to create a “landscape” level perspective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400" baseline="0" dirty="0" smtClean="0"/>
                        <a:t>Identify commonalities and climate-relevant indicators from a  thorough review of past 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Examples: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400" dirty="0" smtClean="0"/>
                        <a:t>Case studies</a:t>
                      </a:r>
                      <a:r>
                        <a:rPr lang="en-US" sz="1400" baseline="0" dirty="0" smtClean="0"/>
                        <a:t> using different approaches for incorporating climate information into vulnerability assessment or adaptation plans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400" dirty="0" smtClean="0"/>
                        <a:t>Work with</a:t>
                      </a:r>
                      <a:r>
                        <a:rPr lang="en-US" sz="1400" baseline="0" dirty="0" smtClean="0"/>
                        <a:t> (1+) partners to customize existing priority-setting processes to include climate considerations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400" baseline="0" dirty="0" smtClean="0"/>
                        <a:t>Explore how to bring climate information into community-based planning processes</a:t>
                      </a:r>
                      <a:endParaRPr lang="en-US" sz="1400" dirty="0" smtClean="0"/>
                    </a:p>
                    <a:p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113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Discussion 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343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Of the three types of activities:</a:t>
            </a:r>
          </a:p>
          <a:p>
            <a:pPr lvl="1"/>
            <a:r>
              <a:rPr lang="en-US" dirty="0" smtClean="0"/>
              <a:t>What type would be most valuable to your agency as you integrate climate considerations into your conservation and sustainable resource management decisions?</a:t>
            </a:r>
          </a:p>
          <a:p>
            <a:pPr lvl="1"/>
            <a:r>
              <a:rPr lang="en-US" dirty="0" smtClean="0"/>
              <a:t>Are activities of one type more (or less) suitable for NPLCC direct funding support than activities of another type?</a:t>
            </a:r>
          </a:p>
          <a:p>
            <a:pPr lvl="1"/>
            <a:r>
              <a:rPr lang="en-US" dirty="0" smtClean="0"/>
              <a:t>(hypothetical) If the NPLCC had $800K to fund projects, how much funding would you allocate to each type of activity?</a:t>
            </a:r>
          </a:p>
          <a:p>
            <a:pPr lvl="2"/>
            <a:r>
              <a:rPr lang="en-US" dirty="0" smtClean="0"/>
              <a:t>Assuming good, well-defined activities of each type</a:t>
            </a:r>
          </a:p>
        </p:txBody>
      </p:sp>
    </p:spTree>
    <p:extLst>
      <p:ext uri="{BB962C8B-B14F-4D97-AF65-F5344CB8AC3E}">
        <p14:creationId xmlns:p14="http://schemas.microsoft.com/office/powerpoint/2010/main" val="3552592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Discussion 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343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Returning to Table 1 and the 9 Areas of Focus:</a:t>
            </a:r>
          </a:p>
          <a:p>
            <a:pPr lvl="1"/>
            <a:r>
              <a:rPr lang="en-US" dirty="0"/>
              <a:t>W</a:t>
            </a:r>
            <a:r>
              <a:rPr lang="en-US" dirty="0" smtClean="0"/>
              <a:t>hat areas of focus would yield information most useful to your agency as you integrate climate considerations into your conservation and sustainable resource management decisions?</a:t>
            </a:r>
          </a:p>
          <a:p>
            <a:pPr lvl="2"/>
            <a:r>
              <a:rPr lang="en-US" dirty="0" smtClean="0"/>
              <a:t>New or different areas of focus you would find more valuable?</a:t>
            </a:r>
          </a:p>
          <a:p>
            <a:pPr lvl="2"/>
            <a:r>
              <a:rPr lang="en-US" dirty="0" smtClean="0"/>
              <a:t>Any that should not be a NPLCC priority (e.g., you or another entity can do just as well without NPLCC funding support)</a:t>
            </a:r>
          </a:p>
          <a:p>
            <a:pPr lvl="1"/>
            <a:r>
              <a:rPr lang="en-US" dirty="0" smtClean="0"/>
              <a:t>(hypothetical) If the NPLCC had $800K to fund projects, how would you allocate that funding across the areas of focus?</a:t>
            </a:r>
          </a:p>
          <a:p>
            <a:pPr lvl="2"/>
            <a:r>
              <a:rPr lang="en-US" dirty="0" smtClean="0"/>
              <a:t>Assuming good, well-defined activities and projects would be available within each</a:t>
            </a:r>
          </a:p>
        </p:txBody>
      </p:sp>
    </p:spTree>
    <p:extLst>
      <p:ext uri="{BB962C8B-B14F-4D97-AF65-F5344CB8AC3E}">
        <p14:creationId xmlns:p14="http://schemas.microsoft.com/office/powerpoint/2010/main" val="140047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Discussion Question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3434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Put consideration of NPLCC funding for activities aside</a:t>
            </a:r>
          </a:p>
          <a:p>
            <a:pPr lvl="1"/>
            <a:r>
              <a:rPr lang="en-US" dirty="0" smtClean="0"/>
              <a:t>What can your agency do to help others in the NPLCC partnership (as it relates to any of the five Priority Topics)?</a:t>
            </a:r>
          </a:p>
          <a:p>
            <a:pPr lvl="2"/>
            <a:r>
              <a:rPr lang="en-US" dirty="0" smtClean="0"/>
              <a:t>Are there “low cost” ways you can extend your work to make it more useful to other entities engaged in similar or related management decisions affected by climate change?</a:t>
            </a:r>
          </a:p>
          <a:p>
            <a:pPr lvl="1"/>
            <a:r>
              <a:rPr lang="en-US" dirty="0" smtClean="0"/>
              <a:t>What can others on the Steering Committee / within the NPLCC partnership do to help your agency as you integrate climate considerations into your conservation and sustainable resource management decisions?</a:t>
            </a:r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8474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Discussion Question 4 (Optional)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3434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Consider the candidate activities in Table 2 of the “Homework” document (and the results of discussion question 2)</a:t>
            </a:r>
          </a:p>
          <a:p>
            <a:r>
              <a:rPr lang="en-US" dirty="0" smtClean="0"/>
              <a:t>For the areas of focus most useful to your agency:</a:t>
            </a:r>
          </a:p>
          <a:p>
            <a:pPr lvl="1"/>
            <a:r>
              <a:rPr lang="en-US" dirty="0" smtClean="0"/>
              <a:t>Which of the listed activities would be most beneficial and most in need of NPLCC funding?</a:t>
            </a:r>
          </a:p>
          <a:p>
            <a:pPr lvl="1"/>
            <a:r>
              <a:rPr lang="en-US" dirty="0" smtClean="0"/>
              <a:t>Are there any obvious gaps or other activities within that area of focus that you think should be of higher priority?</a:t>
            </a:r>
          </a:p>
        </p:txBody>
      </p:sp>
    </p:spTree>
    <p:extLst>
      <p:ext uri="{BB962C8B-B14F-4D97-AF65-F5344CB8AC3E}">
        <p14:creationId xmlns:p14="http://schemas.microsoft.com/office/powerpoint/2010/main" val="206561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NPLCC Staff and the S-TEK subcommittee will incorporate insights from this discussion into a full draft of the 2015-2016 Implementation Plan</a:t>
            </a:r>
          </a:p>
          <a:p>
            <a:pPr lvl="1"/>
            <a:r>
              <a:rPr lang="en-US" sz="2400" dirty="0" smtClean="0"/>
              <a:t>Additional feedback welcome</a:t>
            </a:r>
          </a:p>
          <a:p>
            <a:r>
              <a:rPr lang="en-US" sz="2800" dirty="0" smtClean="0"/>
              <a:t>That Implementation Plan will be submitted to the Steering Committee for discussion and approval at the next meeting</a:t>
            </a:r>
          </a:p>
          <a:p>
            <a:r>
              <a:rPr lang="en-US" sz="2800" dirty="0" smtClean="0"/>
              <a:t>Once approved, RFPs and/or directed project descriptions will be prepared for 2015 funding cycle</a:t>
            </a:r>
          </a:p>
        </p:txBody>
      </p:sp>
    </p:spTree>
    <p:extLst>
      <p:ext uri="{BB962C8B-B14F-4D97-AF65-F5344CB8AC3E}">
        <p14:creationId xmlns:p14="http://schemas.microsoft.com/office/powerpoint/2010/main" val="394121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8970</TotalTime>
  <Words>1171</Words>
  <Application>Microsoft Office PowerPoint</Application>
  <PresentationFormat>On-screen Show (4:3)</PresentationFormat>
  <Paragraphs>149</Paragraphs>
  <Slides>13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Outline </vt:lpstr>
      <vt:lpstr>PowerPoint Presentation</vt:lpstr>
      <vt:lpstr>Closing Questions – Sense of the SC</vt:lpstr>
      <vt:lpstr>Elements of the Implementation Plan </vt:lpstr>
      <vt:lpstr>9 Areas of Focus for 2015-2016</vt:lpstr>
      <vt:lpstr>Activities for 2015 (and 2016)</vt:lpstr>
      <vt:lpstr>Three types of activities</vt:lpstr>
      <vt:lpstr>Discussion Question 1</vt:lpstr>
      <vt:lpstr>Discussion Question 2</vt:lpstr>
      <vt:lpstr>Discussion Question 3</vt:lpstr>
      <vt:lpstr>Discussion Question 4 (Optional)</vt:lpstr>
      <vt:lpstr>Next Steps</vt:lpstr>
    </vt:vector>
  </TitlesOfParts>
  <Company>DOI-FWS-R7--FAIR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Martin, Philip</dc:creator>
  <cp:lastModifiedBy>Mahaffy, Mary</cp:lastModifiedBy>
  <cp:revision>501</cp:revision>
  <cp:lastPrinted>2014-04-02T23:57:14Z</cp:lastPrinted>
  <dcterms:created xsi:type="dcterms:W3CDTF">2012-06-06T16:26:27Z</dcterms:created>
  <dcterms:modified xsi:type="dcterms:W3CDTF">2014-07-07T18:43:02Z</dcterms:modified>
</cp:coreProperties>
</file>