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82" r:id="rId2"/>
    <p:sldId id="428" r:id="rId3"/>
    <p:sldId id="460" r:id="rId4"/>
    <p:sldId id="468" r:id="rId5"/>
    <p:sldId id="462" r:id="rId6"/>
    <p:sldId id="464" r:id="rId7"/>
    <p:sldId id="466" r:id="rId8"/>
    <p:sldId id="470" r:id="rId9"/>
    <p:sldId id="471" r:id="rId10"/>
    <p:sldId id="469" r:id="rId11"/>
  </p:sldIdLst>
  <p:sldSz cx="9144000" cy="6858000" type="screen4x3"/>
  <p:notesSz cx="9220200" cy="6934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04">
          <p15:clr>
            <a:srgbClr val="A4A3A4"/>
          </p15:clr>
        </p15:guide>
        <p15:guide id="2" pos="2184">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6A3602"/>
    <a:srgbClr val="006600"/>
    <a:srgbClr val="00FF99"/>
    <a:srgbClr val="003300"/>
    <a:srgbClr val="DEEDF0"/>
    <a:srgbClr val="CC99FF"/>
    <a:srgbClr val="00FF00"/>
    <a:srgbClr val="A30598"/>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0" autoAdjust="0"/>
    <p:restoredTop sz="82495" autoAdjust="0"/>
  </p:normalViewPr>
  <p:slideViewPr>
    <p:cSldViewPr>
      <p:cViewPr>
        <p:scale>
          <a:sx n="125" d="100"/>
          <a:sy n="125" d="100"/>
        </p:scale>
        <p:origin x="-96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5" d="100"/>
        <a:sy n="105" d="100"/>
      </p:scale>
      <p:origin x="0" y="0"/>
    </p:cViewPr>
  </p:sorterViewPr>
  <p:notesViewPr>
    <p:cSldViewPr>
      <p:cViewPr>
        <p:scale>
          <a:sx n="66" d="100"/>
          <a:sy n="66" d="100"/>
        </p:scale>
        <p:origin x="-4266" y="-840"/>
      </p:cViewPr>
      <p:guideLst>
        <p:guide orient="horz" pos="2166"/>
        <p:guide orient="horz" pos="2184"/>
        <p:guide pos="2872"/>
        <p:guide pos="29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996255" cy="346947"/>
          </a:xfrm>
          <a:prstGeom prst="rect">
            <a:avLst/>
          </a:prstGeom>
        </p:spPr>
        <p:txBody>
          <a:bodyPr vert="horz" lIns="90560" tIns="45280" rIns="90560" bIns="45280" rtlCol="0"/>
          <a:lstStyle>
            <a:lvl1pPr algn="l">
              <a:defRPr sz="1200"/>
            </a:lvl1pPr>
          </a:lstStyle>
          <a:p>
            <a:endParaRPr lang="en-US" dirty="0"/>
          </a:p>
        </p:txBody>
      </p:sp>
      <p:sp>
        <p:nvSpPr>
          <p:cNvPr id="3" name="Date Placeholder 2"/>
          <p:cNvSpPr>
            <a:spLocks noGrp="1"/>
          </p:cNvSpPr>
          <p:nvPr>
            <p:ph type="dt" sz="quarter" idx="1"/>
          </p:nvPr>
        </p:nvSpPr>
        <p:spPr>
          <a:xfrm>
            <a:off x="5221860" y="1"/>
            <a:ext cx="3996255" cy="346947"/>
          </a:xfrm>
          <a:prstGeom prst="rect">
            <a:avLst/>
          </a:prstGeom>
        </p:spPr>
        <p:txBody>
          <a:bodyPr vert="horz" lIns="90560" tIns="45280" rIns="90560" bIns="45280" rtlCol="0"/>
          <a:lstStyle>
            <a:lvl1pPr algn="r">
              <a:defRPr sz="1200"/>
            </a:lvl1pPr>
          </a:lstStyle>
          <a:p>
            <a:fld id="{612BA783-2769-4BF4-8E96-7EFF5685D8A1}" type="datetimeFigureOut">
              <a:rPr lang="en-US" smtClean="0"/>
              <a:pPr/>
              <a:t>7/8/2014</a:t>
            </a:fld>
            <a:endParaRPr lang="en-US" dirty="0"/>
          </a:p>
        </p:txBody>
      </p:sp>
      <p:sp>
        <p:nvSpPr>
          <p:cNvPr id="4" name="Footer Placeholder 3"/>
          <p:cNvSpPr>
            <a:spLocks noGrp="1"/>
          </p:cNvSpPr>
          <p:nvPr>
            <p:ph type="ftr" sz="quarter" idx="2"/>
          </p:nvPr>
        </p:nvSpPr>
        <p:spPr>
          <a:xfrm>
            <a:off x="4" y="6586070"/>
            <a:ext cx="3996255" cy="346947"/>
          </a:xfrm>
          <a:prstGeom prst="rect">
            <a:avLst/>
          </a:prstGeom>
        </p:spPr>
        <p:txBody>
          <a:bodyPr vert="horz" lIns="90560" tIns="45280" rIns="90560" bIns="4528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21860" y="6586070"/>
            <a:ext cx="3996255" cy="346947"/>
          </a:xfrm>
          <a:prstGeom prst="rect">
            <a:avLst/>
          </a:prstGeom>
        </p:spPr>
        <p:txBody>
          <a:bodyPr vert="horz" lIns="90560" tIns="45280" rIns="90560" bIns="45280" rtlCol="0" anchor="b"/>
          <a:lstStyle>
            <a:lvl1pPr algn="r">
              <a:defRPr sz="1200"/>
            </a:lvl1pPr>
          </a:lstStyle>
          <a:p>
            <a:fld id="{35F3B541-F7F9-46F7-9946-0A1020C23DBC}" type="slidenum">
              <a:rPr lang="en-US" smtClean="0"/>
              <a:pPr/>
              <a:t>‹#›</a:t>
            </a:fld>
            <a:endParaRPr lang="en-US" dirty="0"/>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95420" cy="346710"/>
          </a:xfrm>
          <a:prstGeom prst="rect">
            <a:avLst/>
          </a:prstGeom>
        </p:spPr>
        <p:txBody>
          <a:bodyPr vert="horz" lIns="92281" tIns="46141" rIns="92281" bIns="46141" rtlCol="0"/>
          <a:lstStyle>
            <a:lvl1pPr algn="l">
              <a:defRPr sz="1200"/>
            </a:lvl1pPr>
          </a:lstStyle>
          <a:p>
            <a:endParaRPr lang="en-US" dirty="0"/>
          </a:p>
        </p:txBody>
      </p:sp>
      <p:sp>
        <p:nvSpPr>
          <p:cNvPr id="3" name="Date Placeholder 2"/>
          <p:cNvSpPr>
            <a:spLocks noGrp="1"/>
          </p:cNvSpPr>
          <p:nvPr>
            <p:ph type="dt" idx="1"/>
          </p:nvPr>
        </p:nvSpPr>
        <p:spPr>
          <a:xfrm>
            <a:off x="5222646" y="0"/>
            <a:ext cx="3995420" cy="346710"/>
          </a:xfrm>
          <a:prstGeom prst="rect">
            <a:avLst/>
          </a:prstGeom>
        </p:spPr>
        <p:txBody>
          <a:bodyPr vert="horz" lIns="92281" tIns="46141" rIns="92281" bIns="46141" rtlCol="0"/>
          <a:lstStyle>
            <a:lvl1pPr algn="r">
              <a:defRPr sz="1200"/>
            </a:lvl1pPr>
          </a:lstStyle>
          <a:p>
            <a:fld id="{19F2C9E6-4136-480E-8920-4B783EAF5A66}" type="datetimeFigureOut">
              <a:rPr lang="en-US" smtClean="0"/>
              <a:pPr/>
              <a:t>7/8/2014</a:t>
            </a:fld>
            <a:endParaRPr lang="en-US" dirty="0"/>
          </a:p>
        </p:txBody>
      </p:sp>
      <p:sp>
        <p:nvSpPr>
          <p:cNvPr id="4" name="Slide Image Placeholder 3"/>
          <p:cNvSpPr>
            <a:spLocks noGrp="1" noRot="1" noChangeAspect="1"/>
          </p:cNvSpPr>
          <p:nvPr>
            <p:ph type="sldImg" idx="2"/>
          </p:nvPr>
        </p:nvSpPr>
        <p:spPr>
          <a:xfrm>
            <a:off x="2876550" y="520700"/>
            <a:ext cx="3467100" cy="2600325"/>
          </a:xfrm>
          <a:prstGeom prst="rect">
            <a:avLst/>
          </a:prstGeom>
          <a:noFill/>
          <a:ln w="12700">
            <a:solidFill>
              <a:prstClr val="black"/>
            </a:solidFill>
          </a:ln>
        </p:spPr>
        <p:txBody>
          <a:bodyPr vert="horz" lIns="92281" tIns="46141" rIns="92281" bIns="46141" rtlCol="0" anchor="ctr"/>
          <a:lstStyle/>
          <a:p>
            <a:endParaRPr lang="en-US" dirty="0"/>
          </a:p>
        </p:txBody>
      </p:sp>
      <p:sp>
        <p:nvSpPr>
          <p:cNvPr id="5" name="Notes Placeholder 4"/>
          <p:cNvSpPr>
            <a:spLocks noGrp="1"/>
          </p:cNvSpPr>
          <p:nvPr>
            <p:ph type="body" sz="quarter" idx="3"/>
          </p:nvPr>
        </p:nvSpPr>
        <p:spPr>
          <a:xfrm>
            <a:off x="922020" y="3293745"/>
            <a:ext cx="7376160" cy="3120390"/>
          </a:xfrm>
          <a:prstGeom prst="rect">
            <a:avLst/>
          </a:prstGeom>
        </p:spPr>
        <p:txBody>
          <a:bodyPr vert="horz" lIns="92281" tIns="46141" rIns="92281" bIns="4614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86287"/>
            <a:ext cx="3995420" cy="346710"/>
          </a:xfrm>
          <a:prstGeom prst="rect">
            <a:avLst/>
          </a:prstGeom>
        </p:spPr>
        <p:txBody>
          <a:bodyPr vert="horz" lIns="92281" tIns="46141" rIns="92281" bIns="46141"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22646" y="6586287"/>
            <a:ext cx="3995420" cy="346710"/>
          </a:xfrm>
          <a:prstGeom prst="rect">
            <a:avLst/>
          </a:prstGeom>
        </p:spPr>
        <p:txBody>
          <a:bodyPr vert="horz" lIns="92281" tIns="46141" rIns="92281" bIns="46141" rtlCol="0" anchor="b"/>
          <a:lstStyle>
            <a:lvl1pPr algn="r">
              <a:defRPr sz="12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22020" y="3293746"/>
            <a:ext cx="7376160" cy="1663348"/>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4.4 – 9 out of 22 proposed by First Nations or Tribe</a:t>
            </a:r>
          </a:p>
          <a:p>
            <a:endParaRPr lang="en-US" dirty="0"/>
          </a:p>
          <a:p>
            <a:r>
              <a:rPr lang="en-US" dirty="0" smtClean="0"/>
              <a:t>4.4 – 1 pre-proposal was 3 pages, limit 2 pages so only read first 2 pages – OK not score well based on what you have read</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2</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a:t>
            </a:r>
            <a:r>
              <a:rPr lang="en-US" baseline="0" dirty="0" smtClean="0"/>
              <a:t> and obligation in making sure some of the service’s objectives and goals are met </a:t>
            </a:r>
          </a:p>
          <a:p>
            <a:r>
              <a:rPr lang="en-US" baseline="0" dirty="0" smtClean="0"/>
              <a:t>For example talked last week how SLR work we advocate for or fund can meet info needs of Mig birds</a:t>
            </a:r>
          </a:p>
          <a:p>
            <a:r>
              <a:rPr lang="en-US" baseline="0" dirty="0" smtClean="0"/>
              <a:t>Want same conversations with other Service programs.</a:t>
            </a:r>
          </a:p>
          <a:p>
            <a:r>
              <a:rPr lang="en-US" baseline="0" dirty="0" smtClean="0"/>
              <a:t>Want to see where can do work that meets both of our needs.</a:t>
            </a:r>
          </a:p>
        </p:txBody>
      </p:sp>
      <p:sp>
        <p:nvSpPr>
          <p:cNvPr id="4" name="Slide Number Placeholder 3"/>
          <p:cNvSpPr>
            <a:spLocks noGrp="1"/>
          </p:cNvSpPr>
          <p:nvPr>
            <p:ph type="sldNum" sz="quarter" idx="10"/>
          </p:nvPr>
        </p:nvSpPr>
        <p:spPr/>
        <p:txBody>
          <a:bodyPr/>
          <a:lstStyle/>
          <a:p>
            <a:fld id="{44569739-A6A1-4521-8889-ED85372E169D}" type="slidenum">
              <a:rPr lang="en-US" smtClean="0"/>
              <a:pPr/>
              <a:t>3</a:t>
            </a:fld>
            <a:endParaRPr lang="en-US" dirty="0"/>
          </a:p>
        </p:txBody>
      </p:sp>
    </p:spTree>
    <p:extLst>
      <p:ext uri="{BB962C8B-B14F-4D97-AF65-F5344CB8AC3E}">
        <p14:creationId xmlns:p14="http://schemas.microsoft.com/office/powerpoint/2010/main" val="188619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a:t>
            </a:r>
            <a:r>
              <a:rPr lang="en-US" baseline="0" dirty="0" smtClean="0"/>
              <a:t> and obligation in making sure some of the service’s objectives and goals are met </a:t>
            </a:r>
          </a:p>
          <a:p>
            <a:r>
              <a:rPr lang="en-US" baseline="0" dirty="0" smtClean="0"/>
              <a:t>For example talked last week how SLR work we advocate for or fund can meet info needs of Mig birds</a:t>
            </a:r>
          </a:p>
          <a:p>
            <a:r>
              <a:rPr lang="en-US" baseline="0" dirty="0" smtClean="0"/>
              <a:t>Want same conversations with other Service programs.</a:t>
            </a:r>
          </a:p>
          <a:p>
            <a:r>
              <a:rPr lang="en-US" baseline="0" dirty="0" smtClean="0"/>
              <a:t>Want to see where can do work that meets both of our needs.</a:t>
            </a:r>
          </a:p>
        </p:txBody>
      </p:sp>
      <p:sp>
        <p:nvSpPr>
          <p:cNvPr id="4" name="Slide Number Placeholder 3"/>
          <p:cNvSpPr>
            <a:spLocks noGrp="1"/>
          </p:cNvSpPr>
          <p:nvPr>
            <p:ph type="sldNum" sz="quarter" idx="10"/>
          </p:nvPr>
        </p:nvSpPr>
        <p:spPr/>
        <p:txBody>
          <a:bodyPr/>
          <a:lstStyle/>
          <a:p>
            <a:fld id="{44569739-A6A1-4521-8889-ED85372E169D}" type="slidenum">
              <a:rPr lang="en-US" smtClean="0"/>
              <a:pPr/>
              <a:t>4</a:t>
            </a:fld>
            <a:endParaRPr lang="en-US" dirty="0"/>
          </a:p>
        </p:txBody>
      </p:sp>
    </p:spTree>
    <p:extLst>
      <p:ext uri="{BB962C8B-B14F-4D97-AF65-F5344CB8AC3E}">
        <p14:creationId xmlns:p14="http://schemas.microsoft.com/office/powerpoint/2010/main" val="2197738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Potential model for national-level guidance</a:t>
            </a:r>
          </a:p>
        </p:txBody>
      </p:sp>
      <p:sp>
        <p:nvSpPr>
          <p:cNvPr id="4" name="Slide Number Placeholder 3"/>
          <p:cNvSpPr>
            <a:spLocks noGrp="1"/>
          </p:cNvSpPr>
          <p:nvPr>
            <p:ph type="sldNum" sz="quarter" idx="10"/>
          </p:nvPr>
        </p:nvSpPr>
        <p:spPr/>
        <p:txBody>
          <a:bodyPr/>
          <a:lstStyle/>
          <a:p>
            <a:fld id="{44569739-A6A1-4521-8889-ED85372E169D}" type="slidenum">
              <a:rPr lang="en-US" smtClean="0"/>
              <a:pPr/>
              <a:t>5</a:t>
            </a:fld>
            <a:endParaRPr lang="en-US" dirty="0"/>
          </a:p>
        </p:txBody>
      </p:sp>
    </p:spTree>
    <p:extLst>
      <p:ext uri="{BB962C8B-B14F-4D97-AF65-F5344CB8AC3E}">
        <p14:creationId xmlns:p14="http://schemas.microsoft.com/office/powerpoint/2010/main" val="2495596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a:t>
            </a:r>
            <a:r>
              <a:rPr lang="en-US" baseline="0" dirty="0" smtClean="0"/>
              <a:t> and obligation in making sure some of the service’s objectives and goals are met </a:t>
            </a:r>
          </a:p>
          <a:p>
            <a:r>
              <a:rPr lang="en-US" baseline="0" dirty="0" smtClean="0"/>
              <a:t>For example talked last week how SLR work we advocate for or fund can meet info needs of Mig birds</a:t>
            </a:r>
          </a:p>
          <a:p>
            <a:r>
              <a:rPr lang="en-US" baseline="0" dirty="0" smtClean="0"/>
              <a:t>Want same conversations with other Service programs.</a:t>
            </a:r>
          </a:p>
          <a:p>
            <a:r>
              <a:rPr lang="en-US" baseline="0" dirty="0" smtClean="0"/>
              <a:t>Want to see where can do work that meets both of our needs.</a:t>
            </a:r>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1974165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a:t>
            </a:r>
            <a:r>
              <a:rPr lang="en-US" baseline="0" dirty="0" smtClean="0"/>
              <a:t> and obligation in making sure some of the service’s objectives and goals are met </a:t>
            </a:r>
          </a:p>
          <a:p>
            <a:r>
              <a:rPr lang="en-US" baseline="0" dirty="0" smtClean="0"/>
              <a:t>For example talked last week how SLR work we advocate for or fund can meet info needs of Mig birds</a:t>
            </a:r>
          </a:p>
          <a:p>
            <a:r>
              <a:rPr lang="en-US" baseline="0" dirty="0" smtClean="0"/>
              <a:t>Want same conversations with other Service programs.</a:t>
            </a:r>
          </a:p>
          <a:p>
            <a:r>
              <a:rPr lang="en-US" baseline="0" dirty="0" smtClean="0"/>
              <a:t>Want to see where can do work that meets both of our needs.</a:t>
            </a:r>
          </a:p>
        </p:txBody>
      </p:sp>
      <p:sp>
        <p:nvSpPr>
          <p:cNvPr id="4" name="Slide Number Placeholder 3"/>
          <p:cNvSpPr>
            <a:spLocks noGrp="1"/>
          </p:cNvSpPr>
          <p:nvPr>
            <p:ph type="sldNum" sz="quarter" idx="10"/>
          </p:nvPr>
        </p:nvSpPr>
        <p:spPr/>
        <p:txBody>
          <a:bodyPr/>
          <a:lstStyle/>
          <a:p>
            <a:fld id="{44569739-A6A1-4521-8889-ED85372E169D}" type="slidenum">
              <a:rPr lang="en-US" smtClean="0"/>
              <a:pPr/>
              <a:t>7</a:t>
            </a:fld>
            <a:endParaRPr lang="en-US" dirty="0"/>
          </a:p>
        </p:txBody>
      </p:sp>
    </p:spTree>
    <p:extLst>
      <p:ext uri="{BB962C8B-B14F-4D97-AF65-F5344CB8AC3E}">
        <p14:creationId xmlns:p14="http://schemas.microsoft.com/office/powerpoint/2010/main" val="1974165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a:t>
            </a:r>
            <a:r>
              <a:rPr lang="en-US" baseline="0" dirty="0" smtClean="0"/>
              <a:t> and obligation in making sure some of the service’s objectives and goals are met </a:t>
            </a:r>
          </a:p>
          <a:p>
            <a:r>
              <a:rPr lang="en-US" baseline="0" dirty="0" smtClean="0"/>
              <a:t>For example talked last week how SLR work we advocate for or fund can meet info needs of Mig birds</a:t>
            </a:r>
          </a:p>
          <a:p>
            <a:r>
              <a:rPr lang="en-US" baseline="0" dirty="0" smtClean="0"/>
              <a:t>Want same conversations with other Service programs.</a:t>
            </a:r>
          </a:p>
          <a:p>
            <a:r>
              <a:rPr lang="en-US" baseline="0" dirty="0" smtClean="0"/>
              <a:t>Want to see where can do work that meets both of our needs.</a:t>
            </a:r>
          </a:p>
        </p:txBody>
      </p:sp>
      <p:sp>
        <p:nvSpPr>
          <p:cNvPr id="4" name="Slide Number Placeholder 3"/>
          <p:cNvSpPr>
            <a:spLocks noGrp="1"/>
          </p:cNvSpPr>
          <p:nvPr>
            <p:ph type="sldNum" sz="quarter" idx="10"/>
          </p:nvPr>
        </p:nvSpPr>
        <p:spPr/>
        <p:txBody>
          <a:bodyPr/>
          <a:lstStyle/>
          <a:p>
            <a:fld id="{44569739-A6A1-4521-8889-ED85372E169D}" type="slidenum">
              <a:rPr lang="en-US" smtClean="0"/>
              <a:pPr/>
              <a:t>8</a:t>
            </a:fld>
            <a:endParaRPr lang="en-US" dirty="0"/>
          </a:p>
        </p:txBody>
      </p:sp>
    </p:spTree>
    <p:extLst>
      <p:ext uri="{BB962C8B-B14F-4D97-AF65-F5344CB8AC3E}">
        <p14:creationId xmlns:p14="http://schemas.microsoft.com/office/powerpoint/2010/main" val="1974165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a:t>
            </a:r>
            <a:r>
              <a:rPr lang="en-US" baseline="0" dirty="0" smtClean="0"/>
              <a:t> and obligation in making sure some of the service’s objectives and goals are met </a:t>
            </a:r>
          </a:p>
          <a:p>
            <a:r>
              <a:rPr lang="en-US" baseline="0" dirty="0" smtClean="0"/>
              <a:t>For example talked last week how SLR work we advocate for or fund can meet info needs of Mig birds</a:t>
            </a:r>
          </a:p>
          <a:p>
            <a:r>
              <a:rPr lang="en-US" baseline="0" dirty="0" smtClean="0"/>
              <a:t>Want same conversations with other Service programs.</a:t>
            </a:r>
          </a:p>
          <a:p>
            <a:r>
              <a:rPr lang="en-US" baseline="0" dirty="0" smtClean="0"/>
              <a:t>Want to see where can do work that meets both of our needs.</a:t>
            </a:r>
          </a:p>
        </p:txBody>
      </p:sp>
      <p:sp>
        <p:nvSpPr>
          <p:cNvPr id="4" name="Slide Number Placeholder 3"/>
          <p:cNvSpPr>
            <a:spLocks noGrp="1"/>
          </p:cNvSpPr>
          <p:nvPr>
            <p:ph type="sldNum" sz="quarter" idx="10"/>
          </p:nvPr>
        </p:nvSpPr>
        <p:spPr/>
        <p:txBody>
          <a:bodyPr/>
          <a:lstStyle/>
          <a:p>
            <a:fld id="{44569739-A6A1-4521-8889-ED85372E169D}" type="slidenum">
              <a:rPr lang="en-US" smtClean="0"/>
              <a:pPr/>
              <a:t>9</a:t>
            </a:fld>
            <a:endParaRPr lang="en-US" dirty="0"/>
          </a:p>
        </p:txBody>
      </p:sp>
    </p:spTree>
    <p:extLst>
      <p:ext uri="{BB962C8B-B14F-4D97-AF65-F5344CB8AC3E}">
        <p14:creationId xmlns:p14="http://schemas.microsoft.com/office/powerpoint/2010/main" val="1974165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5199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41662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8479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85535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613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59936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26512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75098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48309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3398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544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pPr/>
              <a:t>7/8/2014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10067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0050" y="2133600"/>
            <a:ext cx="4306026" cy="3724096"/>
          </a:xfrm>
          <a:prstGeom prst="rect">
            <a:avLst/>
          </a:prstGeom>
          <a:noFill/>
        </p:spPr>
        <p:txBody>
          <a:bodyPr wrap="square" rtlCol="0">
            <a:spAutoFit/>
          </a:bodyPr>
          <a:lstStyle/>
          <a:p>
            <a:pPr algn="ctr"/>
            <a:r>
              <a:rPr lang="en-US" sz="3600" b="1" dirty="0" smtClean="0">
                <a:solidFill>
                  <a:srgbClr val="990000"/>
                </a:solidFill>
              </a:rPr>
              <a:t>Science-TEK 2014 Projects and Activities </a:t>
            </a:r>
          </a:p>
          <a:p>
            <a:pPr algn="ctr"/>
            <a:endParaRPr lang="en-US" sz="1600" b="1" dirty="0" smtClean="0">
              <a:solidFill>
                <a:srgbClr val="990000"/>
              </a:solidFill>
            </a:endParaRPr>
          </a:p>
          <a:p>
            <a:pPr algn="ctr"/>
            <a:endParaRPr lang="en-US" sz="1600" b="1" dirty="0" smtClean="0">
              <a:solidFill>
                <a:srgbClr val="990000"/>
              </a:solidFill>
            </a:endParaRPr>
          </a:p>
          <a:p>
            <a:pPr algn="ctr"/>
            <a:endParaRPr lang="en-US" sz="1600" b="1" dirty="0" smtClean="0">
              <a:solidFill>
                <a:srgbClr val="990000"/>
              </a:solidFill>
            </a:endParaRPr>
          </a:p>
          <a:p>
            <a:pPr algn="ctr"/>
            <a:endParaRPr lang="en-US" sz="1600" b="1" dirty="0" smtClean="0">
              <a:solidFill>
                <a:srgbClr val="990000"/>
              </a:solidFill>
            </a:endParaRPr>
          </a:p>
          <a:p>
            <a:pPr algn="ctr"/>
            <a:r>
              <a:rPr lang="en-US" sz="1600" b="1" dirty="0" smtClean="0">
                <a:solidFill>
                  <a:srgbClr val="6A3602"/>
                </a:solidFill>
              </a:rPr>
              <a:t>Frank Shipley – Chair S-TEK Subcommittee</a:t>
            </a:r>
          </a:p>
          <a:p>
            <a:pPr algn="ctr"/>
            <a:r>
              <a:rPr lang="en-US" sz="1600" b="1" dirty="0" smtClean="0">
                <a:solidFill>
                  <a:srgbClr val="6A3602"/>
                </a:solidFill>
              </a:rPr>
              <a:t>Mary Mahaffy – Science Coordinator </a:t>
            </a:r>
          </a:p>
          <a:p>
            <a:pPr algn="ctr"/>
            <a:r>
              <a:rPr lang="en-US" sz="1600" b="1" dirty="0" smtClean="0">
                <a:solidFill>
                  <a:srgbClr val="6A3602"/>
                </a:solidFill>
              </a:rPr>
              <a:t>Tom </a:t>
            </a:r>
            <a:r>
              <a:rPr lang="en-US" sz="1600" b="1" dirty="0" err="1" smtClean="0">
                <a:solidFill>
                  <a:srgbClr val="6A3602"/>
                </a:solidFill>
              </a:rPr>
              <a:t>Miewald</a:t>
            </a:r>
            <a:r>
              <a:rPr lang="en-US" sz="1600" b="1" dirty="0" smtClean="0">
                <a:solidFill>
                  <a:srgbClr val="6A3602"/>
                </a:solidFill>
              </a:rPr>
              <a:t> – Data Coordinator</a:t>
            </a:r>
          </a:p>
          <a:p>
            <a:pPr algn="ctr"/>
            <a:r>
              <a:rPr lang="en-US" sz="1600" b="1" dirty="0" smtClean="0">
                <a:solidFill>
                  <a:srgbClr val="6A3602"/>
                </a:solidFill>
              </a:rPr>
              <a:t>Jill </a:t>
            </a:r>
            <a:r>
              <a:rPr lang="en-US" sz="1600" b="1" dirty="0" err="1" smtClean="0">
                <a:solidFill>
                  <a:srgbClr val="6A3602"/>
                </a:solidFill>
              </a:rPr>
              <a:t>Hardiman</a:t>
            </a:r>
            <a:r>
              <a:rPr lang="en-US" sz="1600" b="1" dirty="0" smtClean="0">
                <a:solidFill>
                  <a:srgbClr val="6A3602"/>
                </a:solidFill>
              </a:rPr>
              <a:t> – Assistant Science Coordinator</a:t>
            </a:r>
            <a:endParaRPr lang="en-US" sz="1600" b="1" dirty="0">
              <a:solidFill>
                <a:srgbClr val="6A3602"/>
              </a:solidFill>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94" y="7620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052781" y="5410200"/>
            <a:ext cx="3474093" cy="830997"/>
          </a:xfrm>
          <a:prstGeom prst="rect">
            <a:avLst/>
          </a:prstGeom>
          <a:noFill/>
        </p:spPr>
        <p:txBody>
          <a:bodyPr wrap="none" rtlCol="0">
            <a:spAutoFit/>
          </a:bodyPr>
          <a:lstStyle/>
          <a:p>
            <a:pPr algn="ctr"/>
            <a:r>
              <a:rPr lang="en-US" sz="2400" b="1" dirty="0">
                <a:solidFill>
                  <a:schemeClr val="accent5">
                    <a:lumMod val="50000"/>
                  </a:schemeClr>
                </a:solidFill>
              </a:rPr>
              <a:t>Steering Committee Mtg. </a:t>
            </a:r>
          </a:p>
          <a:p>
            <a:pPr algn="ctr"/>
            <a:r>
              <a:rPr lang="en-US" sz="2400" b="1" dirty="0" smtClean="0">
                <a:solidFill>
                  <a:schemeClr val="accent5">
                    <a:lumMod val="50000"/>
                  </a:schemeClr>
                </a:solidFill>
              </a:rPr>
              <a:t>July 9, </a:t>
            </a:r>
            <a:r>
              <a:rPr lang="en-US" sz="2400" b="1" dirty="0">
                <a:solidFill>
                  <a:schemeClr val="accent5">
                    <a:lumMod val="50000"/>
                  </a:schemeClr>
                </a:solidFill>
              </a:rPr>
              <a:t>2014</a:t>
            </a:r>
          </a:p>
        </p:txBody>
      </p:sp>
      <p:pic>
        <p:nvPicPr>
          <p:cNvPr id="2050" name="Picture 2" descr="H:\Wperf2\NPLCC_photos\Lantor\Iceberg Point Lopez Island, W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2781" y="1876424"/>
            <a:ext cx="3594100"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43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nplcc-logo.png"/>
          <p:cNvPicPr>
            <a:picLocks noChangeAspect="1"/>
          </p:cNvPicPr>
          <p:nvPr/>
        </p:nvPicPr>
        <p:blipFill>
          <a:blip r:embed="rId4" cstate="print"/>
          <a:stretch>
            <a:fillRect/>
          </a:stretch>
        </p:blipFill>
        <p:spPr>
          <a:xfrm>
            <a:off x="304800" y="-41446"/>
            <a:ext cx="2438400" cy="1219200"/>
          </a:xfrm>
          <a:prstGeom prst="rect">
            <a:avLst/>
          </a:prstGeom>
        </p:spPr>
      </p:pic>
      <p:sp>
        <p:nvSpPr>
          <p:cNvPr id="6" name="TextBox 5"/>
          <p:cNvSpPr txBox="1"/>
          <p:nvPr/>
        </p:nvSpPr>
        <p:spPr>
          <a:xfrm>
            <a:off x="419100" y="1371600"/>
            <a:ext cx="8305800" cy="4355038"/>
          </a:xfrm>
          <a:prstGeom prst="rect">
            <a:avLst/>
          </a:prstGeom>
          <a:noFill/>
        </p:spPr>
        <p:txBody>
          <a:bodyPr wrap="square" rtlCol="0">
            <a:spAutoFit/>
          </a:bodyPr>
          <a:lstStyle/>
          <a:p>
            <a:r>
              <a:rPr lang="en-US" sz="2800" b="1" dirty="0" smtClean="0">
                <a:solidFill>
                  <a:srgbClr val="990000"/>
                </a:solidFill>
              </a:rPr>
              <a:t>2014 Science-TEK Projects and Activities:</a:t>
            </a:r>
          </a:p>
          <a:p>
            <a:pPr marL="285750" indent="-285750">
              <a:spcBef>
                <a:spcPts val="600"/>
              </a:spcBef>
              <a:spcAft>
                <a:spcPts val="1200"/>
              </a:spcAft>
              <a:buFont typeface="Arial" panose="020B0604020202020204" pitchFamily="34" charset="0"/>
              <a:buChar char="•"/>
            </a:pPr>
            <a:r>
              <a:rPr lang="en-US" sz="2200" dirty="0" smtClean="0"/>
              <a:t>2014 projects (approx. $430K)</a:t>
            </a:r>
          </a:p>
          <a:p>
            <a:pPr marL="285750" indent="-285750">
              <a:spcBef>
                <a:spcPts val="600"/>
              </a:spcBef>
              <a:spcAft>
                <a:spcPts val="1200"/>
              </a:spcAft>
              <a:buFont typeface="Arial" panose="020B0604020202020204" pitchFamily="34" charset="0"/>
              <a:buChar char="•"/>
            </a:pPr>
            <a:r>
              <a:rPr lang="en-US" sz="2200" dirty="0"/>
              <a:t>Conservation Planning Atlas </a:t>
            </a:r>
            <a:endParaRPr lang="en-US" sz="2200" dirty="0" smtClean="0"/>
          </a:p>
          <a:p>
            <a:pPr marL="285750" indent="-285750">
              <a:spcBef>
                <a:spcPts val="600"/>
              </a:spcBef>
              <a:spcAft>
                <a:spcPts val="1200"/>
              </a:spcAft>
              <a:buFont typeface="Arial" panose="020B0604020202020204" pitchFamily="34" charset="0"/>
              <a:buChar char="•"/>
            </a:pPr>
            <a:r>
              <a:rPr lang="en-US" sz="2200" dirty="0"/>
              <a:t>USGS </a:t>
            </a:r>
            <a:r>
              <a:rPr lang="en-US" sz="2200" dirty="0" smtClean="0"/>
              <a:t>financial support of Assistant Science Coordinator ($60K)</a:t>
            </a:r>
          </a:p>
          <a:p>
            <a:pPr marL="285750" indent="-285750">
              <a:spcBef>
                <a:spcPts val="600"/>
              </a:spcBef>
              <a:spcAft>
                <a:spcPts val="1200"/>
              </a:spcAft>
              <a:buFont typeface="Arial" panose="020B0604020202020204" pitchFamily="34" charset="0"/>
              <a:buChar char="•"/>
            </a:pPr>
            <a:r>
              <a:rPr lang="en-US" sz="2200" dirty="0" smtClean="0"/>
              <a:t>Updates to Website – New Resources Page </a:t>
            </a:r>
            <a:r>
              <a:rPr lang="en-US" sz="2200" i="1" dirty="0" smtClean="0"/>
              <a:t>(http:northpacificlcc.org)</a:t>
            </a:r>
          </a:p>
          <a:p>
            <a:pPr marL="285750" indent="-285750">
              <a:spcBef>
                <a:spcPts val="600"/>
              </a:spcBef>
              <a:spcAft>
                <a:spcPts val="1200"/>
              </a:spcAft>
              <a:buFont typeface="Arial" panose="020B0604020202020204" pitchFamily="34" charset="0"/>
              <a:buChar char="•"/>
            </a:pPr>
            <a:r>
              <a:rPr lang="en-US" sz="2200" dirty="0" smtClean="0"/>
              <a:t>Science-TEK Strategy’s 2015-2016 Implementation Plan</a:t>
            </a:r>
          </a:p>
          <a:p>
            <a:pPr marL="285750" indent="-285750">
              <a:spcBef>
                <a:spcPts val="600"/>
              </a:spcBef>
              <a:spcAft>
                <a:spcPts val="1200"/>
              </a:spcAft>
              <a:buFont typeface="Arial" panose="020B0604020202020204" pitchFamily="34" charset="0"/>
              <a:buChar char="•"/>
            </a:pPr>
            <a:r>
              <a:rPr lang="en-US" sz="2200" dirty="0" smtClean="0"/>
              <a:t>Project Management and Accountability Practices </a:t>
            </a:r>
          </a:p>
          <a:p>
            <a:pPr marL="285750" indent="-285750">
              <a:spcBef>
                <a:spcPts val="600"/>
              </a:spcBef>
              <a:spcAft>
                <a:spcPts val="1200"/>
              </a:spcAft>
              <a:buFont typeface="Arial" panose="020B0604020202020204" pitchFamily="34" charset="0"/>
              <a:buChar char="•"/>
            </a:pPr>
            <a:r>
              <a:rPr lang="en-US" sz="2200" dirty="0" smtClean="0"/>
              <a:t>NPLCC’s Conservation Goals and Objectives</a:t>
            </a:r>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t="29631" b="-1"/>
          <a:stretch/>
        </p:blipFill>
        <p:spPr>
          <a:xfrm>
            <a:off x="6324600" y="5323552"/>
            <a:ext cx="2678775" cy="1413798"/>
          </a:xfrm>
          <a:prstGeom prst="rect">
            <a:avLst/>
          </a:prstGeom>
        </p:spPr>
      </p:pic>
    </p:spTree>
    <p:extLst>
      <p:ext uri="{BB962C8B-B14F-4D97-AF65-F5344CB8AC3E}">
        <p14:creationId xmlns:p14="http://schemas.microsoft.com/office/powerpoint/2010/main" val="3127811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p:cNvSpPr>
            <a:spLocks noGrp="1"/>
          </p:cNvSpPr>
          <p:nvPr>
            <p:ph idx="1"/>
          </p:nvPr>
        </p:nvSpPr>
        <p:spPr>
          <a:xfrm>
            <a:off x="457200" y="1447800"/>
            <a:ext cx="8229600" cy="4646592"/>
          </a:xfrm>
        </p:spPr>
        <p:txBody>
          <a:bodyPr>
            <a:normAutofit/>
          </a:bodyPr>
          <a:lstStyle/>
          <a:p>
            <a:pPr>
              <a:buNone/>
            </a:pPr>
            <a:endParaRPr lang="en-US" dirty="0" smtClean="0"/>
          </a:p>
          <a:p>
            <a:pPr marL="514350" indent="-514350">
              <a:spcBef>
                <a:spcPts val="600"/>
              </a:spcBef>
              <a:spcAft>
                <a:spcPts val="1200"/>
              </a:spcAft>
              <a:buFont typeface="+mj-lt"/>
              <a:buAutoNum type="arabicParenR"/>
            </a:pPr>
            <a:r>
              <a:rPr lang="en-US" sz="2200" u="sng" dirty="0" smtClean="0"/>
              <a:t>Augment</a:t>
            </a:r>
            <a:r>
              <a:rPr lang="en-US" sz="2200" dirty="0" smtClean="0"/>
              <a:t>, </a:t>
            </a:r>
            <a:r>
              <a:rPr lang="en-US" sz="2200" u="sng" dirty="0" smtClean="0"/>
              <a:t>integrate</a:t>
            </a:r>
            <a:r>
              <a:rPr lang="en-US" sz="2200" dirty="0" smtClean="0"/>
              <a:t> and </a:t>
            </a:r>
            <a:r>
              <a:rPr lang="en-US" sz="2200" u="sng" dirty="0" smtClean="0"/>
              <a:t>share</a:t>
            </a:r>
            <a:r>
              <a:rPr lang="en-US" sz="2200" dirty="0" smtClean="0"/>
              <a:t> existing data &amp; information </a:t>
            </a:r>
          </a:p>
          <a:p>
            <a:pPr marL="514350" indent="-514350">
              <a:spcBef>
                <a:spcPts val="600"/>
              </a:spcBef>
              <a:spcAft>
                <a:spcPts val="1200"/>
              </a:spcAft>
              <a:buFont typeface="+mj-lt"/>
              <a:buAutoNum type="arabicParenR"/>
            </a:pPr>
            <a:r>
              <a:rPr lang="en-US" sz="2200" dirty="0" smtClean="0"/>
              <a:t>Align and coordinate the </a:t>
            </a:r>
            <a:r>
              <a:rPr lang="en-US" sz="2200" u="sng" dirty="0" smtClean="0"/>
              <a:t>delivery of science and TEK </a:t>
            </a:r>
            <a:r>
              <a:rPr lang="en-US" sz="2200" dirty="0" smtClean="0"/>
              <a:t>with decision-maker needs </a:t>
            </a:r>
          </a:p>
          <a:p>
            <a:pPr marL="514350" indent="-514350">
              <a:spcBef>
                <a:spcPts val="600"/>
              </a:spcBef>
              <a:spcAft>
                <a:spcPts val="1200"/>
              </a:spcAft>
              <a:buFont typeface="+mj-lt"/>
              <a:buAutoNum type="arabicParenR"/>
            </a:pPr>
            <a:r>
              <a:rPr lang="en-US" sz="2200" u="sng" dirty="0" smtClean="0">
                <a:solidFill>
                  <a:schemeClr val="bg1">
                    <a:lumMod val="50000"/>
                  </a:schemeClr>
                </a:solidFill>
              </a:rPr>
              <a:t>Identify information</a:t>
            </a:r>
            <a:r>
              <a:rPr lang="en-US" sz="2200" dirty="0" smtClean="0">
                <a:solidFill>
                  <a:schemeClr val="bg1">
                    <a:lumMod val="50000"/>
                  </a:schemeClr>
                </a:solidFill>
              </a:rPr>
              <a:t> necessary to support </a:t>
            </a:r>
            <a:r>
              <a:rPr lang="en-US" sz="2200" u="sng" dirty="0" smtClean="0">
                <a:solidFill>
                  <a:schemeClr val="bg1">
                    <a:lumMod val="50000"/>
                  </a:schemeClr>
                </a:solidFill>
              </a:rPr>
              <a:t>landscape-scale planning</a:t>
            </a:r>
            <a:r>
              <a:rPr lang="en-US" sz="2200" dirty="0" smtClean="0">
                <a:solidFill>
                  <a:schemeClr val="bg1">
                    <a:lumMod val="50000"/>
                  </a:schemeClr>
                </a:solidFill>
              </a:rPr>
              <a:t> and </a:t>
            </a:r>
            <a:r>
              <a:rPr lang="en-US" sz="2200" u="sng" dirty="0" smtClean="0">
                <a:solidFill>
                  <a:schemeClr val="bg1">
                    <a:lumMod val="50000"/>
                  </a:schemeClr>
                </a:solidFill>
              </a:rPr>
              <a:t>management</a:t>
            </a:r>
            <a:r>
              <a:rPr lang="en-US" sz="2200" dirty="0" smtClean="0">
                <a:solidFill>
                  <a:schemeClr val="bg1">
                    <a:lumMod val="50000"/>
                  </a:schemeClr>
                </a:solidFill>
              </a:rPr>
              <a:t> that involves multiple entities and jurisdictions.</a:t>
            </a:r>
          </a:p>
          <a:p>
            <a:pPr marL="514350" indent="-514350">
              <a:spcBef>
                <a:spcPts val="600"/>
              </a:spcBef>
              <a:spcAft>
                <a:spcPts val="1200"/>
              </a:spcAft>
              <a:buFont typeface="+mj-lt"/>
              <a:buAutoNum type="arabicParenR"/>
            </a:pPr>
            <a:r>
              <a:rPr lang="en-US" sz="2200" u="sng" dirty="0" smtClean="0"/>
              <a:t>Incorporate</a:t>
            </a:r>
            <a:r>
              <a:rPr lang="en-US" sz="2200" dirty="0" smtClean="0"/>
              <a:t> climate information into “line management activities”</a:t>
            </a:r>
          </a:p>
          <a:p>
            <a:pPr marL="514350" indent="-514350">
              <a:spcBef>
                <a:spcPts val="600"/>
              </a:spcBef>
              <a:spcAft>
                <a:spcPts val="1200"/>
              </a:spcAft>
              <a:buFont typeface="+mj-lt"/>
              <a:buAutoNum type="arabicParenR"/>
            </a:pPr>
            <a:r>
              <a:rPr lang="en-US" sz="2200" dirty="0" smtClean="0">
                <a:solidFill>
                  <a:schemeClr val="bg1">
                    <a:lumMod val="65000"/>
                  </a:schemeClr>
                </a:solidFill>
              </a:rPr>
              <a:t> </a:t>
            </a:r>
            <a:r>
              <a:rPr lang="en-US" sz="2400" dirty="0">
                <a:solidFill>
                  <a:schemeClr val="bg1">
                    <a:lumMod val="50000"/>
                  </a:schemeClr>
                </a:solidFill>
              </a:rPr>
              <a:t>Joint support for </a:t>
            </a:r>
            <a:r>
              <a:rPr lang="en-US" sz="2400" u="sng" dirty="0">
                <a:solidFill>
                  <a:schemeClr val="bg1">
                    <a:lumMod val="50000"/>
                  </a:schemeClr>
                </a:solidFill>
              </a:rPr>
              <a:t>partner-initiated projects</a:t>
            </a:r>
            <a:endParaRPr lang="en-US" sz="2200" dirty="0" smtClean="0">
              <a:solidFill>
                <a:schemeClr val="bg1">
                  <a:lumMod val="50000"/>
                </a:schemeClr>
              </a:solidFill>
            </a:endParaRPr>
          </a:p>
        </p:txBody>
      </p:sp>
      <p:sp>
        <p:nvSpPr>
          <p:cNvPr id="8" name="TextBox 7"/>
          <p:cNvSpPr txBox="1"/>
          <p:nvPr/>
        </p:nvSpPr>
        <p:spPr>
          <a:xfrm>
            <a:off x="254311" y="1371600"/>
            <a:ext cx="7067832" cy="523220"/>
          </a:xfrm>
          <a:prstGeom prst="rect">
            <a:avLst/>
          </a:prstGeom>
          <a:noFill/>
        </p:spPr>
        <p:txBody>
          <a:bodyPr wrap="none" rtlCol="0">
            <a:spAutoFit/>
          </a:bodyPr>
          <a:lstStyle/>
          <a:p>
            <a:r>
              <a:rPr lang="en-US" sz="2800" b="1" dirty="0" smtClean="0">
                <a:solidFill>
                  <a:srgbClr val="990000"/>
                </a:solidFill>
              </a:rPr>
              <a:t>Implementation Plan:  2014 Focused Activities</a:t>
            </a:r>
            <a:endParaRPr lang="en-US" sz="2800" b="1" dirty="0">
              <a:solidFill>
                <a:srgbClr val="990000"/>
              </a:solidFill>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454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fade">
                                      <p:cBhvr>
                                        <p:cTn id="7" dur="500"/>
                                        <p:tgtEl>
                                          <p:spTgt spid="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3" end="3"/>
                                            </p:txEl>
                                          </p:spTgt>
                                        </p:tgtEl>
                                        <p:attrNameLst>
                                          <p:attrName>style.visibility</p:attrName>
                                        </p:attrNameLst>
                                      </p:cBhvr>
                                      <p:to>
                                        <p:strVal val="visible"/>
                                      </p:to>
                                    </p:set>
                                    <p:animEffect transition="in" filter="fade">
                                      <p:cBhvr>
                                        <p:cTn id="17" dur="500"/>
                                        <p:tgtEl>
                                          <p:spTgt spid="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pRg st="4" end="4"/>
                                            </p:txEl>
                                          </p:spTgt>
                                        </p:tgtEl>
                                        <p:attrNameLst>
                                          <p:attrName>style.visibility</p:attrName>
                                        </p:attrNameLst>
                                      </p:cBhvr>
                                      <p:to>
                                        <p:strVal val="visible"/>
                                      </p:to>
                                    </p:set>
                                    <p:animEffect transition="in" filter="fade">
                                      <p:cBhvr>
                                        <p:cTn id="22" dur="500"/>
                                        <p:tgtEl>
                                          <p:spTgt spid="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animEffect transition="in" filter="fade">
                                      <p:cBhvr>
                                        <p:cTn id="27"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1" y="1600200"/>
            <a:ext cx="2057400" cy="1551688"/>
          </a:xfrm>
          <a:prstGeom prst="rect">
            <a:avLst/>
          </a:prstGeom>
        </p:spPr>
      </p:pic>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p:cNvSpPr>
            <a:spLocks noGrp="1"/>
          </p:cNvSpPr>
          <p:nvPr>
            <p:ph idx="1"/>
          </p:nvPr>
        </p:nvSpPr>
        <p:spPr>
          <a:xfrm>
            <a:off x="457200" y="1752600"/>
            <a:ext cx="8229600" cy="4646592"/>
          </a:xfrm>
        </p:spPr>
        <p:txBody>
          <a:bodyPr>
            <a:normAutofit/>
          </a:bodyPr>
          <a:lstStyle/>
          <a:p>
            <a:pPr marL="0" indent="0">
              <a:spcAft>
                <a:spcPts val="600"/>
              </a:spcAft>
              <a:buNone/>
            </a:pPr>
            <a:r>
              <a:rPr lang="en-US" sz="2200" dirty="0" smtClean="0"/>
              <a:t> </a:t>
            </a:r>
          </a:p>
        </p:txBody>
      </p:sp>
      <p:sp>
        <p:nvSpPr>
          <p:cNvPr id="8" name="TextBox 7"/>
          <p:cNvSpPr txBox="1"/>
          <p:nvPr/>
        </p:nvSpPr>
        <p:spPr>
          <a:xfrm>
            <a:off x="152400" y="1143000"/>
            <a:ext cx="8991599" cy="5740033"/>
          </a:xfrm>
          <a:prstGeom prst="rect">
            <a:avLst/>
          </a:prstGeom>
          <a:noFill/>
        </p:spPr>
        <p:txBody>
          <a:bodyPr wrap="square" rtlCol="0">
            <a:spAutoFit/>
          </a:bodyPr>
          <a:lstStyle/>
          <a:p>
            <a:r>
              <a:rPr lang="en-US" sz="2600" b="1" dirty="0" smtClean="0">
                <a:solidFill>
                  <a:srgbClr val="990000"/>
                </a:solidFill>
              </a:rPr>
              <a:t>FA 1: </a:t>
            </a:r>
            <a:r>
              <a:rPr lang="en-US" sz="2600" b="1" dirty="0">
                <a:solidFill>
                  <a:srgbClr val="990000"/>
                </a:solidFill>
              </a:rPr>
              <a:t>Augment, integrate </a:t>
            </a:r>
            <a:r>
              <a:rPr lang="en-US" sz="2600" b="1" dirty="0" smtClean="0">
                <a:solidFill>
                  <a:srgbClr val="990000"/>
                </a:solidFill>
              </a:rPr>
              <a:t>&amp; </a:t>
            </a:r>
            <a:r>
              <a:rPr lang="en-US" sz="2600" b="1" dirty="0">
                <a:solidFill>
                  <a:srgbClr val="990000"/>
                </a:solidFill>
              </a:rPr>
              <a:t>share </a:t>
            </a:r>
            <a:r>
              <a:rPr lang="en-US" sz="2600" b="1" dirty="0" smtClean="0">
                <a:solidFill>
                  <a:srgbClr val="990000"/>
                </a:solidFill>
              </a:rPr>
              <a:t>existing </a:t>
            </a:r>
            <a:r>
              <a:rPr lang="en-US" sz="2600" b="1" dirty="0">
                <a:solidFill>
                  <a:srgbClr val="990000"/>
                </a:solidFill>
              </a:rPr>
              <a:t>data </a:t>
            </a:r>
            <a:r>
              <a:rPr lang="en-US" sz="2600" b="1" dirty="0" smtClean="0">
                <a:solidFill>
                  <a:srgbClr val="990000"/>
                </a:solidFill>
              </a:rPr>
              <a:t>&amp; information </a:t>
            </a:r>
            <a:endParaRPr lang="en-US" sz="2600" b="1" dirty="0">
              <a:solidFill>
                <a:srgbClr val="990000"/>
              </a:solidFill>
            </a:endParaRPr>
          </a:p>
          <a:p>
            <a:pPr marL="342900" indent="-342900">
              <a:spcBef>
                <a:spcPts val="600"/>
              </a:spcBef>
              <a:buFont typeface="Arial" panose="020B0604020202020204" pitchFamily="34" charset="0"/>
              <a:buChar char="•"/>
            </a:pPr>
            <a:r>
              <a:rPr lang="en-US" sz="2200" b="1" dirty="0" smtClean="0">
                <a:solidFill>
                  <a:schemeClr val="accent5">
                    <a:lumMod val="50000"/>
                  </a:schemeClr>
                </a:solidFill>
              </a:rPr>
              <a:t>Conservation Planning Atlas </a:t>
            </a:r>
            <a:r>
              <a:rPr lang="en-US" sz="2200" i="1" dirty="0" smtClean="0">
                <a:solidFill>
                  <a:schemeClr val="accent5">
                    <a:lumMod val="50000"/>
                  </a:schemeClr>
                </a:solidFill>
              </a:rPr>
              <a:t>(CBI, $25K)</a:t>
            </a:r>
            <a:endParaRPr lang="en-US" sz="2200" i="1" dirty="0">
              <a:solidFill>
                <a:schemeClr val="accent5">
                  <a:lumMod val="50000"/>
                </a:schemeClr>
              </a:solidFill>
            </a:endParaRPr>
          </a:p>
          <a:p>
            <a:pPr marL="800100" lvl="1" indent="-342900">
              <a:buFont typeface="Calibri" panose="020F0502020204030204" pitchFamily="34" charset="0"/>
              <a:buChar char="⁻"/>
            </a:pPr>
            <a:r>
              <a:rPr lang="en-US" dirty="0"/>
              <a:t>3 Interactive </a:t>
            </a:r>
            <a:r>
              <a:rPr lang="en-US" dirty="0" smtClean="0"/>
              <a:t>webinars</a:t>
            </a:r>
          </a:p>
          <a:p>
            <a:pPr marL="800100" lvl="1" indent="-342900">
              <a:buFont typeface="Calibri" panose="020F0502020204030204" pitchFamily="34" charset="0"/>
              <a:buChar char="⁻"/>
            </a:pPr>
            <a:r>
              <a:rPr lang="en-US" dirty="0" smtClean="0"/>
              <a:t>Aug </a:t>
            </a:r>
            <a:r>
              <a:rPr lang="en-US" dirty="0"/>
              <a:t>7 – USFWS </a:t>
            </a:r>
            <a:r>
              <a:rPr lang="en-US" dirty="0" smtClean="0"/>
              <a:t>webinar</a:t>
            </a:r>
            <a:endParaRPr lang="en-US" dirty="0"/>
          </a:p>
          <a:p>
            <a:pPr marL="800100" lvl="1" indent="-342900">
              <a:spcAft>
                <a:spcPts val="1200"/>
              </a:spcAft>
              <a:buFont typeface="Calibri" panose="020F0502020204030204" pitchFamily="34" charset="0"/>
              <a:buChar char="⁻"/>
            </a:pPr>
            <a:r>
              <a:rPr lang="en-US" dirty="0" smtClean="0"/>
              <a:t>Will conduct </a:t>
            </a:r>
            <a:r>
              <a:rPr lang="en-US" dirty="0"/>
              <a:t>special webinars </a:t>
            </a:r>
            <a:r>
              <a:rPr lang="en-US" dirty="0" smtClean="0"/>
              <a:t>for others- just ask</a:t>
            </a:r>
            <a:endParaRPr lang="en-US" dirty="0"/>
          </a:p>
          <a:p>
            <a:pPr marL="342900" indent="-342900">
              <a:buFont typeface="Arial" panose="020B0604020202020204" pitchFamily="34" charset="0"/>
              <a:buChar char="•"/>
            </a:pPr>
            <a:r>
              <a:rPr lang="en-US" sz="2200" b="1" dirty="0" smtClean="0">
                <a:solidFill>
                  <a:schemeClr val="accent5">
                    <a:lumMod val="50000"/>
                  </a:schemeClr>
                </a:solidFill>
              </a:rPr>
              <a:t>Cascadia Partner </a:t>
            </a:r>
            <a:r>
              <a:rPr lang="en-US" sz="2200" b="1" dirty="0">
                <a:solidFill>
                  <a:schemeClr val="accent5">
                    <a:lumMod val="50000"/>
                  </a:schemeClr>
                </a:solidFill>
              </a:rPr>
              <a:t>Forum </a:t>
            </a:r>
            <a:r>
              <a:rPr lang="en-US" sz="2200" i="1" dirty="0">
                <a:solidFill>
                  <a:schemeClr val="accent5">
                    <a:lumMod val="50000"/>
                  </a:schemeClr>
                </a:solidFill>
              </a:rPr>
              <a:t>(Conservation </a:t>
            </a:r>
            <a:r>
              <a:rPr lang="en-US" sz="2200" i="1" dirty="0" smtClean="0">
                <a:solidFill>
                  <a:schemeClr val="accent5">
                    <a:lumMod val="50000"/>
                  </a:schemeClr>
                </a:solidFill>
              </a:rPr>
              <a:t>NW, $9,500)</a:t>
            </a:r>
          </a:p>
          <a:p>
            <a:pPr marL="800100" lvl="1" indent="-342900">
              <a:buFont typeface="Calibri" panose="020F0502020204030204" pitchFamily="34" charset="0"/>
              <a:buChar char="⁻"/>
            </a:pPr>
            <a:r>
              <a:rPr lang="en-US" dirty="0" err="1" smtClean="0"/>
              <a:t>WildLinks</a:t>
            </a:r>
            <a:r>
              <a:rPr lang="en-US" dirty="0" smtClean="0"/>
              <a:t>:  </a:t>
            </a:r>
            <a:r>
              <a:rPr lang="en-US" dirty="0" err="1" smtClean="0"/>
              <a:t>transboundary</a:t>
            </a:r>
            <a:r>
              <a:rPr lang="en-US" dirty="0" smtClean="0"/>
              <a:t> gathering for practitioners working on building resiliency into species/ecosystems of Cascadia.</a:t>
            </a:r>
          </a:p>
          <a:p>
            <a:pPr marL="800100" lvl="1" indent="-342900">
              <a:spcBef>
                <a:spcPts val="1200"/>
              </a:spcBef>
              <a:buFont typeface="Calibri" panose="020F0502020204030204" pitchFamily="34" charset="0"/>
              <a:buChar char="⁻"/>
            </a:pPr>
            <a:r>
              <a:rPr lang="en-US" dirty="0" smtClean="0"/>
              <a:t>Identify and upload </a:t>
            </a:r>
            <a:r>
              <a:rPr lang="en-US" dirty="0" err="1" smtClean="0"/>
              <a:t>transboundary</a:t>
            </a:r>
            <a:r>
              <a:rPr lang="en-US" dirty="0" smtClean="0"/>
              <a:t> data layers into the CPA for science planning for salmon</a:t>
            </a:r>
            <a:r>
              <a:rPr lang="en-US" dirty="0"/>
              <a:t>, grizzly </a:t>
            </a:r>
            <a:r>
              <a:rPr lang="en-US" dirty="0" smtClean="0"/>
              <a:t>bear, &amp; ecological connectivity; </a:t>
            </a:r>
            <a:r>
              <a:rPr lang="en-US" dirty="0" err="1" smtClean="0"/>
              <a:t>Transboundary</a:t>
            </a:r>
            <a:r>
              <a:rPr lang="en-US" dirty="0" smtClean="0"/>
              <a:t> data sharing workshop</a:t>
            </a:r>
          </a:p>
          <a:p>
            <a:pPr marL="342900" indent="-342900">
              <a:spcBef>
                <a:spcPts val="1200"/>
              </a:spcBef>
              <a:buFont typeface="Arial" panose="020B0604020202020204" pitchFamily="34" charset="0"/>
              <a:buChar char="•"/>
            </a:pPr>
            <a:r>
              <a:rPr lang="en-US" sz="2200" b="1" dirty="0" smtClean="0">
                <a:solidFill>
                  <a:schemeClr val="accent5">
                    <a:lumMod val="50000"/>
                  </a:schemeClr>
                </a:solidFill>
              </a:rPr>
              <a:t>Cascadia Interactive Climate Map </a:t>
            </a:r>
            <a:r>
              <a:rPr lang="en-US" sz="2200" i="1" dirty="0" smtClean="0">
                <a:solidFill>
                  <a:schemeClr val="accent5">
                    <a:lumMod val="50000"/>
                  </a:schemeClr>
                </a:solidFill>
              </a:rPr>
              <a:t>(UW - CIG, $</a:t>
            </a:r>
            <a:r>
              <a:rPr lang="en-US" sz="2200" i="1" dirty="0">
                <a:solidFill>
                  <a:schemeClr val="accent5">
                    <a:lumMod val="50000"/>
                  </a:schemeClr>
                </a:solidFill>
              </a:rPr>
              <a:t>25K)</a:t>
            </a:r>
          </a:p>
          <a:p>
            <a:pPr marL="800100" lvl="1" indent="-342900">
              <a:buFont typeface="Calibri" panose="020F0502020204030204" pitchFamily="34" charset="0"/>
              <a:buChar char="⁻"/>
            </a:pPr>
            <a:r>
              <a:rPr lang="en-US" dirty="0"/>
              <a:t>Continue work started by NWF - bring synthesis reports </a:t>
            </a:r>
            <a:r>
              <a:rPr lang="en-US" dirty="0" smtClean="0"/>
              <a:t>alive</a:t>
            </a:r>
            <a:endParaRPr lang="en-US" sz="2200" i="1" dirty="0" smtClean="0">
              <a:solidFill>
                <a:schemeClr val="accent5">
                  <a:lumMod val="50000"/>
                </a:schemeClr>
              </a:solidFill>
            </a:endParaRPr>
          </a:p>
          <a:p>
            <a:pPr marL="342900" indent="-342900">
              <a:spcBef>
                <a:spcPts val="1200"/>
              </a:spcBef>
              <a:buFont typeface="Arial" panose="020B0604020202020204" pitchFamily="34" charset="0"/>
              <a:buChar char="•"/>
            </a:pPr>
            <a:r>
              <a:rPr lang="en-US" sz="2000" b="1" dirty="0" smtClean="0">
                <a:solidFill>
                  <a:schemeClr val="accent5">
                    <a:lumMod val="50000"/>
                  </a:schemeClr>
                </a:solidFill>
              </a:rPr>
              <a:t>Conference </a:t>
            </a:r>
            <a:r>
              <a:rPr lang="en-US" sz="2000" b="1" dirty="0">
                <a:solidFill>
                  <a:schemeClr val="accent5">
                    <a:lumMod val="50000"/>
                  </a:schemeClr>
                </a:solidFill>
              </a:rPr>
              <a:t>Support:  </a:t>
            </a:r>
            <a:r>
              <a:rPr lang="en-US" sz="2000" i="1" dirty="0">
                <a:solidFill>
                  <a:schemeClr val="accent5">
                    <a:lumMod val="50000"/>
                  </a:schemeClr>
                </a:solidFill>
              </a:rPr>
              <a:t>Exchange of Climate Science </a:t>
            </a:r>
            <a:r>
              <a:rPr lang="en-US" sz="2000" i="1" dirty="0" smtClean="0">
                <a:solidFill>
                  <a:schemeClr val="accent5">
                    <a:lumMod val="50000"/>
                  </a:schemeClr>
                </a:solidFill>
              </a:rPr>
              <a:t>Information ($1.5K)</a:t>
            </a:r>
            <a:r>
              <a:rPr lang="en-US" sz="2200" i="1" dirty="0" smtClean="0">
                <a:solidFill>
                  <a:schemeClr val="accent5">
                    <a:lumMod val="50000"/>
                  </a:schemeClr>
                </a:solidFill>
              </a:rPr>
              <a:t> </a:t>
            </a:r>
          </a:p>
          <a:p>
            <a:pPr marL="742950" lvl="1" indent="-285750">
              <a:buFont typeface="Calibri" panose="020F0502020204030204" pitchFamily="34" charset="0"/>
              <a:buChar char="⁻"/>
            </a:pPr>
            <a:r>
              <a:rPr lang="en-US" dirty="0" smtClean="0"/>
              <a:t>PNW Climate </a:t>
            </a:r>
            <a:r>
              <a:rPr lang="en-US" dirty="0"/>
              <a:t>Science </a:t>
            </a:r>
            <a:r>
              <a:rPr lang="en-US" dirty="0" smtClean="0"/>
              <a:t>Conference; </a:t>
            </a:r>
            <a:r>
              <a:rPr lang="en-US" dirty="0"/>
              <a:t>Seattle, WA; Sept 9-10, </a:t>
            </a:r>
            <a:r>
              <a:rPr lang="en-US" dirty="0" smtClean="0"/>
              <a:t>2014</a:t>
            </a:r>
          </a:p>
          <a:p>
            <a:pPr marL="800100" lvl="1" indent="-342900">
              <a:buFont typeface="Calibri" panose="020F0502020204030204" pitchFamily="34" charset="0"/>
              <a:buChar char="⁻"/>
            </a:pPr>
            <a:r>
              <a:rPr lang="en-US" dirty="0"/>
              <a:t>International Congress for Conservation </a:t>
            </a:r>
            <a:r>
              <a:rPr lang="en-US" dirty="0" smtClean="0"/>
              <a:t>Biology; </a:t>
            </a:r>
            <a:r>
              <a:rPr lang="en-US" dirty="0"/>
              <a:t>Missoula, MT;  July 14-17, 2014</a:t>
            </a:r>
          </a:p>
          <a:p>
            <a:pPr lvl="1"/>
            <a:endParaRPr lang="en-US" dirty="0"/>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704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1066800"/>
            <a:ext cx="8839200" cy="6201698"/>
          </a:xfrm>
          <a:prstGeom prst="rect">
            <a:avLst/>
          </a:prstGeom>
          <a:noFill/>
        </p:spPr>
        <p:txBody>
          <a:bodyPr wrap="square" rtlCol="0">
            <a:spAutoFit/>
          </a:bodyPr>
          <a:lstStyle/>
          <a:p>
            <a:r>
              <a:rPr lang="en-US" sz="2600" b="1" dirty="0" smtClean="0">
                <a:solidFill>
                  <a:srgbClr val="990000"/>
                </a:solidFill>
              </a:rPr>
              <a:t>FA 2:  Align </a:t>
            </a:r>
            <a:r>
              <a:rPr lang="en-US" sz="2600" b="1" dirty="0">
                <a:solidFill>
                  <a:srgbClr val="990000"/>
                </a:solidFill>
              </a:rPr>
              <a:t>and coordinate the delivery of science </a:t>
            </a:r>
            <a:r>
              <a:rPr lang="en-US" sz="2600" b="1" dirty="0" smtClean="0">
                <a:solidFill>
                  <a:srgbClr val="990000"/>
                </a:solidFill>
              </a:rPr>
              <a:t>and TEK</a:t>
            </a:r>
          </a:p>
          <a:p>
            <a:r>
              <a:rPr lang="en-US" sz="2600" b="1" dirty="0" smtClean="0">
                <a:solidFill>
                  <a:srgbClr val="990000"/>
                </a:solidFill>
              </a:rPr>
              <a:t>           with </a:t>
            </a:r>
            <a:r>
              <a:rPr lang="en-US" sz="2600" b="1" dirty="0">
                <a:solidFill>
                  <a:srgbClr val="990000"/>
                </a:solidFill>
              </a:rPr>
              <a:t>decision-maker needs </a:t>
            </a:r>
            <a:endParaRPr lang="en-US" sz="2600" b="1" dirty="0" smtClean="0">
              <a:solidFill>
                <a:srgbClr val="990000"/>
              </a:solidFill>
            </a:endParaRPr>
          </a:p>
          <a:p>
            <a:pPr marL="457200" indent="-457200">
              <a:spcBef>
                <a:spcPts val="600"/>
              </a:spcBef>
              <a:buFont typeface="Arial" panose="020B0604020202020204" pitchFamily="34" charset="0"/>
              <a:buChar char="•"/>
            </a:pPr>
            <a:r>
              <a:rPr lang="en-US" sz="2200" b="1" dirty="0" smtClean="0">
                <a:solidFill>
                  <a:schemeClr val="accent5">
                    <a:lumMod val="50000"/>
                  </a:schemeClr>
                </a:solidFill>
              </a:rPr>
              <a:t>Climate Change Vulnerability Assessment of Pacific Lamprey (Year 2):  </a:t>
            </a:r>
            <a:r>
              <a:rPr lang="en-US" sz="2000" i="1" dirty="0" smtClean="0">
                <a:solidFill>
                  <a:schemeClr val="accent5">
                    <a:lumMod val="50000"/>
                  </a:schemeClr>
                </a:solidFill>
              </a:rPr>
              <a:t>USFWS – Schaller ($26K)</a:t>
            </a:r>
            <a:endParaRPr lang="en-US" sz="2000" b="1" dirty="0">
              <a:solidFill>
                <a:schemeClr val="accent5">
                  <a:lumMod val="50000"/>
                </a:schemeClr>
              </a:solidFill>
            </a:endParaRPr>
          </a:p>
          <a:p>
            <a:pPr marL="914400" lvl="1" indent="-457200">
              <a:spcBef>
                <a:spcPts val="600"/>
              </a:spcBef>
              <a:buFont typeface="Calibri" panose="020F0502020204030204" pitchFamily="34" charset="0"/>
              <a:buChar char="⁻"/>
            </a:pPr>
            <a:r>
              <a:rPr lang="en-US" dirty="0"/>
              <a:t>Evaluate vulnerability of Pacific Lamprey to climate change using model projections for stream conditions (i.e., hydrograph, temperatures, and winter flood events) and lamprey sensitivity to environmental changes due to climate change</a:t>
            </a:r>
          </a:p>
          <a:p>
            <a:pPr marL="914400" lvl="1" indent="-457200">
              <a:spcBef>
                <a:spcPts val="600"/>
              </a:spcBef>
              <a:buFont typeface="Calibri" panose="020F0502020204030204" pitchFamily="34" charset="0"/>
              <a:buChar char="⁻"/>
            </a:pPr>
            <a:r>
              <a:rPr lang="en-US" dirty="0"/>
              <a:t>Help guide implementation planning actions</a:t>
            </a:r>
            <a:endParaRPr lang="en-US" sz="2200" i="1" dirty="0" smtClean="0">
              <a:solidFill>
                <a:schemeClr val="accent5">
                  <a:lumMod val="50000"/>
                </a:schemeClr>
              </a:solidFill>
            </a:endParaRPr>
          </a:p>
          <a:p>
            <a:pPr marL="457200" indent="-457200">
              <a:spcBef>
                <a:spcPts val="600"/>
              </a:spcBef>
              <a:buFont typeface="Arial" panose="020B0604020202020204" pitchFamily="34" charset="0"/>
              <a:buChar char="•"/>
            </a:pPr>
            <a:r>
              <a:rPr lang="en-US" sz="2200" b="1" i="1" dirty="0" smtClean="0">
                <a:solidFill>
                  <a:schemeClr val="accent5">
                    <a:lumMod val="50000"/>
                  </a:schemeClr>
                </a:solidFill>
              </a:rPr>
              <a:t>Workshop-  Using species traits to predict </a:t>
            </a:r>
            <a:r>
              <a:rPr lang="en-US" sz="2200" b="1" i="1" dirty="0" err="1" smtClean="0">
                <a:solidFill>
                  <a:schemeClr val="accent5">
                    <a:lumMod val="50000"/>
                  </a:schemeClr>
                </a:solidFill>
              </a:rPr>
              <a:t>nearshore</a:t>
            </a:r>
            <a:r>
              <a:rPr lang="en-US" sz="2200" b="1" i="1" dirty="0" smtClean="0">
                <a:solidFill>
                  <a:schemeClr val="accent5">
                    <a:lumMod val="50000"/>
                  </a:schemeClr>
                </a:solidFill>
              </a:rPr>
              <a:t> species climate vulnerability:  </a:t>
            </a:r>
            <a:r>
              <a:rPr lang="en-US" sz="2000" i="1" dirty="0" smtClean="0">
                <a:solidFill>
                  <a:schemeClr val="accent5">
                    <a:lumMod val="50000"/>
                  </a:schemeClr>
                </a:solidFill>
              </a:rPr>
              <a:t>EPA/USGS/NPLCC ($30K EPA funding)</a:t>
            </a:r>
            <a:endParaRPr lang="en-US" sz="2000" i="1" dirty="0" smtClean="0"/>
          </a:p>
          <a:p>
            <a:pPr marL="914400" lvl="1" indent="-457200">
              <a:spcBef>
                <a:spcPts val="600"/>
              </a:spcBef>
              <a:buFont typeface="Calibri" panose="020F0502020204030204" pitchFamily="34" charset="0"/>
              <a:buChar char="⁻"/>
            </a:pPr>
            <a:r>
              <a:rPr lang="en-US" dirty="0" smtClean="0"/>
              <a:t>This workshop builds on a 2011 NPLCC project with USGS and EPA</a:t>
            </a:r>
          </a:p>
          <a:p>
            <a:pPr marL="914400" lvl="1" indent="-457200">
              <a:spcBef>
                <a:spcPts val="600"/>
              </a:spcBef>
              <a:buFont typeface="Calibri" panose="020F0502020204030204" pitchFamily="34" charset="0"/>
              <a:buChar char="⁻"/>
            </a:pPr>
            <a:r>
              <a:rPr lang="en-US" dirty="0" smtClean="0"/>
              <a:t>Convenes experts from throughout U.S. and international in August</a:t>
            </a:r>
          </a:p>
          <a:p>
            <a:pPr marL="457200" indent="-457200">
              <a:spcBef>
                <a:spcPts val="1200"/>
              </a:spcBef>
              <a:buFont typeface="Arial" panose="020B0604020202020204" pitchFamily="34" charset="0"/>
              <a:buChar char="•"/>
            </a:pPr>
            <a:r>
              <a:rPr lang="en-US" sz="2200" b="1" dirty="0" smtClean="0">
                <a:solidFill>
                  <a:schemeClr val="accent5">
                    <a:lumMod val="50000"/>
                  </a:schemeClr>
                </a:solidFill>
              </a:rPr>
              <a:t>Bringing Climate Change into Habitat Conservation Plans:  </a:t>
            </a:r>
            <a:r>
              <a:rPr lang="en-US" sz="2000" i="1" dirty="0" smtClean="0">
                <a:solidFill>
                  <a:schemeClr val="accent5">
                    <a:lumMod val="50000"/>
                  </a:schemeClr>
                </a:solidFill>
              </a:rPr>
              <a:t>Hoffman &amp; USFWS (likely $2-$3K NPLCC; joint project w/ GBLCC, CA LCC &amp; Desert LCC) </a:t>
            </a:r>
          </a:p>
          <a:p>
            <a:pPr marL="914400" lvl="1" indent="-457200">
              <a:spcBef>
                <a:spcPts val="600"/>
              </a:spcBef>
              <a:buFont typeface="Calibri" panose="020F0502020204030204" pitchFamily="34" charset="0"/>
              <a:buChar char="⁻"/>
            </a:pPr>
            <a:r>
              <a:rPr lang="en-US" dirty="0" smtClean="0"/>
              <a:t>Develop quick guide for use to help make HCPs climate smart</a:t>
            </a:r>
          </a:p>
          <a:p>
            <a:pPr marL="914400" lvl="1" indent="-457200">
              <a:spcBef>
                <a:spcPts val="600"/>
              </a:spcBef>
              <a:buFont typeface="Calibri" panose="020F0502020204030204" pitchFamily="34" charset="0"/>
              <a:buChar char="⁻"/>
            </a:pPr>
            <a:r>
              <a:rPr lang="en-US" dirty="0" smtClean="0"/>
              <a:t>USFWS Region 8 pilot – goal nation-wide model; share lessons learned</a:t>
            </a:r>
            <a:endParaRPr lang="en-US" dirty="0"/>
          </a:p>
          <a:p>
            <a:pPr>
              <a:spcBef>
                <a:spcPts val="600"/>
              </a:spcBef>
            </a:pPr>
            <a:endParaRPr lang="en-US" b="1" dirty="0">
              <a:solidFill>
                <a:srgbClr val="990000"/>
              </a:solidFill>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2638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5250" y="1066800"/>
            <a:ext cx="8953499" cy="7463582"/>
          </a:xfrm>
          <a:prstGeom prst="rect">
            <a:avLst/>
          </a:prstGeom>
          <a:noFill/>
        </p:spPr>
        <p:txBody>
          <a:bodyPr wrap="square" rtlCol="0">
            <a:spAutoFit/>
          </a:bodyPr>
          <a:lstStyle/>
          <a:p>
            <a:r>
              <a:rPr lang="en-US" sz="2600" b="1" dirty="0" smtClean="0">
                <a:solidFill>
                  <a:srgbClr val="990000"/>
                </a:solidFill>
              </a:rPr>
              <a:t>FA 4: Incorporate </a:t>
            </a:r>
            <a:r>
              <a:rPr lang="en-US" sz="2600" b="1" dirty="0">
                <a:solidFill>
                  <a:srgbClr val="990000"/>
                </a:solidFill>
              </a:rPr>
              <a:t>climate information into “line </a:t>
            </a:r>
            <a:endParaRPr lang="en-US" sz="2600" b="1" dirty="0" smtClean="0">
              <a:solidFill>
                <a:srgbClr val="990000"/>
              </a:solidFill>
            </a:endParaRPr>
          </a:p>
          <a:p>
            <a:r>
              <a:rPr lang="en-US" sz="2600" b="1" dirty="0">
                <a:solidFill>
                  <a:srgbClr val="990000"/>
                </a:solidFill>
              </a:rPr>
              <a:t> </a:t>
            </a:r>
            <a:r>
              <a:rPr lang="en-US" sz="2600" b="1" dirty="0" smtClean="0">
                <a:solidFill>
                  <a:srgbClr val="990000"/>
                </a:solidFill>
              </a:rPr>
              <a:t>         management </a:t>
            </a:r>
            <a:r>
              <a:rPr lang="en-US" sz="2600" b="1" dirty="0">
                <a:solidFill>
                  <a:srgbClr val="990000"/>
                </a:solidFill>
              </a:rPr>
              <a:t>activities” </a:t>
            </a:r>
            <a:endParaRPr lang="en-US" sz="2600" b="1" dirty="0" smtClean="0">
              <a:solidFill>
                <a:srgbClr val="990000"/>
              </a:solidFill>
            </a:endParaRPr>
          </a:p>
          <a:p>
            <a:pPr marL="342900" indent="-342900">
              <a:spcAft>
                <a:spcPts val="600"/>
              </a:spcAft>
              <a:buFont typeface="Arial" panose="020B0604020202020204" pitchFamily="34" charset="0"/>
              <a:buChar char="•"/>
            </a:pPr>
            <a:r>
              <a:rPr lang="en-US" sz="2200" b="1" dirty="0" smtClean="0">
                <a:solidFill>
                  <a:schemeClr val="accent5">
                    <a:lumMod val="50000"/>
                  </a:schemeClr>
                </a:solidFill>
              </a:rPr>
              <a:t>Incorporating Spatial Heterogeneity in Temperature into Climate Vulnerability Assessments for Coastal Pacific Rivers </a:t>
            </a:r>
            <a:r>
              <a:rPr lang="en-US" sz="2200" i="1" dirty="0" smtClean="0">
                <a:solidFill>
                  <a:schemeClr val="accent5">
                    <a:lumMod val="50000"/>
                  </a:schemeClr>
                </a:solidFill>
              </a:rPr>
              <a:t>(UW /NOAA, $73K)</a:t>
            </a:r>
          </a:p>
          <a:p>
            <a:pPr marL="800100" lvl="1" indent="-342900">
              <a:spcAft>
                <a:spcPts val="600"/>
              </a:spcAft>
              <a:buFont typeface="Calibri" panose="020F0502020204030204" pitchFamily="34" charset="0"/>
              <a:buChar char="⁻"/>
            </a:pPr>
            <a:r>
              <a:rPr lang="en-US" dirty="0" smtClean="0"/>
              <a:t>Map and evaluate locations cold water patches, ID potential </a:t>
            </a:r>
            <a:r>
              <a:rPr lang="en-US" dirty="0" err="1" smtClean="0"/>
              <a:t>hydroclimatic</a:t>
            </a:r>
            <a:r>
              <a:rPr lang="en-US" dirty="0" smtClean="0"/>
              <a:t> and landscape drivers in ~ </a:t>
            </a:r>
            <a:r>
              <a:rPr lang="en-US" dirty="0"/>
              <a:t>30 large rivers </a:t>
            </a:r>
            <a:r>
              <a:rPr lang="en-US" dirty="0" smtClean="0"/>
              <a:t>WA, OR, CA</a:t>
            </a:r>
          </a:p>
          <a:p>
            <a:pPr marL="800100" lvl="1" indent="-342900">
              <a:spcAft>
                <a:spcPts val="600"/>
              </a:spcAft>
              <a:buFont typeface="Calibri" panose="020F0502020204030204" pitchFamily="34" charset="0"/>
              <a:buChar char="⁻"/>
            </a:pPr>
            <a:r>
              <a:rPr lang="en-US" dirty="0" smtClean="0"/>
              <a:t>Work with conservation planners to illustrate how climate-induced changes to thermal heterogeneity could influence vulnerability and resilience of salmon in 2 case study watersheds (CA and OR)</a:t>
            </a:r>
          </a:p>
          <a:p>
            <a:pPr marL="342900" indent="-342900">
              <a:spcBef>
                <a:spcPts val="600"/>
              </a:spcBef>
              <a:spcAft>
                <a:spcPts val="600"/>
              </a:spcAft>
              <a:buFont typeface="Arial" panose="020B0604020202020204" pitchFamily="34" charset="0"/>
              <a:buChar char="•"/>
            </a:pPr>
            <a:r>
              <a:rPr lang="en-US" sz="2200" b="1" dirty="0" smtClean="0">
                <a:solidFill>
                  <a:schemeClr val="accent5">
                    <a:lumMod val="50000"/>
                  </a:schemeClr>
                </a:solidFill>
              </a:rPr>
              <a:t>Applied </a:t>
            </a:r>
            <a:r>
              <a:rPr lang="en-US" sz="2200" b="1" dirty="0">
                <a:solidFill>
                  <a:schemeClr val="accent5">
                    <a:lumMod val="50000"/>
                  </a:schemeClr>
                </a:solidFill>
              </a:rPr>
              <a:t>Case Study to integrate climate change science into culvert design for </a:t>
            </a:r>
            <a:r>
              <a:rPr lang="en-US" sz="2200" b="1" dirty="0" smtClean="0">
                <a:solidFill>
                  <a:schemeClr val="accent5">
                    <a:lumMod val="50000"/>
                  </a:schemeClr>
                </a:solidFill>
              </a:rPr>
              <a:t>WDFW</a:t>
            </a:r>
            <a:r>
              <a:rPr lang="en-US" sz="2200" b="1" dirty="0">
                <a:solidFill>
                  <a:schemeClr val="accent5">
                    <a:lumMod val="50000"/>
                  </a:schemeClr>
                </a:solidFill>
              </a:rPr>
              <a:t>&amp; </a:t>
            </a:r>
            <a:r>
              <a:rPr lang="en-US" sz="2200" b="1" dirty="0" smtClean="0">
                <a:solidFill>
                  <a:schemeClr val="accent5">
                    <a:lumMod val="50000"/>
                  </a:schemeClr>
                </a:solidFill>
              </a:rPr>
              <a:t>Partners </a:t>
            </a:r>
            <a:r>
              <a:rPr lang="en-US" sz="2200" i="1" dirty="0" smtClean="0">
                <a:solidFill>
                  <a:schemeClr val="accent5">
                    <a:lumMod val="50000"/>
                  </a:schemeClr>
                </a:solidFill>
              </a:rPr>
              <a:t>(WDFW, $45K)</a:t>
            </a:r>
          </a:p>
          <a:p>
            <a:pPr marL="800100" lvl="1" indent="-342900">
              <a:spcAft>
                <a:spcPts val="600"/>
              </a:spcAft>
              <a:buFont typeface="Calibri" panose="020F0502020204030204" pitchFamily="34" charset="0"/>
              <a:buChar char="⁻"/>
            </a:pPr>
            <a:r>
              <a:rPr lang="en-US" dirty="0" smtClean="0"/>
              <a:t>Translate </a:t>
            </a:r>
            <a:r>
              <a:rPr lang="en-US" dirty="0"/>
              <a:t>available hydrologic projections derived from downscaled climate projections into metrics used in design fish passage </a:t>
            </a:r>
            <a:r>
              <a:rPr lang="en-US" dirty="0" smtClean="0"/>
              <a:t>structures</a:t>
            </a:r>
          </a:p>
          <a:p>
            <a:pPr marL="800100" lvl="1" indent="-342900">
              <a:spcAft>
                <a:spcPts val="600"/>
              </a:spcAft>
              <a:buFont typeface="Calibri" panose="020F0502020204030204" pitchFamily="34" charset="0"/>
              <a:buChar char="⁻"/>
            </a:pPr>
            <a:r>
              <a:rPr lang="en-US" dirty="0" smtClean="0"/>
              <a:t>Map </a:t>
            </a:r>
            <a:r>
              <a:rPr lang="en-US" dirty="0"/>
              <a:t>decision pathways to indicate where and how to incorporate climate information</a:t>
            </a:r>
          </a:p>
          <a:p>
            <a:pPr>
              <a:spcAft>
                <a:spcPts val="600"/>
              </a:spcAft>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457200" indent="-457200">
              <a:buFont typeface="Arial" panose="020B0604020202020204" pitchFamily="34" charset="0"/>
              <a:buChar char="•"/>
            </a:pPr>
            <a:endParaRPr lang="en-US" sz="2700" b="1" dirty="0">
              <a:solidFill>
                <a:srgbClr val="990000"/>
              </a:solidFill>
            </a:endParaRPr>
          </a:p>
          <a:p>
            <a:endParaRPr lang="en-US" sz="2800" b="1" dirty="0">
              <a:solidFill>
                <a:srgbClr val="990000"/>
              </a:solidFill>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4204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90500" y="1162420"/>
            <a:ext cx="8763000" cy="7940635"/>
          </a:xfrm>
          <a:prstGeom prst="rect">
            <a:avLst/>
          </a:prstGeom>
          <a:noFill/>
        </p:spPr>
        <p:txBody>
          <a:bodyPr wrap="square" rtlCol="0">
            <a:spAutoFit/>
          </a:bodyPr>
          <a:lstStyle/>
          <a:p>
            <a:r>
              <a:rPr lang="en-US" sz="2600" b="1" dirty="0" smtClean="0">
                <a:solidFill>
                  <a:srgbClr val="990000"/>
                </a:solidFill>
              </a:rPr>
              <a:t>FA 4: Incorporate </a:t>
            </a:r>
            <a:r>
              <a:rPr lang="en-US" sz="2600" b="1" dirty="0">
                <a:solidFill>
                  <a:srgbClr val="990000"/>
                </a:solidFill>
              </a:rPr>
              <a:t>climate information into “line </a:t>
            </a:r>
            <a:endParaRPr lang="en-US" sz="2600" b="1" dirty="0" smtClean="0">
              <a:solidFill>
                <a:srgbClr val="990000"/>
              </a:solidFill>
            </a:endParaRPr>
          </a:p>
          <a:p>
            <a:r>
              <a:rPr lang="en-US" sz="2600" b="1" dirty="0">
                <a:solidFill>
                  <a:srgbClr val="990000"/>
                </a:solidFill>
              </a:rPr>
              <a:t> </a:t>
            </a:r>
            <a:r>
              <a:rPr lang="en-US" sz="2600" b="1" dirty="0" smtClean="0">
                <a:solidFill>
                  <a:srgbClr val="990000"/>
                </a:solidFill>
              </a:rPr>
              <a:t>         management </a:t>
            </a:r>
            <a:r>
              <a:rPr lang="en-US" sz="2600" b="1" dirty="0">
                <a:solidFill>
                  <a:srgbClr val="990000"/>
                </a:solidFill>
              </a:rPr>
              <a:t>activities” </a:t>
            </a:r>
            <a:endParaRPr lang="en-US" sz="2600" b="1" dirty="0" smtClean="0">
              <a:solidFill>
                <a:srgbClr val="990000"/>
              </a:solidFill>
            </a:endParaRPr>
          </a:p>
          <a:p>
            <a:pPr marL="342900" indent="-342900">
              <a:spcAft>
                <a:spcPts val="600"/>
              </a:spcAft>
              <a:buFont typeface="Arial" panose="020B0604020202020204" pitchFamily="34" charset="0"/>
              <a:buChar char="•"/>
            </a:pPr>
            <a:r>
              <a:rPr lang="en-US" sz="2200" b="1" dirty="0" smtClean="0">
                <a:solidFill>
                  <a:schemeClr val="accent5">
                    <a:lumMod val="50000"/>
                  </a:schemeClr>
                </a:solidFill>
              </a:rPr>
              <a:t>Cross </a:t>
            </a:r>
            <a:r>
              <a:rPr lang="en-US" sz="2200" b="1" dirty="0">
                <a:solidFill>
                  <a:schemeClr val="accent5">
                    <a:lumMod val="50000"/>
                  </a:schemeClr>
                </a:solidFill>
              </a:rPr>
              <a:t>Boundary planning for resilience and restoration of Endangered Oak savanna and Coastal Douglas-fir Forest </a:t>
            </a:r>
            <a:r>
              <a:rPr lang="en-US" sz="2200" b="1" dirty="0" smtClean="0">
                <a:solidFill>
                  <a:schemeClr val="accent5">
                    <a:lumMod val="50000"/>
                  </a:schemeClr>
                </a:solidFill>
              </a:rPr>
              <a:t>Ecosystems </a:t>
            </a:r>
            <a:r>
              <a:rPr lang="en-US" sz="2200" i="1" dirty="0" smtClean="0">
                <a:solidFill>
                  <a:schemeClr val="accent5">
                    <a:lumMod val="50000"/>
                  </a:schemeClr>
                </a:solidFill>
              </a:rPr>
              <a:t>(Nature Trust of BC, $52.5K)</a:t>
            </a:r>
          </a:p>
          <a:p>
            <a:pPr marL="800100" lvl="1" indent="-342900">
              <a:spcAft>
                <a:spcPts val="600"/>
              </a:spcAft>
              <a:buFont typeface="Calibri" panose="020F0502020204030204" pitchFamily="34" charset="0"/>
              <a:buChar char="⁻"/>
            </a:pPr>
            <a:r>
              <a:rPr lang="en-US" dirty="0" smtClean="0"/>
              <a:t>Synthesize </a:t>
            </a:r>
            <a:r>
              <a:rPr lang="en-US" dirty="0"/>
              <a:t>existing regional models of invasive/native species distribution, ecosystem mapping, forest age &amp; climate change to deliver GIS tools to prioritize land acquisition &amp; conservation </a:t>
            </a:r>
            <a:r>
              <a:rPr lang="en-US" dirty="0" smtClean="0"/>
              <a:t>investment</a:t>
            </a:r>
          </a:p>
          <a:p>
            <a:pPr marL="800100" lvl="1" indent="-342900">
              <a:spcAft>
                <a:spcPts val="600"/>
              </a:spcAft>
              <a:buFont typeface="Calibri" panose="020F0502020204030204" pitchFamily="34" charset="0"/>
              <a:buChar char="⁻"/>
            </a:pPr>
            <a:r>
              <a:rPr lang="en-US" dirty="0" smtClean="0"/>
              <a:t>Integrate </a:t>
            </a:r>
            <a:r>
              <a:rPr lang="en-US" dirty="0"/>
              <a:t>tools with US partners to facilitate cross-boundary planning</a:t>
            </a:r>
          </a:p>
          <a:p>
            <a:pPr marL="342900" indent="-342900">
              <a:spcBef>
                <a:spcPts val="600"/>
              </a:spcBef>
              <a:spcAft>
                <a:spcPts val="600"/>
              </a:spcAft>
              <a:buFont typeface="Arial" panose="020B0604020202020204" pitchFamily="34" charset="0"/>
              <a:buChar char="•"/>
            </a:pPr>
            <a:r>
              <a:rPr lang="en-US" sz="2200" b="1" dirty="0" smtClean="0">
                <a:solidFill>
                  <a:schemeClr val="accent5">
                    <a:lumMod val="50000"/>
                  </a:schemeClr>
                </a:solidFill>
              </a:rPr>
              <a:t>Implementing </a:t>
            </a:r>
            <a:r>
              <a:rPr lang="en-US" sz="2200" b="1" dirty="0">
                <a:solidFill>
                  <a:schemeClr val="accent5">
                    <a:lumMod val="50000"/>
                  </a:schemeClr>
                </a:solidFill>
              </a:rPr>
              <a:t>Climate-smart resource management across multiple ownerships in SW </a:t>
            </a:r>
            <a:r>
              <a:rPr lang="en-US" sz="2200" b="1" dirty="0" smtClean="0">
                <a:solidFill>
                  <a:schemeClr val="accent5">
                    <a:lumMod val="50000"/>
                  </a:schemeClr>
                </a:solidFill>
              </a:rPr>
              <a:t>OR </a:t>
            </a:r>
            <a:r>
              <a:rPr lang="en-US" sz="2200" i="1" dirty="0" smtClean="0">
                <a:solidFill>
                  <a:schemeClr val="accent5">
                    <a:lumMod val="50000"/>
                  </a:schemeClr>
                </a:solidFill>
              </a:rPr>
              <a:t>(USFS, $49.5K)</a:t>
            </a:r>
          </a:p>
          <a:p>
            <a:pPr marL="800100" lvl="1" indent="-342900">
              <a:spcAft>
                <a:spcPts val="600"/>
              </a:spcAft>
              <a:buFont typeface="Calibri" panose="020F0502020204030204" pitchFamily="34" charset="0"/>
              <a:buChar char="⁻"/>
            </a:pPr>
            <a:r>
              <a:rPr lang="en-US" dirty="0" smtClean="0"/>
              <a:t>Implement </a:t>
            </a:r>
            <a:r>
              <a:rPr lang="en-US" dirty="0"/>
              <a:t>recommendations from </a:t>
            </a:r>
            <a:r>
              <a:rPr lang="en-US" i="1" dirty="0"/>
              <a:t>Rogue Basin Action Plan </a:t>
            </a:r>
            <a:r>
              <a:rPr lang="en-US" dirty="0"/>
              <a:t>for resource management and </a:t>
            </a:r>
            <a:r>
              <a:rPr lang="en-US" dirty="0" smtClean="0"/>
              <a:t>planning</a:t>
            </a:r>
          </a:p>
          <a:p>
            <a:pPr marL="800100" lvl="1" indent="-342900">
              <a:spcAft>
                <a:spcPts val="600"/>
              </a:spcAft>
              <a:buFont typeface="Calibri" panose="020F0502020204030204" pitchFamily="34" charset="0"/>
              <a:buChar char="⁻"/>
            </a:pPr>
            <a:r>
              <a:rPr lang="en-US" dirty="0" smtClean="0"/>
              <a:t>Link </a:t>
            </a:r>
            <a:r>
              <a:rPr lang="en-US" dirty="0"/>
              <a:t>key vulnerabilities with specific adaptation strategies and </a:t>
            </a:r>
            <a:r>
              <a:rPr lang="en-US" dirty="0" smtClean="0"/>
              <a:t>tactics and link </a:t>
            </a:r>
            <a:r>
              <a:rPr lang="en-US" dirty="0"/>
              <a:t>adaptation with restoration, planning, and resource monitoring programs </a:t>
            </a:r>
          </a:p>
          <a:p>
            <a:pPr marL="800100" lvl="1" indent="-342900">
              <a:spcAft>
                <a:spcPts val="600"/>
              </a:spcAft>
              <a:buFont typeface="Calibri" panose="020F0502020204030204" pitchFamily="34" charset="0"/>
              <a:buChar char="⁻"/>
            </a:pPr>
            <a:endParaRPr lang="en-US" sz="2200" i="1" dirty="0" smtClean="0">
              <a:solidFill>
                <a:schemeClr val="accent5">
                  <a:lumMod val="50000"/>
                </a:schemeClr>
              </a:solidFill>
            </a:endParaRPr>
          </a:p>
          <a:p>
            <a:pPr>
              <a:spcAft>
                <a:spcPts val="600"/>
              </a:spcAft>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457200" indent="-457200">
              <a:buFont typeface="Arial" panose="020B0604020202020204" pitchFamily="34" charset="0"/>
              <a:buChar char="•"/>
            </a:pPr>
            <a:endParaRPr lang="en-US" sz="2700" b="1" dirty="0">
              <a:solidFill>
                <a:srgbClr val="990000"/>
              </a:solidFill>
            </a:endParaRPr>
          </a:p>
          <a:p>
            <a:endParaRPr lang="en-US" sz="2800" b="1" dirty="0">
              <a:solidFill>
                <a:srgbClr val="990000"/>
              </a:solidFill>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03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90500" y="1162420"/>
            <a:ext cx="8763000" cy="7355860"/>
          </a:xfrm>
          <a:prstGeom prst="rect">
            <a:avLst/>
          </a:prstGeom>
          <a:noFill/>
        </p:spPr>
        <p:txBody>
          <a:bodyPr wrap="square" rtlCol="0">
            <a:spAutoFit/>
          </a:bodyPr>
          <a:lstStyle/>
          <a:p>
            <a:r>
              <a:rPr lang="en-US" sz="2600" b="1" dirty="0" smtClean="0">
                <a:solidFill>
                  <a:srgbClr val="990000"/>
                </a:solidFill>
              </a:rPr>
              <a:t>FA 4: Incorporate </a:t>
            </a:r>
            <a:r>
              <a:rPr lang="en-US" sz="2600" b="1" dirty="0">
                <a:solidFill>
                  <a:srgbClr val="990000"/>
                </a:solidFill>
              </a:rPr>
              <a:t>climate information into “line </a:t>
            </a:r>
            <a:endParaRPr lang="en-US" sz="2600" b="1" dirty="0" smtClean="0">
              <a:solidFill>
                <a:srgbClr val="990000"/>
              </a:solidFill>
            </a:endParaRPr>
          </a:p>
          <a:p>
            <a:r>
              <a:rPr lang="en-US" sz="2600" b="1" dirty="0">
                <a:solidFill>
                  <a:srgbClr val="990000"/>
                </a:solidFill>
              </a:rPr>
              <a:t> </a:t>
            </a:r>
            <a:r>
              <a:rPr lang="en-US" sz="2600" b="1" dirty="0" smtClean="0">
                <a:solidFill>
                  <a:srgbClr val="990000"/>
                </a:solidFill>
              </a:rPr>
              <a:t>         management </a:t>
            </a:r>
            <a:r>
              <a:rPr lang="en-US" sz="2600" b="1" dirty="0">
                <a:solidFill>
                  <a:srgbClr val="990000"/>
                </a:solidFill>
              </a:rPr>
              <a:t>activities” </a:t>
            </a:r>
            <a:endParaRPr lang="en-US" sz="2600" b="1" dirty="0" smtClean="0">
              <a:solidFill>
                <a:srgbClr val="990000"/>
              </a:solidFill>
            </a:endParaRPr>
          </a:p>
          <a:p>
            <a:pPr marL="342900" indent="-342900">
              <a:spcAft>
                <a:spcPts val="600"/>
              </a:spcAft>
              <a:buFont typeface="Arial" panose="020B0604020202020204" pitchFamily="34" charset="0"/>
              <a:buChar char="•"/>
            </a:pPr>
            <a:r>
              <a:rPr lang="en-US" sz="2200" b="1" dirty="0" smtClean="0">
                <a:solidFill>
                  <a:schemeClr val="accent5">
                    <a:lumMod val="50000"/>
                  </a:schemeClr>
                </a:solidFill>
              </a:rPr>
              <a:t>How to adapt to climate change – a practical workshop for protected are managers </a:t>
            </a:r>
            <a:r>
              <a:rPr lang="en-US" sz="2200" i="1" dirty="0" smtClean="0">
                <a:solidFill>
                  <a:schemeClr val="accent5">
                    <a:lumMod val="50000"/>
                  </a:schemeClr>
                </a:solidFill>
              </a:rPr>
              <a:t>(B.C. FLNRO/Parks, $10k)</a:t>
            </a:r>
          </a:p>
          <a:p>
            <a:pPr marL="800100" lvl="1" indent="-342900">
              <a:spcAft>
                <a:spcPts val="600"/>
              </a:spcAft>
              <a:buFont typeface="Arial" panose="020B0604020202020204" pitchFamily="34" charset="0"/>
              <a:buChar char="•"/>
            </a:pPr>
            <a:r>
              <a:rPr lang="en-US" dirty="0" smtClean="0"/>
              <a:t>Build on 2011 NPLCC project conducted by University of Washington</a:t>
            </a:r>
          </a:p>
          <a:p>
            <a:pPr marL="800100" lvl="1" indent="-342900">
              <a:spcAft>
                <a:spcPts val="600"/>
              </a:spcAft>
              <a:buFont typeface="Arial" panose="020B0604020202020204" pitchFamily="34" charset="0"/>
              <a:buChar char="•"/>
            </a:pPr>
            <a:r>
              <a:rPr lang="en-US" dirty="0" smtClean="0"/>
              <a:t>Bring together existing tools with a rapid assessment technique that allows for examination of management decisions.</a:t>
            </a:r>
          </a:p>
          <a:p>
            <a:pPr marL="342900" indent="-342900">
              <a:spcAft>
                <a:spcPts val="600"/>
              </a:spcAft>
              <a:buFont typeface="Arial" panose="020B0604020202020204" pitchFamily="34" charset="0"/>
              <a:buChar char="•"/>
            </a:pPr>
            <a:r>
              <a:rPr lang="en-US" sz="2200" b="1" dirty="0" smtClean="0">
                <a:solidFill>
                  <a:schemeClr val="accent5">
                    <a:lumMod val="50000"/>
                  </a:schemeClr>
                </a:solidFill>
              </a:rPr>
              <a:t>Climate </a:t>
            </a:r>
            <a:r>
              <a:rPr lang="en-US" sz="2200" b="1" dirty="0">
                <a:solidFill>
                  <a:schemeClr val="accent5">
                    <a:lumMod val="50000"/>
                  </a:schemeClr>
                </a:solidFill>
              </a:rPr>
              <a:t>Change Impacts on Nooksack River </a:t>
            </a:r>
            <a:r>
              <a:rPr lang="en-US" sz="2200" b="1" dirty="0" smtClean="0">
                <a:solidFill>
                  <a:schemeClr val="accent5">
                    <a:lumMod val="50000"/>
                  </a:schemeClr>
                </a:solidFill>
              </a:rPr>
              <a:t>Hydrology </a:t>
            </a:r>
            <a:r>
              <a:rPr lang="en-US" sz="2200" i="1" dirty="0" smtClean="0">
                <a:solidFill>
                  <a:schemeClr val="accent5">
                    <a:lumMod val="50000"/>
                  </a:schemeClr>
                </a:solidFill>
              </a:rPr>
              <a:t>(Nooksack Tribe; co-funded by BIA &amp; ATNI; $50K)</a:t>
            </a:r>
            <a:endParaRPr lang="en-US" sz="2200" b="1" dirty="0">
              <a:solidFill>
                <a:schemeClr val="accent5">
                  <a:lumMod val="50000"/>
                </a:schemeClr>
              </a:solidFill>
            </a:endParaRPr>
          </a:p>
          <a:p>
            <a:pPr marL="800100" lvl="1" indent="-342900">
              <a:spcAft>
                <a:spcPts val="600"/>
              </a:spcAft>
              <a:buFont typeface="Calibri" panose="020F0502020204030204" pitchFamily="34" charset="0"/>
              <a:buChar char="⁻"/>
            </a:pPr>
            <a:r>
              <a:rPr lang="en-US" dirty="0"/>
              <a:t>Conduct a vulnerability assessment and inform salmon habitat restoration actions</a:t>
            </a:r>
          </a:p>
          <a:p>
            <a:pPr marL="800100" lvl="1" indent="-342900">
              <a:spcAft>
                <a:spcPts val="600"/>
              </a:spcAft>
              <a:buFont typeface="Calibri" panose="020F0502020204030204" pitchFamily="34" charset="0"/>
              <a:buChar char="⁻"/>
            </a:pPr>
            <a:r>
              <a:rPr lang="en-US" dirty="0"/>
              <a:t>Prepare an adaptation plan that can be directly integrated into management </a:t>
            </a:r>
            <a:r>
              <a:rPr lang="en-US" dirty="0" smtClean="0"/>
              <a:t>practices </a:t>
            </a:r>
            <a:endParaRPr lang="en-US" sz="2200" i="1" dirty="0" smtClean="0">
              <a:solidFill>
                <a:schemeClr val="accent5">
                  <a:lumMod val="50000"/>
                </a:schemeClr>
              </a:solidFill>
            </a:endParaRPr>
          </a:p>
          <a:p>
            <a:pPr marL="800100" lvl="1" indent="-342900">
              <a:spcAft>
                <a:spcPts val="600"/>
              </a:spcAft>
              <a:buFont typeface="Calibri" panose="020F0502020204030204" pitchFamily="34" charset="0"/>
              <a:buChar char="⁻"/>
            </a:pPr>
            <a:endParaRPr lang="en-US" dirty="0" smtClean="0"/>
          </a:p>
          <a:p>
            <a:pPr marL="800100" lvl="1" indent="-342900">
              <a:spcAft>
                <a:spcPts val="600"/>
              </a:spcAft>
              <a:buFont typeface="Calibri" panose="020F0502020204030204" pitchFamily="34" charset="0"/>
              <a:buChar char="⁻"/>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457200" indent="-457200">
              <a:buFont typeface="Arial" panose="020B0604020202020204" pitchFamily="34" charset="0"/>
              <a:buChar char="•"/>
            </a:pPr>
            <a:endParaRPr lang="en-US" sz="2700" b="1" dirty="0">
              <a:solidFill>
                <a:srgbClr val="990000"/>
              </a:solidFill>
            </a:endParaRPr>
          </a:p>
          <a:p>
            <a:endParaRPr lang="en-US" sz="2800" b="1" dirty="0">
              <a:solidFill>
                <a:srgbClr val="990000"/>
              </a:solidFill>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40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90500" y="1162420"/>
            <a:ext cx="8763000" cy="7355860"/>
          </a:xfrm>
          <a:prstGeom prst="rect">
            <a:avLst/>
          </a:prstGeom>
          <a:noFill/>
        </p:spPr>
        <p:txBody>
          <a:bodyPr wrap="square" rtlCol="0">
            <a:spAutoFit/>
          </a:bodyPr>
          <a:lstStyle/>
          <a:p>
            <a:r>
              <a:rPr lang="en-US" sz="2600" b="1" dirty="0" smtClean="0">
                <a:solidFill>
                  <a:srgbClr val="990000"/>
                </a:solidFill>
              </a:rPr>
              <a:t>FA 4: Incorporate </a:t>
            </a:r>
            <a:r>
              <a:rPr lang="en-US" sz="2600" b="1" dirty="0">
                <a:solidFill>
                  <a:srgbClr val="990000"/>
                </a:solidFill>
              </a:rPr>
              <a:t>climate information into “line </a:t>
            </a:r>
            <a:endParaRPr lang="en-US" sz="2600" b="1" dirty="0" smtClean="0">
              <a:solidFill>
                <a:srgbClr val="990000"/>
              </a:solidFill>
            </a:endParaRPr>
          </a:p>
          <a:p>
            <a:r>
              <a:rPr lang="en-US" sz="2600" b="1" dirty="0">
                <a:solidFill>
                  <a:srgbClr val="990000"/>
                </a:solidFill>
              </a:rPr>
              <a:t> </a:t>
            </a:r>
            <a:r>
              <a:rPr lang="en-US" sz="2600" b="1" dirty="0" smtClean="0">
                <a:solidFill>
                  <a:srgbClr val="990000"/>
                </a:solidFill>
              </a:rPr>
              <a:t>         management </a:t>
            </a:r>
            <a:r>
              <a:rPr lang="en-US" sz="2600" b="1" dirty="0">
                <a:solidFill>
                  <a:srgbClr val="990000"/>
                </a:solidFill>
              </a:rPr>
              <a:t>activities” </a:t>
            </a:r>
            <a:endParaRPr lang="en-US" sz="2600" b="1" dirty="0" smtClean="0">
              <a:solidFill>
                <a:srgbClr val="990000"/>
              </a:solidFill>
            </a:endParaRPr>
          </a:p>
          <a:p>
            <a:pPr marL="342900" indent="-342900">
              <a:spcAft>
                <a:spcPts val="600"/>
              </a:spcAft>
              <a:buFont typeface="Arial" panose="020B0604020202020204" pitchFamily="34" charset="0"/>
              <a:buChar char="•"/>
            </a:pPr>
            <a:r>
              <a:rPr lang="en-US" sz="2200" b="1" dirty="0" smtClean="0">
                <a:solidFill>
                  <a:schemeClr val="accent5">
                    <a:lumMod val="50000"/>
                  </a:schemeClr>
                </a:solidFill>
              </a:rPr>
              <a:t>How to adapt to climate change – a practical workshop for protected area managers </a:t>
            </a:r>
            <a:r>
              <a:rPr lang="en-US" sz="2200" i="1" dirty="0" smtClean="0">
                <a:solidFill>
                  <a:schemeClr val="accent5">
                    <a:lumMod val="50000"/>
                  </a:schemeClr>
                </a:solidFill>
              </a:rPr>
              <a:t>(B.C. FLNRO/Parks, $10k)</a:t>
            </a:r>
          </a:p>
          <a:p>
            <a:pPr marL="742950" lvl="1" indent="-285750">
              <a:spcAft>
                <a:spcPts val="600"/>
              </a:spcAft>
              <a:buFontTx/>
              <a:buChar char="-"/>
            </a:pPr>
            <a:r>
              <a:rPr lang="en-US" dirty="0" smtClean="0"/>
              <a:t>Build on 2011 NPLCC project conducted by University of Washington</a:t>
            </a:r>
          </a:p>
          <a:p>
            <a:pPr marL="742950" lvl="1" indent="-285750">
              <a:spcAft>
                <a:spcPts val="600"/>
              </a:spcAft>
              <a:buFontTx/>
              <a:buChar char="-"/>
            </a:pPr>
            <a:r>
              <a:rPr lang="en-US" dirty="0"/>
              <a:t>Bring together existing tools with a rapid assessment technique that allows for examination of management decisions</a:t>
            </a:r>
            <a:r>
              <a:rPr lang="en-US" dirty="0" smtClean="0"/>
              <a:t>.</a:t>
            </a:r>
          </a:p>
          <a:p>
            <a:pPr marL="342900" indent="-342900">
              <a:spcAft>
                <a:spcPts val="600"/>
              </a:spcAft>
              <a:buFont typeface="Arial" panose="020B0604020202020204" pitchFamily="34" charset="0"/>
              <a:buChar char="•"/>
            </a:pPr>
            <a:r>
              <a:rPr lang="en-US" sz="2200" b="1" dirty="0" smtClean="0">
                <a:solidFill>
                  <a:schemeClr val="accent5">
                    <a:lumMod val="50000"/>
                  </a:schemeClr>
                </a:solidFill>
              </a:rPr>
              <a:t>Climate </a:t>
            </a:r>
            <a:r>
              <a:rPr lang="en-US" sz="2200" b="1" dirty="0">
                <a:solidFill>
                  <a:schemeClr val="accent5">
                    <a:lumMod val="50000"/>
                  </a:schemeClr>
                </a:solidFill>
              </a:rPr>
              <a:t>Change Impacts on Nooksack River </a:t>
            </a:r>
            <a:r>
              <a:rPr lang="en-US" sz="2200" b="1" dirty="0" smtClean="0">
                <a:solidFill>
                  <a:schemeClr val="accent5">
                    <a:lumMod val="50000"/>
                  </a:schemeClr>
                </a:solidFill>
              </a:rPr>
              <a:t>Hydrology </a:t>
            </a:r>
            <a:r>
              <a:rPr lang="en-US" sz="2200" i="1" dirty="0" smtClean="0">
                <a:solidFill>
                  <a:schemeClr val="accent5">
                    <a:lumMod val="50000"/>
                  </a:schemeClr>
                </a:solidFill>
              </a:rPr>
              <a:t>(Nooksack Tribe; co-funded by BIA &amp; ATNI; $50K)</a:t>
            </a:r>
            <a:endParaRPr lang="en-US" sz="2200" b="1" dirty="0">
              <a:solidFill>
                <a:schemeClr val="accent5">
                  <a:lumMod val="50000"/>
                </a:schemeClr>
              </a:solidFill>
            </a:endParaRPr>
          </a:p>
          <a:p>
            <a:pPr marL="800100" lvl="1" indent="-342900">
              <a:spcAft>
                <a:spcPts val="600"/>
              </a:spcAft>
              <a:buFont typeface="Calibri" panose="020F0502020204030204" pitchFamily="34" charset="0"/>
              <a:buChar char="⁻"/>
            </a:pPr>
            <a:r>
              <a:rPr lang="en-US" dirty="0"/>
              <a:t>Conduct a vulnerability assessment and inform salmon habitat restoration actions</a:t>
            </a:r>
          </a:p>
          <a:p>
            <a:pPr marL="800100" lvl="1" indent="-342900">
              <a:spcAft>
                <a:spcPts val="600"/>
              </a:spcAft>
              <a:buFont typeface="Calibri" panose="020F0502020204030204" pitchFamily="34" charset="0"/>
              <a:buChar char="⁻"/>
            </a:pPr>
            <a:r>
              <a:rPr lang="en-US" dirty="0"/>
              <a:t>Prepare an adaptation plan that can be directly integrated into management </a:t>
            </a:r>
            <a:r>
              <a:rPr lang="en-US" dirty="0" smtClean="0"/>
              <a:t>practices </a:t>
            </a:r>
            <a:endParaRPr lang="en-US" sz="2200" i="1" dirty="0" smtClean="0">
              <a:solidFill>
                <a:schemeClr val="accent5">
                  <a:lumMod val="50000"/>
                </a:schemeClr>
              </a:solidFill>
            </a:endParaRPr>
          </a:p>
          <a:p>
            <a:pPr marL="800100" lvl="1" indent="-342900">
              <a:spcAft>
                <a:spcPts val="600"/>
              </a:spcAft>
              <a:buFont typeface="Calibri" panose="020F0502020204030204" pitchFamily="34" charset="0"/>
              <a:buChar char="⁻"/>
            </a:pPr>
            <a:endParaRPr lang="en-US" dirty="0" smtClean="0"/>
          </a:p>
          <a:p>
            <a:pPr marL="800100" lvl="1" indent="-342900">
              <a:spcAft>
                <a:spcPts val="600"/>
              </a:spcAft>
              <a:buFont typeface="Calibri" panose="020F0502020204030204" pitchFamily="34" charset="0"/>
              <a:buChar char="⁻"/>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342900" indent="-342900">
              <a:spcAft>
                <a:spcPts val="600"/>
              </a:spcAft>
              <a:buFont typeface="Arial" panose="020B0604020202020204" pitchFamily="34" charset="0"/>
              <a:buChar char="•"/>
            </a:pPr>
            <a:endParaRPr lang="en-US" sz="2400" i="1" dirty="0">
              <a:solidFill>
                <a:schemeClr val="accent5">
                  <a:lumMod val="50000"/>
                </a:schemeClr>
              </a:solidFill>
            </a:endParaRPr>
          </a:p>
          <a:p>
            <a:pPr marL="457200" indent="-457200">
              <a:buFont typeface="Arial" panose="020B0604020202020204" pitchFamily="34" charset="0"/>
              <a:buChar char="•"/>
            </a:pPr>
            <a:endParaRPr lang="en-US" sz="2700" b="1" dirty="0">
              <a:solidFill>
                <a:srgbClr val="990000"/>
              </a:solidFill>
            </a:endParaRPr>
          </a:p>
          <a:p>
            <a:endParaRPr lang="en-US" sz="2800" b="1" dirty="0">
              <a:solidFill>
                <a:srgbClr val="990000"/>
              </a:solidFill>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4275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3972290"/>
          </a:xfrm>
        </p:spPr>
        <p:txBody>
          <a:bodyPr>
            <a:normAutofit/>
          </a:bodyPr>
          <a:lstStyle/>
          <a:p>
            <a:pPr>
              <a:spcAft>
                <a:spcPts val="600"/>
              </a:spcAft>
            </a:pPr>
            <a:r>
              <a:rPr lang="en-US" sz="2000" b="1" dirty="0">
                <a:solidFill>
                  <a:schemeClr val="accent5">
                    <a:lumMod val="50000"/>
                  </a:schemeClr>
                </a:solidFill>
              </a:rPr>
              <a:t>Climate-Smart Conservation Class for NPLCC Partners </a:t>
            </a:r>
            <a:r>
              <a:rPr lang="en-US" sz="2000" i="1" dirty="0">
                <a:solidFill>
                  <a:schemeClr val="accent5">
                    <a:lumMod val="50000"/>
                  </a:schemeClr>
                </a:solidFill>
              </a:rPr>
              <a:t>($9.5K)</a:t>
            </a:r>
            <a:endParaRPr lang="en-US" sz="2000" dirty="0"/>
          </a:p>
          <a:p>
            <a:pPr marL="800100" lvl="1" indent="-342900">
              <a:spcAft>
                <a:spcPts val="600"/>
              </a:spcAft>
              <a:buFont typeface="Calibri" panose="020F0502020204030204" pitchFamily="34" charset="0"/>
              <a:buChar char="⁻"/>
            </a:pPr>
            <a:r>
              <a:rPr lang="en-US" sz="2400" dirty="0"/>
              <a:t>40 spaces available at no cost to participants</a:t>
            </a:r>
          </a:p>
          <a:p>
            <a:pPr marL="800100" lvl="1" indent="-342900">
              <a:spcAft>
                <a:spcPts val="600"/>
              </a:spcAft>
              <a:buFont typeface="Calibri" panose="020F0502020204030204" pitchFamily="34" charset="0"/>
              <a:buChar char="⁻"/>
            </a:pPr>
            <a:r>
              <a:rPr lang="en-US" sz="2400" dirty="0"/>
              <a:t>Olympia, WA; October 26-28, 2014</a:t>
            </a:r>
          </a:p>
          <a:p>
            <a:pPr marL="800100" lvl="1" indent="-342900">
              <a:spcAft>
                <a:spcPts val="600"/>
              </a:spcAft>
              <a:buFont typeface="Calibri" panose="020F0502020204030204" pitchFamily="34" charset="0"/>
              <a:buChar char="⁻"/>
            </a:pPr>
            <a:r>
              <a:rPr lang="en-US" sz="2400" dirty="0"/>
              <a:t>Register on-line: USFWS – National </a:t>
            </a:r>
            <a:r>
              <a:rPr lang="en-US" sz="2400" dirty="0" smtClean="0"/>
              <a:t/>
            </a:r>
            <a:br>
              <a:rPr lang="en-US" sz="2400" dirty="0" smtClean="0"/>
            </a:br>
            <a:r>
              <a:rPr lang="en-US" sz="2400" dirty="0" smtClean="0"/>
              <a:t>Conservation Training </a:t>
            </a:r>
            <a:r>
              <a:rPr lang="en-US" sz="2400" dirty="0"/>
              <a:t>Center </a:t>
            </a:r>
            <a:r>
              <a:rPr lang="en-US" sz="2400" dirty="0" smtClean="0"/>
              <a:t/>
            </a:r>
            <a:br>
              <a:rPr lang="en-US" sz="2400" dirty="0" smtClean="0"/>
            </a:br>
            <a:r>
              <a:rPr lang="en-US" sz="2400" dirty="0" smtClean="0"/>
              <a:t>Course </a:t>
            </a:r>
            <a:r>
              <a:rPr lang="en-US" sz="2400" dirty="0"/>
              <a:t>ALC3195 </a:t>
            </a:r>
          </a:p>
        </p:txBody>
      </p:sp>
      <p:pic>
        <p:nvPicPr>
          <p:cNvPr id="4" name="Picture 2" descr="http://image.slidesharecdn.com/nwf-climate-smart-conservation5-08-14-140514153647-phpapp01/95/climatesmart-conservation-putting-adaptation-principles-into-practice-1-638.jpg?cb=140015244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6017" y="3657600"/>
            <a:ext cx="2008766" cy="26006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33400" y="1219200"/>
            <a:ext cx="8153400" cy="892552"/>
          </a:xfrm>
          <a:prstGeom prst="rect">
            <a:avLst/>
          </a:prstGeom>
        </p:spPr>
        <p:txBody>
          <a:bodyPr wrap="square">
            <a:spAutoFit/>
          </a:bodyPr>
          <a:lstStyle/>
          <a:p>
            <a:r>
              <a:rPr lang="en-US" sz="2600" b="1" dirty="0">
                <a:solidFill>
                  <a:srgbClr val="990000"/>
                </a:solidFill>
              </a:rPr>
              <a:t>FA 4: Incorporate climate information into “line </a:t>
            </a:r>
          </a:p>
          <a:p>
            <a:r>
              <a:rPr lang="en-US" sz="2600" b="1" dirty="0">
                <a:solidFill>
                  <a:srgbClr val="990000"/>
                </a:solidFill>
              </a:rPr>
              <a:t>          management activities” </a:t>
            </a:r>
          </a:p>
        </p:txBody>
      </p:sp>
      <p:sp>
        <p:nvSpPr>
          <p:cNvPr id="8"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9" name="Picture 8"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987" y="35859"/>
            <a:ext cx="2206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9288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9707</TotalTime>
  <Words>1370</Words>
  <Application>Microsoft Office PowerPoint</Application>
  <PresentationFormat>On-screen Show (4:3)</PresentationFormat>
  <Paragraphs>143</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Kearney, Meghan</cp:lastModifiedBy>
  <cp:revision>714</cp:revision>
  <cp:lastPrinted>2014-07-08T20:14:49Z</cp:lastPrinted>
  <dcterms:created xsi:type="dcterms:W3CDTF">2012-06-06T16:26:27Z</dcterms:created>
  <dcterms:modified xsi:type="dcterms:W3CDTF">2014-07-08T22:21:42Z</dcterms:modified>
</cp:coreProperties>
</file>