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82" r:id="rId2"/>
    <p:sldId id="428" r:id="rId3"/>
    <p:sldId id="442" r:id="rId4"/>
    <p:sldId id="443" r:id="rId5"/>
    <p:sldId id="424" r:id="rId6"/>
    <p:sldId id="394" r:id="rId7"/>
    <p:sldId id="397" r:id="rId8"/>
    <p:sldId id="441" r:id="rId9"/>
    <p:sldId id="440" r:id="rId10"/>
    <p:sldId id="446" r:id="rId11"/>
    <p:sldId id="447" r:id="rId12"/>
    <p:sldId id="449" r:id="rId13"/>
    <p:sldId id="450" r:id="rId14"/>
    <p:sldId id="444" r:id="rId15"/>
    <p:sldId id="431" r:id="rId1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04">
          <p15:clr>
            <a:srgbClr val="A4A3A4"/>
          </p15:clr>
        </p15:guide>
        <p15:guide id="2" pos="218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obertson, Amanda L" initials="ALR" lastIdx="7" clrIdx="0"/>
  <p:cmAuthor id="1" name="Martin, Philip" initials="PDM" lastIdx="2" clrIdx="1"/>
  <p:cmAuthor id="2" name="Mahaffy, Mary" initials="MM"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3602"/>
    <a:srgbClr val="006600"/>
    <a:srgbClr val="990000"/>
    <a:srgbClr val="00FF99"/>
    <a:srgbClr val="003300"/>
    <a:srgbClr val="DEEDF0"/>
    <a:srgbClr val="CC99FF"/>
    <a:srgbClr val="00FF00"/>
    <a:srgbClr val="A30598"/>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50" autoAdjust="0"/>
    <p:restoredTop sz="82495" autoAdjust="0"/>
  </p:normalViewPr>
  <p:slideViewPr>
    <p:cSldViewPr>
      <p:cViewPr>
        <p:scale>
          <a:sx n="100" d="100"/>
          <a:sy n="100" d="100"/>
        </p:scale>
        <p:origin x="-1291" y="4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p:scale>
          <a:sx n="66" d="100"/>
          <a:sy n="66" d="100"/>
        </p:scale>
        <p:origin x="-3125" y="-8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38475" cy="465138"/>
          </a:xfrm>
          <a:prstGeom prst="rect">
            <a:avLst/>
          </a:prstGeom>
        </p:spPr>
        <p:txBody>
          <a:bodyPr vert="horz" lIns="91419" tIns="45710" rIns="91419" bIns="45710" rtlCol="0"/>
          <a:lstStyle>
            <a:lvl1pPr algn="l">
              <a:defRPr sz="1200"/>
            </a:lvl1pPr>
          </a:lstStyle>
          <a:p>
            <a:endParaRPr lang="en-US" dirty="0"/>
          </a:p>
        </p:txBody>
      </p:sp>
      <p:sp>
        <p:nvSpPr>
          <p:cNvPr id="3" name="Date Placeholder 2"/>
          <p:cNvSpPr>
            <a:spLocks noGrp="1"/>
          </p:cNvSpPr>
          <p:nvPr>
            <p:ph type="dt" sz="quarter" idx="1"/>
          </p:nvPr>
        </p:nvSpPr>
        <p:spPr>
          <a:xfrm>
            <a:off x="3970339" y="1"/>
            <a:ext cx="3038475" cy="465138"/>
          </a:xfrm>
          <a:prstGeom prst="rect">
            <a:avLst/>
          </a:prstGeom>
        </p:spPr>
        <p:txBody>
          <a:bodyPr vert="horz" lIns="91419" tIns="45710" rIns="91419" bIns="45710" rtlCol="0"/>
          <a:lstStyle>
            <a:lvl1pPr algn="r">
              <a:defRPr sz="1200"/>
            </a:lvl1pPr>
          </a:lstStyle>
          <a:p>
            <a:fld id="{612BA783-2769-4BF4-8E96-7EFF5685D8A1}" type="datetimeFigureOut">
              <a:rPr lang="en-US" smtClean="0"/>
              <a:pPr/>
              <a:t>4/23/2014</a:t>
            </a:fld>
            <a:endParaRPr lang="en-US" dirty="0"/>
          </a:p>
        </p:txBody>
      </p:sp>
      <p:sp>
        <p:nvSpPr>
          <p:cNvPr id="4" name="Footer Placeholder 3"/>
          <p:cNvSpPr>
            <a:spLocks noGrp="1"/>
          </p:cNvSpPr>
          <p:nvPr>
            <p:ph type="ftr" sz="quarter" idx="2"/>
          </p:nvPr>
        </p:nvSpPr>
        <p:spPr>
          <a:xfrm>
            <a:off x="2" y="8829676"/>
            <a:ext cx="3038475" cy="465138"/>
          </a:xfrm>
          <a:prstGeom prst="rect">
            <a:avLst/>
          </a:prstGeom>
        </p:spPr>
        <p:txBody>
          <a:bodyPr vert="horz" lIns="91419" tIns="45710" rIns="91419" bIns="4571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9" y="8829676"/>
            <a:ext cx="3038475" cy="465138"/>
          </a:xfrm>
          <a:prstGeom prst="rect">
            <a:avLst/>
          </a:prstGeom>
        </p:spPr>
        <p:txBody>
          <a:bodyPr vert="horz" lIns="91419" tIns="45710" rIns="91419" bIns="45710" rtlCol="0" anchor="b"/>
          <a:lstStyle>
            <a:lvl1pPr algn="r">
              <a:defRPr sz="1200"/>
            </a:lvl1pPr>
          </a:lstStyle>
          <a:p>
            <a:fld id="{35F3B541-F7F9-46F7-9946-0A1020C23DBC}" type="slidenum">
              <a:rPr lang="en-US" smtClean="0"/>
              <a:pPr/>
              <a:t>‹#›</a:t>
            </a:fld>
            <a:endParaRPr lang="en-US" dirty="0"/>
          </a:p>
        </p:txBody>
      </p:sp>
    </p:spTree>
    <p:extLst>
      <p:ext uri="{BB962C8B-B14F-4D97-AF65-F5344CB8AC3E}">
        <p14:creationId xmlns:p14="http://schemas.microsoft.com/office/powerpoint/2010/main" val="36065179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57" tIns="46579" rIns="93157" bIns="46579" rtlCol="0"/>
          <a:lstStyle>
            <a:lvl1pPr algn="l">
              <a:defRPr sz="1200"/>
            </a:lvl1pPr>
          </a:lstStyle>
          <a:p>
            <a:endParaRPr lang="en-US" dirty="0"/>
          </a:p>
        </p:txBody>
      </p:sp>
      <p:sp>
        <p:nvSpPr>
          <p:cNvPr id="3" name="Date Placeholder 2"/>
          <p:cNvSpPr>
            <a:spLocks noGrp="1"/>
          </p:cNvSpPr>
          <p:nvPr>
            <p:ph type="dt" idx="1"/>
          </p:nvPr>
        </p:nvSpPr>
        <p:spPr>
          <a:xfrm>
            <a:off x="3970937" y="0"/>
            <a:ext cx="3037840" cy="464820"/>
          </a:xfrm>
          <a:prstGeom prst="rect">
            <a:avLst/>
          </a:prstGeom>
        </p:spPr>
        <p:txBody>
          <a:bodyPr vert="horz" lIns="93157" tIns="46579" rIns="93157" bIns="46579" rtlCol="0"/>
          <a:lstStyle>
            <a:lvl1pPr algn="r">
              <a:defRPr sz="1200"/>
            </a:lvl1pPr>
          </a:lstStyle>
          <a:p>
            <a:fld id="{19F2C9E6-4136-480E-8920-4B783EAF5A66}" type="datetimeFigureOut">
              <a:rPr lang="en-US" smtClean="0"/>
              <a:pPr/>
              <a:t>4/23/2014</a:t>
            </a:fld>
            <a:endParaRPr lang="en-US" dirty="0"/>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57" tIns="46579" rIns="93157" bIns="4657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57" tIns="46579" rIns="93157" bIns="4657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57" tIns="46579" rIns="93157" bIns="4657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7" y="8829967"/>
            <a:ext cx="3037840" cy="464820"/>
          </a:xfrm>
          <a:prstGeom prst="rect">
            <a:avLst/>
          </a:prstGeom>
        </p:spPr>
        <p:txBody>
          <a:bodyPr vert="horz" lIns="93157" tIns="46579" rIns="93157" bIns="46579" rtlCol="0" anchor="b"/>
          <a:lstStyle>
            <a:lvl1pPr algn="r">
              <a:defRPr sz="1200"/>
            </a:lvl1pPr>
          </a:lstStyle>
          <a:p>
            <a:fld id="{44569739-A6A1-4521-8889-ED85372E169D}" type="slidenum">
              <a:rPr lang="en-US" smtClean="0"/>
              <a:pPr/>
              <a:t>‹#›</a:t>
            </a:fld>
            <a:endParaRPr lang="en-US" dirty="0"/>
          </a:p>
        </p:txBody>
      </p:sp>
    </p:spTree>
    <p:extLst>
      <p:ext uri="{BB962C8B-B14F-4D97-AF65-F5344CB8AC3E}">
        <p14:creationId xmlns:p14="http://schemas.microsoft.com/office/powerpoint/2010/main" val="1726132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2229984"/>
          </a:xfrm>
        </p:spPr>
        <p:txBody>
          <a:bodyPr/>
          <a:lstStyle/>
          <a:p>
            <a:endParaRPr lang="en-US" dirty="0" smtClean="0"/>
          </a:p>
        </p:txBody>
      </p:sp>
      <p:sp>
        <p:nvSpPr>
          <p:cNvPr id="4" name="Slide Number Placeholder 3"/>
          <p:cNvSpPr>
            <a:spLocks noGrp="1"/>
          </p:cNvSpPr>
          <p:nvPr>
            <p:ph type="sldNum" sz="quarter" idx="10"/>
          </p:nvPr>
        </p:nvSpPr>
        <p:spPr/>
        <p:txBody>
          <a:bodyPr/>
          <a:lstStyle/>
          <a:p>
            <a:fld id="{44569739-A6A1-4521-8889-ED85372E169D}" type="slidenum">
              <a:rPr lang="en-US" smtClean="0"/>
              <a:pPr/>
              <a:t>1</a:t>
            </a:fld>
            <a:endParaRPr lang="en-US" dirty="0"/>
          </a:p>
        </p:txBody>
      </p:sp>
    </p:spTree>
    <p:extLst>
      <p:ext uri="{BB962C8B-B14F-4D97-AF65-F5344CB8AC3E}">
        <p14:creationId xmlns:p14="http://schemas.microsoft.com/office/powerpoint/2010/main" val="236719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4.4 – 9 out of 22 proposed by First Nations or Tribe</a:t>
            </a:r>
          </a:p>
          <a:p>
            <a:endParaRPr lang="en-US" dirty="0"/>
          </a:p>
          <a:p>
            <a:r>
              <a:rPr lang="en-US" dirty="0" smtClean="0"/>
              <a:t>4.4 – 1 pre-proposal was 3 pages, limit 2 pages so only read first 2 pages – OK not score well based on what you have read</a:t>
            </a: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2</a:t>
            </a:fld>
            <a:endParaRPr lang="en-US" dirty="0"/>
          </a:p>
        </p:txBody>
      </p:sp>
    </p:spTree>
    <p:extLst>
      <p:ext uri="{BB962C8B-B14F-4D97-AF65-F5344CB8AC3E}">
        <p14:creationId xmlns:p14="http://schemas.microsoft.com/office/powerpoint/2010/main" val="37458353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4.4 – 9 out of 22 proposed by First Nations or Tribe</a:t>
            </a:r>
          </a:p>
          <a:p>
            <a:endParaRPr lang="en-US" dirty="0"/>
          </a:p>
          <a:p>
            <a:r>
              <a:rPr lang="en-US" dirty="0" smtClean="0"/>
              <a:t>4.4 – 1 pre-proposal was 3 pages, limit 2 pages so only read first 2 pages – OK not score well based on what you have read</a:t>
            </a: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3</a:t>
            </a:fld>
            <a:endParaRPr lang="en-US" dirty="0"/>
          </a:p>
        </p:txBody>
      </p:sp>
    </p:spTree>
    <p:extLst>
      <p:ext uri="{BB962C8B-B14F-4D97-AF65-F5344CB8AC3E}">
        <p14:creationId xmlns:p14="http://schemas.microsoft.com/office/powerpoint/2010/main" val="3745835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4.4 – 9 out of 22 proposed by First Nations or Tribe</a:t>
            </a:r>
          </a:p>
          <a:p>
            <a:endParaRPr lang="en-US" dirty="0"/>
          </a:p>
          <a:p>
            <a:r>
              <a:rPr lang="en-US" dirty="0" smtClean="0"/>
              <a:t>4.4 – 1 pre-proposal was 3 pages, limit 2 pages so only read first 2 pages – OK not score well based on what you have read</a:t>
            </a: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4</a:t>
            </a:fld>
            <a:endParaRPr lang="en-US" dirty="0"/>
          </a:p>
        </p:txBody>
      </p:sp>
    </p:spTree>
    <p:extLst>
      <p:ext uri="{BB962C8B-B14F-4D97-AF65-F5344CB8AC3E}">
        <p14:creationId xmlns:p14="http://schemas.microsoft.com/office/powerpoint/2010/main" val="37458353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2229984"/>
          </a:xfrm>
        </p:spPr>
        <p:txBody>
          <a:bodyPr/>
          <a:lstStyle/>
          <a:p>
            <a:endParaRPr lang="en-US" dirty="0" smtClean="0"/>
          </a:p>
        </p:txBody>
      </p:sp>
      <p:sp>
        <p:nvSpPr>
          <p:cNvPr id="4" name="Slide Number Placeholder 3"/>
          <p:cNvSpPr>
            <a:spLocks noGrp="1"/>
          </p:cNvSpPr>
          <p:nvPr>
            <p:ph type="sldNum" sz="quarter" idx="10"/>
          </p:nvPr>
        </p:nvSpPr>
        <p:spPr/>
        <p:txBody>
          <a:bodyPr/>
          <a:lstStyle/>
          <a:p>
            <a:fld id="{44569739-A6A1-4521-8889-ED85372E169D}" type="slidenum">
              <a:rPr lang="en-US" smtClean="0"/>
              <a:pPr/>
              <a:t>5</a:t>
            </a:fld>
            <a:endParaRPr lang="en-US" dirty="0"/>
          </a:p>
        </p:txBody>
      </p:sp>
    </p:spTree>
    <p:extLst>
      <p:ext uri="{BB962C8B-B14F-4D97-AF65-F5344CB8AC3E}">
        <p14:creationId xmlns:p14="http://schemas.microsoft.com/office/powerpoint/2010/main" val="236719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6</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4.4 – 9 out of 22 proposed by First Nations or Tribe</a:t>
            </a:r>
          </a:p>
          <a:p>
            <a:endParaRPr lang="en-US" dirty="0"/>
          </a:p>
          <a:p>
            <a:r>
              <a:rPr lang="en-US" dirty="0" smtClean="0"/>
              <a:t>4.4 – 1 pre-proposal was 3 pages, limit 2 pages so only read first 2 pages – OK not score well based on what you have read</a:t>
            </a: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7</a:t>
            </a:fld>
            <a:endParaRPr lang="en-US" dirty="0"/>
          </a:p>
        </p:txBody>
      </p:sp>
    </p:spTree>
    <p:extLst>
      <p:ext uri="{BB962C8B-B14F-4D97-AF65-F5344CB8AC3E}">
        <p14:creationId xmlns:p14="http://schemas.microsoft.com/office/powerpoint/2010/main" val="3745835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4.4 – 9 out of 22 proposed by First Nations or Tribe</a:t>
            </a:r>
          </a:p>
          <a:p>
            <a:endParaRPr lang="en-US" dirty="0"/>
          </a:p>
          <a:p>
            <a:r>
              <a:rPr lang="en-US" dirty="0" smtClean="0"/>
              <a:t>4.4 – 1 pre-proposal was 3 pages, limit 2 pages so only read first 2 pages – OK not score well based on what you have read</a:t>
            </a: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8</a:t>
            </a:fld>
            <a:endParaRPr lang="en-US" dirty="0"/>
          </a:p>
        </p:txBody>
      </p:sp>
    </p:spTree>
    <p:extLst>
      <p:ext uri="{BB962C8B-B14F-4D97-AF65-F5344CB8AC3E}">
        <p14:creationId xmlns:p14="http://schemas.microsoft.com/office/powerpoint/2010/main" val="3745835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4.4 – 9 out of 22 proposed by First Nations or Tribe</a:t>
            </a:r>
          </a:p>
          <a:p>
            <a:endParaRPr lang="en-US" dirty="0"/>
          </a:p>
          <a:p>
            <a:r>
              <a:rPr lang="en-US" dirty="0" smtClean="0"/>
              <a:t>4.4 – 1 pre-proposal was 3 pages, limit 2 pages so only read first 2 pages – OK not score well based on what you have read</a:t>
            </a: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9</a:t>
            </a:fld>
            <a:endParaRPr lang="en-US" dirty="0"/>
          </a:p>
        </p:txBody>
      </p:sp>
    </p:spTree>
    <p:extLst>
      <p:ext uri="{BB962C8B-B14F-4D97-AF65-F5344CB8AC3E}">
        <p14:creationId xmlns:p14="http://schemas.microsoft.com/office/powerpoint/2010/main" val="37458353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4.4 – 9 out of 22 proposed by First Nations or Tribe</a:t>
            </a:r>
          </a:p>
          <a:p>
            <a:endParaRPr lang="en-US" dirty="0"/>
          </a:p>
          <a:p>
            <a:r>
              <a:rPr lang="en-US" dirty="0" smtClean="0"/>
              <a:t>4.4 – 1 pre-proposal was 3 pages, limit 2 pages so only read first 2 pages – OK not score well based on what you have read</a:t>
            </a: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10</a:t>
            </a:fld>
            <a:endParaRPr lang="en-US" dirty="0"/>
          </a:p>
        </p:txBody>
      </p:sp>
    </p:spTree>
    <p:extLst>
      <p:ext uri="{BB962C8B-B14F-4D97-AF65-F5344CB8AC3E}">
        <p14:creationId xmlns:p14="http://schemas.microsoft.com/office/powerpoint/2010/main" val="3745835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4.4 – 9 out of 22 proposed by First Nations or Tribe</a:t>
            </a:r>
          </a:p>
          <a:p>
            <a:endParaRPr lang="en-US" dirty="0"/>
          </a:p>
          <a:p>
            <a:r>
              <a:rPr lang="en-US" dirty="0" smtClean="0"/>
              <a:t>4.4 – 1 pre-proposal was 3 pages, limit 2 pages so only read first 2 pages – OK not score well based on what you have read</a:t>
            </a: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11</a:t>
            </a:fld>
            <a:endParaRPr lang="en-US" dirty="0"/>
          </a:p>
        </p:txBody>
      </p:sp>
    </p:spTree>
    <p:extLst>
      <p:ext uri="{BB962C8B-B14F-4D97-AF65-F5344CB8AC3E}">
        <p14:creationId xmlns:p14="http://schemas.microsoft.com/office/powerpoint/2010/main" val="37458353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4.4 – 9 out of 22 proposed by First Nations or Tribe</a:t>
            </a:r>
          </a:p>
          <a:p>
            <a:endParaRPr lang="en-US" dirty="0"/>
          </a:p>
          <a:p>
            <a:r>
              <a:rPr lang="en-US" dirty="0" smtClean="0"/>
              <a:t>4.4 – 1 pre-proposal was 3 pages, limit 2 pages so only read first 2 pages – OK not score well based on what you have read</a:t>
            </a: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12</a:t>
            </a:fld>
            <a:endParaRPr lang="en-US" dirty="0"/>
          </a:p>
        </p:txBody>
      </p:sp>
    </p:spTree>
    <p:extLst>
      <p:ext uri="{BB962C8B-B14F-4D97-AF65-F5344CB8AC3E}">
        <p14:creationId xmlns:p14="http://schemas.microsoft.com/office/powerpoint/2010/main" val="37458353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4.4 – 9 out of 22 proposed by First Nations or Tribe</a:t>
            </a:r>
          </a:p>
          <a:p>
            <a:endParaRPr lang="en-US" dirty="0"/>
          </a:p>
          <a:p>
            <a:r>
              <a:rPr lang="en-US" dirty="0" smtClean="0"/>
              <a:t>4.4 – 1 pre-proposal was 3 pages, limit 2 pages so only read first 2 pages – OK not score well based on what you have read</a:t>
            </a: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13</a:t>
            </a:fld>
            <a:endParaRPr lang="en-US" dirty="0"/>
          </a:p>
        </p:txBody>
      </p:sp>
    </p:spTree>
    <p:extLst>
      <p:ext uri="{BB962C8B-B14F-4D97-AF65-F5344CB8AC3E}">
        <p14:creationId xmlns:p14="http://schemas.microsoft.com/office/powerpoint/2010/main" val="37458353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2229984"/>
          </a:xfrm>
        </p:spPr>
        <p:txBody>
          <a:bodyPr/>
          <a:lstStyle/>
          <a:p>
            <a:endParaRPr lang="en-US" dirty="0" smtClean="0"/>
          </a:p>
        </p:txBody>
      </p:sp>
      <p:sp>
        <p:nvSpPr>
          <p:cNvPr id="4" name="Slide Number Placeholder 3"/>
          <p:cNvSpPr>
            <a:spLocks noGrp="1"/>
          </p:cNvSpPr>
          <p:nvPr>
            <p:ph type="sldNum" sz="quarter" idx="10"/>
          </p:nvPr>
        </p:nvSpPr>
        <p:spPr/>
        <p:txBody>
          <a:bodyPr/>
          <a:lstStyle/>
          <a:p>
            <a:fld id="{44569739-A6A1-4521-8889-ED85372E169D}" type="slidenum">
              <a:rPr lang="en-US" smtClean="0"/>
              <a:pPr/>
              <a:t>14</a:t>
            </a:fld>
            <a:endParaRPr lang="en-US" dirty="0"/>
          </a:p>
        </p:txBody>
      </p:sp>
    </p:spTree>
    <p:extLst>
      <p:ext uri="{BB962C8B-B14F-4D97-AF65-F5344CB8AC3E}">
        <p14:creationId xmlns:p14="http://schemas.microsoft.com/office/powerpoint/2010/main" val="2367196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4.4 – 9 out of 22 proposed by First Nations or Tribe</a:t>
            </a:r>
          </a:p>
          <a:p>
            <a:endParaRPr lang="en-US" dirty="0"/>
          </a:p>
          <a:p>
            <a:r>
              <a:rPr lang="en-US" dirty="0" smtClean="0"/>
              <a:t>4.4 – 1 pre-proposal was 3 pages, limit 2 pages so only read first 2 pages – OK not score well based on what you have read</a:t>
            </a: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15</a:t>
            </a:fld>
            <a:endParaRPr lang="en-US" dirty="0"/>
          </a:p>
        </p:txBody>
      </p:sp>
    </p:spTree>
    <p:extLst>
      <p:ext uri="{BB962C8B-B14F-4D97-AF65-F5344CB8AC3E}">
        <p14:creationId xmlns:p14="http://schemas.microsoft.com/office/powerpoint/2010/main" val="37458353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042093-98A6-4FF5-89D7-49E2AEEAD5D3}" type="datetimeFigureOut">
              <a:rPr lang="en-US" smtClean="0"/>
              <a:pPr/>
              <a:t>4/23/2014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2519962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042093-98A6-4FF5-89D7-49E2AEEAD5D3}" type="datetimeFigureOut">
              <a:rPr lang="en-US" smtClean="0"/>
              <a:pPr/>
              <a:t>4/23/2014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416629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042093-98A6-4FF5-89D7-49E2AEEAD5D3}" type="datetimeFigureOut">
              <a:rPr lang="en-US" smtClean="0"/>
              <a:pPr/>
              <a:t>4/23/2014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847930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042093-98A6-4FF5-89D7-49E2AEEAD5D3}" type="datetimeFigureOut">
              <a:rPr lang="en-US" smtClean="0"/>
              <a:pPr/>
              <a:t>4/23/2014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1855355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042093-98A6-4FF5-89D7-49E2AEEAD5D3}" type="datetimeFigureOut">
              <a:rPr lang="en-US" smtClean="0"/>
              <a:pPr/>
              <a:t>4/23/2014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266137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042093-98A6-4FF5-89D7-49E2AEEAD5D3}" type="datetimeFigureOut">
              <a:rPr lang="en-US" smtClean="0"/>
              <a:pPr/>
              <a:t>4/23/2014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15993667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042093-98A6-4FF5-89D7-49E2AEEAD5D3}" type="datetimeFigureOut">
              <a:rPr lang="en-US" smtClean="0"/>
              <a:pPr/>
              <a:t>4/23/2014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2265124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042093-98A6-4FF5-89D7-49E2AEEAD5D3}" type="datetimeFigureOut">
              <a:rPr lang="en-US" smtClean="0"/>
              <a:pPr/>
              <a:t>4/23/2014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750985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042093-98A6-4FF5-89D7-49E2AEEAD5D3}" type="datetimeFigureOut">
              <a:rPr lang="en-US" smtClean="0"/>
              <a:pPr/>
              <a:t>4/23/2014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483096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042093-98A6-4FF5-89D7-49E2AEEAD5D3}" type="datetimeFigureOut">
              <a:rPr lang="en-US" smtClean="0"/>
              <a:pPr/>
              <a:t>4/23/2014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233989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042093-98A6-4FF5-89D7-49E2AEEAD5D3}" type="datetimeFigureOut">
              <a:rPr lang="en-US" smtClean="0"/>
              <a:pPr/>
              <a:t>4/23/2014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265441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042093-98A6-4FF5-89D7-49E2AEEAD5D3}" type="datetimeFigureOut">
              <a:rPr lang="en-US" smtClean="0"/>
              <a:pPr/>
              <a:t>4/23/2014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100670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7800" y="4114799"/>
            <a:ext cx="3439565" cy="2287311"/>
          </a:xfrm>
          <a:prstGeom prst="rect">
            <a:avLst/>
          </a:prstGeom>
          <a:ln w="3175">
            <a:solidFill>
              <a:schemeClr val="tx1"/>
            </a:solidFill>
          </a:ln>
        </p:spPr>
      </p:pic>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381000" y="2113871"/>
            <a:ext cx="4306026" cy="4524315"/>
          </a:xfrm>
          <a:prstGeom prst="rect">
            <a:avLst/>
          </a:prstGeom>
          <a:noFill/>
        </p:spPr>
        <p:txBody>
          <a:bodyPr wrap="square" rtlCol="0">
            <a:spAutoFit/>
          </a:bodyPr>
          <a:lstStyle/>
          <a:p>
            <a:pPr algn="ctr"/>
            <a:r>
              <a:rPr lang="en-US" sz="2800" b="1" dirty="0" smtClean="0">
                <a:solidFill>
                  <a:srgbClr val="990000"/>
                </a:solidFill>
              </a:rPr>
              <a:t>Science-TEK Subcommittee</a:t>
            </a:r>
          </a:p>
          <a:p>
            <a:pPr algn="ctr"/>
            <a:r>
              <a:rPr lang="en-US" sz="2800" b="1" dirty="0" smtClean="0">
                <a:solidFill>
                  <a:srgbClr val="990000"/>
                </a:solidFill>
              </a:rPr>
              <a:t>Updates and Discussion </a:t>
            </a:r>
          </a:p>
          <a:p>
            <a:pPr algn="ctr"/>
            <a:endParaRPr lang="en-US" sz="3600" b="1" dirty="0" smtClean="0">
              <a:solidFill>
                <a:srgbClr val="990000"/>
              </a:solidFill>
            </a:endParaRPr>
          </a:p>
          <a:p>
            <a:pPr algn="ctr"/>
            <a:endParaRPr lang="en-US" sz="3600" b="1" dirty="0" smtClean="0">
              <a:solidFill>
                <a:srgbClr val="990000"/>
              </a:solidFill>
            </a:endParaRPr>
          </a:p>
          <a:p>
            <a:pPr algn="ctr"/>
            <a:r>
              <a:rPr lang="en-US" sz="2400" b="1" dirty="0" smtClean="0">
                <a:solidFill>
                  <a:schemeClr val="accent5">
                    <a:lumMod val="50000"/>
                  </a:schemeClr>
                </a:solidFill>
              </a:rPr>
              <a:t>Steering Committee Mtg. </a:t>
            </a:r>
          </a:p>
          <a:p>
            <a:pPr algn="ctr"/>
            <a:r>
              <a:rPr lang="en-US" sz="2400" b="1" dirty="0" smtClean="0">
                <a:solidFill>
                  <a:schemeClr val="accent5">
                    <a:lumMod val="50000"/>
                  </a:schemeClr>
                </a:solidFill>
              </a:rPr>
              <a:t>April 24, 2014</a:t>
            </a:r>
          </a:p>
          <a:p>
            <a:pPr algn="ctr"/>
            <a:endParaRPr lang="en-US" sz="1600" b="1" dirty="0" smtClean="0">
              <a:solidFill>
                <a:srgbClr val="990000"/>
              </a:solidFill>
            </a:endParaRPr>
          </a:p>
          <a:p>
            <a:pPr algn="ctr"/>
            <a:endParaRPr lang="en-US" sz="1600" b="1" dirty="0" smtClean="0">
              <a:solidFill>
                <a:srgbClr val="990000"/>
              </a:solidFill>
            </a:endParaRPr>
          </a:p>
          <a:p>
            <a:pPr algn="ctr"/>
            <a:endParaRPr lang="en-US" sz="1600" b="1" dirty="0" smtClean="0">
              <a:solidFill>
                <a:srgbClr val="990000"/>
              </a:solidFill>
            </a:endParaRPr>
          </a:p>
          <a:p>
            <a:pPr algn="ctr"/>
            <a:endParaRPr lang="en-US" sz="1600" b="1" dirty="0" smtClean="0">
              <a:solidFill>
                <a:srgbClr val="990000"/>
              </a:solidFill>
            </a:endParaRPr>
          </a:p>
          <a:p>
            <a:pPr algn="ctr"/>
            <a:r>
              <a:rPr lang="en-US" sz="1600" b="1" dirty="0" smtClean="0">
                <a:solidFill>
                  <a:srgbClr val="6A3602"/>
                </a:solidFill>
              </a:rPr>
              <a:t>Frank Shipley – Chair S-TEK Subcommittee</a:t>
            </a:r>
          </a:p>
          <a:p>
            <a:pPr algn="ctr"/>
            <a:r>
              <a:rPr lang="en-US" sz="1600" b="1" dirty="0" smtClean="0">
                <a:solidFill>
                  <a:srgbClr val="6A3602"/>
                </a:solidFill>
              </a:rPr>
              <a:t>Mary Mahaffy – Science Coordinator </a:t>
            </a:r>
          </a:p>
          <a:p>
            <a:pPr algn="ctr"/>
            <a:r>
              <a:rPr lang="en-US" sz="1600" b="1" dirty="0" smtClean="0">
                <a:solidFill>
                  <a:srgbClr val="6A3602"/>
                </a:solidFill>
              </a:rPr>
              <a:t>Tom </a:t>
            </a:r>
            <a:r>
              <a:rPr lang="en-US" sz="1600" b="1" dirty="0" err="1" smtClean="0">
                <a:solidFill>
                  <a:srgbClr val="6A3602"/>
                </a:solidFill>
              </a:rPr>
              <a:t>Miewald</a:t>
            </a:r>
            <a:r>
              <a:rPr lang="en-US" sz="1600" b="1" dirty="0" smtClean="0">
                <a:solidFill>
                  <a:srgbClr val="6A3602"/>
                </a:solidFill>
              </a:rPr>
              <a:t> – Data Manager</a:t>
            </a:r>
            <a:endParaRPr lang="en-US" sz="1600" b="1" dirty="0">
              <a:solidFill>
                <a:srgbClr val="6A3602"/>
              </a:solidFill>
            </a:endParaRPr>
          </a:p>
        </p:txBody>
      </p:sp>
      <p:pic>
        <p:nvPicPr>
          <p:cNvPr id="307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6494" y="76200"/>
            <a:ext cx="2667000"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38800" y="1432560"/>
            <a:ext cx="3391146" cy="2543359"/>
          </a:xfrm>
          <a:prstGeom prst="rect">
            <a:avLst/>
          </a:prstGeom>
          <a:ln w="3175">
            <a:solidFill>
              <a:schemeClr val="tx1"/>
            </a:solidFill>
          </a:ln>
        </p:spPr>
      </p:pic>
    </p:spTree>
    <p:extLst>
      <p:ext uri="{BB962C8B-B14F-4D97-AF65-F5344CB8AC3E}">
        <p14:creationId xmlns:p14="http://schemas.microsoft.com/office/powerpoint/2010/main" val="3241432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nplcc-logo.png"/>
          <p:cNvPicPr>
            <a:picLocks noChangeAspect="1"/>
          </p:cNvPicPr>
          <p:nvPr/>
        </p:nvPicPr>
        <p:blipFill>
          <a:blip r:embed="rId4" cstate="print"/>
          <a:stretch>
            <a:fillRect/>
          </a:stretch>
        </p:blipFill>
        <p:spPr>
          <a:xfrm>
            <a:off x="304800" y="-41446"/>
            <a:ext cx="2438400" cy="1219200"/>
          </a:xfrm>
          <a:prstGeom prst="rect">
            <a:avLst/>
          </a:prstGeom>
        </p:spPr>
      </p:pic>
      <p:sp>
        <p:nvSpPr>
          <p:cNvPr id="6" name="TextBox 5"/>
          <p:cNvSpPr txBox="1"/>
          <p:nvPr/>
        </p:nvSpPr>
        <p:spPr>
          <a:xfrm>
            <a:off x="533400" y="1600200"/>
            <a:ext cx="8305800" cy="4370427"/>
          </a:xfrm>
          <a:prstGeom prst="rect">
            <a:avLst/>
          </a:prstGeom>
          <a:noFill/>
        </p:spPr>
        <p:txBody>
          <a:bodyPr wrap="square" rtlCol="0">
            <a:spAutoFit/>
          </a:bodyPr>
          <a:lstStyle/>
          <a:p>
            <a:r>
              <a:rPr lang="en-US" sz="2800" b="1" dirty="0" smtClean="0">
                <a:solidFill>
                  <a:srgbClr val="C00000"/>
                </a:solidFill>
              </a:rPr>
              <a:t>S-TEK Related Topics:</a:t>
            </a:r>
          </a:p>
          <a:p>
            <a:pPr marL="285750" indent="-285750">
              <a:spcBef>
                <a:spcPts val="600"/>
              </a:spcBef>
              <a:spcAft>
                <a:spcPts val="1200"/>
              </a:spcAft>
              <a:buFont typeface="Arial" panose="020B0604020202020204" pitchFamily="34" charset="0"/>
              <a:buChar char="•"/>
            </a:pPr>
            <a:r>
              <a:rPr lang="en-US" sz="2200" dirty="0" smtClean="0"/>
              <a:t>USGS Support to the NPLCC – Frank Shipley</a:t>
            </a:r>
          </a:p>
          <a:p>
            <a:pPr marL="285750" indent="-285750">
              <a:spcBef>
                <a:spcPts val="600"/>
              </a:spcBef>
              <a:spcAft>
                <a:spcPts val="1200"/>
              </a:spcAft>
              <a:buFont typeface="Arial" panose="020B0604020202020204" pitchFamily="34" charset="0"/>
              <a:buChar char="•"/>
            </a:pPr>
            <a:r>
              <a:rPr lang="en-US" sz="2200" dirty="0" smtClean="0"/>
              <a:t>S-TEK Activity Updates (other than below topics) – Frank Shipley</a:t>
            </a:r>
          </a:p>
          <a:p>
            <a:pPr marL="285750" indent="-285750">
              <a:spcBef>
                <a:spcPts val="600"/>
              </a:spcBef>
              <a:spcAft>
                <a:spcPts val="600"/>
              </a:spcAft>
              <a:buFont typeface="Arial" panose="020B0604020202020204" pitchFamily="34" charset="0"/>
              <a:buChar char="•"/>
            </a:pPr>
            <a:r>
              <a:rPr lang="en-US" sz="2200" dirty="0" smtClean="0"/>
              <a:t>2014 S-TEK Implementation Plan Projects – Mary Mahaffy</a:t>
            </a:r>
          </a:p>
          <a:p>
            <a:pPr marL="742950" lvl="1" indent="-285750">
              <a:spcAft>
                <a:spcPts val="600"/>
              </a:spcAft>
              <a:buFont typeface="Arial" panose="020B0604020202020204" pitchFamily="34" charset="0"/>
              <a:buChar char="•"/>
            </a:pPr>
            <a:r>
              <a:rPr lang="en-US" sz="2000" dirty="0" smtClean="0"/>
              <a:t>New solicited proposals</a:t>
            </a:r>
          </a:p>
          <a:p>
            <a:pPr marL="742950" lvl="1" indent="-285750">
              <a:spcAft>
                <a:spcPts val="600"/>
              </a:spcAft>
              <a:buFont typeface="Arial" panose="020B0604020202020204" pitchFamily="34" charset="0"/>
              <a:buChar char="•"/>
            </a:pPr>
            <a:r>
              <a:rPr lang="en-US" sz="2000" dirty="0" smtClean="0"/>
              <a:t>Continuation of on-going priorities </a:t>
            </a:r>
          </a:p>
          <a:p>
            <a:pPr marL="742950" lvl="1" indent="-285750">
              <a:spcAft>
                <a:spcPts val="1200"/>
              </a:spcAft>
              <a:buFont typeface="Arial" panose="020B0604020202020204" pitchFamily="34" charset="0"/>
              <a:buChar char="•"/>
            </a:pPr>
            <a:r>
              <a:rPr lang="en-US" sz="2000" dirty="0" smtClean="0"/>
              <a:t>Recommended </a:t>
            </a:r>
            <a:r>
              <a:rPr lang="en-US" sz="2000" dirty="0" smtClean="0"/>
              <a:t>final approval process</a:t>
            </a:r>
          </a:p>
          <a:p>
            <a:pPr marL="285750" indent="-285750">
              <a:spcBef>
                <a:spcPts val="600"/>
              </a:spcBef>
              <a:spcAft>
                <a:spcPts val="1200"/>
              </a:spcAft>
              <a:buFont typeface="Arial" panose="020B0604020202020204" pitchFamily="34" charset="0"/>
              <a:buChar char="•"/>
            </a:pPr>
            <a:r>
              <a:rPr lang="en-US" sz="2200" dirty="0" smtClean="0"/>
              <a:t>Conservation Planning Atlas – Tom </a:t>
            </a:r>
            <a:r>
              <a:rPr lang="en-US" sz="2200" dirty="0" err="1" smtClean="0"/>
              <a:t>Miewald</a:t>
            </a:r>
            <a:endParaRPr lang="en-US" sz="2200" dirty="0" smtClean="0"/>
          </a:p>
          <a:p>
            <a:pPr marL="285750" indent="-285750">
              <a:spcBef>
                <a:spcPts val="600"/>
              </a:spcBef>
              <a:spcAft>
                <a:spcPts val="1200"/>
              </a:spcAft>
              <a:buFont typeface="Arial" panose="020B0604020202020204" pitchFamily="34" charset="0"/>
              <a:buChar char="•"/>
            </a:pPr>
            <a:r>
              <a:rPr lang="en-US" sz="2200" dirty="0" smtClean="0"/>
              <a:t>NPLCC </a:t>
            </a:r>
            <a:r>
              <a:rPr lang="en-US" sz="2200" dirty="0" smtClean="0"/>
              <a:t>Conservation Goals – John Mankowski and Mary Mahaffy</a:t>
            </a:r>
          </a:p>
        </p:txBody>
      </p:sp>
    </p:spTree>
    <p:extLst>
      <p:ext uri="{BB962C8B-B14F-4D97-AF65-F5344CB8AC3E}">
        <p14:creationId xmlns:p14="http://schemas.microsoft.com/office/powerpoint/2010/main" val="3127811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nplcc-logo.png"/>
          <p:cNvPicPr>
            <a:picLocks noChangeAspect="1"/>
          </p:cNvPicPr>
          <p:nvPr/>
        </p:nvPicPr>
        <p:blipFill>
          <a:blip r:embed="rId4" cstate="print"/>
          <a:stretch>
            <a:fillRect/>
          </a:stretch>
        </p:blipFill>
        <p:spPr>
          <a:xfrm>
            <a:off x="304800" y="-41446"/>
            <a:ext cx="2438400" cy="1219200"/>
          </a:xfrm>
          <a:prstGeom prst="rect">
            <a:avLst/>
          </a:prstGeom>
        </p:spPr>
      </p:pic>
      <p:sp>
        <p:nvSpPr>
          <p:cNvPr id="6" name="TextBox 5"/>
          <p:cNvSpPr txBox="1"/>
          <p:nvPr/>
        </p:nvSpPr>
        <p:spPr>
          <a:xfrm>
            <a:off x="533400" y="1447800"/>
            <a:ext cx="7391400" cy="4893647"/>
          </a:xfrm>
          <a:prstGeom prst="rect">
            <a:avLst/>
          </a:prstGeom>
          <a:noFill/>
        </p:spPr>
        <p:txBody>
          <a:bodyPr wrap="square" rtlCol="0">
            <a:spAutoFit/>
          </a:bodyPr>
          <a:lstStyle/>
          <a:p>
            <a:r>
              <a:rPr lang="en-US" sz="2800" b="1" dirty="0" smtClean="0">
                <a:solidFill>
                  <a:srgbClr val="C00000"/>
                </a:solidFill>
              </a:rPr>
              <a:t>USGS Support:</a:t>
            </a:r>
          </a:p>
          <a:p>
            <a:pPr marL="285750" indent="-285750">
              <a:spcBef>
                <a:spcPts val="600"/>
              </a:spcBef>
              <a:spcAft>
                <a:spcPts val="1200"/>
              </a:spcAft>
              <a:buFont typeface="Arial" panose="020B0604020202020204" pitchFamily="34" charset="0"/>
              <a:buChar char="•"/>
            </a:pPr>
            <a:r>
              <a:rPr lang="en-US" sz="2000" dirty="0" smtClean="0"/>
              <a:t>Part-time Assistant Science Coordinator </a:t>
            </a:r>
          </a:p>
          <a:p>
            <a:pPr marL="285750" indent="-285750">
              <a:spcBef>
                <a:spcPts val="600"/>
              </a:spcBef>
              <a:spcAft>
                <a:spcPts val="600"/>
              </a:spcAft>
              <a:buFont typeface="Arial" panose="020B0604020202020204" pitchFamily="34" charset="0"/>
              <a:buChar char="•"/>
            </a:pPr>
            <a:r>
              <a:rPr lang="en-US" sz="2000" dirty="0" smtClean="0"/>
              <a:t>Jill </a:t>
            </a:r>
            <a:r>
              <a:rPr lang="en-US" sz="2000" dirty="0" err="1" smtClean="0"/>
              <a:t>Hardiman</a:t>
            </a:r>
            <a:r>
              <a:rPr lang="en-US" sz="2000" dirty="0" smtClean="0"/>
              <a:t> - Fisheries Biologist, USGS Columbia River Fisheries Research Lab</a:t>
            </a:r>
          </a:p>
          <a:p>
            <a:pPr marL="285750" indent="-285750">
              <a:spcBef>
                <a:spcPts val="600"/>
              </a:spcBef>
              <a:buFont typeface="Arial" panose="020B0604020202020204" pitchFamily="34" charset="0"/>
              <a:buChar char="•"/>
            </a:pPr>
            <a:r>
              <a:rPr lang="en-US" sz="2000" dirty="0" smtClean="0"/>
              <a:t>Primary responsibilities include – Assists with: </a:t>
            </a:r>
          </a:p>
          <a:p>
            <a:pPr marL="742950" lvl="1" indent="-285750">
              <a:spcBef>
                <a:spcPts val="600"/>
              </a:spcBef>
              <a:buFont typeface="Arial" panose="020B0604020202020204" pitchFamily="34" charset="0"/>
              <a:buChar char="•"/>
            </a:pPr>
            <a:r>
              <a:rPr lang="en-US" dirty="0" smtClean="0"/>
              <a:t>Project tracking system</a:t>
            </a:r>
          </a:p>
          <a:p>
            <a:pPr marL="742950" lvl="1" indent="-285750">
              <a:spcBef>
                <a:spcPts val="600"/>
              </a:spcBef>
              <a:buFont typeface="Arial" panose="020B0604020202020204" pitchFamily="34" charset="0"/>
              <a:buChar char="•"/>
            </a:pPr>
            <a:r>
              <a:rPr lang="en-US" dirty="0" smtClean="0"/>
              <a:t>Review project data management plans</a:t>
            </a:r>
          </a:p>
          <a:p>
            <a:pPr marL="742950" lvl="1" indent="-285750">
              <a:spcBef>
                <a:spcPts val="600"/>
              </a:spcBef>
              <a:buFont typeface="Arial" panose="020B0604020202020204" pitchFamily="34" charset="0"/>
              <a:buChar char="•"/>
            </a:pPr>
            <a:r>
              <a:rPr lang="en-US" dirty="0" smtClean="0"/>
              <a:t>Project peer review process</a:t>
            </a:r>
          </a:p>
          <a:p>
            <a:pPr marL="742950" lvl="1" indent="-285750">
              <a:spcBef>
                <a:spcPts val="600"/>
              </a:spcBef>
              <a:buFont typeface="Arial" panose="020B0604020202020204" pitchFamily="34" charset="0"/>
              <a:buChar char="•"/>
            </a:pPr>
            <a:r>
              <a:rPr lang="en-US" dirty="0" smtClean="0"/>
              <a:t>Assessing and enhancing use and relevance of deliverables</a:t>
            </a:r>
          </a:p>
          <a:p>
            <a:pPr marL="742950" lvl="1" indent="-285750">
              <a:spcBef>
                <a:spcPts val="600"/>
              </a:spcBef>
              <a:buFont typeface="Arial" panose="020B0604020202020204" pitchFamily="34" charset="0"/>
              <a:buChar char="•"/>
            </a:pPr>
            <a:r>
              <a:rPr lang="en-US" dirty="0" smtClean="0"/>
              <a:t>Developing a framework for continual adaptive learning for program-scale response to climate change based on the totality of project findings </a:t>
            </a:r>
          </a:p>
          <a:p>
            <a:pPr marL="742950" lvl="1" indent="-285750">
              <a:spcBef>
                <a:spcPts val="600"/>
              </a:spcBef>
              <a:buFont typeface="Arial" panose="020B0604020202020204" pitchFamily="34" charset="0"/>
              <a:buChar char="•"/>
            </a:pPr>
            <a:r>
              <a:rPr lang="en-US" dirty="0" smtClean="0"/>
              <a:t>Updates to interactive climate map (currently under development) </a:t>
            </a:r>
          </a:p>
        </p:txBody>
      </p:sp>
    </p:spTree>
    <p:extLst>
      <p:ext uri="{BB962C8B-B14F-4D97-AF65-F5344CB8AC3E}">
        <p14:creationId xmlns:p14="http://schemas.microsoft.com/office/powerpoint/2010/main" val="1254916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nplcc-logo.png"/>
          <p:cNvPicPr>
            <a:picLocks noChangeAspect="1"/>
          </p:cNvPicPr>
          <p:nvPr/>
        </p:nvPicPr>
        <p:blipFill>
          <a:blip r:embed="rId4" cstate="print"/>
          <a:stretch>
            <a:fillRect/>
          </a:stretch>
        </p:blipFill>
        <p:spPr>
          <a:xfrm>
            <a:off x="304800" y="-41446"/>
            <a:ext cx="2438400" cy="1219200"/>
          </a:xfrm>
          <a:prstGeom prst="rect">
            <a:avLst/>
          </a:prstGeom>
        </p:spPr>
      </p:pic>
      <p:sp>
        <p:nvSpPr>
          <p:cNvPr id="6" name="TextBox 5"/>
          <p:cNvSpPr txBox="1"/>
          <p:nvPr/>
        </p:nvSpPr>
        <p:spPr>
          <a:xfrm>
            <a:off x="533400" y="1447800"/>
            <a:ext cx="7924800" cy="4324261"/>
          </a:xfrm>
          <a:prstGeom prst="rect">
            <a:avLst/>
          </a:prstGeom>
          <a:noFill/>
        </p:spPr>
        <p:txBody>
          <a:bodyPr wrap="square" rtlCol="0">
            <a:spAutoFit/>
          </a:bodyPr>
          <a:lstStyle/>
          <a:p>
            <a:r>
              <a:rPr lang="en-US" sz="2800" b="1" dirty="0" smtClean="0">
                <a:solidFill>
                  <a:srgbClr val="C00000"/>
                </a:solidFill>
              </a:rPr>
              <a:t>Progress being made on:</a:t>
            </a:r>
          </a:p>
          <a:p>
            <a:pPr marL="285750" indent="-285750">
              <a:spcBef>
                <a:spcPts val="1200"/>
              </a:spcBef>
              <a:buFont typeface="Arial" panose="020B0604020202020204" pitchFamily="34" charset="0"/>
              <a:buChar char="•"/>
            </a:pPr>
            <a:r>
              <a:rPr lang="en-US" sz="2300" dirty="0" smtClean="0"/>
              <a:t>Project Management and Accountability Practices Document</a:t>
            </a:r>
          </a:p>
          <a:p>
            <a:pPr marL="742950" lvl="1" indent="-285750">
              <a:spcBef>
                <a:spcPts val="600"/>
              </a:spcBef>
              <a:buFont typeface="Arial" panose="020B0604020202020204" pitchFamily="34" charset="0"/>
              <a:buChar char="•"/>
            </a:pPr>
            <a:r>
              <a:rPr lang="en-US" sz="2000" dirty="0" smtClean="0"/>
              <a:t>S-TEK Subcommittee discussion and input </a:t>
            </a:r>
          </a:p>
          <a:p>
            <a:pPr marL="742950" lvl="1" indent="-285750">
              <a:spcBef>
                <a:spcPts val="600"/>
              </a:spcBef>
              <a:buFont typeface="Arial" panose="020B0604020202020204" pitchFamily="34" charset="0"/>
              <a:buChar char="•"/>
            </a:pPr>
            <a:r>
              <a:rPr lang="en-US" sz="2000" dirty="0" smtClean="0"/>
              <a:t>Draft will be provided in early June for Steering Committee discussion and consideration for adoption in July</a:t>
            </a:r>
          </a:p>
          <a:p>
            <a:pPr lvl="1">
              <a:spcBef>
                <a:spcPts val="600"/>
              </a:spcBef>
            </a:pPr>
            <a:endParaRPr lang="en-US" sz="2000" dirty="0" smtClean="0"/>
          </a:p>
          <a:p>
            <a:pPr marL="285750" indent="-285750">
              <a:spcBef>
                <a:spcPts val="600"/>
              </a:spcBef>
              <a:spcAft>
                <a:spcPts val="600"/>
              </a:spcAft>
              <a:buFont typeface="Arial" panose="020B0604020202020204" pitchFamily="34" charset="0"/>
              <a:buChar char="•"/>
            </a:pPr>
            <a:r>
              <a:rPr lang="en-US" sz="2300" dirty="0" smtClean="0"/>
              <a:t>2015/2016 Implementation Plan </a:t>
            </a:r>
          </a:p>
          <a:p>
            <a:pPr marL="742950" lvl="1" indent="-285750">
              <a:spcBef>
                <a:spcPts val="600"/>
              </a:spcBef>
              <a:buFont typeface="Arial" panose="020B0604020202020204" pitchFamily="34" charset="0"/>
              <a:buChar char="•"/>
            </a:pPr>
            <a:r>
              <a:rPr lang="en-US" dirty="0" smtClean="0"/>
              <a:t>Under development by S-TEK Subcommittee</a:t>
            </a:r>
          </a:p>
          <a:p>
            <a:pPr marL="742950" lvl="1" indent="-285750">
              <a:spcBef>
                <a:spcPts val="600"/>
              </a:spcBef>
              <a:buFont typeface="Arial" panose="020B0604020202020204" pitchFamily="34" charset="0"/>
              <a:buChar char="•"/>
            </a:pPr>
            <a:r>
              <a:rPr lang="en-US" dirty="0" smtClean="0"/>
              <a:t>Consistent with 4 year S-TEK Strategy </a:t>
            </a:r>
          </a:p>
          <a:p>
            <a:pPr marL="742950" lvl="1" indent="-285750">
              <a:spcBef>
                <a:spcPts val="600"/>
              </a:spcBef>
              <a:buFont typeface="Arial" panose="020B0604020202020204" pitchFamily="34" charset="0"/>
              <a:buChar char="•"/>
            </a:pPr>
            <a:r>
              <a:rPr lang="en-US" dirty="0" smtClean="0"/>
              <a:t>Homework will be provided prior to July Steering Committee meeting for discussion on priority focuses to include in Implementation Plan</a:t>
            </a:r>
          </a:p>
        </p:txBody>
      </p:sp>
    </p:spTree>
    <p:extLst>
      <p:ext uri="{BB962C8B-B14F-4D97-AF65-F5344CB8AC3E}">
        <p14:creationId xmlns:p14="http://schemas.microsoft.com/office/powerpoint/2010/main" val="545112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4"/>
          <p:cNvGraphicFramePr>
            <a:graphicFrameLocks noGrp="1"/>
          </p:cNvGraphicFramePr>
          <p:nvPr>
            <p:extLst>
              <p:ext uri="{D42A27DB-BD31-4B8C-83A1-F6EECF244321}">
                <p14:modId xmlns:p14="http://schemas.microsoft.com/office/powerpoint/2010/main" val="2289014031"/>
              </p:ext>
            </p:extLst>
          </p:nvPr>
        </p:nvGraphicFramePr>
        <p:xfrm>
          <a:off x="228600" y="1542507"/>
          <a:ext cx="8686800" cy="5086893"/>
        </p:xfrm>
        <a:graphic>
          <a:graphicData uri="http://schemas.openxmlformats.org/drawingml/2006/table">
            <a:tbl>
              <a:tblPr firstRow="1" bandRow="1">
                <a:tableStyleId>{5C22544A-7EE6-4342-B048-85BDC9FD1C3A}</a:tableStyleId>
              </a:tblPr>
              <a:tblGrid>
                <a:gridCol w="5638800"/>
                <a:gridCol w="959597"/>
                <a:gridCol w="2088403"/>
              </a:tblGrid>
              <a:tr h="533400">
                <a:tc>
                  <a:txBody>
                    <a:bodyPr/>
                    <a:lstStyle/>
                    <a:p>
                      <a:r>
                        <a:rPr lang="en-US" baseline="0" dirty="0" smtClean="0"/>
                        <a:t>2014 Implementation Plan Table 2 (part)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Priority Topics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Likely Funding Mechanism</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dirty="0" smtClean="0"/>
                        <a:t>1</a:t>
                      </a:r>
                      <a:r>
                        <a:rPr lang="en-US" b="1" dirty="0" smtClean="0"/>
                        <a:t>. Augment, integrate, and share existing S-TEK data and information</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smtClean="0"/>
                        <a:t>Salary/Agreement/ Contract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r>
              <a:tr h="457200">
                <a:tc>
                  <a:txBody>
                    <a:bodyPr/>
                    <a:lstStyle/>
                    <a:p>
                      <a:r>
                        <a:rPr lang="en-US" sz="1500" dirty="0" smtClean="0"/>
                        <a:t>1.1  Conservation Planning Atlas (1 ongoing project)</a:t>
                      </a:r>
                    </a:p>
                    <a:p>
                      <a:r>
                        <a:rPr lang="en-US" sz="1500" dirty="0" smtClean="0"/>
                        <a:t>1.5  Partner Forums (Cascadia</a:t>
                      </a:r>
                      <a:r>
                        <a:rPr lang="en-US" sz="1500" baseline="0" dirty="0" smtClean="0"/>
                        <a:t>) (1 ongoing project)</a:t>
                      </a:r>
                      <a:endParaRPr lang="en-US" sz="1500" dirty="0" smtClean="0"/>
                    </a:p>
                    <a:p>
                      <a:r>
                        <a:rPr lang="en-US" sz="1500" dirty="0" smtClean="0"/>
                        <a:t>  -    Interactive Climate Map (communication</a:t>
                      </a:r>
                      <a:r>
                        <a:rPr lang="en-US" sz="1500" baseline="0" dirty="0" smtClean="0"/>
                        <a:t> tool) (1 </a:t>
                      </a:r>
                      <a:r>
                        <a:rPr lang="en-US" sz="1500" baseline="0" dirty="0" smtClean="0"/>
                        <a:t>ongoing project</a:t>
                      </a:r>
                      <a:r>
                        <a:rPr lang="en-US" sz="1500" baseline="0" dirty="0" smtClean="0"/>
                        <a:t>)</a:t>
                      </a: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500" dirty="0" smtClean="0"/>
                        <a:t>All</a:t>
                      </a: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7200">
                <a:tc>
                  <a:txBody>
                    <a:bodyPr/>
                    <a:lstStyle/>
                    <a:p>
                      <a:r>
                        <a:rPr lang="en-US" dirty="0" smtClean="0"/>
                        <a:t>2. </a:t>
                      </a:r>
                      <a:r>
                        <a:rPr lang="en-US" b="1" dirty="0" smtClean="0"/>
                        <a:t>Align and coordinate the delivery of Science and TEK with decision-maker needs</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smtClean="0"/>
                        <a:t>RFP</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r>
              <a:tr h="379911">
                <a:tc>
                  <a:txBody>
                    <a:bodyPr/>
                    <a:lstStyle/>
                    <a:p>
                      <a:r>
                        <a:rPr lang="en-US" sz="1500" dirty="0" smtClean="0"/>
                        <a:t>2.5  Synthesize information existing work (</a:t>
                      </a:r>
                      <a:r>
                        <a:rPr lang="en-US" sz="1400" dirty="0" smtClean="0"/>
                        <a:t>evaluated - none proposed</a:t>
                      </a:r>
                      <a:r>
                        <a:rPr lang="en-US" sz="1500" dirty="0" smtClean="0"/>
                        <a:t>)</a:t>
                      </a: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500" dirty="0" smtClean="0"/>
                        <a:t>B, C or E</a:t>
                      </a: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7200">
                <a:tc>
                  <a:txBody>
                    <a:bodyPr/>
                    <a:lstStyle/>
                    <a:p>
                      <a:r>
                        <a:rPr lang="en-US" b="1" dirty="0" smtClean="0"/>
                        <a:t>3.  Identify</a:t>
                      </a:r>
                      <a:r>
                        <a:rPr lang="en-US" b="1" baseline="0" dirty="0" smtClean="0"/>
                        <a:t> </a:t>
                      </a:r>
                      <a:r>
                        <a:rPr lang="en-US" b="1" dirty="0" smtClean="0"/>
                        <a:t>S-TEK information necessary to support large-scale planning</a:t>
                      </a:r>
                      <a:r>
                        <a:rPr lang="en-US" b="1" baseline="0" dirty="0" smtClean="0"/>
                        <a:t> and management efforts</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smtClean="0"/>
                        <a:t>Agreement/ Contract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r>
              <a:tr h="457200">
                <a:tc>
                  <a:txBody>
                    <a:bodyPr/>
                    <a:lstStyle/>
                    <a:p>
                      <a:r>
                        <a:rPr lang="en-US" b="1" dirty="0" smtClean="0"/>
                        <a:t>4. Incorporate climate information into line management activities</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smtClean="0"/>
                        <a:t>RFP</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r>
              <a:tr h="395151">
                <a:tc>
                  <a:txBody>
                    <a:bodyPr/>
                    <a:lstStyle/>
                    <a:p>
                      <a:r>
                        <a:rPr lang="en-US" sz="1500" dirty="0" smtClean="0"/>
                        <a:t>4.2 Habitat</a:t>
                      </a:r>
                      <a:r>
                        <a:rPr lang="en-US" sz="1500" baseline="0" dirty="0" smtClean="0"/>
                        <a:t> </a:t>
                      </a:r>
                      <a:r>
                        <a:rPr lang="en-US" sz="1500" baseline="0" dirty="0" err="1" smtClean="0"/>
                        <a:t>conserv</a:t>
                      </a:r>
                      <a:r>
                        <a:rPr lang="en-US" sz="1500" baseline="0" dirty="0" smtClean="0"/>
                        <a:t>. &amp; restoration planning (</a:t>
                      </a:r>
                      <a:r>
                        <a:rPr lang="en-US" sz="1400" baseline="0" dirty="0" smtClean="0"/>
                        <a:t>evaluated –none proposed)</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500" dirty="0" smtClean="0"/>
                        <a:t>B or E</a:t>
                      </a: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5151">
                <a:tc>
                  <a:txBody>
                    <a:bodyPr/>
                    <a:lstStyle/>
                    <a:p>
                      <a:r>
                        <a:rPr lang="en-US" sz="1500" dirty="0" smtClean="0"/>
                        <a:t>4.4 Planning</a:t>
                      </a:r>
                      <a:r>
                        <a:rPr lang="en-US" sz="1500" baseline="0" dirty="0" smtClean="0"/>
                        <a:t> and adaptation actions (4 proposed given funding)</a:t>
                      </a: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500" dirty="0" smtClean="0"/>
                        <a:t>Any</a:t>
                      </a: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 name="TextBox 1"/>
          <p:cNvSpPr txBox="1"/>
          <p:nvPr/>
        </p:nvSpPr>
        <p:spPr>
          <a:xfrm>
            <a:off x="457199" y="990600"/>
            <a:ext cx="7851252" cy="369332"/>
          </a:xfrm>
          <a:prstGeom prst="rect">
            <a:avLst/>
          </a:prstGeom>
          <a:noFill/>
        </p:spPr>
        <p:txBody>
          <a:bodyPr wrap="none" rtlCol="0">
            <a:spAutoFit/>
          </a:bodyPr>
          <a:lstStyle/>
          <a:p>
            <a:r>
              <a:rPr lang="en-US" b="1" dirty="0" smtClean="0">
                <a:solidFill>
                  <a:srgbClr val="C00000"/>
                </a:solidFill>
              </a:rPr>
              <a:t>Science/TEK Strategy Implementation Plan – Current Funding Recommendations</a:t>
            </a:r>
            <a:endParaRPr lang="en-US" b="1" dirty="0">
              <a:solidFill>
                <a:srgbClr val="C00000"/>
              </a:solidFill>
            </a:endParaRPr>
          </a:p>
        </p:txBody>
      </p:sp>
    </p:spTree>
    <p:extLst>
      <p:ext uri="{BB962C8B-B14F-4D97-AF65-F5344CB8AC3E}">
        <p14:creationId xmlns:p14="http://schemas.microsoft.com/office/powerpoint/2010/main" val="2288755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66486"/>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ontent Placeholder 1"/>
          <p:cNvSpPr>
            <a:spLocks noGrp="1"/>
          </p:cNvSpPr>
          <p:nvPr>
            <p:ph sz="half" idx="2"/>
          </p:nvPr>
        </p:nvSpPr>
        <p:spPr>
          <a:xfrm>
            <a:off x="380999" y="1828800"/>
            <a:ext cx="8382001" cy="4572000"/>
          </a:xfrm>
        </p:spPr>
        <p:txBody>
          <a:bodyPr>
            <a:noAutofit/>
          </a:bodyPr>
          <a:lstStyle/>
          <a:p>
            <a:pPr marL="0" indent="0">
              <a:spcBef>
                <a:spcPts val="0"/>
              </a:spcBef>
              <a:buNone/>
            </a:pPr>
            <a:r>
              <a:rPr lang="en-US" sz="2400" b="1" dirty="0" smtClean="0">
                <a:solidFill>
                  <a:schemeClr val="accent6">
                    <a:lumMod val="50000"/>
                  </a:schemeClr>
                </a:solidFill>
              </a:rPr>
              <a:t>All Actions – Work with Decision-makers</a:t>
            </a:r>
          </a:p>
          <a:p>
            <a:pPr marL="0" indent="0">
              <a:spcBef>
                <a:spcPts val="0"/>
              </a:spcBef>
              <a:buNone/>
            </a:pPr>
            <a:endParaRPr lang="en-US" sz="1100" b="1" dirty="0" smtClean="0">
              <a:solidFill>
                <a:schemeClr val="accent6">
                  <a:lumMod val="50000"/>
                </a:schemeClr>
              </a:solidFill>
            </a:endParaRPr>
          </a:p>
          <a:p>
            <a:pPr marL="0" indent="0">
              <a:spcBef>
                <a:spcPts val="0"/>
              </a:spcBef>
              <a:buNone/>
            </a:pPr>
            <a:r>
              <a:rPr lang="en-US" sz="2400" b="1" dirty="0" smtClean="0">
                <a:solidFill>
                  <a:schemeClr val="accent5">
                    <a:lumMod val="50000"/>
                  </a:schemeClr>
                </a:solidFill>
              </a:rPr>
              <a:t>Action 2.5</a:t>
            </a:r>
          </a:p>
          <a:p>
            <a:pPr>
              <a:spcBef>
                <a:spcPts val="0"/>
              </a:spcBef>
              <a:spcAft>
                <a:spcPts val="600"/>
              </a:spcAft>
            </a:pPr>
            <a:r>
              <a:rPr lang="en-US" sz="2000" b="1" dirty="0" smtClean="0"/>
              <a:t>Synthesize information </a:t>
            </a:r>
            <a:r>
              <a:rPr lang="en-US" sz="2000" dirty="0" smtClean="0"/>
              <a:t>existing work related to species, ecosystem or ecosystem service/characteristic in different geographic locations to inform common factors affecting that resource across a broader geography and issues that may be unique to that one geography.  </a:t>
            </a:r>
            <a:r>
              <a:rPr lang="en-US" sz="2000" b="1" i="1" dirty="0" smtClean="0"/>
              <a:t>(Priority Topics: B, C or E)</a:t>
            </a:r>
          </a:p>
          <a:p>
            <a:pPr marL="0" indent="0">
              <a:spcBef>
                <a:spcPts val="0"/>
              </a:spcBef>
              <a:buNone/>
            </a:pPr>
            <a:r>
              <a:rPr lang="en-US" sz="2400" b="1" dirty="0" smtClean="0">
                <a:solidFill>
                  <a:schemeClr val="accent5">
                    <a:lumMod val="50000"/>
                  </a:schemeClr>
                </a:solidFill>
              </a:rPr>
              <a:t>Action 4.2</a:t>
            </a:r>
          </a:p>
          <a:p>
            <a:pPr>
              <a:spcBef>
                <a:spcPts val="0"/>
              </a:spcBef>
              <a:spcAft>
                <a:spcPts val="600"/>
              </a:spcAft>
            </a:pPr>
            <a:r>
              <a:rPr lang="en-US" sz="2000" dirty="0" smtClean="0"/>
              <a:t>Assist  with incorporating climate change info into </a:t>
            </a:r>
            <a:r>
              <a:rPr lang="en-US" sz="2000" b="1" dirty="0" smtClean="0"/>
              <a:t>habitat restoration</a:t>
            </a:r>
            <a:r>
              <a:rPr lang="en-US" sz="2000" dirty="0" smtClean="0"/>
              <a:t>, </a:t>
            </a:r>
            <a:r>
              <a:rPr lang="en-US" sz="2000" b="1" dirty="0" smtClean="0"/>
              <a:t>adaptation or enhancement </a:t>
            </a:r>
            <a:r>
              <a:rPr lang="en-US" sz="2000" b="1" i="1" dirty="0" smtClean="0"/>
              <a:t>(Priority Topics: B or E)</a:t>
            </a:r>
          </a:p>
          <a:p>
            <a:pPr marL="0" indent="0">
              <a:spcBef>
                <a:spcPts val="0"/>
              </a:spcBef>
              <a:buNone/>
            </a:pPr>
            <a:r>
              <a:rPr lang="en-US" sz="2400" b="1" dirty="0" smtClean="0">
                <a:solidFill>
                  <a:schemeClr val="accent5">
                    <a:lumMod val="50000"/>
                  </a:schemeClr>
                </a:solidFill>
              </a:rPr>
              <a:t>Action 4.4</a:t>
            </a:r>
          </a:p>
          <a:p>
            <a:pPr>
              <a:spcBef>
                <a:spcPts val="0"/>
              </a:spcBef>
            </a:pPr>
            <a:r>
              <a:rPr lang="en-US" sz="2000" dirty="0" smtClean="0"/>
              <a:t>Assist with incorporating climate change information into </a:t>
            </a:r>
            <a:r>
              <a:rPr lang="en-US" sz="2000" b="1" dirty="0" smtClean="0"/>
              <a:t>natural resource managemen</a:t>
            </a:r>
            <a:r>
              <a:rPr lang="en-US" sz="2000" dirty="0" smtClean="0"/>
              <a:t>t through linking actions to key climate impacts, vulnerabilities or adaptation options.  </a:t>
            </a:r>
            <a:r>
              <a:rPr lang="en-US" sz="2000" b="1" i="1" dirty="0" smtClean="0"/>
              <a:t>(Priority Topics: Any)</a:t>
            </a:r>
          </a:p>
        </p:txBody>
      </p:sp>
      <p:sp>
        <p:nvSpPr>
          <p:cNvPr id="3" name="TextBox 2"/>
          <p:cNvSpPr txBox="1"/>
          <p:nvPr/>
        </p:nvSpPr>
        <p:spPr>
          <a:xfrm>
            <a:off x="1295400" y="1152714"/>
            <a:ext cx="6629444" cy="523220"/>
          </a:xfrm>
          <a:prstGeom prst="rect">
            <a:avLst/>
          </a:prstGeom>
          <a:noFill/>
        </p:spPr>
        <p:txBody>
          <a:bodyPr wrap="none" rtlCol="0">
            <a:spAutoFit/>
          </a:bodyPr>
          <a:lstStyle/>
          <a:p>
            <a:r>
              <a:rPr lang="en-US" sz="2800" b="1" dirty="0" smtClean="0">
                <a:solidFill>
                  <a:srgbClr val="990000"/>
                </a:solidFill>
              </a:rPr>
              <a:t>Fall 2013 Request for Pre-Proposals Actions</a:t>
            </a:r>
            <a:endParaRPr lang="en-US" sz="2800" b="1" dirty="0">
              <a:solidFill>
                <a:srgbClr val="990000"/>
              </a:solidFill>
            </a:endParaRPr>
          </a:p>
        </p:txBody>
      </p:sp>
    </p:spTree>
    <p:extLst>
      <p:ext uri="{BB962C8B-B14F-4D97-AF65-F5344CB8AC3E}">
        <p14:creationId xmlns:p14="http://schemas.microsoft.com/office/powerpoint/2010/main" val="3563407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sz="half" idx="4294967295"/>
            <p:extLst>
              <p:ext uri="{D42A27DB-BD31-4B8C-83A1-F6EECF244321}">
                <p14:modId xmlns:p14="http://schemas.microsoft.com/office/powerpoint/2010/main" val="3287413952"/>
              </p:ext>
            </p:extLst>
          </p:nvPr>
        </p:nvGraphicFramePr>
        <p:xfrm>
          <a:off x="1250358" y="2057400"/>
          <a:ext cx="6019799" cy="2916195"/>
        </p:xfrm>
        <a:graphic>
          <a:graphicData uri="http://schemas.openxmlformats.org/drawingml/2006/table">
            <a:tbl>
              <a:tblPr>
                <a:tableStyleId>{5C22544A-7EE6-4342-B048-85BDC9FD1C3A}</a:tableStyleId>
              </a:tblPr>
              <a:tblGrid>
                <a:gridCol w="2182897"/>
                <a:gridCol w="893156"/>
                <a:gridCol w="762160"/>
                <a:gridCol w="762160"/>
                <a:gridCol w="1419426"/>
              </a:tblGrid>
              <a:tr h="298742">
                <a:tc>
                  <a:txBody>
                    <a:bodyPr/>
                    <a:lstStyle/>
                    <a:p>
                      <a:pPr algn="l" fontAlgn="b"/>
                      <a:r>
                        <a:rPr lang="en-US" sz="2200" b="1" i="0" u="none" strike="noStrike" baseline="0" dirty="0" smtClean="0">
                          <a:solidFill>
                            <a:schemeClr val="tx1"/>
                          </a:solidFill>
                          <a:effectLst/>
                        </a:rPr>
                        <a:t>  Action</a:t>
                      </a:r>
                      <a:endParaRPr lang="en-US" sz="2200" b="1" i="0" u="none" strike="noStrike" baseline="0" dirty="0">
                        <a:solidFill>
                          <a:schemeClr val="tx1"/>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2200" b="1" i="0" u="none" strike="noStrike" baseline="0" dirty="0">
                          <a:solidFill>
                            <a:schemeClr val="tx1"/>
                          </a:solidFill>
                          <a:effectLst/>
                        </a:rPr>
                        <a:t>2.5</a:t>
                      </a:r>
                      <a:endParaRPr lang="en-US" sz="2200" b="1" i="0" u="none" strike="noStrike" baseline="0" dirty="0">
                        <a:solidFill>
                          <a:schemeClr val="tx1"/>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2200" b="1" i="0" u="none" strike="noStrike" baseline="0" dirty="0">
                          <a:solidFill>
                            <a:schemeClr val="tx1"/>
                          </a:solidFill>
                          <a:effectLst/>
                        </a:rPr>
                        <a:t>4.2</a:t>
                      </a:r>
                      <a:endParaRPr lang="en-US" sz="2200" b="1" i="0" u="none" strike="noStrike" baseline="0" dirty="0">
                        <a:solidFill>
                          <a:schemeClr val="tx1"/>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2200" b="1" i="0" u="none" strike="noStrike" baseline="0" dirty="0">
                          <a:solidFill>
                            <a:schemeClr val="tx1"/>
                          </a:solidFill>
                          <a:effectLst/>
                        </a:rPr>
                        <a:t>4.4</a:t>
                      </a:r>
                      <a:endParaRPr lang="en-US" sz="2200" b="1" i="0" u="none" strike="noStrike" baseline="0" dirty="0">
                        <a:solidFill>
                          <a:schemeClr val="tx1"/>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2200" b="1" i="0" u="none" strike="noStrike" baseline="0" dirty="0" smtClean="0">
                          <a:solidFill>
                            <a:srgbClr val="FF0000"/>
                          </a:solidFill>
                          <a:effectLst/>
                        </a:rPr>
                        <a:t>Total </a:t>
                      </a:r>
                      <a:endParaRPr lang="en-US" sz="2200" b="1" i="0" u="none" strike="noStrike" baseline="0"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r>
              <a:tr h="285710">
                <a:tc>
                  <a:txBody>
                    <a:bodyPr/>
                    <a:lstStyle/>
                    <a:p>
                      <a:pPr algn="l" fontAlgn="b"/>
                      <a:r>
                        <a:rPr lang="en-US" sz="1800" b="1" u="none" strike="noStrike" baseline="0" dirty="0" smtClean="0">
                          <a:effectLst/>
                        </a:rPr>
                        <a:t>  # </a:t>
                      </a:r>
                      <a:r>
                        <a:rPr lang="en-US" sz="1800" b="1" u="none" strike="noStrike" baseline="0" dirty="0">
                          <a:effectLst/>
                        </a:rPr>
                        <a:t>Pre-proposals</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1800" b="1" u="none" strike="noStrike" baseline="0" dirty="0">
                          <a:effectLst/>
                        </a:rPr>
                        <a:t>19</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1800" b="1" u="none" strike="noStrike" baseline="0" dirty="0">
                          <a:effectLst/>
                        </a:rPr>
                        <a:t>19</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1800" b="1" u="none" strike="noStrike" baseline="0" dirty="0">
                          <a:effectLst/>
                        </a:rPr>
                        <a:t>22</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1800" b="1" u="none" strike="noStrike" baseline="0" dirty="0">
                          <a:solidFill>
                            <a:srgbClr val="FF0000"/>
                          </a:solidFill>
                          <a:effectLst/>
                        </a:rPr>
                        <a:t>60</a:t>
                      </a:r>
                      <a:endParaRPr lang="en-US" sz="1800" b="1" i="0" u="none" strike="noStrike" baseline="0"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285710">
                <a:tc>
                  <a:txBody>
                    <a:bodyPr/>
                    <a:lstStyle/>
                    <a:p>
                      <a:pPr algn="l" fontAlgn="b"/>
                      <a:r>
                        <a:rPr lang="en-US" sz="1800" b="1" u="none" strike="noStrike" baseline="0" dirty="0" smtClean="0">
                          <a:effectLst/>
                        </a:rPr>
                        <a:t>  </a:t>
                      </a:r>
                      <a:r>
                        <a:rPr lang="en-US" sz="1800" b="1" u="none" strike="noStrike" baseline="0" dirty="0" smtClean="0">
                          <a:solidFill>
                            <a:srgbClr val="C00000"/>
                          </a:solidFill>
                          <a:effectLst/>
                        </a:rPr>
                        <a:t>Distribution</a:t>
                      </a:r>
                      <a:endParaRPr lang="en-US" sz="1800" b="1" i="0" u="none" strike="noStrike" baseline="0" dirty="0">
                        <a:solidFill>
                          <a:srgbClr val="C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u="none" strike="noStrike" baseline="0" dirty="0">
                          <a:effectLst/>
                        </a:rPr>
                        <a:t> </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u="none" strike="noStrike" baseline="0" dirty="0">
                          <a:effectLst/>
                        </a:rPr>
                        <a:t> </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u="none" strike="noStrike" baseline="0" dirty="0">
                          <a:effectLst/>
                        </a:rPr>
                        <a:t> </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l" fontAlgn="b"/>
                      <a:r>
                        <a:rPr lang="en-US" sz="1800" b="1" u="none" strike="noStrike" baseline="0" dirty="0">
                          <a:solidFill>
                            <a:srgbClr val="FF0000"/>
                          </a:solidFill>
                          <a:effectLst/>
                        </a:rPr>
                        <a:t> </a:t>
                      </a:r>
                      <a:endParaRPr lang="en-US" sz="1800" b="1" i="0" u="none" strike="noStrike" baseline="0"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r>
              <a:tr h="285710">
                <a:tc>
                  <a:txBody>
                    <a:bodyPr/>
                    <a:lstStyle/>
                    <a:p>
                      <a:pPr algn="l" fontAlgn="b"/>
                      <a:r>
                        <a:rPr lang="en-US" sz="1800" b="1" u="none" strike="noStrike" baseline="0" dirty="0">
                          <a:effectLst/>
                        </a:rPr>
                        <a:t>    </a:t>
                      </a:r>
                      <a:r>
                        <a:rPr lang="en-US" sz="1800" b="1" u="none" strike="noStrike" baseline="0" dirty="0" smtClean="0">
                          <a:effectLst/>
                        </a:rPr>
                        <a:t>   </a:t>
                      </a:r>
                      <a:r>
                        <a:rPr lang="en-US" sz="1800" b="1" u="none" strike="noStrike" baseline="0" dirty="0">
                          <a:effectLst/>
                        </a:rPr>
                        <a:t>NPLCC</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u="none" strike="noStrike" baseline="0" dirty="0">
                          <a:effectLst/>
                        </a:rPr>
                        <a:t>4</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u="none" strike="noStrike" baseline="0" dirty="0">
                          <a:effectLst/>
                        </a:rPr>
                        <a:t>1</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u="none" strike="noStrike" baseline="0" dirty="0">
                          <a:effectLst/>
                        </a:rPr>
                        <a:t>1</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u="none" strike="noStrike" baseline="0" dirty="0">
                          <a:solidFill>
                            <a:srgbClr val="FF0000"/>
                          </a:solidFill>
                          <a:effectLst/>
                        </a:rPr>
                        <a:t>6</a:t>
                      </a:r>
                      <a:endParaRPr lang="en-US" sz="1800" b="1" i="0" u="none" strike="noStrike" baseline="0"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r>
              <a:tr h="285710">
                <a:tc>
                  <a:txBody>
                    <a:bodyPr/>
                    <a:lstStyle/>
                    <a:p>
                      <a:pPr algn="l" fontAlgn="b"/>
                      <a:r>
                        <a:rPr lang="en-US" sz="1800" b="1" u="none" strike="noStrike" baseline="0" dirty="0">
                          <a:effectLst/>
                        </a:rPr>
                        <a:t>    </a:t>
                      </a:r>
                      <a:r>
                        <a:rPr lang="en-US" sz="1800" b="1" u="none" strike="noStrike" baseline="0" dirty="0" smtClean="0">
                          <a:effectLst/>
                        </a:rPr>
                        <a:t>   </a:t>
                      </a:r>
                      <a:r>
                        <a:rPr lang="en-US" sz="1800" b="1" u="none" strike="noStrike" baseline="0" dirty="0">
                          <a:effectLst/>
                        </a:rPr>
                        <a:t>AK</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u="none" strike="noStrike" baseline="0" dirty="0">
                          <a:effectLst/>
                        </a:rPr>
                        <a:t>3</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u="none" strike="noStrike" baseline="0" dirty="0">
                          <a:effectLst/>
                        </a:rPr>
                        <a:t>1</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u="none" strike="noStrike" baseline="0" dirty="0">
                          <a:effectLst/>
                        </a:rPr>
                        <a:t>3</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u="none" strike="noStrike" baseline="0" dirty="0">
                          <a:solidFill>
                            <a:srgbClr val="FF0000"/>
                          </a:solidFill>
                          <a:effectLst/>
                        </a:rPr>
                        <a:t>7</a:t>
                      </a:r>
                      <a:endParaRPr lang="en-US" sz="1800" b="1" i="0" u="none" strike="noStrike" baseline="0"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r>
              <a:tr h="285710">
                <a:tc>
                  <a:txBody>
                    <a:bodyPr/>
                    <a:lstStyle/>
                    <a:p>
                      <a:pPr algn="l" fontAlgn="b"/>
                      <a:r>
                        <a:rPr lang="en-US" sz="1800" b="1" u="none" strike="noStrike" baseline="0" dirty="0">
                          <a:effectLst/>
                        </a:rPr>
                        <a:t>     </a:t>
                      </a:r>
                      <a:r>
                        <a:rPr lang="en-US" sz="1800" b="1" u="none" strike="noStrike" baseline="0" dirty="0" smtClean="0">
                          <a:effectLst/>
                        </a:rPr>
                        <a:t>  BC </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u="none" strike="noStrike" baseline="0" dirty="0">
                          <a:effectLst/>
                        </a:rPr>
                        <a:t>4</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u="none" strike="noStrike" baseline="0" dirty="0">
                          <a:effectLst/>
                        </a:rPr>
                        <a:t>5</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u="none" strike="noStrike" baseline="0" dirty="0">
                          <a:effectLst/>
                        </a:rPr>
                        <a:t>9</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u="none" strike="noStrike" baseline="0" dirty="0">
                          <a:solidFill>
                            <a:srgbClr val="FF0000"/>
                          </a:solidFill>
                          <a:effectLst/>
                        </a:rPr>
                        <a:t>18</a:t>
                      </a:r>
                      <a:endParaRPr lang="en-US" sz="1800" b="1" i="0" u="none" strike="noStrike" baseline="0"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r>
              <a:tr h="285710">
                <a:tc>
                  <a:txBody>
                    <a:bodyPr/>
                    <a:lstStyle/>
                    <a:p>
                      <a:pPr algn="l" fontAlgn="b"/>
                      <a:r>
                        <a:rPr lang="en-US" sz="1800" b="1" u="none" strike="noStrike" baseline="0" dirty="0">
                          <a:effectLst/>
                        </a:rPr>
                        <a:t>    </a:t>
                      </a:r>
                      <a:r>
                        <a:rPr lang="en-US" sz="1800" b="1" u="none" strike="noStrike" baseline="0" dirty="0" smtClean="0">
                          <a:effectLst/>
                        </a:rPr>
                        <a:t>   </a:t>
                      </a:r>
                      <a:r>
                        <a:rPr lang="en-US" sz="1800" b="1" u="none" strike="noStrike" baseline="0" dirty="0">
                          <a:effectLst/>
                        </a:rPr>
                        <a:t>WA</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u="none" strike="noStrike" baseline="0" dirty="0">
                          <a:effectLst/>
                        </a:rPr>
                        <a:t>6</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u="none" strike="noStrike" baseline="0" dirty="0">
                          <a:effectLst/>
                        </a:rPr>
                        <a:t>6</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u="none" strike="noStrike" baseline="0" dirty="0">
                          <a:effectLst/>
                        </a:rPr>
                        <a:t>8</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u="none" strike="noStrike" baseline="0" dirty="0">
                          <a:solidFill>
                            <a:srgbClr val="FF0000"/>
                          </a:solidFill>
                          <a:effectLst/>
                        </a:rPr>
                        <a:t>20</a:t>
                      </a:r>
                      <a:endParaRPr lang="en-US" sz="1800" b="1" i="0" u="none" strike="noStrike" baseline="0"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r>
              <a:tr h="285710">
                <a:tc>
                  <a:txBody>
                    <a:bodyPr/>
                    <a:lstStyle/>
                    <a:p>
                      <a:pPr algn="l" fontAlgn="b"/>
                      <a:r>
                        <a:rPr lang="en-US" sz="1800" b="1" u="none" strike="noStrike" baseline="0" dirty="0">
                          <a:effectLst/>
                        </a:rPr>
                        <a:t>     </a:t>
                      </a:r>
                      <a:r>
                        <a:rPr lang="en-US" sz="1800" b="1" u="none" strike="noStrike" baseline="0" dirty="0" smtClean="0">
                          <a:effectLst/>
                        </a:rPr>
                        <a:t>  OR</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u="none" strike="noStrike" baseline="0" dirty="0">
                          <a:effectLst/>
                        </a:rPr>
                        <a:t>7</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u="none" strike="noStrike" baseline="0" dirty="0">
                          <a:effectLst/>
                        </a:rPr>
                        <a:t>9</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u="none" strike="noStrike" baseline="0" dirty="0">
                          <a:effectLst/>
                        </a:rPr>
                        <a:t>5</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800" b="1" u="none" strike="noStrike" baseline="0" dirty="0">
                          <a:solidFill>
                            <a:srgbClr val="FF0000"/>
                          </a:solidFill>
                          <a:effectLst/>
                        </a:rPr>
                        <a:t>21</a:t>
                      </a:r>
                      <a:endParaRPr lang="en-US" sz="1800" b="1" i="0" u="none" strike="noStrike" baseline="0"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r>
              <a:tr h="285710">
                <a:tc>
                  <a:txBody>
                    <a:bodyPr/>
                    <a:lstStyle/>
                    <a:p>
                      <a:pPr algn="l" fontAlgn="b"/>
                      <a:r>
                        <a:rPr lang="en-US" sz="1800" b="1" u="none" strike="noStrike" baseline="0" dirty="0">
                          <a:effectLst/>
                        </a:rPr>
                        <a:t>     </a:t>
                      </a:r>
                      <a:r>
                        <a:rPr lang="en-US" sz="1800" b="1" u="none" strike="noStrike" baseline="0" dirty="0" smtClean="0">
                          <a:effectLst/>
                        </a:rPr>
                        <a:t>  CA</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u="none" strike="noStrike" baseline="0" dirty="0">
                          <a:effectLst/>
                        </a:rPr>
                        <a:t>6</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u="none" strike="noStrike" baseline="0" dirty="0">
                          <a:effectLst/>
                        </a:rPr>
                        <a:t>4</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u="none" strike="noStrike" baseline="0" dirty="0">
                          <a:effectLst/>
                        </a:rPr>
                        <a:t>1</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u="none" strike="noStrike" baseline="0" dirty="0">
                          <a:solidFill>
                            <a:srgbClr val="FF0000"/>
                          </a:solidFill>
                          <a:effectLst/>
                        </a:rPr>
                        <a:t>11</a:t>
                      </a:r>
                      <a:endParaRPr lang="en-US" sz="1800" b="1" i="0" u="none" strike="noStrike" baseline="0"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r>
              <a:tr h="285710">
                <a:tc>
                  <a:txBody>
                    <a:bodyPr/>
                    <a:lstStyle/>
                    <a:p>
                      <a:pPr algn="l" fontAlgn="b"/>
                      <a:r>
                        <a:rPr lang="en-US" sz="1800" b="1" i="0" u="none" strike="noStrike" baseline="0" dirty="0" smtClean="0">
                          <a:solidFill>
                            <a:srgbClr val="000000"/>
                          </a:solidFill>
                          <a:effectLst/>
                          <a:latin typeface="Calibri" panose="020F0502020204030204" pitchFamily="34" charset="0"/>
                        </a:rPr>
                        <a:t>  Tribes/First Nations </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i="0" u="none" strike="noStrike" baseline="0" dirty="0" smtClean="0">
                          <a:solidFill>
                            <a:srgbClr val="000000"/>
                          </a:solidFill>
                          <a:effectLst/>
                          <a:latin typeface="Calibri" panose="020F0502020204030204" pitchFamily="34" charset="0"/>
                        </a:rPr>
                        <a:t>1</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i="0" u="none" strike="noStrike" baseline="0" dirty="0" smtClean="0">
                          <a:solidFill>
                            <a:srgbClr val="000000"/>
                          </a:solidFill>
                          <a:effectLst/>
                          <a:latin typeface="Calibri" panose="020F0502020204030204" pitchFamily="34" charset="0"/>
                        </a:rPr>
                        <a:t>4</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i="0" u="none" strike="noStrike" baseline="0" dirty="0" smtClean="0">
                          <a:solidFill>
                            <a:srgbClr val="000000"/>
                          </a:solidFill>
                          <a:effectLst/>
                          <a:latin typeface="Calibri" panose="020F0502020204030204" pitchFamily="34" charset="0"/>
                        </a:rPr>
                        <a:t>9</a:t>
                      </a:r>
                      <a:endParaRPr lang="en-US" sz="1800" b="1" i="0" u="none" strike="noStrike" baseline="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US" sz="1800" b="1" i="0" u="none" strike="noStrike" baseline="0" dirty="0" smtClean="0">
                          <a:solidFill>
                            <a:srgbClr val="FF0000"/>
                          </a:solidFill>
                          <a:effectLst/>
                          <a:latin typeface="Calibri" panose="020F0502020204030204" pitchFamily="34" charset="0"/>
                        </a:rPr>
                        <a:t>14</a:t>
                      </a:r>
                      <a:endParaRPr lang="en-US" sz="1800" b="1" i="0" u="none" strike="noStrike" baseline="0"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r>
            </a:tbl>
          </a:graphicData>
        </a:graphic>
      </p:graphicFrame>
      <p:sp>
        <p:nvSpPr>
          <p:cNvPr id="8"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nplcc-logo.png"/>
          <p:cNvPicPr>
            <a:picLocks noChangeAspect="1"/>
          </p:cNvPicPr>
          <p:nvPr/>
        </p:nvPicPr>
        <p:blipFill>
          <a:blip r:embed="rId4" cstate="print"/>
          <a:stretch>
            <a:fillRect/>
          </a:stretch>
        </p:blipFill>
        <p:spPr>
          <a:xfrm>
            <a:off x="304800" y="-41446"/>
            <a:ext cx="2438400" cy="1219200"/>
          </a:xfrm>
          <a:prstGeom prst="rect">
            <a:avLst/>
          </a:prstGeom>
        </p:spPr>
      </p:pic>
      <p:sp>
        <p:nvSpPr>
          <p:cNvPr id="4" name="TextBox 3"/>
          <p:cNvSpPr txBox="1"/>
          <p:nvPr/>
        </p:nvSpPr>
        <p:spPr>
          <a:xfrm>
            <a:off x="2286000" y="1177754"/>
            <a:ext cx="3948517" cy="584775"/>
          </a:xfrm>
          <a:prstGeom prst="rect">
            <a:avLst/>
          </a:prstGeom>
          <a:noFill/>
        </p:spPr>
        <p:txBody>
          <a:bodyPr wrap="none" rtlCol="0">
            <a:spAutoFit/>
          </a:bodyPr>
          <a:lstStyle/>
          <a:p>
            <a:r>
              <a:rPr lang="en-US" sz="3200" b="1" dirty="0" smtClean="0">
                <a:solidFill>
                  <a:srgbClr val="990000"/>
                </a:solidFill>
              </a:rPr>
              <a:t>FY 2014 Pre-Proposals</a:t>
            </a:r>
            <a:endParaRPr lang="en-US" sz="3200" b="1" dirty="0">
              <a:solidFill>
                <a:srgbClr val="990000"/>
              </a:solidFill>
            </a:endParaRPr>
          </a:p>
        </p:txBody>
      </p:sp>
      <p:sp>
        <p:nvSpPr>
          <p:cNvPr id="7" name="TextBox 6"/>
          <p:cNvSpPr txBox="1"/>
          <p:nvPr/>
        </p:nvSpPr>
        <p:spPr>
          <a:xfrm>
            <a:off x="2202547" y="5486400"/>
            <a:ext cx="4115422" cy="1077218"/>
          </a:xfrm>
          <a:prstGeom prst="rect">
            <a:avLst/>
          </a:prstGeom>
          <a:noFill/>
        </p:spPr>
        <p:txBody>
          <a:bodyPr wrap="none" rtlCol="0">
            <a:spAutoFit/>
          </a:bodyPr>
          <a:lstStyle/>
          <a:p>
            <a:r>
              <a:rPr lang="en-US" sz="3200" b="1" dirty="0" smtClean="0">
                <a:solidFill>
                  <a:srgbClr val="990000"/>
                </a:solidFill>
              </a:rPr>
              <a:t>8 Invited Full Proposals</a:t>
            </a:r>
          </a:p>
          <a:p>
            <a:endParaRPr lang="en-US" sz="3200" b="1" dirty="0">
              <a:solidFill>
                <a:srgbClr val="990000"/>
              </a:solidFill>
            </a:endParaRPr>
          </a:p>
        </p:txBody>
      </p:sp>
    </p:spTree>
    <p:extLst>
      <p:ext uri="{BB962C8B-B14F-4D97-AF65-F5344CB8AC3E}">
        <p14:creationId xmlns:p14="http://schemas.microsoft.com/office/powerpoint/2010/main" val="106640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nplcc-logo.png"/>
          <p:cNvPicPr>
            <a:picLocks noChangeAspect="1"/>
          </p:cNvPicPr>
          <p:nvPr/>
        </p:nvPicPr>
        <p:blipFill>
          <a:blip r:embed="rId4" cstate="print"/>
          <a:stretch>
            <a:fillRect/>
          </a:stretch>
        </p:blipFill>
        <p:spPr>
          <a:xfrm>
            <a:off x="304800" y="-41446"/>
            <a:ext cx="2438400" cy="1219200"/>
          </a:xfrm>
          <a:prstGeom prst="rect">
            <a:avLst/>
          </a:prstGeom>
        </p:spPr>
      </p:pic>
      <p:sp>
        <p:nvSpPr>
          <p:cNvPr id="2" name="TextBox 1"/>
          <p:cNvSpPr txBox="1"/>
          <p:nvPr/>
        </p:nvSpPr>
        <p:spPr>
          <a:xfrm>
            <a:off x="609600" y="1447800"/>
            <a:ext cx="7131439" cy="3924151"/>
          </a:xfrm>
          <a:prstGeom prst="rect">
            <a:avLst/>
          </a:prstGeom>
          <a:noFill/>
        </p:spPr>
        <p:txBody>
          <a:bodyPr wrap="none" rtlCol="0">
            <a:spAutoFit/>
          </a:bodyPr>
          <a:lstStyle/>
          <a:p>
            <a:r>
              <a:rPr lang="en-US" sz="2800" b="1" dirty="0" smtClean="0">
                <a:solidFill>
                  <a:srgbClr val="C00000"/>
                </a:solidFill>
              </a:rPr>
              <a:t>Proposal Review:</a:t>
            </a:r>
          </a:p>
          <a:p>
            <a:pPr marL="342900" indent="-342900">
              <a:spcAft>
                <a:spcPts val="600"/>
              </a:spcAft>
              <a:buFont typeface="Arial" panose="020B0604020202020204" pitchFamily="34" charset="0"/>
              <a:buChar char="•"/>
            </a:pPr>
            <a:r>
              <a:rPr lang="en-US" sz="2400" dirty="0" smtClean="0"/>
              <a:t>Total 17 reviewers</a:t>
            </a:r>
          </a:p>
          <a:p>
            <a:pPr marL="342900" indent="-342900">
              <a:spcAft>
                <a:spcPts val="600"/>
              </a:spcAft>
              <a:buFont typeface="Arial" panose="020B0604020202020204" pitchFamily="34" charset="0"/>
              <a:buChar char="•"/>
            </a:pPr>
            <a:r>
              <a:rPr lang="en-US" sz="2400" dirty="0" smtClean="0"/>
              <a:t>5 – 8 reviewers for each project</a:t>
            </a:r>
          </a:p>
          <a:p>
            <a:pPr marL="342900" indent="-342900">
              <a:spcAft>
                <a:spcPts val="600"/>
              </a:spcAft>
              <a:buFont typeface="Arial" panose="020B0604020202020204" pitchFamily="34" charset="0"/>
              <a:buChar char="•"/>
            </a:pPr>
            <a:r>
              <a:rPr lang="en-US" sz="2400" dirty="0" smtClean="0"/>
              <a:t>S-TEK Subcommittee and outside technical reviewers</a:t>
            </a:r>
          </a:p>
          <a:p>
            <a:pPr marL="342900" indent="-342900">
              <a:buFont typeface="Arial" panose="020B0604020202020204" pitchFamily="34" charset="0"/>
              <a:buChar char="•"/>
            </a:pPr>
            <a:endParaRPr lang="en-US" sz="2400" dirty="0" smtClean="0"/>
          </a:p>
          <a:p>
            <a:r>
              <a:rPr lang="en-US" sz="2800" b="1" dirty="0" smtClean="0">
                <a:solidFill>
                  <a:srgbClr val="C00000"/>
                </a:solidFill>
              </a:rPr>
              <a:t>Recommendations:</a:t>
            </a:r>
          </a:p>
          <a:p>
            <a:pPr marL="342900" indent="-342900">
              <a:spcAft>
                <a:spcPts val="600"/>
              </a:spcAft>
              <a:buFont typeface="Arial" panose="020B0604020202020204" pitchFamily="34" charset="0"/>
              <a:buChar char="•"/>
            </a:pPr>
            <a:r>
              <a:rPr lang="en-US" sz="2400" dirty="0" smtClean="0"/>
              <a:t>1 project fund now </a:t>
            </a:r>
          </a:p>
          <a:p>
            <a:pPr marL="342900" indent="-342900">
              <a:spcAft>
                <a:spcPts val="600"/>
              </a:spcAft>
              <a:buFont typeface="Arial" panose="020B0604020202020204" pitchFamily="34" charset="0"/>
              <a:buChar char="•"/>
            </a:pPr>
            <a:r>
              <a:rPr lang="en-US" sz="2400" dirty="0" smtClean="0"/>
              <a:t>3 projects potentially fund (may have funding for 2)</a:t>
            </a:r>
          </a:p>
          <a:p>
            <a:pPr marL="342900" indent="-342900">
              <a:spcAft>
                <a:spcPts val="600"/>
              </a:spcAft>
              <a:buFont typeface="Arial" panose="020B0604020202020204" pitchFamily="34" charset="0"/>
              <a:buChar char="•"/>
            </a:pPr>
            <a:r>
              <a:rPr lang="en-US" sz="2400" dirty="0" smtClean="0"/>
              <a:t>4 projects do not fund this year </a:t>
            </a:r>
            <a:endParaRPr lang="en-US" sz="2400" dirty="0"/>
          </a:p>
        </p:txBody>
      </p:sp>
    </p:spTree>
    <p:extLst>
      <p:ext uri="{BB962C8B-B14F-4D97-AF65-F5344CB8AC3E}">
        <p14:creationId xmlns:p14="http://schemas.microsoft.com/office/powerpoint/2010/main" val="2307595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nplcc-logo.png"/>
          <p:cNvPicPr>
            <a:picLocks noChangeAspect="1"/>
          </p:cNvPicPr>
          <p:nvPr/>
        </p:nvPicPr>
        <p:blipFill>
          <a:blip r:embed="rId4" cstate="print"/>
          <a:stretch>
            <a:fillRect/>
          </a:stretch>
        </p:blipFill>
        <p:spPr>
          <a:xfrm>
            <a:off x="304800" y="-41446"/>
            <a:ext cx="2438400" cy="1219200"/>
          </a:xfrm>
          <a:prstGeom prst="rect">
            <a:avLst/>
          </a:prstGeom>
        </p:spPr>
      </p:pic>
      <p:sp>
        <p:nvSpPr>
          <p:cNvPr id="3" name="TextBox 2"/>
          <p:cNvSpPr txBox="1"/>
          <p:nvPr/>
        </p:nvSpPr>
        <p:spPr>
          <a:xfrm>
            <a:off x="457201" y="1371600"/>
            <a:ext cx="8458200" cy="3216265"/>
          </a:xfrm>
          <a:prstGeom prst="rect">
            <a:avLst/>
          </a:prstGeom>
          <a:noFill/>
        </p:spPr>
        <p:txBody>
          <a:bodyPr wrap="square" rtlCol="0">
            <a:spAutoFit/>
          </a:bodyPr>
          <a:lstStyle/>
          <a:p>
            <a:pPr>
              <a:spcBef>
                <a:spcPts val="600"/>
              </a:spcBef>
              <a:spcAft>
                <a:spcPts val="1200"/>
              </a:spcAft>
            </a:pPr>
            <a:r>
              <a:rPr lang="en-US" sz="2400" b="1" dirty="0" smtClean="0">
                <a:solidFill>
                  <a:srgbClr val="C00000"/>
                </a:solidFill>
              </a:rPr>
              <a:t>Recommended Project to Fund:</a:t>
            </a:r>
          </a:p>
          <a:p>
            <a:pPr>
              <a:spcAft>
                <a:spcPts val="600"/>
              </a:spcAft>
            </a:pPr>
            <a:r>
              <a:rPr lang="en-US" b="1" u="sng" dirty="0" smtClean="0">
                <a:solidFill>
                  <a:schemeClr val="accent6">
                    <a:lumMod val="50000"/>
                  </a:schemeClr>
                </a:solidFill>
              </a:rPr>
              <a:t>Lead Agency</a:t>
            </a:r>
            <a:r>
              <a:rPr lang="en-US" b="1" dirty="0" smtClean="0">
                <a:solidFill>
                  <a:schemeClr val="accent6">
                    <a:lumMod val="50000"/>
                  </a:schemeClr>
                </a:solidFill>
              </a:rPr>
              <a:t>:  </a:t>
            </a:r>
            <a:r>
              <a:rPr lang="en-US" dirty="0" smtClean="0"/>
              <a:t>WDFW               </a:t>
            </a:r>
            <a:r>
              <a:rPr lang="en-US" b="1" u="sng" dirty="0" smtClean="0">
                <a:solidFill>
                  <a:schemeClr val="accent6">
                    <a:lumMod val="50000"/>
                  </a:schemeClr>
                </a:solidFill>
              </a:rPr>
              <a:t>Lead PI</a:t>
            </a:r>
            <a:r>
              <a:rPr lang="en-US" b="1" dirty="0" smtClean="0">
                <a:solidFill>
                  <a:schemeClr val="accent6">
                    <a:lumMod val="50000"/>
                  </a:schemeClr>
                </a:solidFill>
              </a:rPr>
              <a:t>:  </a:t>
            </a:r>
            <a:r>
              <a:rPr lang="en-US" dirty="0" smtClean="0"/>
              <a:t>Quinn                        </a:t>
            </a:r>
            <a:r>
              <a:rPr lang="en-US" b="1" u="sng" dirty="0" smtClean="0">
                <a:solidFill>
                  <a:schemeClr val="accent6">
                    <a:lumMod val="50000"/>
                  </a:schemeClr>
                </a:solidFill>
              </a:rPr>
              <a:t>Geographic Area</a:t>
            </a:r>
            <a:r>
              <a:rPr lang="en-US" b="1" dirty="0" smtClean="0">
                <a:solidFill>
                  <a:schemeClr val="accent6">
                    <a:lumMod val="50000"/>
                  </a:schemeClr>
                </a:solidFill>
              </a:rPr>
              <a:t>:  </a:t>
            </a:r>
            <a:r>
              <a:rPr lang="en-US" dirty="0" smtClean="0"/>
              <a:t>WA</a:t>
            </a:r>
          </a:p>
          <a:p>
            <a:pPr>
              <a:spcAft>
                <a:spcPts val="600"/>
              </a:spcAft>
            </a:pPr>
            <a:r>
              <a:rPr lang="en-US" b="1" u="sng" dirty="0" smtClean="0">
                <a:solidFill>
                  <a:schemeClr val="accent6">
                    <a:lumMod val="50000"/>
                  </a:schemeClr>
                </a:solidFill>
              </a:rPr>
              <a:t>Title</a:t>
            </a:r>
            <a:r>
              <a:rPr lang="en-US" b="1" dirty="0" smtClean="0">
                <a:solidFill>
                  <a:schemeClr val="accent6">
                    <a:lumMod val="50000"/>
                  </a:schemeClr>
                </a:solidFill>
              </a:rPr>
              <a:t>:  </a:t>
            </a:r>
            <a:r>
              <a:rPr lang="en-US" i="1" dirty="0">
                <a:solidFill>
                  <a:srgbClr val="000000"/>
                </a:solidFill>
              </a:rPr>
              <a:t>Applied Case Study to integrate climate change science into culvert design for </a:t>
            </a:r>
            <a:endParaRPr lang="en-US" i="1" dirty="0" smtClean="0">
              <a:solidFill>
                <a:srgbClr val="000000"/>
              </a:solidFill>
            </a:endParaRPr>
          </a:p>
          <a:p>
            <a:pPr>
              <a:spcAft>
                <a:spcPts val="600"/>
              </a:spcAft>
            </a:pPr>
            <a:r>
              <a:rPr lang="en-US" i="1" dirty="0">
                <a:solidFill>
                  <a:srgbClr val="000000"/>
                </a:solidFill>
              </a:rPr>
              <a:t> </a:t>
            </a:r>
            <a:r>
              <a:rPr lang="en-US" i="1" dirty="0" smtClean="0">
                <a:solidFill>
                  <a:srgbClr val="000000"/>
                </a:solidFill>
              </a:rPr>
              <a:t>          WDFW</a:t>
            </a:r>
            <a:r>
              <a:rPr lang="en-US" i="1" dirty="0">
                <a:solidFill>
                  <a:srgbClr val="000000"/>
                </a:solidFill>
              </a:rPr>
              <a:t>&amp; Partners</a:t>
            </a:r>
          </a:p>
          <a:p>
            <a:pPr>
              <a:spcAft>
                <a:spcPts val="600"/>
              </a:spcAft>
            </a:pPr>
            <a:r>
              <a:rPr lang="en-US" b="1" u="sng" dirty="0" smtClean="0">
                <a:solidFill>
                  <a:schemeClr val="accent6">
                    <a:lumMod val="50000"/>
                  </a:schemeClr>
                </a:solidFill>
              </a:rPr>
              <a:t>Cost</a:t>
            </a:r>
            <a:r>
              <a:rPr lang="en-US" b="1" dirty="0" smtClean="0">
                <a:solidFill>
                  <a:schemeClr val="accent6">
                    <a:lumMod val="50000"/>
                  </a:schemeClr>
                </a:solidFill>
              </a:rPr>
              <a:t>:  </a:t>
            </a:r>
            <a:r>
              <a:rPr lang="en-US" dirty="0" smtClean="0"/>
              <a:t>$44,821</a:t>
            </a:r>
          </a:p>
          <a:p>
            <a:pPr>
              <a:spcAft>
                <a:spcPts val="600"/>
              </a:spcAft>
            </a:pPr>
            <a:r>
              <a:rPr lang="en-US" b="1" u="sng" dirty="0" smtClean="0">
                <a:solidFill>
                  <a:schemeClr val="accent6">
                    <a:lumMod val="50000"/>
                  </a:schemeClr>
                </a:solidFill>
              </a:rPr>
              <a:t>Objectives</a:t>
            </a:r>
            <a:r>
              <a:rPr lang="en-US" b="1" dirty="0" smtClean="0">
                <a:solidFill>
                  <a:schemeClr val="accent6">
                    <a:lumMod val="50000"/>
                  </a:schemeClr>
                </a:solidFill>
              </a:rPr>
              <a:t>:  </a:t>
            </a:r>
            <a:r>
              <a:rPr lang="en-US" dirty="0" smtClean="0"/>
              <a:t>1) Translate available hydrologic projections derived from downscaled climate projections into metrics used in design fish passage structures, and 2) Map decision pathways to indicate where and how to incorporate climate information</a:t>
            </a:r>
          </a:p>
          <a:p>
            <a:pPr>
              <a:spcAft>
                <a:spcPts val="600"/>
              </a:spcAft>
            </a:pPr>
            <a:r>
              <a:rPr lang="en-US" b="1" u="sng" dirty="0" smtClean="0">
                <a:solidFill>
                  <a:schemeClr val="accent6">
                    <a:lumMod val="50000"/>
                  </a:schemeClr>
                </a:solidFill>
              </a:rPr>
              <a:t>Proposal Addition Needed</a:t>
            </a:r>
            <a:r>
              <a:rPr lang="en-US" b="1" dirty="0" smtClean="0">
                <a:solidFill>
                  <a:schemeClr val="accent6">
                    <a:lumMod val="50000"/>
                  </a:schemeClr>
                </a:solidFill>
              </a:rPr>
              <a:t>:  </a:t>
            </a:r>
            <a:r>
              <a:rPr lang="en-US" dirty="0" smtClean="0"/>
              <a:t>Coordination with similar NPS/UW efforts </a:t>
            </a:r>
          </a:p>
        </p:txBody>
      </p:sp>
    </p:spTree>
    <p:extLst>
      <p:ext uri="{BB962C8B-B14F-4D97-AF65-F5344CB8AC3E}">
        <p14:creationId xmlns:p14="http://schemas.microsoft.com/office/powerpoint/2010/main" val="2020601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nplcc-logo.png"/>
          <p:cNvPicPr>
            <a:picLocks noChangeAspect="1"/>
          </p:cNvPicPr>
          <p:nvPr/>
        </p:nvPicPr>
        <p:blipFill>
          <a:blip r:embed="rId4" cstate="print"/>
          <a:stretch>
            <a:fillRect/>
          </a:stretch>
        </p:blipFill>
        <p:spPr>
          <a:xfrm>
            <a:off x="304800" y="-41446"/>
            <a:ext cx="2438400" cy="1219200"/>
          </a:xfrm>
          <a:prstGeom prst="rect">
            <a:avLst/>
          </a:prstGeom>
        </p:spPr>
      </p:pic>
      <p:sp>
        <p:nvSpPr>
          <p:cNvPr id="3" name="TextBox 2"/>
          <p:cNvSpPr txBox="1"/>
          <p:nvPr/>
        </p:nvSpPr>
        <p:spPr>
          <a:xfrm>
            <a:off x="457201" y="1371600"/>
            <a:ext cx="8458200" cy="4047262"/>
          </a:xfrm>
          <a:prstGeom prst="rect">
            <a:avLst/>
          </a:prstGeom>
          <a:noFill/>
        </p:spPr>
        <p:txBody>
          <a:bodyPr wrap="square" rtlCol="0">
            <a:spAutoFit/>
          </a:bodyPr>
          <a:lstStyle/>
          <a:p>
            <a:pPr>
              <a:spcBef>
                <a:spcPts val="600"/>
              </a:spcBef>
              <a:spcAft>
                <a:spcPts val="1200"/>
              </a:spcAft>
            </a:pPr>
            <a:r>
              <a:rPr lang="en-US" sz="2400" b="1" dirty="0" smtClean="0">
                <a:solidFill>
                  <a:srgbClr val="C00000"/>
                </a:solidFill>
              </a:rPr>
              <a:t>Projects to Potentially Fund:</a:t>
            </a:r>
          </a:p>
          <a:p>
            <a:pPr>
              <a:spcAft>
                <a:spcPts val="600"/>
              </a:spcAft>
            </a:pPr>
            <a:r>
              <a:rPr lang="en-US" b="1" u="sng" dirty="0" smtClean="0">
                <a:solidFill>
                  <a:schemeClr val="accent6">
                    <a:lumMod val="50000"/>
                  </a:schemeClr>
                </a:solidFill>
              </a:rPr>
              <a:t>Lead Agency</a:t>
            </a:r>
            <a:r>
              <a:rPr lang="en-US" b="1" dirty="0" smtClean="0">
                <a:solidFill>
                  <a:schemeClr val="accent6">
                    <a:lumMod val="50000"/>
                  </a:schemeClr>
                </a:solidFill>
              </a:rPr>
              <a:t>:  </a:t>
            </a:r>
            <a:r>
              <a:rPr lang="en-US" dirty="0" smtClean="0"/>
              <a:t>Coastal Douglas-fir and Associated Conservation Partnership</a:t>
            </a:r>
          </a:p>
          <a:p>
            <a:pPr>
              <a:spcAft>
                <a:spcPts val="600"/>
              </a:spcAft>
            </a:pPr>
            <a:r>
              <a:rPr lang="en-US" b="1" u="sng" dirty="0" smtClean="0">
                <a:solidFill>
                  <a:schemeClr val="accent6">
                    <a:lumMod val="50000"/>
                  </a:schemeClr>
                </a:solidFill>
              </a:rPr>
              <a:t>Lead PI</a:t>
            </a:r>
            <a:r>
              <a:rPr lang="en-US" b="1" dirty="0" smtClean="0">
                <a:solidFill>
                  <a:schemeClr val="accent6">
                    <a:lumMod val="50000"/>
                  </a:schemeClr>
                </a:solidFill>
              </a:rPr>
              <a:t>:  </a:t>
            </a:r>
            <a:r>
              <a:rPr lang="en-US" dirty="0" err="1" smtClean="0"/>
              <a:t>Arcese</a:t>
            </a:r>
            <a:r>
              <a:rPr lang="en-US" dirty="0" smtClean="0"/>
              <a:t> (Nature Trust of B.C.)               </a:t>
            </a:r>
            <a:r>
              <a:rPr lang="en-US" b="1" u="sng" dirty="0" smtClean="0">
                <a:solidFill>
                  <a:schemeClr val="accent6">
                    <a:lumMod val="50000"/>
                  </a:schemeClr>
                </a:solidFill>
              </a:rPr>
              <a:t>Geographic Area</a:t>
            </a:r>
            <a:r>
              <a:rPr lang="en-US" b="1" dirty="0" smtClean="0">
                <a:solidFill>
                  <a:schemeClr val="accent6">
                    <a:lumMod val="50000"/>
                  </a:schemeClr>
                </a:solidFill>
              </a:rPr>
              <a:t>:  </a:t>
            </a:r>
            <a:r>
              <a:rPr lang="en-US" dirty="0" smtClean="0"/>
              <a:t>B.C./WA/OR</a:t>
            </a:r>
          </a:p>
          <a:p>
            <a:pPr>
              <a:spcAft>
                <a:spcPts val="600"/>
              </a:spcAft>
            </a:pPr>
            <a:r>
              <a:rPr lang="en-US" b="1" u="sng" dirty="0" smtClean="0">
                <a:solidFill>
                  <a:schemeClr val="accent6">
                    <a:lumMod val="50000"/>
                  </a:schemeClr>
                </a:solidFill>
              </a:rPr>
              <a:t>Title</a:t>
            </a:r>
            <a:r>
              <a:rPr lang="en-US" b="1" dirty="0" smtClean="0">
                <a:solidFill>
                  <a:schemeClr val="accent6">
                    <a:lumMod val="50000"/>
                  </a:schemeClr>
                </a:solidFill>
              </a:rPr>
              <a:t>: </a:t>
            </a:r>
            <a:r>
              <a:rPr lang="en-US" i="1" dirty="0">
                <a:solidFill>
                  <a:srgbClr val="000000"/>
                </a:solidFill>
              </a:rPr>
              <a:t>Cross Boundary planning for resilience and restoration of Endangered Oak savanna and Coastal Douglas-fir Forest Ecosystems</a:t>
            </a:r>
          </a:p>
          <a:p>
            <a:pPr>
              <a:spcAft>
                <a:spcPts val="600"/>
              </a:spcAft>
            </a:pPr>
            <a:r>
              <a:rPr lang="en-US" b="1" u="sng" dirty="0" smtClean="0">
                <a:solidFill>
                  <a:schemeClr val="accent6">
                    <a:lumMod val="50000"/>
                  </a:schemeClr>
                </a:solidFill>
              </a:rPr>
              <a:t>Cost</a:t>
            </a:r>
            <a:r>
              <a:rPr lang="en-US" b="1" dirty="0" smtClean="0">
                <a:solidFill>
                  <a:schemeClr val="accent6">
                    <a:lumMod val="50000"/>
                  </a:schemeClr>
                </a:solidFill>
              </a:rPr>
              <a:t>:  </a:t>
            </a:r>
            <a:r>
              <a:rPr lang="en-US" dirty="0" smtClean="0"/>
              <a:t>$50,059</a:t>
            </a:r>
          </a:p>
          <a:p>
            <a:pPr>
              <a:spcAft>
                <a:spcPts val="600"/>
              </a:spcAft>
            </a:pPr>
            <a:r>
              <a:rPr lang="en-US" b="1" u="sng" dirty="0" smtClean="0">
                <a:solidFill>
                  <a:schemeClr val="accent6">
                    <a:lumMod val="50000"/>
                  </a:schemeClr>
                </a:solidFill>
              </a:rPr>
              <a:t>Objectives</a:t>
            </a:r>
            <a:r>
              <a:rPr lang="en-US" b="1" dirty="0" smtClean="0">
                <a:solidFill>
                  <a:schemeClr val="accent6">
                    <a:lumMod val="50000"/>
                  </a:schemeClr>
                </a:solidFill>
              </a:rPr>
              <a:t>:  </a:t>
            </a:r>
            <a:r>
              <a:rPr lang="en-US" dirty="0" smtClean="0"/>
              <a:t>1) Synthesize existing regional models of invasive/native species distribution, ecosystem mapping, forest age &amp; climate change to deliver GIS tools to prioritize land acquisition &amp; conservation investment, and 2) integrate tools with US partners to facilitate cross-boundary planning</a:t>
            </a:r>
          </a:p>
          <a:p>
            <a:pPr>
              <a:spcAft>
                <a:spcPts val="600"/>
              </a:spcAft>
            </a:pPr>
            <a:r>
              <a:rPr lang="en-US" b="1" u="sng" dirty="0" smtClean="0">
                <a:solidFill>
                  <a:schemeClr val="accent6">
                    <a:lumMod val="50000"/>
                  </a:schemeClr>
                </a:solidFill>
              </a:rPr>
              <a:t>Questions for PIs</a:t>
            </a:r>
            <a:r>
              <a:rPr lang="en-US" b="1" dirty="0" smtClean="0">
                <a:solidFill>
                  <a:schemeClr val="accent6">
                    <a:lumMod val="50000"/>
                  </a:schemeClr>
                </a:solidFill>
              </a:rPr>
              <a:t>:  </a:t>
            </a:r>
            <a:r>
              <a:rPr lang="en-US" dirty="0" smtClean="0"/>
              <a:t>How all identified tasks will be completed, clarify methods, questions on coordination and engagement </a:t>
            </a:r>
          </a:p>
        </p:txBody>
      </p:sp>
    </p:spTree>
    <p:extLst>
      <p:ext uri="{BB962C8B-B14F-4D97-AF65-F5344CB8AC3E}">
        <p14:creationId xmlns:p14="http://schemas.microsoft.com/office/powerpoint/2010/main" val="185907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nplcc-logo.png"/>
          <p:cNvPicPr>
            <a:picLocks noChangeAspect="1"/>
          </p:cNvPicPr>
          <p:nvPr/>
        </p:nvPicPr>
        <p:blipFill>
          <a:blip r:embed="rId4" cstate="print"/>
          <a:stretch>
            <a:fillRect/>
          </a:stretch>
        </p:blipFill>
        <p:spPr>
          <a:xfrm>
            <a:off x="304800" y="-41446"/>
            <a:ext cx="2438400" cy="1219200"/>
          </a:xfrm>
          <a:prstGeom prst="rect">
            <a:avLst/>
          </a:prstGeom>
        </p:spPr>
      </p:pic>
      <p:sp>
        <p:nvSpPr>
          <p:cNvPr id="3" name="TextBox 2"/>
          <p:cNvSpPr txBox="1"/>
          <p:nvPr/>
        </p:nvSpPr>
        <p:spPr>
          <a:xfrm>
            <a:off x="457201" y="1371600"/>
            <a:ext cx="8458200" cy="3139321"/>
          </a:xfrm>
          <a:prstGeom prst="rect">
            <a:avLst/>
          </a:prstGeom>
          <a:noFill/>
        </p:spPr>
        <p:txBody>
          <a:bodyPr wrap="square" rtlCol="0">
            <a:spAutoFit/>
          </a:bodyPr>
          <a:lstStyle/>
          <a:p>
            <a:pPr>
              <a:spcBef>
                <a:spcPts val="600"/>
              </a:spcBef>
              <a:spcAft>
                <a:spcPts val="1200"/>
              </a:spcAft>
            </a:pPr>
            <a:r>
              <a:rPr lang="en-US" sz="2400" b="1" dirty="0" smtClean="0">
                <a:solidFill>
                  <a:srgbClr val="C00000"/>
                </a:solidFill>
              </a:rPr>
              <a:t>Projects to Potentially Fund:</a:t>
            </a:r>
          </a:p>
          <a:p>
            <a:pPr>
              <a:spcAft>
                <a:spcPts val="600"/>
              </a:spcAft>
            </a:pPr>
            <a:r>
              <a:rPr lang="en-US" b="1" u="sng" dirty="0" smtClean="0">
                <a:solidFill>
                  <a:schemeClr val="accent6">
                    <a:lumMod val="50000"/>
                  </a:schemeClr>
                </a:solidFill>
              </a:rPr>
              <a:t>Lead Agency</a:t>
            </a:r>
            <a:r>
              <a:rPr lang="en-US" b="1" dirty="0" smtClean="0">
                <a:solidFill>
                  <a:schemeClr val="accent6">
                    <a:lumMod val="50000"/>
                  </a:schemeClr>
                </a:solidFill>
              </a:rPr>
              <a:t>:  </a:t>
            </a:r>
            <a:r>
              <a:rPr lang="en-US" dirty="0"/>
              <a:t>N</a:t>
            </a:r>
            <a:r>
              <a:rPr lang="en-US" dirty="0" smtClean="0"/>
              <a:t>ooksack Tribe     </a:t>
            </a:r>
            <a:r>
              <a:rPr lang="en-US" b="1" u="sng" dirty="0" smtClean="0">
                <a:solidFill>
                  <a:schemeClr val="accent6">
                    <a:lumMod val="50000"/>
                  </a:schemeClr>
                </a:solidFill>
              </a:rPr>
              <a:t>Lead PI</a:t>
            </a:r>
            <a:r>
              <a:rPr lang="en-US" b="1" dirty="0" smtClean="0">
                <a:solidFill>
                  <a:schemeClr val="accent6">
                    <a:lumMod val="50000"/>
                  </a:schemeClr>
                </a:solidFill>
              </a:rPr>
              <a:t>:  </a:t>
            </a:r>
            <a:r>
              <a:rPr lang="en-US" dirty="0" err="1" smtClean="0"/>
              <a:t>Grah</a:t>
            </a:r>
            <a:r>
              <a:rPr lang="en-US" dirty="0" smtClean="0"/>
              <a:t>           </a:t>
            </a:r>
            <a:r>
              <a:rPr lang="en-US" b="1" u="sng" dirty="0" smtClean="0">
                <a:solidFill>
                  <a:schemeClr val="accent6">
                    <a:lumMod val="50000"/>
                  </a:schemeClr>
                </a:solidFill>
              </a:rPr>
              <a:t>Geographic Area</a:t>
            </a:r>
            <a:r>
              <a:rPr lang="en-US" b="1" dirty="0" smtClean="0">
                <a:solidFill>
                  <a:schemeClr val="accent6">
                    <a:lumMod val="50000"/>
                  </a:schemeClr>
                </a:solidFill>
              </a:rPr>
              <a:t>:  </a:t>
            </a:r>
            <a:r>
              <a:rPr lang="en-US" dirty="0" smtClean="0"/>
              <a:t>WA</a:t>
            </a:r>
          </a:p>
          <a:p>
            <a:pPr>
              <a:spcAft>
                <a:spcPts val="600"/>
              </a:spcAft>
            </a:pPr>
            <a:r>
              <a:rPr lang="en-US" b="1" u="sng" dirty="0" smtClean="0">
                <a:solidFill>
                  <a:schemeClr val="accent6">
                    <a:lumMod val="50000"/>
                  </a:schemeClr>
                </a:solidFill>
              </a:rPr>
              <a:t>Title</a:t>
            </a:r>
            <a:r>
              <a:rPr lang="en-US" b="1" dirty="0" smtClean="0">
                <a:solidFill>
                  <a:schemeClr val="accent6">
                    <a:lumMod val="50000"/>
                  </a:schemeClr>
                </a:solidFill>
              </a:rPr>
              <a:t>: </a:t>
            </a:r>
            <a:r>
              <a:rPr lang="en-US" i="1" dirty="0">
                <a:solidFill>
                  <a:srgbClr val="000000"/>
                </a:solidFill>
              </a:rPr>
              <a:t>Climate Change Impacts on Nooksack River Hydrology</a:t>
            </a:r>
          </a:p>
          <a:p>
            <a:pPr>
              <a:spcAft>
                <a:spcPts val="600"/>
              </a:spcAft>
            </a:pPr>
            <a:r>
              <a:rPr lang="en-US" b="1" u="sng" dirty="0" smtClean="0">
                <a:solidFill>
                  <a:schemeClr val="accent6">
                    <a:lumMod val="50000"/>
                  </a:schemeClr>
                </a:solidFill>
              </a:rPr>
              <a:t>Cost</a:t>
            </a:r>
            <a:r>
              <a:rPr lang="en-US" b="1" dirty="0" smtClean="0">
                <a:solidFill>
                  <a:schemeClr val="accent6">
                    <a:lumMod val="50000"/>
                  </a:schemeClr>
                </a:solidFill>
              </a:rPr>
              <a:t>:  </a:t>
            </a:r>
            <a:r>
              <a:rPr lang="en-US" dirty="0" smtClean="0"/>
              <a:t>$50,000</a:t>
            </a:r>
          </a:p>
          <a:p>
            <a:pPr>
              <a:spcAft>
                <a:spcPts val="600"/>
              </a:spcAft>
            </a:pPr>
            <a:r>
              <a:rPr lang="en-US" b="1" u="sng" dirty="0" smtClean="0">
                <a:solidFill>
                  <a:schemeClr val="accent6">
                    <a:lumMod val="50000"/>
                  </a:schemeClr>
                </a:solidFill>
              </a:rPr>
              <a:t>Objectives</a:t>
            </a:r>
            <a:r>
              <a:rPr lang="en-US" b="1" dirty="0" smtClean="0">
                <a:solidFill>
                  <a:schemeClr val="accent6">
                    <a:lumMod val="50000"/>
                  </a:schemeClr>
                </a:solidFill>
              </a:rPr>
              <a:t>:  </a:t>
            </a:r>
            <a:r>
              <a:rPr lang="en-US" dirty="0" smtClean="0"/>
              <a:t>1) Inform salmon habitat restoration actions, 2) Conduct a vulnerability assessment, 3) Prepare an adaptation plan that can be directly integrated into management practices</a:t>
            </a:r>
          </a:p>
          <a:p>
            <a:pPr>
              <a:spcAft>
                <a:spcPts val="600"/>
              </a:spcAft>
            </a:pPr>
            <a:r>
              <a:rPr lang="en-US" b="1" u="sng" dirty="0" smtClean="0">
                <a:solidFill>
                  <a:schemeClr val="accent6">
                    <a:lumMod val="50000"/>
                  </a:schemeClr>
                </a:solidFill>
              </a:rPr>
              <a:t>Questions for PIs</a:t>
            </a:r>
            <a:r>
              <a:rPr lang="en-US" b="1" dirty="0" smtClean="0">
                <a:solidFill>
                  <a:schemeClr val="accent6">
                    <a:lumMod val="50000"/>
                  </a:schemeClr>
                </a:solidFill>
              </a:rPr>
              <a:t>:  </a:t>
            </a:r>
            <a:r>
              <a:rPr lang="en-US" dirty="0" smtClean="0"/>
              <a:t>Not clear how TEK incorporated and how methods are </a:t>
            </a:r>
            <a:r>
              <a:rPr lang="en-US" dirty="0" err="1" smtClean="0"/>
              <a:t>transfered</a:t>
            </a:r>
            <a:r>
              <a:rPr lang="en-US" dirty="0" smtClean="0"/>
              <a:t> to other Tribes </a:t>
            </a:r>
          </a:p>
        </p:txBody>
      </p:sp>
    </p:spTree>
    <p:extLst>
      <p:ext uri="{BB962C8B-B14F-4D97-AF65-F5344CB8AC3E}">
        <p14:creationId xmlns:p14="http://schemas.microsoft.com/office/powerpoint/2010/main" val="787729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nplcc-logo.png"/>
          <p:cNvPicPr>
            <a:picLocks noChangeAspect="1"/>
          </p:cNvPicPr>
          <p:nvPr/>
        </p:nvPicPr>
        <p:blipFill>
          <a:blip r:embed="rId4" cstate="print"/>
          <a:stretch>
            <a:fillRect/>
          </a:stretch>
        </p:blipFill>
        <p:spPr>
          <a:xfrm>
            <a:off x="304800" y="-41446"/>
            <a:ext cx="2438400" cy="1219200"/>
          </a:xfrm>
          <a:prstGeom prst="rect">
            <a:avLst/>
          </a:prstGeom>
        </p:spPr>
      </p:pic>
      <p:sp>
        <p:nvSpPr>
          <p:cNvPr id="3" name="TextBox 2"/>
          <p:cNvSpPr txBox="1"/>
          <p:nvPr/>
        </p:nvSpPr>
        <p:spPr>
          <a:xfrm>
            <a:off x="457201" y="1371600"/>
            <a:ext cx="8458200" cy="3416320"/>
          </a:xfrm>
          <a:prstGeom prst="rect">
            <a:avLst/>
          </a:prstGeom>
          <a:noFill/>
        </p:spPr>
        <p:txBody>
          <a:bodyPr wrap="square" rtlCol="0">
            <a:spAutoFit/>
          </a:bodyPr>
          <a:lstStyle/>
          <a:p>
            <a:pPr>
              <a:spcBef>
                <a:spcPts val="600"/>
              </a:spcBef>
              <a:spcAft>
                <a:spcPts val="1200"/>
              </a:spcAft>
            </a:pPr>
            <a:r>
              <a:rPr lang="en-US" sz="2400" b="1" dirty="0" smtClean="0">
                <a:solidFill>
                  <a:srgbClr val="C00000"/>
                </a:solidFill>
              </a:rPr>
              <a:t>Projects to Potentially Fund:</a:t>
            </a:r>
          </a:p>
          <a:p>
            <a:pPr>
              <a:spcAft>
                <a:spcPts val="600"/>
              </a:spcAft>
            </a:pPr>
            <a:r>
              <a:rPr lang="en-US" b="1" u="sng" dirty="0" smtClean="0">
                <a:solidFill>
                  <a:schemeClr val="accent6">
                    <a:lumMod val="50000"/>
                  </a:schemeClr>
                </a:solidFill>
              </a:rPr>
              <a:t>Lead Agency</a:t>
            </a:r>
            <a:r>
              <a:rPr lang="en-US" b="1" dirty="0" smtClean="0">
                <a:solidFill>
                  <a:schemeClr val="accent6">
                    <a:lumMod val="50000"/>
                  </a:schemeClr>
                </a:solidFill>
              </a:rPr>
              <a:t>:  </a:t>
            </a:r>
            <a:r>
              <a:rPr lang="en-US" dirty="0" smtClean="0"/>
              <a:t>USFS              </a:t>
            </a:r>
            <a:r>
              <a:rPr lang="en-US" b="1" u="sng" dirty="0" smtClean="0">
                <a:solidFill>
                  <a:schemeClr val="accent6">
                    <a:lumMod val="50000"/>
                  </a:schemeClr>
                </a:solidFill>
              </a:rPr>
              <a:t>Lead PI</a:t>
            </a:r>
            <a:r>
              <a:rPr lang="en-US" b="1" dirty="0" smtClean="0">
                <a:solidFill>
                  <a:schemeClr val="accent6">
                    <a:lumMod val="50000"/>
                  </a:schemeClr>
                </a:solidFill>
              </a:rPr>
              <a:t>:  </a:t>
            </a:r>
            <a:r>
              <a:rPr lang="en-US" dirty="0" smtClean="0"/>
              <a:t>Peterson           </a:t>
            </a:r>
            <a:r>
              <a:rPr lang="en-US" b="1" u="sng" dirty="0" smtClean="0">
                <a:solidFill>
                  <a:schemeClr val="accent6">
                    <a:lumMod val="50000"/>
                  </a:schemeClr>
                </a:solidFill>
              </a:rPr>
              <a:t>Geographic Area</a:t>
            </a:r>
            <a:r>
              <a:rPr lang="en-US" b="1" dirty="0" smtClean="0">
                <a:solidFill>
                  <a:schemeClr val="accent6">
                    <a:lumMod val="50000"/>
                  </a:schemeClr>
                </a:solidFill>
              </a:rPr>
              <a:t>:  </a:t>
            </a:r>
            <a:r>
              <a:rPr lang="en-US" dirty="0" smtClean="0"/>
              <a:t>OR</a:t>
            </a:r>
          </a:p>
          <a:p>
            <a:pPr>
              <a:spcAft>
                <a:spcPts val="600"/>
              </a:spcAft>
            </a:pPr>
            <a:r>
              <a:rPr lang="en-US" b="1" u="sng" dirty="0" smtClean="0">
                <a:solidFill>
                  <a:schemeClr val="accent6">
                    <a:lumMod val="50000"/>
                  </a:schemeClr>
                </a:solidFill>
              </a:rPr>
              <a:t>Title</a:t>
            </a:r>
            <a:r>
              <a:rPr lang="en-US" b="1" dirty="0" smtClean="0">
                <a:solidFill>
                  <a:schemeClr val="accent6">
                    <a:lumMod val="50000"/>
                  </a:schemeClr>
                </a:solidFill>
              </a:rPr>
              <a:t>: </a:t>
            </a:r>
            <a:r>
              <a:rPr lang="en-US" i="1" dirty="0">
                <a:solidFill>
                  <a:srgbClr val="000000"/>
                </a:solidFill>
              </a:rPr>
              <a:t>Implementing Climate-smart resource management across multiple ownerships in SW OR</a:t>
            </a:r>
          </a:p>
          <a:p>
            <a:pPr>
              <a:spcAft>
                <a:spcPts val="600"/>
              </a:spcAft>
            </a:pPr>
            <a:r>
              <a:rPr lang="en-US" b="1" u="sng" dirty="0" smtClean="0">
                <a:solidFill>
                  <a:schemeClr val="accent6">
                    <a:lumMod val="50000"/>
                  </a:schemeClr>
                </a:solidFill>
              </a:rPr>
              <a:t>Cost</a:t>
            </a:r>
            <a:r>
              <a:rPr lang="en-US" b="1" dirty="0" smtClean="0">
                <a:solidFill>
                  <a:schemeClr val="accent6">
                    <a:lumMod val="50000"/>
                  </a:schemeClr>
                </a:solidFill>
              </a:rPr>
              <a:t>:  </a:t>
            </a:r>
            <a:r>
              <a:rPr lang="en-US" dirty="0" smtClean="0"/>
              <a:t>$49,561</a:t>
            </a:r>
          </a:p>
          <a:p>
            <a:pPr>
              <a:spcAft>
                <a:spcPts val="600"/>
              </a:spcAft>
            </a:pPr>
            <a:r>
              <a:rPr lang="en-US" b="1" u="sng" dirty="0" smtClean="0">
                <a:solidFill>
                  <a:schemeClr val="accent6">
                    <a:lumMod val="50000"/>
                  </a:schemeClr>
                </a:solidFill>
              </a:rPr>
              <a:t>Objectives</a:t>
            </a:r>
            <a:r>
              <a:rPr lang="en-US" b="1" dirty="0" smtClean="0">
                <a:solidFill>
                  <a:schemeClr val="accent6">
                    <a:lumMod val="50000"/>
                  </a:schemeClr>
                </a:solidFill>
              </a:rPr>
              <a:t>:  </a:t>
            </a:r>
            <a:r>
              <a:rPr lang="en-US" dirty="0" smtClean="0"/>
              <a:t>1) Implement recommendations from </a:t>
            </a:r>
            <a:r>
              <a:rPr lang="en-US" i="1" dirty="0" smtClean="0"/>
              <a:t>Rogue Basin Action Plan </a:t>
            </a:r>
            <a:r>
              <a:rPr lang="en-US" dirty="0" smtClean="0"/>
              <a:t>for resource management and planning, 2) link key vulnerabilities with specific adaptation strategies and tactics, 3) link adaptation with restoration, planning, and resource monitoring programs </a:t>
            </a:r>
          </a:p>
          <a:p>
            <a:pPr>
              <a:spcAft>
                <a:spcPts val="600"/>
              </a:spcAft>
            </a:pPr>
            <a:r>
              <a:rPr lang="en-US" b="1" u="sng" dirty="0" smtClean="0">
                <a:solidFill>
                  <a:schemeClr val="accent6">
                    <a:lumMod val="50000"/>
                  </a:schemeClr>
                </a:solidFill>
              </a:rPr>
              <a:t>Questions for PIs</a:t>
            </a:r>
            <a:r>
              <a:rPr lang="en-US" b="1" dirty="0" smtClean="0">
                <a:solidFill>
                  <a:schemeClr val="accent6">
                    <a:lumMod val="50000"/>
                  </a:schemeClr>
                </a:solidFill>
              </a:rPr>
              <a:t>:  </a:t>
            </a:r>
            <a:r>
              <a:rPr lang="en-US" dirty="0" smtClean="0"/>
              <a:t>Transferability of approach to other areas</a:t>
            </a:r>
          </a:p>
        </p:txBody>
      </p:sp>
    </p:spTree>
    <p:extLst>
      <p:ext uri="{BB962C8B-B14F-4D97-AF65-F5344CB8AC3E}">
        <p14:creationId xmlns:p14="http://schemas.microsoft.com/office/powerpoint/2010/main" val="2729394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nplcc-logo.png"/>
          <p:cNvPicPr>
            <a:picLocks noChangeAspect="1"/>
          </p:cNvPicPr>
          <p:nvPr/>
        </p:nvPicPr>
        <p:blipFill>
          <a:blip r:embed="rId4" cstate="print"/>
          <a:stretch>
            <a:fillRect/>
          </a:stretch>
        </p:blipFill>
        <p:spPr>
          <a:xfrm>
            <a:off x="304800" y="-41446"/>
            <a:ext cx="2438400" cy="1219200"/>
          </a:xfrm>
          <a:prstGeom prst="rect">
            <a:avLst/>
          </a:prstGeom>
        </p:spPr>
      </p:pic>
      <p:sp>
        <p:nvSpPr>
          <p:cNvPr id="3" name="TextBox 2"/>
          <p:cNvSpPr txBox="1"/>
          <p:nvPr/>
        </p:nvSpPr>
        <p:spPr>
          <a:xfrm>
            <a:off x="457201" y="1371600"/>
            <a:ext cx="8458200" cy="461665"/>
          </a:xfrm>
          <a:prstGeom prst="rect">
            <a:avLst/>
          </a:prstGeom>
          <a:noFill/>
        </p:spPr>
        <p:txBody>
          <a:bodyPr wrap="square" rtlCol="0">
            <a:spAutoFit/>
          </a:bodyPr>
          <a:lstStyle/>
          <a:p>
            <a:pPr>
              <a:spcBef>
                <a:spcPts val="600"/>
              </a:spcBef>
              <a:spcAft>
                <a:spcPts val="1200"/>
              </a:spcAft>
            </a:pPr>
            <a:r>
              <a:rPr lang="en-US" sz="2400" b="1" dirty="0" smtClean="0">
                <a:solidFill>
                  <a:srgbClr val="C00000"/>
                </a:solidFill>
              </a:rPr>
              <a:t>Projects Not Recommended for Funding in 2014:</a:t>
            </a:r>
          </a:p>
        </p:txBody>
      </p:sp>
      <p:graphicFrame>
        <p:nvGraphicFramePr>
          <p:cNvPr id="2" name="Table 1"/>
          <p:cNvGraphicFramePr>
            <a:graphicFrameLocks noGrp="1"/>
          </p:cNvGraphicFramePr>
          <p:nvPr>
            <p:extLst>
              <p:ext uri="{D42A27DB-BD31-4B8C-83A1-F6EECF244321}">
                <p14:modId xmlns:p14="http://schemas.microsoft.com/office/powerpoint/2010/main" val="1404751658"/>
              </p:ext>
            </p:extLst>
          </p:nvPr>
        </p:nvGraphicFramePr>
        <p:xfrm>
          <a:off x="228600" y="2057400"/>
          <a:ext cx="8382000" cy="4302760"/>
        </p:xfrm>
        <a:graphic>
          <a:graphicData uri="http://schemas.openxmlformats.org/drawingml/2006/table">
            <a:tbl>
              <a:tblPr firstRow="1" bandRow="1">
                <a:tableStyleId>{5C22544A-7EE6-4342-B048-85BDC9FD1C3A}</a:tableStyleId>
              </a:tblPr>
              <a:tblGrid>
                <a:gridCol w="1447800"/>
                <a:gridCol w="1039785"/>
                <a:gridCol w="914400"/>
                <a:gridCol w="3227415"/>
                <a:gridCol w="1752600"/>
              </a:tblGrid>
              <a:tr h="370840">
                <a:tc>
                  <a:txBody>
                    <a:bodyPr/>
                    <a:lstStyle/>
                    <a:p>
                      <a:r>
                        <a:rPr lang="en-US" dirty="0" smtClean="0"/>
                        <a:t>Lead Agency</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Lead PI</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Area</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Title</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Action</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BC FLNRO</a:t>
                      </a:r>
                      <a:endParaRPr lang="en-US" dirty="0"/>
                    </a:p>
                  </a:txBody>
                  <a:tcPr>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Floyd</a:t>
                      </a:r>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BC/AK</a:t>
                      </a:r>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Stream discharge, snow-cover, soil drainage &amp; yellow-cedar decline</a:t>
                      </a:r>
                      <a:r>
                        <a:rPr lang="en-US" baseline="0" dirty="0" smtClean="0"/>
                        <a:t> in NPLCC (BC and SE AK)</a:t>
                      </a:r>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aseline="0" dirty="0" smtClean="0"/>
                        <a:t>Proposal discussion w/ PIs &amp; AK CSC</a:t>
                      </a:r>
                      <a:endParaRPr lang="en-US" dirty="0"/>
                    </a:p>
                  </a:txBody>
                  <a:tcPr>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Cascadia Geosciences</a:t>
                      </a:r>
                      <a:endParaRPr lang="en-US" dirty="0"/>
                    </a:p>
                  </a:txBody>
                  <a:tcPr>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Leroy</a:t>
                      </a:r>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CA</a:t>
                      </a:r>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dirty="0" smtClean="0">
                          <a:solidFill>
                            <a:srgbClr val="000000"/>
                          </a:solidFill>
                          <a:effectLst/>
                          <a:latin typeface="+mn-lt"/>
                        </a:rPr>
                        <a:t>Effects of relative sea level changes and storms on the Humboldt Bay Estuary</a:t>
                      </a:r>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Proposal discussion w/ PIs &amp; SW CSC</a:t>
                      </a:r>
                      <a:endParaRPr lang="en-US" dirty="0"/>
                    </a:p>
                  </a:txBody>
                  <a:tcPr>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PSU</a:t>
                      </a:r>
                      <a:endParaRPr lang="en-US" dirty="0"/>
                    </a:p>
                  </a:txBody>
                  <a:tcPr>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Nielsen-</a:t>
                      </a:r>
                      <a:r>
                        <a:rPr lang="en-US" dirty="0" err="1" smtClean="0"/>
                        <a:t>Pincus</a:t>
                      </a:r>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OR</a:t>
                      </a:r>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dirty="0" smtClean="0">
                          <a:solidFill>
                            <a:srgbClr val="000000"/>
                          </a:solidFill>
                          <a:effectLst/>
                          <a:latin typeface="+mn-lt"/>
                        </a:rPr>
                        <a:t>Incorporating climate change into compliance based Riparian restoration initiative investment planning </a:t>
                      </a:r>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Proposal</a:t>
                      </a:r>
                      <a:r>
                        <a:rPr lang="en-US" baseline="0" dirty="0" smtClean="0"/>
                        <a:t> discussion w/PIs – innovative project</a:t>
                      </a:r>
                      <a:endParaRPr lang="en-US" dirty="0"/>
                    </a:p>
                  </a:txBody>
                  <a:tcPr>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914400">
                <a:tc>
                  <a:txBody>
                    <a:bodyPr/>
                    <a:lstStyle/>
                    <a:p>
                      <a:r>
                        <a:rPr lang="en-US" dirty="0" smtClean="0"/>
                        <a:t>DU Canada</a:t>
                      </a:r>
                      <a:endParaRPr lang="en-US" dirty="0"/>
                    </a:p>
                  </a:txBody>
                  <a:tcPr>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Harrison</a:t>
                      </a:r>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BC</a:t>
                      </a:r>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dirty="0" smtClean="0">
                          <a:solidFill>
                            <a:srgbClr val="000000"/>
                          </a:solidFill>
                          <a:effectLst/>
                          <a:latin typeface="+mn-lt"/>
                        </a:rPr>
                        <a:t>Modeling the effects of sea level rise to prioritize BC estuaries for conservation</a:t>
                      </a:r>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Project too localized</a:t>
                      </a:r>
                      <a:endParaRPr lang="en-US" dirty="0"/>
                    </a:p>
                  </a:txBody>
                  <a:tcPr>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1066904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4"/>
          <p:cNvGraphicFramePr>
            <a:graphicFrameLocks noGrp="1"/>
          </p:cNvGraphicFramePr>
          <p:nvPr>
            <p:extLst>
              <p:ext uri="{D42A27DB-BD31-4B8C-83A1-F6EECF244321}">
                <p14:modId xmlns:p14="http://schemas.microsoft.com/office/powerpoint/2010/main" val="3624786684"/>
              </p:ext>
            </p:extLst>
          </p:nvPr>
        </p:nvGraphicFramePr>
        <p:xfrm>
          <a:off x="228600" y="1542507"/>
          <a:ext cx="8686800" cy="5086893"/>
        </p:xfrm>
        <a:graphic>
          <a:graphicData uri="http://schemas.openxmlformats.org/drawingml/2006/table">
            <a:tbl>
              <a:tblPr firstRow="1" bandRow="1">
                <a:tableStyleId>{5C22544A-7EE6-4342-B048-85BDC9FD1C3A}</a:tableStyleId>
              </a:tblPr>
              <a:tblGrid>
                <a:gridCol w="5638800"/>
                <a:gridCol w="959597"/>
                <a:gridCol w="2088403"/>
              </a:tblGrid>
              <a:tr h="533400">
                <a:tc>
                  <a:txBody>
                    <a:bodyPr/>
                    <a:lstStyle/>
                    <a:p>
                      <a:r>
                        <a:rPr lang="en-US" baseline="0" dirty="0" smtClean="0"/>
                        <a:t>2014 Implementation Plan Table 2 (part)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Priority Topics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Likely Funding Mechanism</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dirty="0" smtClean="0"/>
                        <a:t>1</a:t>
                      </a:r>
                      <a:r>
                        <a:rPr lang="en-US" b="1" dirty="0" smtClean="0"/>
                        <a:t>. Augment, integrate, and share existing S-TEK data and information</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smtClean="0"/>
                        <a:t>Salary/Agreement/ Contract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r>
              <a:tr h="457200">
                <a:tc>
                  <a:txBody>
                    <a:bodyPr/>
                    <a:lstStyle/>
                    <a:p>
                      <a:r>
                        <a:rPr lang="en-US" sz="1500" dirty="0" smtClean="0"/>
                        <a:t>1.1  Conservation Planning Atlas (Ongoing project)- </a:t>
                      </a:r>
                      <a:r>
                        <a:rPr lang="en-US" sz="1500" b="1" dirty="0" smtClean="0">
                          <a:solidFill>
                            <a:srgbClr val="FF0000"/>
                          </a:solidFill>
                        </a:rPr>
                        <a:t>$25K (completed)</a:t>
                      </a:r>
                    </a:p>
                    <a:p>
                      <a:r>
                        <a:rPr lang="en-US" sz="1500" dirty="0" smtClean="0"/>
                        <a:t>1.5  Partner Forums (Cascadia</a:t>
                      </a:r>
                      <a:r>
                        <a:rPr lang="en-US" sz="1500" baseline="0" dirty="0" smtClean="0"/>
                        <a:t>) (Ongoing project)- </a:t>
                      </a:r>
                      <a:r>
                        <a:rPr lang="en-US" sz="1500" b="1" baseline="0" dirty="0" smtClean="0">
                          <a:solidFill>
                            <a:srgbClr val="FF0000"/>
                          </a:solidFill>
                        </a:rPr>
                        <a:t>$6.5K</a:t>
                      </a:r>
                      <a:endParaRPr lang="en-US" sz="1500" b="1" dirty="0" smtClean="0">
                        <a:solidFill>
                          <a:srgbClr val="FF0000"/>
                        </a:solidFill>
                      </a:endParaRPr>
                    </a:p>
                    <a:p>
                      <a:r>
                        <a:rPr lang="en-US" sz="1500" dirty="0" smtClean="0"/>
                        <a:t>  -    Interactive Climate Map </a:t>
                      </a:r>
                      <a:r>
                        <a:rPr lang="en-US" sz="1500" baseline="0" dirty="0" smtClean="0"/>
                        <a:t>(Ongoing project) - </a:t>
                      </a:r>
                      <a:r>
                        <a:rPr lang="en-US" sz="1500" b="1" baseline="0" dirty="0" smtClean="0">
                          <a:solidFill>
                            <a:srgbClr val="FF0000"/>
                          </a:solidFill>
                        </a:rPr>
                        <a:t>$15K to $25K</a:t>
                      </a:r>
                      <a:endParaRPr lang="en-US" sz="1500"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500" dirty="0" smtClean="0"/>
                        <a:t>All</a:t>
                      </a: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FF0000"/>
                          </a:solidFill>
                        </a:rPr>
                        <a:t>$47K - $57K</a:t>
                      </a:r>
                      <a:endParaRPr 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7200">
                <a:tc>
                  <a:txBody>
                    <a:bodyPr/>
                    <a:lstStyle/>
                    <a:p>
                      <a:r>
                        <a:rPr lang="en-US" dirty="0" smtClean="0"/>
                        <a:t>2. </a:t>
                      </a:r>
                      <a:r>
                        <a:rPr lang="en-US" b="1" dirty="0" smtClean="0"/>
                        <a:t>Align and coordinate the delivery of Science and TEK with decision-maker needs</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smtClean="0"/>
                        <a:t>RFP</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r>
              <a:tr h="379911">
                <a:tc>
                  <a:txBody>
                    <a:bodyPr/>
                    <a:lstStyle/>
                    <a:p>
                      <a:r>
                        <a:rPr lang="en-US" sz="1500" dirty="0" smtClean="0"/>
                        <a:t>2.5  Synthesize information existing work (</a:t>
                      </a:r>
                      <a:r>
                        <a:rPr lang="en-US" sz="1400" dirty="0" smtClean="0"/>
                        <a:t>evaluated - none proposed</a:t>
                      </a:r>
                      <a:r>
                        <a:rPr lang="en-US" sz="1500" dirty="0" smtClean="0"/>
                        <a:t>)</a:t>
                      </a: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500" dirty="0" smtClean="0"/>
                        <a:t>B, C or E</a:t>
                      </a: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7200">
                <a:tc>
                  <a:txBody>
                    <a:bodyPr/>
                    <a:lstStyle/>
                    <a:p>
                      <a:r>
                        <a:rPr lang="en-US" b="1" dirty="0" smtClean="0"/>
                        <a:t>3.  Identify</a:t>
                      </a:r>
                      <a:r>
                        <a:rPr lang="en-US" b="1" baseline="0" dirty="0" smtClean="0"/>
                        <a:t> </a:t>
                      </a:r>
                      <a:r>
                        <a:rPr lang="en-US" b="1" dirty="0" smtClean="0"/>
                        <a:t>S-TEK information necessary to support large-scale planning</a:t>
                      </a:r>
                      <a:r>
                        <a:rPr lang="en-US" b="1" baseline="0" dirty="0" smtClean="0"/>
                        <a:t> and management efforts</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smtClean="0"/>
                        <a:t>Agreement/ Contract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r>
              <a:tr h="457200">
                <a:tc>
                  <a:txBody>
                    <a:bodyPr/>
                    <a:lstStyle/>
                    <a:p>
                      <a:r>
                        <a:rPr lang="en-US" b="1" dirty="0" smtClean="0"/>
                        <a:t>4. Incorporate climate information into line management activities</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smtClean="0"/>
                        <a:t>RFP</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r>
              <a:tr h="395151">
                <a:tc>
                  <a:txBody>
                    <a:bodyPr/>
                    <a:lstStyle/>
                    <a:p>
                      <a:r>
                        <a:rPr lang="en-US" sz="1500" dirty="0" smtClean="0"/>
                        <a:t>4.2 Habitat</a:t>
                      </a:r>
                      <a:r>
                        <a:rPr lang="en-US" sz="1500" baseline="0" dirty="0" smtClean="0"/>
                        <a:t> </a:t>
                      </a:r>
                      <a:r>
                        <a:rPr lang="en-US" sz="1500" baseline="0" dirty="0" err="1" smtClean="0"/>
                        <a:t>conserv</a:t>
                      </a:r>
                      <a:r>
                        <a:rPr lang="en-US" sz="1500" baseline="0" dirty="0" smtClean="0"/>
                        <a:t>. &amp; restoration planning (</a:t>
                      </a:r>
                      <a:r>
                        <a:rPr lang="en-US" sz="1400" baseline="0" dirty="0" smtClean="0"/>
                        <a:t>evaluated –none proposed)</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500" dirty="0" smtClean="0"/>
                        <a:t>B or E</a:t>
                      </a: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5151">
                <a:tc>
                  <a:txBody>
                    <a:bodyPr/>
                    <a:lstStyle/>
                    <a:p>
                      <a:r>
                        <a:rPr lang="en-US" sz="1500" dirty="0" smtClean="0"/>
                        <a:t>4.4 Planning</a:t>
                      </a:r>
                      <a:r>
                        <a:rPr lang="en-US" sz="1500" baseline="0" dirty="0" smtClean="0"/>
                        <a:t> and adaptation actions (4 proposed given funding)</a:t>
                      </a: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500" dirty="0" smtClean="0"/>
                        <a:t>Any</a:t>
                      </a: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FF0000"/>
                          </a:solidFill>
                        </a:rPr>
                        <a:t>$150K</a:t>
                      </a:r>
                      <a:r>
                        <a:rPr lang="en-US" b="1" baseline="0" dirty="0" smtClean="0">
                          <a:solidFill>
                            <a:srgbClr val="FF0000"/>
                          </a:solidFill>
                        </a:rPr>
                        <a:t> - $200K</a:t>
                      </a:r>
                      <a:endParaRPr 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 name="TextBox 1"/>
          <p:cNvSpPr txBox="1"/>
          <p:nvPr/>
        </p:nvSpPr>
        <p:spPr>
          <a:xfrm>
            <a:off x="228599" y="1066800"/>
            <a:ext cx="8289321" cy="369332"/>
          </a:xfrm>
          <a:prstGeom prst="rect">
            <a:avLst/>
          </a:prstGeom>
          <a:noFill/>
        </p:spPr>
        <p:txBody>
          <a:bodyPr wrap="none" rtlCol="0">
            <a:spAutoFit/>
          </a:bodyPr>
          <a:lstStyle/>
          <a:p>
            <a:r>
              <a:rPr lang="en-US" b="1" dirty="0" smtClean="0">
                <a:solidFill>
                  <a:srgbClr val="C00000"/>
                </a:solidFill>
              </a:rPr>
              <a:t>Science/TEK Strategy Implementation Plan – Current New Funding Recommendations</a:t>
            </a:r>
            <a:endParaRPr lang="en-US" b="1" dirty="0">
              <a:solidFill>
                <a:srgbClr val="C00000"/>
              </a:solidFill>
            </a:endParaRPr>
          </a:p>
        </p:txBody>
      </p:sp>
    </p:spTree>
    <p:extLst>
      <p:ext uri="{BB962C8B-B14F-4D97-AF65-F5344CB8AC3E}">
        <p14:creationId xmlns:p14="http://schemas.microsoft.com/office/powerpoint/2010/main" val="239116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nplcc-logo.png"/>
          <p:cNvPicPr>
            <a:picLocks noChangeAspect="1"/>
          </p:cNvPicPr>
          <p:nvPr/>
        </p:nvPicPr>
        <p:blipFill>
          <a:blip r:embed="rId4" cstate="print"/>
          <a:stretch>
            <a:fillRect/>
          </a:stretch>
        </p:blipFill>
        <p:spPr>
          <a:xfrm>
            <a:off x="304800" y="-41446"/>
            <a:ext cx="2438400" cy="1219200"/>
          </a:xfrm>
          <a:prstGeom prst="rect">
            <a:avLst/>
          </a:prstGeom>
        </p:spPr>
      </p:pic>
      <p:sp>
        <p:nvSpPr>
          <p:cNvPr id="3" name="TextBox 2"/>
          <p:cNvSpPr txBox="1"/>
          <p:nvPr/>
        </p:nvSpPr>
        <p:spPr>
          <a:xfrm>
            <a:off x="525780" y="1447800"/>
            <a:ext cx="7391400" cy="2908489"/>
          </a:xfrm>
          <a:prstGeom prst="rect">
            <a:avLst/>
          </a:prstGeom>
          <a:noFill/>
        </p:spPr>
        <p:txBody>
          <a:bodyPr wrap="square" rtlCol="0">
            <a:spAutoFit/>
          </a:bodyPr>
          <a:lstStyle/>
          <a:p>
            <a:r>
              <a:rPr lang="en-US" sz="2800" b="1" dirty="0" smtClean="0">
                <a:solidFill>
                  <a:srgbClr val="C00000"/>
                </a:solidFill>
              </a:rPr>
              <a:t>Next Steps:</a:t>
            </a:r>
          </a:p>
          <a:p>
            <a:pPr marL="342900" indent="-342900">
              <a:spcBef>
                <a:spcPts val="600"/>
              </a:spcBef>
              <a:spcAft>
                <a:spcPts val="1200"/>
              </a:spcAft>
              <a:buFont typeface="Arial" panose="020B0604020202020204" pitchFamily="34" charset="0"/>
              <a:buChar char="•"/>
            </a:pPr>
            <a:r>
              <a:rPr lang="en-US" sz="2000" dirty="0" smtClean="0"/>
              <a:t>Current funding decisions – propose using process set up last year:</a:t>
            </a:r>
          </a:p>
          <a:p>
            <a:pPr marL="800100" lvl="1" indent="-342900">
              <a:spcBef>
                <a:spcPts val="600"/>
              </a:spcBef>
              <a:spcAft>
                <a:spcPts val="1200"/>
              </a:spcAft>
              <a:buFont typeface="Arial" panose="020B0604020202020204" pitchFamily="34" charset="0"/>
              <a:buChar char="•"/>
            </a:pPr>
            <a:r>
              <a:rPr lang="en-US" sz="2000" dirty="0" smtClean="0"/>
              <a:t>Concerns about any recommended funding actions shared with Ad Hoc Steering Committee (comprised of Co-chairs, S-TEK Subcommittee Chair) </a:t>
            </a:r>
            <a:r>
              <a:rPr lang="en-US" sz="2000" b="1" dirty="0" smtClean="0">
                <a:solidFill>
                  <a:srgbClr val="FF0000"/>
                </a:solidFill>
              </a:rPr>
              <a:t>by May 8, 2014</a:t>
            </a:r>
            <a:r>
              <a:rPr lang="en-US" sz="2000" dirty="0" smtClean="0"/>
              <a:t> </a:t>
            </a:r>
          </a:p>
          <a:p>
            <a:pPr marL="800100" lvl="1" indent="-342900">
              <a:spcBef>
                <a:spcPts val="600"/>
              </a:spcBef>
              <a:spcAft>
                <a:spcPts val="1200"/>
              </a:spcAft>
              <a:buFont typeface="Arial" panose="020B0604020202020204" pitchFamily="34" charset="0"/>
              <a:buChar char="•"/>
            </a:pPr>
            <a:r>
              <a:rPr lang="en-US" sz="2000" dirty="0" smtClean="0"/>
              <a:t>Ad Hoc Steering Committee consider any feedback and approve recommendations if no concerns raised</a:t>
            </a:r>
          </a:p>
        </p:txBody>
      </p:sp>
    </p:spTree>
    <p:extLst>
      <p:ext uri="{BB962C8B-B14F-4D97-AF65-F5344CB8AC3E}">
        <p14:creationId xmlns:p14="http://schemas.microsoft.com/office/powerpoint/2010/main" val="2463847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9291</TotalTime>
  <Words>1771</Words>
  <Application>Microsoft Office PowerPoint</Application>
  <PresentationFormat>On-screen Show (4:3)</PresentationFormat>
  <Paragraphs>261</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DOI-FWS-R7--FAIR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Martin, Philip</dc:creator>
  <cp:lastModifiedBy>Mahaffy, Mary</cp:lastModifiedBy>
  <cp:revision>638</cp:revision>
  <cp:lastPrinted>2014-04-23T21:45:11Z</cp:lastPrinted>
  <dcterms:created xsi:type="dcterms:W3CDTF">2012-06-06T16:26:27Z</dcterms:created>
  <dcterms:modified xsi:type="dcterms:W3CDTF">2014-04-24T01:49:09Z</dcterms:modified>
</cp:coreProperties>
</file>