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82" r:id="rId2"/>
    <p:sldId id="293" r:id="rId3"/>
    <p:sldId id="283" r:id="rId4"/>
    <p:sldId id="289" r:id="rId5"/>
    <p:sldId id="297" r:id="rId6"/>
    <p:sldId id="288" r:id="rId7"/>
    <p:sldId id="292" r:id="rId8"/>
    <p:sldId id="286" r:id="rId9"/>
    <p:sldId id="287" r:id="rId10"/>
    <p:sldId id="291" r:id="rId11"/>
    <p:sldId id="294" r:id="rId12"/>
    <p:sldId id="296" r:id="rId13"/>
    <p:sldId id="295" r:id="rId14"/>
  </p:sldIdLst>
  <p:sldSz cx="9144000" cy="6858000" type="screen4x3"/>
  <p:notesSz cx="6934200" cy="9220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ertson, Amanda L" initials="ALR" lastIdx="7" clrIdx="0"/>
  <p:cmAuthor id="1" name="Martin, Philip" initials="PDM" lastIdx="2" clrIdx="1"/>
  <p:cmAuthor id="2" name="Mahaffy, Mary" initials="M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6600"/>
    <a:srgbClr val="990000"/>
    <a:srgbClr val="6A3602"/>
    <a:srgbClr val="DEEDF0"/>
    <a:srgbClr val="CC99FF"/>
    <a:srgbClr val="00FF99"/>
    <a:srgbClr val="00FF00"/>
    <a:srgbClr val="A30598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59" autoAdjust="0"/>
    <p:restoredTop sz="99421" autoAdjust="0"/>
  </p:normalViewPr>
  <p:slideViewPr>
    <p:cSldViewPr>
      <p:cViewPr>
        <p:scale>
          <a:sx n="100" d="100"/>
          <a:sy n="100" d="100"/>
        </p:scale>
        <p:origin x="-1224" y="-4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6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-3106" y="-72"/>
      </p:cViewPr>
      <p:guideLst>
        <p:guide orient="horz" pos="2904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183" y="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/>
          <a:lstStyle>
            <a:lvl1pPr algn="r">
              <a:defRPr sz="1200"/>
            </a:lvl1pPr>
          </a:lstStyle>
          <a:p>
            <a:fld id="{612BA783-2769-4BF4-8E96-7EFF5685D8A1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5730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183" y="875730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 anchor="b"/>
          <a:lstStyle>
            <a:lvl1pPr algn="r">
              <a:defRPr sz="1200"/>
            </a:lvl1pPr>
          </a:lstStyle>
          <a:p>
            <a:fld id="{35F3B541-F7F9-46F7-9946-0A1020C23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517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775" y="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/>
          <a:lstStyle>
            <a:lvl1pPr algn="r">
              <a:defRPr sz="1200"/>
            </a:lvl1pPr>
          </a:lstStyle>
          <a:p>
            <a:fld id="{19F2C9E6-4136-480E-8920-4B783EAF5A66}" type="datetimeFigureOut">
              <a:rPr lang="en-US" smtClean="0"/>
              <a:pPr/>
              <a:t>4/24/2014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92150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9" tIns="46145" rIns="92289" bIns="4614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420" y="4379595"/>
            <a:ext cx="5547360" cy="4149090"/>
          </a:xfrm>
          <a:prstGeom prst="rect">
            <a:avLst/>
          </a:prstGeom>
        </p:spPr>
        <p:txBody>
          <a:bodyPr vert="horz" lIns="92289" tIns="46145" rIns="92289" bIns="4614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759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775" y="875759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 anchor="b"/>
          <a:lstStyle>
            <a:lvl1pPr algn="r">
              <a:defRPr sz="1200"/>
            </a:lvl1pPr>
          </a:lstStyle>
          <a:p>
            <a:fld id="{44569739-A6A1-4521-8889-ED85372E16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132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9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4/24/2014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96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4/24/2014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2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4/24/2014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930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4/24/2014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355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4/24/2014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137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4/24/2014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36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4/24/2014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12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4/24/2014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985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4/24/2014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096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4/24/2014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989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4/24/2014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441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42093-98A6-4FF5-89D7-49E2AEEAD5D3}" type="datetimeFigureOut">
              <a:rPr lang="en-US" smtClean="0"/>
              <a:pPr/>
              <a:t>4/24/2014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670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plcc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42787" y="3048000"/>
            <a:ext cx="419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Meghan Kearney, Communication Specialist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9774" y="2362200"/>
            <a:ext cx="86494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Communication &amp; Outreach Tool Performance Report</a:t>
            </a:r>
            <a:endParaRPr lang="en-US" sz="3600" b="1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4" y="76200"/>
            <a:ext cx="26670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4280997" y="6078279"/>
            <a:ext cx="4462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Steering Committee Meeting, April 24</a:t>
            </a:r>
            <a:r>
              <a:rPr lang="en-US" b="1" baseline="30000" dirty="0" smtClean="0">
                <a:solidFill>
                  <a:srgbClr val="0070C0"/>
                </a:solidFill>
              </a:rPr>
              <a:t>th</a:t>
            </a:r>
            <a:r>
              <a:rPr lang="en-US" b="1" dirty="0" smtClean="0">
                <a:solidFill>
                  <a:srgbClr val="0070C0"/>
                </a:solidFill>
              </a:rPr>
              <a:t>,2014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4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Overview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30 day performance measures example &amp; key strategies for:</a:t>
            </a:r>
          </a:p>
          <a:p>
            <a:pPr lvl="1"/>
            <a:r>
              <a:rPr lang="en-US" dirty="0" smtClean="0">
                <a:hlinkClick r:id="rId2"/>
              </a:rPr>
              <a:t>www.nplcc.org</a:t>
            </a:r>
            <a:r>
              <a:rPr lang="en-US" dirty="0" smtClean="0"/>
              <a:t> via Google Analytics</a:t>
            </a:r>
          </a:p>
          <a:p>
            <a:pPr lvl="1"/>
            <a:r>
              <a:rPr lang="en-US" dirty="0" err="1" smtClean="0"/>
              <a:t>Mailchimp</a:t>
            </a:r>
            <a:r>
              <a:rPr lang="en-US" dirty="0" smtClean="0"/>
              <a:t>: </a:t>
            </a:r>
            <a:r>
              <a:rPr lang="en-US" i="1" dirty="0" smtClean="0"/>
              <a:t>Newsletters &amp; </a:t>
            </a:r>
            <a:r>
              <a:rPr lang="en-US" i="1" dirty="0" err="1" smtClean="0"/>
              <a:t>Listserve</a:t>
            </a:r>
            <a:endParaRPr lang="en-US" i="1" dirty="0" smtClean="0"/>
          </a:p>
          <a:p>
            <a:pPr lvl="1"/>
            <a:r>
              <a:rPr lang="en-US" dirty="0" smtClean="0"/>
              <a:t>Social Media Platforms: </a:t>
            </a:r>
            <a:r>
              <a:rPr lang="en-US" i="1" dirty="0" smtClean="0"/>
              <a:t>Facebook &amp; Twitter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36916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62000"/>
            <a:ext cx="8696325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715962"/>
          </a:xfrm>
        </p:spPr>
        <p:txBody>
          <a:bodyPr>
            <a:noAutofit/>
          </a:bodyPr>
          <a:lstStyle/>
          <a:p>
            <a:pPr algn="l"/>
            <a:r>
              <a:rPr lang="en-US" sz="4800" b="1" dirty="0" smtClean="0"/>
              <a:t>nplcc.org</a:t>
            </a:r>
            <a:endParaRPr lang="en-US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9050" y="990600"/>
            <a:ext cx="691515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30-Day Example 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March 8</a:t>
            </a:r>
            <a:r>
              <a:rPr lang="en-US" sz="2400" baseline="30000" dirty="0" smtClean="0">
                <a:solidFill>
                  <a:srgbClr val="C00000"/>
                </a:solidFill>
              </a:rPr>
              <a:t>th</a:t>
            </a:r>
            <a:r>
              <a:rPr lang="en-US" sz="2400" dirty="0" smtClean="0">
                <a:solidFill>
                  <a:srgbClr val="C00000"/>
                </a:solidFill>
              </a:rPr>
              <a:t> – April 7</a:t>
            </a:r>
            <a:r>
              <a:rPr lang="en-US" sz="2400" baseline="30000" dirty="0" smtClean="0">
                <a:solidFill>
                  <a:srgbClr val="C00000"/>
                </a:solidFill>
              </a:rPr>
              <a:t>th</a:t>
            </a:r>
            <a:r>
              <a:rPr lang="en-US" sz="2400" dirty="0" smtClean="0">
                <a:solidFill>
                  <a:srgbClr val="C00000"/>
                </a:solidFill>
              </a:rPr>
              <a:t>, 2014:</a:t>
            </a:r>
          </a:p>
          <a:p>
            <a:r>
              <a:rPr lang="en-US" dirty="0" smtClean="0"/>
              <a:t>Visits = 727</a:t>
            </a:r>
            <a:br>
              <a:rPr lang="en-US" dirty="0" smtClean="0"/>
            </a:br>
            <a:r>
              <a:rPr lang="en-US" dirty="0" smtClean="0"/>
              <a:t>Page views = 4,486</a:t>
            </a:r>
            <a:br>
              <a:rPr lang="en-US" dirty="0" smtClean="0"/>
            </a:br>
            <a:r>
              <a:rPr lang="en-US" dirty="0" smtClean="0"/>
              <a:t>Visit Duration = Approx. 5 </a:t>
            </a:r>
            <a:r>
              <a:rPr lang="en-US" dirty="0" err="1" smtClean="0"/>
              <a:t>mins</a:t>
            </a:r>
            <a:r>
              <a:rPr lang="en-US" dirty="0" smtClean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400" y="2654617"/>
            <a:ext cx="3105150" cy="443198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How visitors are arriving: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1. </a:t>
            </a:r>
            <a:r>
              <a:rPr lang="en-US" sz="2000" i="1" dirty="0" smtClean="0"/>
              <a:t>Organic Search (43.33%)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400" dirty="0" smtClean="0"/>
              <a:t>Reoccurring keywords: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err="1" smtClean="0"/>
              <a:t>nplcc</a:t>
            </a:r>
            <a:endParaRPr lang="en-US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Northpacificlcc.org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North pacific </a:t>
            </a:r>
            <a:r>
              <a:rPr lang="en-US" sz="1200" dirty="0" err="1" smtClean="0"/>
              <a:t>lcc</a:t>
            </a:r>
            <a:endParaRPr lang="en-US" sz="1200" dirty="0" smtClean="0"/>
          </a:p>
          <a:p>
            <a:r>
              <a:rPr lang="en-US" sz="1400" dirty="0" smtClean="0"/>
              <a:t>Unique keyword examples: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Climate change/wetland ecosystems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geographic features of north west pacific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Job announcement “landscape conservation cooperative”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Landscape conservation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r>
              <a:rPr lang="en-US" sz="2000" i="1" dirty="0" smtClean="0"/>
              <a:t>2. Direct Links (34.53%)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/Resources/Projects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/About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/</a:t>
            </a:r>
            <a:r>
              <a:rPr lang="en-US" sz="1400" dirty="0" err="1" smtClean="0"/>
              <a:t>NPLCCBusiness</a:t>
            </a:r>
            <a:endParaRPr lang="en-US" sz="1400" dirty="0" smtClean="0"/>
          </a:p>
          <a:p>
            <a:endParaRPr lang="en-US" sz="2000" i="1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17941" y="4495800"/>
            <a:ext cx="5697483" cy="283154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sz="2000" i="1" dirty="0" smtClean="0"/>
              <a:t>3. Referral </a:t>
            </a:r>
            <a:r>
              <a:rPr lang="en-US" sz="2000" i="1" dirty="0"/>
              <a:t>(20.77</a:t>
            </a:r>
            <a:r>
              <a:rPr lang="en-US" sz="2000" i="1" dirty="0" smtClean="0"/>
              <a:t>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lccnetwork.org (51.66%)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fws.gov (7.95%)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nplcc.s3.amazonaws.com (5.3%)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u="heavy" dirty="0" smtClean="0">
                <a:uFill>
                  <a:solidFill>
                    <a:srgbClr val="C00000"/>
                  </a:solidFill>
                </a:uFill>
              </a:rPr>
              <a:t>biology.sfu.ca (3.97%)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tribalclimate.uoregon.edu (2.65%)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Doi.gov (1.32%)</a:t>
            </a:r>
            <a:endParaRPr lang="en-US" sz="2000" i="1" dirty="0" smtClean="0"/>
          </a:p>
          <a:p>
            <a:endParaRPr lang="en-US" sz="2000" i="1" dirty="0"/>
          </a:p>
          <a:p>
            <a:endParaRPr lang="en-US" sz="2000" i="1" dirty="0" smtClean="0"/>
          </a:p>
          <a:p>
            <a:endParaRPr lang="en-US" sz="2000" i="1" dirty="0" smtClean="0"/>
          </a:p>
          <a:p>
            <a:r>
              <a:rPr lang="en-US" sz="2000" i="1" dirty="0" smtClean="0"/>
              <a:t>4. E-mail (0.96%)</a:t>
            </a:r>
            <a:br>
              <a:rPr lang="en-US" sz="2000" i="1" dirty="0" smtClean="0"/>
            </a:br>
            <a:r>
              <a:rPr lang="en-US" sz="2000" i="1" dirty="0" smtClean="0"/>
              <a:t/>
            </a:r>
            <a:br>
              <a:rPr lang="en-US" sz="2000" i="1" dirty="0" smtClean="0"/>
            </a:br>
            <a:r>
              <a:rPr lang="en-US" sz="2000" i="1" dirty="0" smtClean="0"/>
              <a:t>5. Social (0.42%)</a:t>
            </a:r>
            <a:r>
              <a:rPr lang="en-US" sz="2000" i="1" dirty="0"/>
              <a:t>	</a:t>
            </a:r>
            <a:r>
              <a:rPr lang="en-US" sz="2000" i="1" dirty="0" smtClean="0"/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3 from Twitter (100%)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990600"/>
            <a:ext cx="3886200" cy="3505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67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62000"/>
            <a:ext cx="8696325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715962"/>
          </a:xfrm>
        </p:spPr>
        <p:txBody>
          <a:bodyPr>
            <a:noAutofit/>
          </a:bodyPr>
          <a:lstStyle/>
          <a:p>
            <a:pPr algn="l"/>
            <a:r>
              <a:rPr lang="en-US" sz="4800" b="1" dirty="0" smtClean="0"/>
              <a:t>nplcc.org</a:t>
            </a:r>
            <a:endParaRPr lang="en-US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9050" y="990600"/>
            <a:ext cx="4629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30-Day Example March 8</a:t>
            </a:r>
            <a:r>
              <a:rPr lang="en-US" baseline="30000" dirty="0" smtClean="0">
                <a:solidFill>
                  <a:srgbClr val="C00000"/>
                </a:solidFill>
              </a:rPr>
              <a:t>th</a:t>
            </a:r>
            <a:r>
              <a:rPr lang="en-US" dirty="0" smtClean="0">
                <a:solidFill>
                  <a:srgbClr val="C00000"/>
                </a:solidFill>
              </a:rPr>
              <a:t> – April 7</a:t>
            </a:r>
            <a:r>
              <a:rPr lang="en-US" baseline="30000" dirty="0" smtClean="0">
                <a:solidFill>
                  <a:srgbClr val="C00000"/>
                </a:solidFill>
              </a:rPr>
              <a:t>th</a:t>
            </a:r>
            <a:r>
              <a:rPr lang="en-US" dirty="0" smtClean="0">
                <a:solidFill>
                  <a:srgbClr val="C00000"/>
                </a:solidFill>
              </a:rPr>
              <a:t>, 2014: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825" y="1377461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Page Flow: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6793"/>
            <a:ext cx="9144000" cy="480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66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62000"/>
            <a:ext cx="8696325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715962"/>
          </a:xfrm>
        </p:spPr>
        <p:txBody>
          <a:bodyPr>
            <a:noAutofit/>
          </a:bodyPr>
          <a:lstStyle/>
          <a:p>
            <a:pPr algn="l"/>
            <a:r>
              <a:rPr lang="en-US" sz="4800" b="1" dirty="0" smtClean="0"/>
              <a:t>nplcc.org</a:t>
            </a:r>
            <a:endParaRPr lang="en-US" sz="48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73081"/>
            <a:ext cx="7476170" cy="495651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050" y="990600"/>
            <a:ext cx="4629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30-Day Example March 8</a:t>
            </a:r>
            <a:r>
              <a:rPr lang="en-US" baseline="30000" dirty="0" smtClean="0">
                <a:solidFill>
                  <a:srgbClr val="C00000"/>
                </a:solidFill>
              </a:rPr>
              <a:t>th</a:t>
            </a:r>
            <a:r>
              <a:rPr lang="en-US" dirty="0" smtClean="0">
                <a:solidFill>
                  <a:srgbClr val="C00000"/>
                </a:solidFill>
              </a:rPr>
              <a:t> – April 7</a:t>
            </a:r>
            <a:r>
              <a:rPr lang="en-US" baseline="30000" dirty="0" smtClean="0">
                <a:solidFill>
                  <a:srgbClr val="C00000"/>
                </a:solidFill>
              </a:rPr>
              <a:t>th</a:t>
            </a:r>
            <a:r>
              <a:rPr lang="en-US" dirty="0" smtClean="0">
                <a:solidFill>
                  <a:srgbClr val="C00000"/>
                </a:solidFill>
              </a:rPr>
              <a:t>, 2014: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" y="13716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Visitor Geography Map: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47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62000"/>
            <a:ext cx="8696325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715962"/>
          </a:xfrm>
        </p:spPr>
        <p:txBody>
          <a:bodyPr>
            <a:noAutofit/>
          </a:bodyPr>
          <a:lstStyle/>
          <a:p>
            <a:pPr algn="l"/>
            <a:r>
              <a:rPr lang="en-US" sz="4800" b="1" dirty="0" err="1" smtClean="0"/>
              <a:t>MailChimp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419600"/>
            <a:ext cx="8229600" cy="1905000"/>
          </a:xfrm>
        </p:spPr>
        <p:txBody>
          <a:bodyPr>
            <a:normAutofit fontScale="77500" lnSpcReduction="20000"/>
          </a:bodyPr>
          <a:lstStyle/>
          <a:p>
            <a:r>
              <a:rPr lang="en-US" sz="2000" dirty="0" smtClean="0"/>
              <a:t>CSD - Highlights &amp; Upcoming Events sections are most-clicked </a:t>
            </a:r>
          </a:p>
          <a:p>
            <a:r>
              <a:rPr lang="en-US" sz="2000" dirty="0" smtClean="0"/>
              <a:t>CSD click </a:t>
            </a:r>
            <a:r>
              <a:rPr lang="en-US" sz="2000" dirty="0"/>
              <a:t>rates are higher at the top (most important stories at top</a:t>
            </a:r>
            <a:r>
              <a:rPr lang="en-US" sz="2000" dirty="0" smtClean="0"/>
              <a:t>)</a:t>
            </a:r>
          </a:p>
          <a:p>
            <a:r>
              <a:rPr lang="en-US" sz="2000" dirty="0" smtClean="0"/>
              <a:t>Even distribution among topic areas, steady engagement with Tribes &amp; First Nations section</a:t>
            </a:r>
            <a:endParaRPr lang="en-US" sz="2000" dirty="0"/>
          </a:p>
          <a:p>
            <a:r>
              <a:rPr lang="en-US" sz="2000" dirty="0" smtClean="0"/>
              <a:t>NPT has consistent clicks (shorter, more “feature” oriented)</a:t>
            </a:r>
            <a:endParaRPr lang="en-US" sz="1800" dirty="0" smtClean="0"/>
          </a:p>
          <a:p>
            <a:r>
              <a:rPr lang="en-US" sz="2000" i="1" dirty="0" smtClean="0">
                <a:solidFill>
                  <a:schemeClr val="accent5">
                    <a:lumMod val="75000"/>
                  </a:schemeClr>
                </a:solidFill>
              </a:rPr>
              <a:t>nplcc.org</a:t>
            </a:r>
            <a:r>
              <a:rPr lang="en-US" sz="2000" dirty="0" smtClean="0"/>
              <a:t> is consistently one of the top clicked links in all mailings</a:t>
            </a:r>
          </a:p>
          <a:p>
            <a:r>
              <a:rPr lang="en-US" sz="2000" dirty="0" smtClean="0"/>
              <a:t>Successful special announcements (i.e. Webinar/RFPs)</a:t>
            </a:r>
          </a:p>
          <a:p>
            <a:r>
              <a:rPr lang="en-US" sz="2000" dirty="0" smtClean="0"/>
              <a:t>Verbal informal feedback has been positive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389638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What we’ve learned: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153180"/>
            <a:ext cx="6248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i="1" dirty="0" smtClean="0"/>
              <a:t>Climate Science Digest (CSD), North Pacific Tidings (NPT), Science-Management Webinar Announcements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i="1" dirty="0" smtClean="0"/>
              <a:t> </a:t>
            </a:r>
            <a:r>
              <a:rPr lang="en-US" sz="2800" i="1" dirty="0" smtClean="0">
                <a:solidFill>
                  <a:schemeClr val="accent5">
                    <a:lumMod val="75000"/>
                  </a:schemeClr>
                </a:solidFill>
              </a:rPr>
              <a:t>3,001</a:t>
            </a:r>
            <a:r>
              <a:rPr lang="en-US" sz="2800" dirty="0" smtClean="0"/>
              <a:t> </a:t>
            </a:r>
            <a:r>
              <a:rPr lang="en-US" sz="2800" dirty="0"/>
              <a:t>subscribers. </a:t>
            </a: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i="1" dirty="0" smtClean="0"/>
              <a:t> </a:t>
            </a:r>
            <a:r>
              <a:rPr lang="en-US" sz="2800" i="1" dirty="0" err="1" smtClean="0"/>
              <a:t>Approx</a:t>
            </a:r>
            <a:r>
              <a:rPr lang="en-US" sz="2800" i="1" dirty="0" smtClean="0"/>
              <a:t> 85% </a:t>
            </a:r>
            <a:r>
              <a:rPr lang="en-US" sz="2800" i="1" dirty="0"/>
              <a:t>USA, </a:t>
            </a:r>
            <a:r>
              <a:rPr lang="en-US" sz="2800" i="1" dirty="0" smtClean="0"/>
              <a:t>10% </a:t>
            </a:r>
            <a:r>
              <a:rPr lang="en-US" sz="2800" i="1" dirty="0"/>
              <a:t>CA</a:t>
            </a:r>
          </a:p>
        </p:txBody>
      </p:sp>
    </p:spTree>
    <p:extLst>
      <p:ext uri="{BB962C8B-B14F-4D97-AF65-F5344CB8AC3E}">
        <p14:creationId xmlns:p14="http://schemas.microsoft.com/office/powerpoint/2010/main" val="424498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62000"/>
            <a:ext cx="8696325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715962"/>
          </a:xfrm>
        </p:spPr>
        <p:txBody>
          <a:bodyPr>
            <a:noAutofit/>
          </a:bodyPr>
          <a:lstStyle/>
          <a:p>
            <a:pPr algn="l"/>
            <a:r>
              <a:rPr lang="en-US" sz="4800" b="1" dirty="0" err="1" smtClean="0"/>
              <a:t>MailChimp</a:t>
            </a:r>
            <a:endParaRPr lang="en-US" sz="48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514600"/>
            <a:ext cx="5207570" cy="41845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964" y="4495800"/>
            <a:ext cx="3338302" cy="21198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400" y="990600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Tracking Readership Examples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2025134"/>
            <a:ext cx="492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Click Mapping: </a:t>
            </a:r>
            <a:r>
              <a:rPr lang="en-US" sz="1600" i="1" dirty="0" smtClean="0"/>
              <a:t>Shows percentage of clicks on links</a:t>
            </a:r>
            <a:endParaRPr lang="en-US" sz="16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5651965" y="4126468"/>
            <a:ext cx="3338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Location:</a:t>
            </a:r>
            <a:endParaRPr lang="en-US" sz="1600" i="1" dirty="0"/>
          </a:p>
        </p:txBody>
      </p:sp>
      <p:sp>
        <p:nvSpPr>
          <p:cNvPr id="11" name="Right Arrow 10"/>
          <p:cNvSpPr/>
          <p:nvPr/>
        </p:nvSpPr>
        <p:spPr>
          <a:xfrm rot="8489772">
            <a:off x="1481398" y="3404462"/>
            <a:ext cx="762000" cy="3048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106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62000"/>
            <a:ext cx="8696325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715962"/>
          </a:xfrm>
        </p:spPr>
        <p:txBody>
          <a:bodyPr>
            <a:noAutofit/>
          </a:bodyPr>
          <a:lstStyle/>
          <a:p>
            <a:pPr algn="l"/>
            <a:r>
              <a:rPr lang="en-US" sz="4800" b="1" dirty="0" smtClean="0"/>
              <a:t>Facebook</a:t>
            </a:r>
            <a:endParaRPr lang="en-US" sz="4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670" y="3671092"/>
            <a:ext cx="7176330" cy="31869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250" y="152400"/>
            <a:ext cx="6073750" cy="33326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1066800"/>
            <a:ext cx="2819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We can: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Track what types of posts are the most engaging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What topics receive the most engagement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Who/What engages with our page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" y="3048000"/>
            <a:ext cx="1905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Track how many people our posts are reaching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Track what days and times our posts do the best or when followers are most active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732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62000"/>
            <a:ext cx="8696325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715962"/>
          </a:xfrm>
        </p:spPr>
        <p:txBody>
          <a:bodyPr>
            <a:noAutofit/>
          </a:bodyPr>
          <a:lstStyle/>
          <a:p>
            <a:pPr algn="l"/>
            <a:r>
              <a:rPr lang="en-US" sz="4800" b="1" dirty="0" smtClean="0"/>
              <a:t>Twitter</a:t>
            </a:r>
            <a:endParaRPr lang="en-US" sz="48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322" y="2979942"/>
            <a:ext cx="5703278" cy="35732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066800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Snapshot of NPLCC Activity on Twitter</a:t>
            </a:r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8465"/>
            <a:ext cx="2948716" cy="50291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88322" y="1524000"/>
            <a:ext cx="547467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What we tweet: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NPLCC Content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Partner news &amp; content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Related climate science </a:t>
            </a:r>
            <a:r>
              <a:rPr lang="en-US" sz="1600" dirty="0" smtClean="0"/>
              <a:t>news </a:t>
            </a:r>
            <a:r>
              <a:rPr lang="en-US" sz="1600" dirty="0" smtClean="0"/>
              <a:t>&amp; content (regional, national, international)</a:t>
            </a:r>
          </a:p>
        </p:txBody>
      </p:sp>
    </p:spTree>
    <p:extLst>
      <p:ext uri="{BB962C8B-B14F-4D97-AF65-F5344CB8AC3E}">
        <p14:creationId xmlns:p14="http://schemas.microsoft.com/office/powerpoint/2010/main" val="3005662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62000"/>
            <a:ext cx="8696325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715962"/>
          </a:xfrm>
        </p:spPr>
        <p:txBody>
          <a:bodyPr>
            <a:noAutofit/>
          </a:bodyPr>
          <a:lstStyle/>
          <a:p>
            <a:pPr algn="l"/>
            <a:r>
              <a:rPr lang="en-US" sz="4800" b="1" dirty="0" smtClean="0"/>
              <a:t>Twitter</a:t>
            </a:r>
            <a:endParaRPr lang="en-US" sz="48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95400"/>
            <a:ext cx="4995446" cy="5029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1150" y="3838575"/>
            <a:ext cx="35814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Influential Users: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400" i="1" dirty="0" smtClean="0"/>
              <a:t>When they interact with @NPLCC it exposes us to their followers. Keeping track if most influential/relative tweeters helps the NPLCC determine who to interact with for best results.</a:t>
            </a:r>
          </a:p>
          <a:p>
            <a:endParaRPr lang="en-US" sz="1400" i="1" dirty="0" smtClean="0"/>
          </a:p>
          <a:p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</a:rPr>
              <a:t>Examples:</a:t>
            </a:r>
            <a:endParaRPr lang="en-US" sz="14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1400" i="1" dirty="0" smtClean="0"/>
              <a:t>@</a:t>
            </a:r>
            <a:r>
              <a:rPr lang="en-US" sz="1400" i="1" dirty="0" err="1" smtClean="0"/>
              <a:t>RestoreDelta</a:t>
            </a:r>
            <a:r>
              <a:rPr lang="en-US" sz="1400" i="1" dirty="0" smtClean="0"/>
              <a:t> mentioned us in a tweet = 16,063 potential reach from one tweet</a:t>
            </a:r>
          </a:p>
          <a:p>
            <a:r>
              <a:rPr lang="en-US" sz="1400" i="1" dirty="0" smtClean="0"/>
              <a:t>@</a:t>
            </a:r>
            <a:r>
              <a:rPr lang="en-US" sz="1400" i="1" dirty="0" err="1" smtClean="0"/>
              <a:t>Fsologists_AK</a:t>
            </a:r>
            <a:r>
              <a:rPr lang="en-US" sz="1400" i="1" dirty="0" smtClean="0"/>
              <a:t> – reach of 4,575 + Partner/NPLCC Range</a:t>
            </a:r>
            <a:endParaRPr lang="en-US" sz="14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5391150" y="2590800"/>
            <a:ext cx="35814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Potential Reach: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59,931 people (primarily interested parties, not random)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Will continue to grow as we expand followers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5400675" y="1295400"/>
            <a:ext cx="320992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Mentions: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400" dirty="0" smtClean="0"/>
              <a:t>When tweeters link to our page in a tweet using the @ symbol:</a:t>
            </a:r>
            <a:endParaRPr lang="en-US" sz="1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969" y="2152312"/>
            <a:ext cx="3889831" cy="36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26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62000"/>
            <a:ext cx="8696325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715962"/>
          </a:xfrm>
        </p:spPr>
        <p:txBody>
          <a:bodyPr>
            <a:noAutofit/>
          </a:bodyPr>
          <a:lstStyle/>
          <a:p>
            <a:pPr algn="l"/>
            <a:r>
              <a:rPr lang="en-US" sz="4800" b="1" dirty="0" smtClean="0"/>
              <a:t>Shared Content</a:t>
            </a:r>
            <a:endParaRPr lang="en-US" sz="4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91440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60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62000"/>
            <a:ext cx="8696325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715962"/>
          </a:xfrm>
        </p:spPr>
        <p:txBody>
          <a:bodyPr>
            <a:noAutofit/>
          </a:bodyPr>
          <a:lstStyle/>
          <a:p>
            <a:pPr algn="l"/>
            <a:r>
              <a:rPr lang="en-US" sz="4800" b="1" dirty="0" smtClean="0"/>
              <a:t>Shared Content</a:t>
            </a:r>
            <a:endParaRPr lang="en-US" sz="4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91440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54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62000"/>
            <a:ext cx="8696325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715962"/>
          </a:xfrm>
        </p:spPr>
        <p:txBody>
          <a:bodyPr>
            <a:noAutofit/>
          </a:bodyPr>
          <a:lstStyle/>
          <a:p>
            <a:pPr algn="l"/>
            <a:r>
              <a:rPr lang="en-US" sz="4800" b="1" dirty="0" smtClean="0"/>
              <a:t>Shared Content</a:t>
            </a:r>
            <a:endParaRPr lang="en-US" sz="4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963330"/>
            <a:ext cx="5968880" cy="58660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1219200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BC’s Forests, Lands and Natural Resource Operations Climate Newsletter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644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9605</TotalTime>
  <Words>375</Words>
  <Application>Microsoft Office PowerPoint</Application>
  <PresentationFormat>On-screen Show (4:3)</PresentationFormat>
  <Paragraphs>90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Overview</vt:lpstr>
      <vt:lpstr>nplcc.org</vt:lpstr>
      <vt:lpstr>nplcc.org</vt:lpstr>
      <vt:lpstr>nplcc.org</vt:lpstr>
      <vt:lpstr>MailChimp</vt:lpstr>
      <vt:lpstr>MailChimp</vt:lpstr>
      <vt:lpstr>Facebook</vt:lpstr>
      <vt:lpstr>Twitter</vt:lpstr>
      <vt:lpstr>Twitter</vt:lpstr>
      <vt:lpstr>Shared Content</vt:lpstr>
      <vt:lpstr>Shared Content</vt:lpstr>
      <vt:lpstr>Shared Content</vt:lpstr>
    </vt:vector>
  </TitlesOfParts>
  <Company>DOI-FWS-R7--FAIR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Martin, Philip</dc:creator>
  <cp:lastModifiedBy>Kearney, Meghan</cp:lastModifiedBy>
  <cp:revision>495</cp:revision>
  <cp:lastPrinted>2014-04-02T23:57:14Z</cp:lastPrinted>
  <dcterms:created xsi:type="dcterms:W3CDTF">2012-06-06T16:26:27Z</dcterms:created>
  <dcterms:modified xsi:type="dcterms:W3CDTF">2014-04-24T21:11:46Z</dcterms:modified>
</cp:coreProperties>
</file>