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2" r:id="rId2"/>
    <p:sldId id="326" r:id="rId3"/>
    <p:sldId id="360" r:id="rId4"/>
    <p:sldId id="377" r:id="rId5"/>
    <p:sldId id="375" r:id="rId6"/>
    <p:sldId id="311" r:id="rId7"/>
    <p:sldId id="378" r:id="rId8"/>
    <p:sldId id="379" r:id="rId9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3300"/>
    <a:srgbClr val="006600"/>
    <a:srgbClr val="6A3602"/>
    <a:srgbClr val="DEEDF0"/>
    <a:srgbClr val="CC99FF"/>
    <a:srgbClr val="00FF99"/>
    <a:srgbClr val="00FF00"/>
    <a:srgbClr val="A30598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8" autoAdjust="0"/>
    <p:restoredTop sz="86458" autoAdjust="0"/>
  </p:normalViewPr>
  <p:slideViewPr>
    <p:cSldViewPr>
      <p:cViewPr>
        <p:scale>
          <a:sx n="100" d="100"/>
          <a:sy n="100" d="100"/>
        </p:scale>
        <p:origin x="183" y="1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106" y="-72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3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3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5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38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4/23/2014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23553" y="396240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John Mankowski, Coordinator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Mary Mahaffy, Science Coordinator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617" y="1752600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90000"/>
                </a:solidFill>
              </a:rPr>
              <a:t>Conservation Goals &amp; the NPLCC</a:t>
            </a:r>
            <a:endParaRPr lang="en-US" sz="3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04274" y="5708947"/>
            <a:ext cx="46518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Steering Committee Briefing  – April 24, 2014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1" name="Picture 10" descr="Presentation-1.png"/>
          <p:cNvPicPr>
            <a:picLocks noChangeAspect="1"/>
          </p:cNvPicPr>
          <p:nvPr/>
        </p:nvPicPr>
        <p:blipFill rotWithShape="1">
          <a:blip r:embed="rId5" cstate="print"/>
          <a:srcRect l="3382" t="14299" b="14187"/>
          <a:stretch/>
        </p:blipFill>
        <p:spPr>
          <a:xfrm rot="21091687">
            <a:off x="3528365" y="1566067"/>
            <a:ext cx="5234909" cy="344046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14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25513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990000"/>
                </a:solidFill>
              </a:rPr>
              <a:t>Briefing Outline</a:t>
            </a:r>
            <a:r>
              <a:rPr lang="en-US" dirty="0" smtClean="0">
                <a:solidFill>
                  <a:srgbClr val="990000"/>
                </a:solidFill>
              </a:rPr>
              <a:t>	</a:t>
            </a:r>
            <a:endParaRPr lang="en-US" dirty="0">
              <a:solidFill>
                <a:srgbClr val="99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228600" y="2133600"/>
            <a:ext cx="5029200" cy="5410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What are Conservation Goals in context of LCCs? </a:t>
            </a:r>
          </a:p>
          <a:p>
            <a:endParaRPr lang="en-US" sz="2400" dirty="0"/>
          </a:p>
          <a:p>
            <a:r>
              <a:rPr lang="en-US" sz="2400" dirty="0" smtClean="0"/>
              <a:t>Why articulate them?</a:t>
            </a:r>
          </a:p>
          <a:p>
            <a:endParaRPr lang="en-US" sz="2400" dirty="0" smtClean="0"/>
          </a:p>
          <a:p>
            <a:r>
              <a:rPr lang="en-US" sz="2400" dirty="0" smtClean="0"/>
              <a:t>Overview of proposed</a:t>
            </a:r>
            <a:r>
              <a:rPr lang="en-US" sz="2400" baseline="0" dirty="0" smtClean="0"/>
              <a:t> goals for the NPLCC</a:t>
            </a:r>
            <a:endParaRPr lang="en-US" sz="2400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pic>
        <p:nvPicPr>
          <p:cNvPr id="4" name="Picture 2" descr="G:\NPLCC General Information\Images of NPLCC\Iconic Images\PacNW_satelli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1054">
            <a:off x="5867400" y="1600200"/>
            <a:ext cx="2857500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4" t="1734" r="872" b="3810"/>
          <a:stretch/>
        </p:blipFill>
        <p:spPr bwMode="auto">
          <a:xfrm rot="350290">
            <a:off x="7447206" y="4166992"/>
            <a:ext cx="2024373" cy="2698741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66486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990000"/>
                </a:solidFill>
              </a:rPr>
              <a:t>What are LCC Conservation Goals?</a:t>
            </a:r>
            <a:endParaRPr lang="en-US" dirty="0">
              <a:solidFill>
                <a:srgbClr val="99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381000" y="1981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22 Partner-lead Collaboratives</a:t>
            </a:r>
          </a:p>
          <a:p>
            <a:r>
              <a:rPr lang="en-US" dirty="0" smtClean="0"/>
              <a:t>Respond </a:t>
            </a:r>
            <a:r>
              <a:rPr lang="en-US" dirty="0"/>
              <a:t>to Congressional direction to “establish clear goals, objectives, and measureable outcomes for LCCs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DOI/FWS</a:t>
            </a:r>
            <a:r>
              <a:rPr lang="en-US" baseline="0" dirty="0" smtClean="0"/>
              <a:t> funding/performance expectations</a:t>
            </a:r>
          </a:p>
          <a:p>
            <a:r>
              <a:rPr lang="en-US" baseline="0" dirty="0" smtClean="0"/>
              <a:t>SIAS – Science Investment &amp; Accountability Schedule</a:t>
            </a:r>
          </a:p>
          <a:p>
            <a:pPr lvl="1"/>
            <a:r>
              <a:rPr lang="en-US" dirty="0" smtClean="0"/>
              <a:t>Includes 8 performance categories (sample)</a:t>
            </a:r>
          </a:p>
          <a:p>
            <a:pPr lvl="1"/>
            <a:r>
              <a:rPr lang="en-US" dirty="0" smtClean="0"/>
              <a:t>One of which is: Collating and Establishing Conservation Goals and Measurable Objectives for priority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85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16700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083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990000"/>
                </a:solidFill>
              </a:rPr>
              <a:t>Why Articulate</a:t>
            </a:r>
            <a:r>
              <a:rPr lang="en-US" sz="3600" b="1" baseline="0" dirty="0" smtClean="0">
                <a:solidFill>
                  <a:srgbClr val="990000"/>
                </a:solidFill>
              </a:rPr>
              <a:t> LCC-Specific Conservation Goals</a:t>
            </a:r>
            <a:endParaRPr lang="en-US" sz="3600" b="1" dirty="0">
              <a:solidFill>
                <a:srgbClr val="99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457200" y="2057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Achieve national performance benchmark, linked to funding</a:t>
            </a:r>
          </a:p>
          <a:p>
            <a:r>
              <a:rPr lang="en-US" sz="2800" dirty="0" smtClean="0"/>
              <a:t>Provides method to refine S/TEK Strategy and what we work on within our 5 Priority Topics</a:t>
            </a:r>
          </a:p>
          <a:p>
            <a:r>
              <a:rPr lang="en-US" sz="2800" dirty="0" smtClean="0"/>
              <a:t>Provides metrics and opportunities for performance tracking, demonstrating our success/value to partners</a:t>
            </a:r>
          </a:p>
          <a:p>
            <a:r>
              <a:rPr lang="en-US" sz="2800" dirty="0" smtClean="0"/>
              <a:t>Helps better define “why” NPLCC exists, what it does, how it helps, where it is adding value.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93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76200"/>
            <a:ext cx="2037608" cy="1018804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962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baseline="0" dirty="0" smtClean="0">
                <a:solidFill>
                  <a:srgbClr val="990000"/>
                </a:solidFill>
              </a:rPr>
              <a:t>Proposed NPLCC Goals and Objectives </a:t>
            </a:r>
            <a:endParaRPr lang="en-US" b="1" dirty="0">
              <a:solidFill>
                <a:srgbClr val="99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935" y="1905000"/>
            <a:ext cx="6324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Approach – </a:t>
            </a:r>
          </a:p>
          <a:p>
            <a:pPr lvl="1"/>
            <a:r>
              <a:rPr lang="en-US" baseline="0" dirty="0" smtClean="0"/>
              <a:t>Pulled from S/TEK Strategy - </a:t>
            </a:r>
            <a:r>
              <a:rPr lang="en-US" dirty="0" smtClean="0"/>
              <a:t>5 </a:t>
            </a:r>
            <a:r>
              <a:rPr lang="en-US" dirty="0"/>
              <a:t>Priority </a:t>
            </a:r>
            <a:r>
              <a:rPr lang="en-US" dirty="0" smtClean="0"/>
              <a:t>Topics (Priority</a:t>
            </a:r>
            <a:r>
              <a:rPr lang="en-US" baseline="0" dirty="0" smtClean="0"/>
              <a:t> Resources + Significant Climate Stressors)</a:t>
            </a:r>
          </a:p>
          <a:p>
            <a:pPr lvl="1"/>
            <a:r>
              <a:rPr lang="en-US" dirty="0" smtClean="0"/>
              <a:t>Reviewed goals/objectives of many NPLCC partner climate-related initiatives (BC VA for working forests)</a:t>
            </a:r>
          </a:p>
          <a:p>
            <a:pPr lvl="1"/>
            <a:r>
              <a:rPr lang="en-US" dirty="0" smtClean="0"/>
              <a:t>Reviewed work of other LCCs (Arctic LCC)</a:t>
            </a:r>
          </a:p>
          <a:p>
            <a:pPr lvl="1"/>
            <a:r>
              <a:rPr lang="en-US" dirty="0" smtClean="0"/>
              <a:t>Ensured consistency with NPLCC charter, mission, and 7 overarching goals.</a:t>
            </a:r>
            <a:endParaRPr lang="en-US" baseline="0" dirty="0" smtClean="0"/>
          </a:p>
          <a:p>
            <a:endParaRPr lang="en-US" baseline="0" dirty="0" smtClean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2050" name="Picture 2" descr="G:\NPLCC General Information\Images of NPLCC\Iconic Images\20140101_5Mankowski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981200"/>
            <a:ext cx="274015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48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13" name="Picture 12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16700"/>
            <a:ext cx="2438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2037"/>
            <a:ext cx="8229600" cy="4525963"/>
          </a:xfrm>
        </p:spPr>
        <p:txBody>
          <a:bodyPr/>
          <a:lstStyle/>
          <a:p>
            <a:r>
              <a:rPr lang="en-US" sz="2800" dirty="0" smtClean="0"/>
              <a:t>Document Orientation (review draft)</a:t>
            </a:r>
          </a:p>
          <a:p>
            <a:r>
              <a:rPr lang="en-US" sz="2800" dirty="0" smtClean="0"/>
              <a:t>Next steps:</a:t>
            </a:r>
          </a:p>
          <a:p>
            <a:pPr lvl="1"/>
            <a:r>
              <a:rPr lang="en-US" dirty="0" smtClean="0"/>
              <a:t>Review</a:t>
            </a:r>
          </a:p>
          <a:p>
            <a:pPr lvl="1"/>
            <a:r>
              <a:rPr lang="en-US" dirty="0" smtClean="0"/>
              <a:t>Provide Ideas/Comments w/</a:t>
            </a:r>
            <a:r>
              <a:rPr lang="en-US" dirty="0" err="1" smtClean="0"/>
              <a:t>i</a:t>
            </a:r>
            <a:r>
              <a:rPr lang="en-US" baseline="0" dirty="0" smtClean="0"/>
              <a:t> 3weeks</a:t>
            </a:r>
          </a:p>
          <a:p>
            <a:pPr lvl="1"/>
            <a:r>
              <a:rPr lang="en-US" baseline="0" dirty="0" smtClean="0"/>
              <a:t>New draft will be distributed</a:t>
            </a:r>
          </a:p>
          <a:p>
            <a:pPr lvl="1"/>
            <a:r>
              <a:rPr lang="en-US" baseline="0" dirty="0" smtClean="0"/>
              <a:t>Prepare to discuss and decide during Summer In-person meeting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990000"/>
                </a:solidFill>
              </a:rPr>
              <a:t>Document Orientation</a:t>
            </a:r>
            <a:endParaRPr lang="en-US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76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941" y="1066800"/>
            <a:ext cx="7894565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990000"/>
                </a:solidFill>
              </a:rPr>
              <a:t>Closing Remarks</a:t>
            </a:r>
            <a:endParaRPr lang="en-US" b="1" dirty="0">
              <a:solidFill>
                <a:srgbClr val="99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Annual Report is available </a:t>
            </a:r>
            <a:r>
              <a:rPr lang="en-US" sz="2800" dirty="0" smtClean="0"/>
              <a:t>on-line</a:t>
            </a:r>
          </a:p>
          <a:p>
            <a:r>
              <a:rPr lang="en-US" sz="2800" dirty="0" smtClean="0"/>
              <a:t>NPLCC </a:t>
            </a:r>
            <a:r>
              <a:rPr lang="en-US" sz="2800" dirty="0" smtClean="0"/>
              <a:t>CPA Webinar/E-forum, May 15</a:t>
            </a:r>
            <a:r>
              <a:rPr lang="en-US" sz="2800" baseline="30000" dirty="0" smtClean="0"/>
              <a:t>th</a:t>
            </a:r>
            <a:endParaRPr lang="en-US" sz="2800" dirty="0" smtClean="0"/>
          </a:p>
          <a:p>
            <a:r>
              <a:rPr lang="en-US" sz="2800" dirty="0" smtClean="0"/>
              <a:t>National RFP funding </a:t>
            </a:r>
            <a:r>
              <a:rPr lang="en-US" sz="2800" dirty="0" smtClean="0"/>
              <a:t>announcement</a:t>
            </a:r>
            <a:endParaRPr lang="en-US" sz="2800" dirty="0" smtClean="0"/>
          </a:p>
          <a:p>
            <a:r>
              <a:rPr lang="en-US" sz="2800" dirty="0" smtClean="0"/>
              <a:t>Next meetings:</a:t>
            </a:r>
          </a:p>
          <a:p>
            <a:pPr lvl="1"/>
            <a:r>
              <a:rPr lang="en-US" dirty="0"/>
              <a:t>Summer meeting </a:t>
            </a:r>
            <a:r>
              <a:rPr lang="en-US" dirty="0" smtClean="0"/>
              <a:t>July </a:t>
            </a:r>
            <a:r>
              <a:rPr lang="en-US" dirty="0"/>
              <a:t>8, 9, 10 in </a:t>
            </a:r>
            <a:r>
              <a:rPr lang="en-US" dirty="0" smtClean="0"/>
              <a:t>WA</a:t>
            </a:r>
          </a:p>
          <a:p>
            <a:pPr lvl="1"/>
            <a:r>
              <a:rPr lang="en-US" dirty="0" smtClean="0"/>
              <a:t>August </a:t>
            </a:r>
            <a:r>
              <a:rPr lang="en-US" dirty="0" smtClean="0"/>
              <a:t>13</a:t>
            </a:r>
            <a:r>
              <a:rPr lang="en-US" baseline="30000" dirty="0" smtClean="0"/>
              <a:t>th</a:t>
            </a:r>
            <a:r>
              <a:rPr lang="en-US" dirty="0" smtClean="0"/>
              <a:t> – </a:t>
            </a:r>
            <a:r>
              <a:rPr lang="en-US" dirty="0" smtClean="0"/>
              <a:t>tele-meeting</a:t>
            </a:r>
            <a:endParaRPr lang="en-US" dirty="0" smtClean="0"/>
          </a:p>
          <a:p>
            <a:pPr lvl="1"/>
            <a:r>
              <a:rPr lang="en-US" dirty="0" smtClean="0"/>
              <a:t>November 3-6 – In-person, Anchorage, joint </a:t>
            </a:r>
            <a:r>
              <a:rPr lang="en-US" dirty="0" err="1" smtClean="0"/>
              <a:t>mtg</a:t>
            </a:r>
            <a:r>
              <a:rPr lang="en-US" dirty="0" smtClean="0"/>
              <a:t> with AK CSC and other AK LCCs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5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4881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990000"/>
                </a:solidFill>
              </a:rPr>
              <a:t>Topics for Summer Meeting</a:t>
            </a:r>
            <a:endParaRPr lang="en-US" dirty="0">
              <a:solidFill>
                <a:srgbClr val="990000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7772400" cy="4144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Welcome new members (OR, OR Tribe, </a:t>
            </a:r>
            <a:r>
              <a:rPr lang="en-US" smtClean="0"/>
              <a:t>WA alternate, ?)</a:t>
            </a:r>
          </a:p>
          <a:p>
            <a:r>
              <a:rPr lang="en-US" dirty="0" smtClean="0"/>
              <a:t>Partnership </a:t>
            </a:r>
            <a:r>
              <a:rPr lang="en-US" dirty="0" smtClean="0"/>
              <a:t>engagement strategy survey results</a:t>
            </a:r>
          </a:p>
          <a:p>
            <a:r>
              <a:rPr lang="en-US" dirty="0" smtClean="0"/>
              <a:t>Tribe/First</a:t>
            </a:r>
            <a:r>
              <a:rPr lang="en-US" baseline="0" dirty="0" smtClean="0"/>
              <a:t> Nations strategy and implementation plan</a:t>
            </a:r>
          </a:p>
          <a:p>
            <a:r>
              <a:rPr lang="en-US" dirty="0" smtClean="0"/>
              <a:t>Adopt overall Strategic Plan</a:t>
            </a:r>
          </a:p>
          <a:p>
            <a:r>
              <a:rPr lang="en-US" dirty="0" smtClean="0"/>
              <a:t>Project highlight(s)</a:t>
            </a:r>
          </a:p>
          <a:p>
            <a:r>
              <a:rPr lang="en-US" dirty="0" smtClean="0"/>
              <a:t>Field trip option</a:t>
            </a:r>
          </a:p>
          <a:p>
            <a:r>
              <a:rPr lang="en-US" dirty="0" smtClean="0"/>
              <a:t>Partner highlight</a:t>
            </a:r>
          </a:p>
          <a:p>
            <a:r>
              <a:rPr lang="en-US" dirty="0" smtClean="0"/>
              <a:t>Adopt Project Accountability Policy</a:t>
            </a:r>
          </a:p>
          <a:p>
            <a:r>
              <a:rPr lang="en-US" dirty="0" smtClean="0"/>
              <a:t>Panel on successes/barriers to incorporate CC into natural and cultural resource management</a:t>
            </a:r>
            <a:endParaRPr lang="en-US" baseline="0" dirty="0" smtClean="0"/>
          </a:p>
          <a:p>
            <a:r>
              <a:rPr lang="en-US" dirty="0" smtClean="0"/>
              <a:t>Finalize Conservation Goals/Objectives</a:t>
            </a:r>
          </a:p>
          <a:p>
            <a:r>
              <a:rPr lang="en-US" dirty="0" smtClean="0"/>
              <a:t>FY 15-16 S/TEK Priorities – homework assignment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353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8398</TotalTime>
  <Words>383</Words>
  <Application>Microsoft Office PowerPoint</Application>
  <PresentationFormat>On-screen Show (4:3)</PresentationFormat>
  <Paragraphs>65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Briefing Outline </vt:lpstr>
      <vt:lpstr>What are LCC Conservation Goals?</vt:lpstr>
      <vt:lpstr>Why Articulate LCC-Specific Conservation Goals</vt:lpstr>
      <vt:lpstr>Proposed NPLCC Goals and Objectives </vt:lpstr>
      <vt:lpstr>Document Orientation</vt:lpstr>
      <vt:lpstr>Closing Remarks</vt:lpstr>
      <vt:lpstr>Topics for Summer Meeting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John Mankowski</cp:lastModifiedBy>
  <cp:revision>462</cp:revision>
  <cp:lastPrinted>2014-04-02T23:57:14Z</cp:lastPrinted>
  <dcterms:created xsi:type="dcterms:W3CDTF">2012-06-06T16:26:27Z</dcterms:created>
  <dcterms:modified xsi:type="dcterms:W3CDTF">2014-04-23T20:54:42Z</dcterms:modified>
</cp:coreProperties>
</file>