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handoutMasterIdLst>
    <p:handoutMasterId r:id="rId14"/>
  </p:handoutMasterIdLst>
  <p:sldIdLst>
    <p:sldId id="468" r:id="rId3"/>
    <p:sldId id="467" r:id="rId4"/>
    <p:sldId id="366" r:id="rId5"/>
    <p:sldId id="492" r:id="rId6"/>
    <p:sldId id="496" r:id="rId7"/>
    <p:sldId id="459" r:id="rId8"/>
    <p:sldId id="494" r:id="rId9"/>
    <p:sldId id="377" r:id="rId10"/>
    <p:sldId id="495" r:id="rId11"/>
    <p:sldId id="497" r:id="rId12"/>
  </p:sldIdLst>
  <p:sldSz cx="9144000" cy="6858000" type="screen4x3"/>
  <p:notesSz cx="69342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04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ertson, Amanda L" initials="ALR" lastIdx="7" clrIdx="0"/>
  <p:cmAuthor id="1" name="Martin, Philip" initials="PDM" lastIdx="2" clrIdx="1"/>
  <p:cmAuthor id="2" name="Mahaffy, Mary" initials="M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6600"/>
    <a:srgbClr val="267E9A"/>
    <a:srgbClr val="6A3602"/>
    <a:srgbClr val="990000"/>
    <a:srgbClr val="DEEDF0"/>
    <a:srgbClr val="CC99FF"/>
    <a:srgbClr val="00FF99"/>
    <a:srgbClr val="00FF00"/>
    <a:srgbClr val="A305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85989" autoAdjust="0"/>
  </p:normalViewPr>
  <p:slideViewPr>
    <p:cSldViewPr>
      <p:cViewPr varScale="1">
        <p:scale>
          <a:sx n="51" d="100"/>
          <a:sy n="51" d="100"/>
        </p:scale>
        <p:origin x="-898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-4278" y="-738"/>
      </p:cViewPr>
      <p:guideLst>
        <p:guide orient="horz" pos="2904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183" y="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r">
              <a:defRPr sz="1200"/>
            </a:lvl1pPr>
          </a:lstStyle>
          <a:p>
            <a:fld id="{612BA783-2769-4BF4-8E96-7EFF5685D8A1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5730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183" y="875730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r">
              <a:defRPr sz="1200"/>
            </a:lvl1pPr>
          </a:lstStyle>
          <a:p>
            <a:fld id="{35F3B541-F7F9-46F7-9946-0A1020C23D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517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5" y="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/>
          <a:lstStyle>
            <a:lvl1pPr algn="r">
              <a:defRPr sz="1200"/>
            </a:lvl1pPr>
          </a:lstStyle>
          <a:p>
            <a:fld id="{19F2C9E6-4136-480E-8920-4B783EAF5A66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9" tIns="46145" rIns="92289" bIns="461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379595"/>
            <a:ext cx="5547360" cy="4149090"/>
          </a:xfrm>
          <a:prstGeom prst="rect">
            <a:avLst/>
          </a:prstGeom>
        </p:spPr>
        <p:txBody>
          <a:bodyPr vert="horz" lIns="92289" tIns="46145" rIns="92289" bIns="4614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759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5" y="875759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 anchor="b"/>
          <a:lstStyle>
            <a:lvl1pPr algn="r">
              <a:defRPr sz="1200"/>
            </a:lvl1pPr>
          </a:lstStyle>
          <a:p>
            <a:fld id="{44569739-A6A1-4521-8889-ED85372E16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132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04317C-1983-4203-9516-5627890C632B}" type="slidenum">
              <a:rPr lang="en-US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5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38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38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38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38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38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38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38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96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2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93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355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137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36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2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985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096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989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441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EBDDC3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CC1DF81-2671-4625-AC42-2F420EB2D25C}" type="slidenum">
              <a:rPr lang="en-US" smtClean="0">
                <a:solidFill>
                  <a:srgbClr val="EBDDC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606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92DE43B-E021-46C7-BB4D-C1BF04ABBB1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02272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E53CA68-A3BB-4A49-8EA4-A338D552E2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5143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FE6630A7-5CA4-434D-8EE5-1F6924E5AE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73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39103F82-705F-4524-A14F-CE319656C1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492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7CD1913-CB96-4103-8508-1AE755D3B2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3858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B8B75F3-F14F-4DFA-AF89-686EE26B3980}" type="slidenum">
              <a:rPr lang="en-US" smtClean="0">
                <a:solidFill>
                  <a:srgbClr val="775F5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8628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C03A5D9-0256-4608-A66F-4DF863982B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720478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5FC73E57-6491-4930-9636-D109F0372C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6923537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FBDB21-9921-4DCD-9589-C10111782C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8838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pPr>
              <a:defRPr/>
            </a:pPr>
            <a:fld id="{CADE49CB-3B6F-425D-B134-6AADB64EE1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225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42093-98A6-4FF5-89D7-49E2AEEAD5D3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67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775F55"/>
              </a:solidFill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775F55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000" b="1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43549-966D-4752-A703-79A3798F1004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624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657" y="4286771"/>
            <a:ext cx="3095806" cy="205871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293" y="3568462"/>
            <a:ext cx="2646048" cy="139579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114241"/>
            <a:ext cx="2515471" cy="188660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937" y="2152051"/>
            <a:ext cx="2478125" cy="169758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686" y="5230073"/>
            <a:ext cx="2356654" cy="156956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249016" y="4964252"/>
            <a:ext cx="4423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 smtClean="0"/>
          </a:p>
          <a:p>
            <a:pPr algn="ctr"/>
            <a:r>
              <a:rPr lang="en-US" sz="1400" b="1" dirty="0" smtClean="0"/>
              <a:t>March 2</a:t>
            </a:r>
            <a:r>
              <a:rPr lang="en-US" sz="1400" b="1" baseline="30000" dirty="0" smtClean="0"/>
              <a:t>nd</a:t>
            </a:r>
            <a:r>
              <a:rPr lang="en-US" sz="1400" b="1" dirty="0" smtClean="0"/>
              <a:t>, 2016</a:t>
            </a:r>
            <a:endParaRPr lang="en-US" sz="1400" dirty="0"/>
          </a:p>
        </p:txBody>
      </p:sp>
      <p:pic>
        <p:nvPicPr>
          <p:cNvPr id="18" name="Picture 17" descr="nplcc-logo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1000" y="41717"/>
            <a:ext cx="2209800" cy="11049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45" y="1905000"/>
            <a:ext cx="51053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Tribe/First </a:t>
            </a:r>
            <a:r>
              <a:rPr lang="en-US" sz="36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Nations collaboration</a:t>
            </a:r>
            <a:endParaRPr lang="en-US" sz="3600" b="1" dirty="0" smtClean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we’ve been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Moving forward</a:t>
            </a:r>
            <a:endParaRPr lang="en-US" sz="2800" b="1" dirty="0" smtClean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31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2248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98" y="-457200"/>
            <a:ext cx="2095500" cy="2095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4886" y="1868507"/>
            <a:ext cx="5012643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dirty="0" smtClean="0"/>
              <a:t>Engagement approach - inclusivity, transparency, representative, and sovereign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dirty="0" smtClean="0"/>
              <a:t>Include diverse values as we assess the impacts </a:t>
            </a:r>
            <a:r>
              <a:rPr lang="en-US" sz="2400" dirty="0" smtClean="0"/>
              <a:t>of large-scale stressors, and manage for common future outcomes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dirty="0" smtClean="0"/>
              <a:t>Include TK </a:t>
            </a:r>
            <a:r>
              <a:rPr lang="en-US" sz="2400" dirty="0"/>
              <a:t>and </a:t>
            </a:r>
            <a:r>
              <a:rPr lang="en-US" sz="2400" dirty="0" smtClean="0"/>
              <a:t>western science </a:t>
            </a:r>
            <a:r>
              <a:rPr lang="en-US" sz="2400" dirty="0"/>
              <a:t>as we </a:t>
            </a:r>
            <a:r>
              <a:rPr lang="en-US" sz="2400" dirty="0" smtClean="0"/>
              <a:t>address </a:t>
            </a:r>
            <a:r>
              <a:rPr lang="en-US" sz="2400" dirty="0" smtClean="0"/>
              <a:t>impacts </a:t>
            </a:r>
            <a:r>
              <a:rPr lang="en-US" sz="2400" dirty="0"/>
              <a:t>to </a:t>
            </a:r>
            <a:r>
              <a:rPr lang="en-US" sz="2400" dirty="0" smtClean="0"/>
              <a:t>natural/cultural </a:t>
            </a:r>
            <a:r>
              <a:rPr lang="en-US" sz="2400" dirty="0"/>
              <a:t>resources. </a:t>
            </a:r>
            <a:endParaRPr lang="en-US" sz="2400" dirty="0" smtClean="0"/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dirty="0" smtClean="0"/>
              <a:t>Recognize </a:t>
            </a:r>
            <a:r>
              <a:rPr lang="en-US" sz="2400" dirty="0" smtClean="0"/>
              <a:t>proprietary </a:t>
            </a:r>
            <a:r>
              <a:rPr lang="en-US" sz="2400" dirty="0"/>
              <a:t>and </a:t>
            </a:r>
            <a:r>
              <a:rPr lang="en-US" sz="2400" dirty="0" smtClean="0"/>
              <a:t>sensitive </a:t>
            </a:r>
            <a:r>
              <a:rPr lang="en-US" sz="2400" dirty="0"/>
              <a:t>nature of </a:t>
            </a:r>
            <a:r>
              <a:rPr lang="en-US" sz="2400" dirty="0" smtClean="0"/>
              <a:t>TEK</a:t>
            </a:r>
            <a:endParaRPr lang="en-US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280" y="-41570"/>
            <a:ext cx="4495800" cy="69394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34000" y="1208782"/>
            <a:ext cx="20701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3">
                    <a:lumMod val="50000"/>
                  </a:schemeClr>
                </a:solidFill>
              </a:rPr>
              <a:t>The NPLCC has over 200 Tribes and First Nations within our footprint.</a:t>
            </a:r>
            <a:endParaRPr lang="en-US" sz="1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3473" y="914400"/>
            <a:ext cx="45951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3300"/>
                </a:solidFill>
              </a:rPr>
              <a:t>Engaging Tribes and First Nations</a:t>
            </a:r>
            <a:endParaRPr lang="en-US" sz="28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0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"/>
            <a:ext cx="2206625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667000" y="57284"/>
            <a:ext cx="3008313" cy="116205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</a:rPr>
              <a:t/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sz="4400" b="1" dirty="0" smtClean="0">
                <a:solidFill>
                  <a:srgbClr val="C00000"/>
                </a:solidFill>
              </a:rPr>
              <a:t>Structure</a:t>
            </a:r>
            <a:r>
              <a:rPr lang="en-US" b="1" dirty="0" smtClean="0">
                <a:solidFill>
                  <a:srgbClr val="C00000"/>
                </a:solidFill>
              </a:rPr>
              <a:t>: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17" name="Picture 39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3823866" y="1676400"/>
            <a:ext cx="5067052" cy="3851696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124200" cy="50419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Leadership on Steering </a:t>
            </a:r>
            <a:r>
              <a:rPr lang="en-US" sz="2400" dirty="0" smtClean="0"/>
              <a:t>Committee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T/FN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Subcommittees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Outreach </a:t>
            </a:r>
            <a:r>
              <a:rPr lang="en-US" sz="2400" dirty="0" smtClean="0"/>
              <a:t>responsive to  needs </a:t>
            </a:r>
            <a:r>
              <a:rPr lang="en-US" sz="2400" dirty="0" smtClean="0"/>
              <a:t>and interests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TE </a:t>
            </a:r>
            <a:r>
              <a:rPr lang="en-US" sz="2400" dirty="0" smtClean="0"/>
              <a:t>and Tribal priorities reflected in in NPLCC goals, plans, and actions</a:t>
            </a:r>
          </a:p>
        </p:txBody>
      </p:sp>
      <p:pic>
        <p:nvPicPr>
          <p:cNvPr id="2053" name="Picture 5" descr="G:\NPLCC General Information\Images of NPLCC\Tribal_CulturalImagesNPLCC\AK totu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668" y="0"/>
            <a:ext cx="3524250" cy="118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3771900" y="2286000"/>
            <a:ext cx="1600200" cy="990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0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" y="1142375"/>
            <a:ext cx="8588188" cy="5334000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sz="3600" kern="1200" dirty="0" smtClean="0">
                <a:solidFill>
                  <a:schemeClr val="tx1"/>
                </a:solidFill>
                <a:effectLst/>
              </a:rPr>
              <a:t>Support </a:t>
            </a:r>
            <a:r>
              <a:rPr lang="en-US" sz="3600" kern="1200" dirty="0" smtClean="0">
                <a:solidFill>
                  <a:schemeClr val="tx1"/>
                </a:solidFill>
                <a:effectLst/>
              </a:rPr>
              <a:t>T/FN </a:t>
            </a:r>
            <a:r>
              <a:rPr lang="en-US" sz="3600" kern="1200" dirty="0" smtClean="0">
                <a:solidFill>
                  <a:schemeClr val="tx1"/>
                </a:solidFill>
                <a:effectLst/>
              </a:rPr>
              <a:t>Committee meetings.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3600" kern="1200" dirty="0" smtClean="0">
                <a:solidFill>
                  <a:schemeClr val="tx1"/>
                </a:solidFill>
                <a:effectLst/>
              </a:rPr>
              <a:t>Support a tribal climate change </a:t>
            </a:r>
            <a:r>
              <a:rPr lang="en-US" sz="3600" kern="1200" dirty="0" smtClean="0">
                <a:solidFill>
                  <a:schemeClr val="tx1"/>
                </a:solidFill>
                <a:effectLst/>
              </a:rPr>
              <a:t>work.</a:t>
            </a:r>
            <a:endParaRPr lang="en-US" sz="3600" kern="1200" dirty="0" smtClean="0">
              <a:solidFill>
                <a:schemeClr val="tx1"/>
              </a:solidFill>
              <a:effectLst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3600" kern="1200" dirty="0" smtClean="0">
                <a:solidFill>
                  <a:schemeClr val="tx1"/>
                </a:solidFill>
                <a:effectLst/>
              </a:rPr>
              <a:t>Build </a:t>
            </a:r>
            <a:r>
              <a:rPr lang="en-US" sz="3600" kern="1200" dirty="0" err="1" smtClean="0">
                <a:solidFill>
                  <a:schemeClr val="tx1"/>
                </a:solidFill>
                <a:effectLst/>
              </a:rPr>
              <a:t>connectins</a:t>
            </a:r>
            <a:r>
              <a:rPr lang="en-US" sz="3600" kern="1200" dirty="0" smtClean="0">
                <a:solidFill>
                  <a:schemeClr val="tx1"/>
                </a:solidFill>
                <a:effectLst/>
              </a:rPr>
              <a:t> between </a:t>
            </a:r>
            <a:r>
              <a:rPr lang="en-US" sz="3600" kern="1200" dirty="0" smtClean="0">
                <a:solidFill>
                  <a:schemeClr val="tx1"/>
                </a:solidFill>
                <a:effectLst/>
              </a:rPr>
              <a:t>tribes and scientists working outside of tribes.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3600" kern="1200" dirty="0" smtClean="0">
                <a:solidFill>
                  <a:schemeClr val="tx1"/>
                </a:solidFill>
                <a:effectLst/>
              </a:rPr>
              <a:t>Provide consistent, fair support for tribal climate change work.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3600" kern="1200" dirty="0" smtClean="0">
                <a:solidFill>
                  <a:schemeClr val="tx1"/>
                </a:solidFill>
                <a:effectLst/>
              </a:rPr>
              <a:t>Explore ecosystem-based measures for protection and restoration of cultural resources.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0" y="0"/>
            <a:ext cx="220980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-27357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Action on all 10 recs from 2015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5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" y="1142375"/>
            <a:ext cx="8588188" cy="5334000"/>
          </a:xfrm>
        </p:spPr>
        <p:txBody>
          <a:bodyPr>
            <a:noAutofit/>
          </a:bodyPr>
          <a:lstStyle/>
          <a:p>
            <a:pPr marL="742950" lvl="0" indent="-742950">
              <a:buFont typeface="+mj-lt"/>
              <a:buAutoNum type="arabicPeriod" startAt="6"/>
            </a:pPr>
            <a:r>
              <a:rPr lang="en-US" kern="1200" dirty="0" smtClean="0">
                <a:solidFill>
                  <a:schemeClr val="tx1"/>
                </a:solidFill>
                <a:effectLst/>
              </a:rPr>
              <a:t>Support </a:t>
            </a:r>
            <a:r>
              <a:rPr lang="en-US" kern="1200" dirty="0" smtClean="0">
                <a:solidFill>
                  <a:schemeClr val="tx1"/>
                </a:solidFill>
                <a:effectLst/>
              </a:rPr>
              <a:t>tribally-led on-the-ground projects.</a:t>
            </a:r>
          </a:p>
          <a:p>
            <a:pPr marL="457200" lvl="0" indent="-457200">
              <a:buFont typeface="+mj-lt"/>
              <a:buAutoNum type="arabicPeriod" startAt="6"/>
            </a:pPr>
            <a:r>
              <a:rPr lang="en-US" kern="1200" dirty="0" smtClean="0">
                <a:solidFill>
                  <a:schemeClr val="tx1"/>
                </a:solidFill>
                <a:effectLst/>
              </a:rPr>
              <a:t>Integrate and refine the policy language in Tribal engagement in  NPLCC mission, structure, and procedures.</a:t>
            </a:r>
          </a:p>
          <a:p>
            <a:pPr marL="457200" lvl="0" indent="-457200">
              <a:buFont typeface="+mj-lt"/>
              <a:buAutoNum type="arabicPeriod" startAt="6"/>
            </a:pPr>
            <a:r>
              <a:rPr lang="en-US" dirty="0" smtClean="0"/>
              <a:t>Share information on benefits/projects resulting from active engagement. </a:t>
            </a:r>
            <a:endParaRPr lang="en-US" kern="1200" dirty="0" smtClean="0">
              <a:solidFill>
                <a:schemeClr val="tx1"/>
              </a:solidFill>
              <a:effectLst/>
            </a:endParaRPr>
          </a:p>
          <a:p>
            <a:pPr marL="457200" lvl="0" indent="-457200">
              <a:buFont typeface="+mj-lt"/>
              <a:buAutoNum type="arabicPeriod" startAt="6"/>
            </a:pPr>
            <a:r>
              <a:rPr lang="en-US" dirty="0" smtClean="0"/>
              <a:t>Document approach in strategy with specific objectives and actions</a:t>
            </a:r>
            <a:endParaRPr lang="en-US" kern="1200" dirty="0" smtClean="0">
              <a:solidFill>
                <a:schemeClr val="tx1"/>
              </a:solidFill>
              <a:effectLst/>
            </a:endParaRPr>
          </a:p>
          <a:p>
            <a:pPr marL="457200" lvl="0" indent="-457200">
              <a:buFont typeface="+mj-lt"/>
              <a:buAutoNum type="arabicPeriod" startAt="6"/>
            </a:pPr>
            <a:r>
              <a:rPr lang="en-US" dirty="0" smtClean="0"/>
              <a:t>Increase outreach to </a:t>
            </a:r>
            <a:r>
              <a:rPr lang="en-US" kern="1200" dirty="0" smtClean="0">
                <a:solidFill>
                  <a:schemeClr val="tx1"/>
                </a:solidFill>
                <a:effectLst/>
              </a:rPr>
              <a:t>First Nations.</a:t>
            </a:r>
            <a:r>
              <a:rPr lang="en-US" sz="3600" kern="1200" dirty="0" smtClean="0">
                <a:solidFill>
                  <a:schemeClr val="tx1"/>
                </a:solidFill>
                <a:effectLst/>
              </a:rPr>
              <a:t>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0" y="0"/>
            <a:ext cx="220980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-27357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Action on all 10 recs from 2015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36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13" name="Picture 12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"/>
            <a:ext cx="2206625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5181600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4400" b="1" dirty="0" smtClean="0">
                <a:solidFill>
                  <a:srgbClr val="C00000"/>
                </a:solidFill>
              </a:rPr>
              <a:t>Tribal Engagement Strategy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3600" dirty="0" smtClean="0"/>
              <a:t>Draft completed and reviewed </a:t>
            </a:r>
            <a:r>
              <a:rPr lang="en-US" sz="3600" dirty="0" smtClean="0"/>
              <a:t>– </a:t>
            </a:r>
            <a:r>
              <a:rPr lang="en-US" sz="3600" dirty="0" smtClean="0"/>
              <a:t>Darcey </a:t>
            </a:r>
            <a:r>
              <a:rPr lang="en-US" sz="3600" dirty="0" smtClean="0"/>
              <a:t>Evans with input from T/FN Leadership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3600" dirty="0" smtClean="0"/>
              <a:t>Highlight document and focus on Goals and Actions</a:t>
            </a:r>
          </a:p>
        </p:txBody>
      </p:sp>
    </p:spTree>
    <p:extLst>
      <p:ext uri="{BB962C8B-B14F-4D97-AF65-F5344CB8AC3E}">
        <p14:creationId xmlns:p14="http://schemas.microsoft.com/office/powerpoint/2010/main" val="377506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13" name="Picture 12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"/>
            <a:ext cx="2206625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5181600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4000" b="1" dirty="0" smtClean="0">
                <a:solidFill>
                  <a:srgbClr val="C00000"/>
                </a:solidFill>
              </a:rPr>
              <a:t>Highlight Outcomes of Efforts</a:t>
            </a:r>
            <a:endParaRPr lang="en-US" sz="4000" b="1" dirty="0" smtClean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3600" dirty="0" smtClean="0"/>
              <a:t>Blog, web site, articles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3600" dirty="0" smtClean="0"/>
              <a:t>Overview project handout</a:t>
            </a:r>
            <a:endParaRPr lang="en-US" sz="3600" dirty="0" smtClean="0"/>
          </a:p>
        </p:txBody>
      </p:sp>
      <p:pic>
        <p:nvPicPr>
          <p:cNvPr id="2050" name="Picture 2" descr="G:\NPLCC General Information\Images of NPLCC\Tribal_CulturalImagesNPLCC\tribalSalmonCamp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858762"/>
            <a:ext cx="3589946" cy="254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NPLCC General Information\Images of NPLCC\Science of the NPLC\Science in AK - Peter F, flickr C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0087">
            <a:off x="513534" y="4373874"/>
            <a:ext cx="4075505" cy="304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47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9" y="3768503"/>
            <a:ext cx="3095806" cy="205871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989" y="3402069"/>
            <a:ext cx="2646048" cy="139579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9050" y="3435360"/>
            <a:ext cx="4306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990000"/>
                </a:solidFill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114241"/>
            <a:ext cx="2515471" cy="188660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774188"/>
            <a:ext cx="2478125" cy="169758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596" y="5276399"/>
            <a:ext cx="2356654" cy="156956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81628" y="1047658"/>
            <a:ext cx="525237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 smtClean="0"/>
              <a:t>Other </a:t>
            </a:r>
            <a:r>
              <a:rPr lang="en-US" sz="3200" b="1" dirty="0"/>
              <a:t>–</a:t>
            </a:r>
            <a:r>
              <a:rPr lang="en-US" sz="2400" b="1" dirty="0"/>
              <a:t>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Travel support -  BIA, ATNI</a:t>
            </a:r>
            <a:endParaRPr lang="en-US" sz="2400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Communication Network Support and participation – PNW Tribal Climate Change Network 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Kathy Lynn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Tribal Intern – Darcey Evans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Leverage </a:t>
            </a:r>
            <a:r>
              <a:rPr lang="en-US" sz="2400" dirty="0" smtClean="0"/>
              <a:t>resources </a:t>
            </a:r>
            <a:r>
              <a:rPr lang="en-US" sz="2400" dirty="0" smtClean="0"/>
              <a:t>to support projects</a:t>
            </a:r>
            <a:endParaRPr lang="en-US" sz="2400" dirty="0" smtClean="0"/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BIA, 3 CSCs, USFS, CIRC/RISA</a:t>
            </a:r>
            <a:endParaRPr lang="en-US" sz="2400" dirty="0"/>
          </a:p>
        </p:txBody>
      </p:sp>
      <p:pic>
        <p:nvPicPr>
          <p:cNvPr id="18" name="Picture 17" descr="nplcc-logo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1000" y="41717"/>
            <a:ext cx="22098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1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"/>
            <a:ext cx="2206625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47650" y="96515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</a:rPr>
              <a:t/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Tribe/FN Engagement Next Steps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2053" name="Picture 5" descr="G:\NPLCC General Information\Images of NPLCC\Tribal_CulturalImagesNPLCC\AK totu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668" y="0"/>
            <a:ext cx="3524250" cy="118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9050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Expand leadership and participation</a:t>
            </a:r>
          </a:p>
          <a:p>
            <a:r>
              <a:rPr lang="en-US" dirty="0" smtClean="0"/>
              <a:t>Act on items in new strategic plan</a:t>
            </a:r>
          </a:p>
          <a:p>
            <a:r>
              <a:rPr lang="en-US" dirty="0" smtClean="0"/>
              <a:t>Share our work with Margaret Herzog (BIA contractor)</a:t>
            </a:r>
          </a:p>
          <a:p>
            <a:r>
              <a:rPr lang="en-US" dirty="0" smtClean="0"/>
              <a:t>Fund projects responsive to Tribal priorities</a:t>
            </a:r>
          </a:p>
          <a:p>
            <a:r>
              <a:rPr lang="en-US" dirty="0" smtClean="0"/>
              <a:t>T/FN event in Summer/Fall 2017</a:t>
            </a:r>
          </a:p>
          <a:p>
            <a:pPr lvl="1"/>
            <a:r>
              <a:rPr lang="en-US" dirty="0" smtClean="0"/>
              <a:t>Share results of TEK and subsistence resources projects</a:t>
            </a:r>
          </a:p>
          <a:p>
            <a:pPr lvl="1"/>
            <a:r>
              <a:rPr lang="en-US" dirty="0" smtClean="0"/>
              <a:t>Assess progress on tribal adaptation plans; identify gaps</a:t>
            </a:r>
          </a:p>
          <a:p>
            <a:pPr lvl="1"/>
            <a:r>
              <a:rPr lang="en-US" dirty="0" smtClean="0"/>
              <a:t>Explore ways to incorporate TEK and subsistence work into landscape management (demo projects, pilots, practices).</a:t>
            </a:r>
          </a:p>
          <a:p>
            <a:pPr lvl="1"/>
            <a:r>
              <a:rPr lang="en-US" dirty="0" smtClean="0"/>
              <a:t>Partner with GNLCC, ATNI</a:t>
            </a:r>
            <a:r>
              <a:rPr lang="en-US" dirty="0"/>
              <a:t>, </a:t>
            </a:r>
            <a:r>
              <a:rPr lang="en-US" dirty="0" smtClean="0"/>
              <a:t>BIA TCRP, Raychelle Daniel</a:t>
            </a:r>
            <a:r>
              <a:rPr lang="en-US" dirty="0"/>
              <a:t>, Tribal Climate Change Policy </a:t>
            </a:r>
            <a:r>
              <a:rPr lang="en-US" dirty="0" smtClean="0"/>
              <a:t>Analyst , DOI, LCC Council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04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"/>
            <a:ext cx="2206625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47650" y="96515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</a:rPr>
              <a:t/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Tribe/FN Engagement Next Steps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2053" name="Picture 5" descr="G:\NPLCC General Information\Images of NPLCC\Tribal_CulturalImagesNPLCC\AK totu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668" y="0"/>
            <a:ext cx="3524250" cy="118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905000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T/FN gathering on impacts and adaptation for cultural resources, TK, collaboration to  </a:t>
            </a:r>
            <a:r>
              <a:rPr lang="en-US" dirty="0" smtClean="0"/>
              <a:t>improve resource management</a:t>
            </a:r>
          </a:p>
          <a:p>
            <a:r>
              <a:rPr lang="en-US" dirty="0" smtClean="0"/>
              <a:t>Lead by T/FN; for T/FN</a:t>
            </a:r>
          </a:p>
          <a:p>
            <a:r>
              <a:rPr lang="en-US" dirty="0" smtClean="0"/>
              <a:t>Share experiences and practices, learn from others, advance work going forward</a:t>
            </a:r>
          </a:p>
          <a:p>
            <a:r>
              <a:rPr lang="en-US" dirty="0" smtClean="0"/>
              <a:t>Inclusive</a:t>
            </a:r>
          </a:p>
          <a:p>
            <a:r>
              <a:rPr lang="en-US" dirty="0" smtClean="0"/>
              <a:t>NPLCC geography and neighboring regions</a:t>
            </a:r>
          </a:p>
          <a:p>
            <a:r>
              <a:rPr lang="en-US" dirty="0" smtClean="0"/>
              <a:t>Topics:</a:t>
            </a:r>
          </a:p>
          <a:p>
            <a:pPr lvl="1"/>
            <a:r>
              <a:rPr lang="en-US" dirty="0" smtClean="0"/>
              <a:t>Share </a:t>
            </a:r>
            <a:r>
              <a:rPr lang="en-US" dirty="0" smtClean="0"/>
              <a:t>results of TEK </a:t>
            </a:r>
            <a:r>
              <a:rPr lang="en-US" dirty="0" smtClean="0"/>
              <a:t>experiences, tools, policies</a:t>
            </a:r>
          </a:p>
          <a:p>
            <a:pPr lvl="1"/>
            <a:r>
              <a:rPr lang="en-US" dirty="0" smtClean="0"/>
              <a:t>Subsistence </a:t>
            </a:r>
            <a:r>
              <a:rPr lang="en-US" dirty="0" smtClean="0"/>
              <a:t>resources </a:t>
            </a:r>
            <a:r>
              <a:rPr lang="en-US" dirty="0" smtClean="0"/>
              <a:t>– threats and management options</a:t>
            </a:r>
          </a:p>
          <a:p>
            <a:pPr lvl="1"/>
            <a:r>
              <a:rPr lang="en-US" dirty="0" smtClean="0"/>
              <a:t>Future changes and tribal </a:t>
            </a:r>
            <a:r>
              <a:rPr lang="en-US" dirty="0" smtClean="0"/>
              <a:t>adaptation plans; identify gaps</a:t>
            </a:r>
          </a:p>
          <a:p>
            <a:pPr lvl="1"/>
            <a:r>
              <a:rPr lang="en-US" dirty="0" smtClean="0"/>
              <a:t>Explore ways to incorporate TEK and subsistence work into landscape management (demo projects, pilots, practices</a:t>
            </a:r>
            <a:r>
              <a:rPr lang="en-US" dirty="0" smtClean="0"/>
              <a:t>).</a:t>
            </a:r>
          </a:p>
          <a:p>
            <a:r>
              <a:rPr lang="en-US" dirty="0" smtClean="0"/>
              <a:t>Partner </a:t>
            </a:r>
            <a:r>
              <a:rPr lang="en-US" dirty="0" smtClean="0"/>
              <a:t>with </a:t>
            </a:r>
            <a:r>
              <a:rPr lang="en-US" dirty="0" smtClean="0"/>
              <a:t>MAAR, GNLCC</a:t>
            </a:r>
            <a:r>
              <a:rPr lang="en-US" dirty="0" smtClean="0"/>
              <a:t>, ATNI</a:t>
            </a:r>
            <a:r>
              <a:rPr lang="en-US" dirty="0"/>
              <a:t>, </a:t>
            </a:r>
            <a:r>
              <a:rPr lang="en-US" dirty="0" smtClean="0"/>
              <a:t>BIA, PNW TCC Network, CRITFC, NWIFC, CC, others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27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11449</TotalTime>
  <Words>497</Words>
  <Application>Microsoft Office PowerPoint</Application>
  <PresentationFormat>On-screen Show (4:3)</PresentationFormat>
  <Paragraphs>77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Median</vt:lpstr>
      <vt:lpstr>PowerPoint Presentation</vt:lpstr>
      <vt:lpstr>PowerPoint Presentation</vt:lpstr>
      <vt:lpstr> Structure: </vt:lpstr>
      <vt:lpstr>Action on all 10 recs from 2015</vt:lpstr>
      <vt:lpstr>Action on all 10 recs from 2015</vt:lpstr>
      <vt:lpstr>PowerPoint Presentation</vt:lpstr>
      <vt:lpstr>PowerPoint Presentation</vt:lpstr>
      <vt:lpstr>PowerPoint Presentation</vt:lpstr>
      <vt:lpstr> Tribe/FN Engagement Next Steps </vt:lpstr>
      <vt:lpstr> Tribe/FN Engagement Next Steps </vt:lpstr>
    </vt:vector>
  </TitlesOfParts>
  <Company>DOI-FWS-R7--FAIR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Martin, Philip</dc:creator>
  <cp:lastModifiedBy>John Mankowski</cp:lastModifiedBy>
  <cp:revision>746</cp:revision>
  <cp:lastPrinted>2014-10-02T14:41:52Z</cp:lastPrinted>
  <dcterms:created xsi:type="dcterms:W3CDTF">2012-06-06T16:26:27Z</dcterms:created>
  <dcterms:modified xsi:type="dcterms:W3CDTF">2017-03-02T14:52:06Z</dcterms:modified>
</cp:coreProperties>
</file>