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drawings/drawing3.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7" r:id="rId3"/>
    <p:sldMasterId id="2147483711" r:id="rId4"/>
    <p:sldMasterId id="2147483737" r:id="rId5"/>
    <p:sldMasterId id="2147483749" r:id="rId6"/>
    <p:sldMasterId id="2147483761" r:id="rId7"/>
    <p:sldMasterId id="2147483774" r:id="rId8"/>
    <p:sldMasterId id="2147483788" r:id="rId9"/>
    <p:sldMasterId id="2147483801" r:id="rId10"/>
  </p:sldMasterIdLst>
  <p:notesMasterIdLst>
    <p:notesMasterId r:id="rId57"/>
  </p:notesMasterIdLst>
  <p:handoutMasterIdLst>
    <p:handoutMasterId r:id="rId58"/>
  </p:handoutMasterIdLst>
  <p:sldIdLst>
    <p:sldId id="359" r:id="rId11"/>
    <p:sldId id="362" r:id="rId12"/>
    <p:sldId id="427" r:id="rId13"/>
    <p:sldId id="376" r:id="rId14"/>
    <p:sldId id="450" r:id="rId15"/>
    <p:sldId id="451" r:id="rId16"/>
    <p:sldId id="433" r:id="rId17"/>
    <p:sldId id="434" r:id="rId18"/>
    <p:sldId id="333" r:id="rId19"/>
    <p:sldId id="350" r:id="rId20"/>
    <p:sldId id="457" r:id="rId21"/>
    <p:sldId id="428" r:id="rId22"/>
    <p:sldId id="456" r:id="rId23"/>
    <p:sldId id="449" r:id="rId24"/>
    <p:sldId id="453" r:id="rId25"/>
    <p:sldId id="459" r:id="rId26"/>
    <p:sldId id="436" r:id="rId27"/>
    <p:sldId id="445" r:id="rId28"/>
    <p:sldId id="442" r:id="rId29"/>
    <p:sldId id="443" r:id="rId30"/>
    <p:sldId id="461" r:id="rId31"/>
    <p:sldId id="460" r:id="rId32"/>
    <p:sldId id="458" r:id="rId33"/>
    <p:sldId id="382" r:id="rId34"/>
    <p:sldId id="465" r:id="rId35"/>
    <p:sldId id="467" r:id="rId36"/>
    <p:sldId id="462" r:id="rId37"/>
    <p:sldId id="469" r:id="rId38"/>
    <p:sldId id="470" r:id="rId39"/>
    <p:sldId id="471" r:id="rId40"/>
    <p:sldId id="472" r:id="rId41"/>
    <p:sldId id="473" r:id="rId42"/>
    <p:sldId id="432" r:id="rId43"/>
    <p:sldId id="421" r:id="rId44"/>
    <p:sldId id="447" r:id="rId45"/>
    <p:sldId id="475" r:id="rId46"/>
    <p:sldId id="385" r:id="rId47"/>
    <p:sldId id="379" r:id="rId48"/>
    <p:sldId id="405" r:id="rId49"/>
    <p:sldId id="400" r:id="rId50"/>
    <p:sldId id="406" r:id="rId51"/>
    <p:sldId id="409" r:id="rId52"/>
    <p:sldId id="408" r:id="rId53"/>
    <p:sldId id="410" r:id="rId54"/>
    <p:sldId id="474" r:id="rId55"/>
    <p:sldId id="401" r:id="rId56"/>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B8"/>
    <a:srgbClr val="ED2FD2"/>
    <a:srgbClr val="663300"/>
    <a:srgbClr val="66FF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6" autoAdjust="0"/>
    <p:restoredTop sz="94316" autoAdjust="0"/>
  </p:normalViewPr>
  <p:slideViewPr>
    <p:cSldViewPr>
      <p:cViewPr>
        <p:scale>
          <a:sx n="70" d="100"/>
          <a:sy n="70" d="100"/>
        </p:scale>
        <p:origin x="-1066" y="86"/>
      </p:cViewPr>
      <p:guideLst>
        <p:guide orient="horz" pos="2160"/>
        <p:guide pos="2880"/>
      </p:guideLst>
    </p:cSldViewPr>
  </p:slideViewPr>
  <p:notesTextViewPr>
    <p:cViewPr>
      <p:scale>
        <a:sx n="1" d="1"/>
        <a:sy n="1" d="1"/>
      </p:scale>
      <p:origin x="0" y="0"/>
    </p:cViewPr>
  </p:notesTextViewPr>
  <p:sorterViewPr>
    <p:cViewPr>
      <p:scale>
        <a:sx n="66" d="100"/>
        <a:sy n="66" d="100"/>
      </p:scale>
      <p:origin x="0" y="251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5562408504733787"/>
          <c:y val="0.13655500175459004"/>
          <c:w val="0.43088522736319784"/>
          <c:h val="0.68499481077479629"/>
        </c:manualLayout>
      </c:layout>
      <c:barChart>
        <c:barDir val="bar"/>
        <c:grouping val="clustered"/>
        <c:varyColors val="0"/>
        <c:ser>
          <c:idx val="0"/>
          <c:order val="0"/>
          <c:spPr>
            <a:solidFill>
              <a:srgbClr val="FF0000"/>
            </a:solidFill>
          </c:spPr>
          <c:invertIfNegative val="0"/>
          <c:cat>
            <c:strRef>
              <c:f>Charts!$A$16:$A$20</c:f>
              <c:strCache>
                <c:ptCount val="5"/>
                <c:pt idx="1">
                  <c:v>Activity B</c:v>
                </c:pt>
                <c:pt idx="3">
                  <c:v>Activity Y</c:v>
                </c:pt>
                <c:pt idx="4">
                  <c:v>Activity A</c:v>
                </c:pt>
              </c:strCache>
            </c:strRef>
          </c:cat>
          <c:val>
            <c:numRef>
              <c:f>Charts!$B$16:$B$20</c:f>
              <c:numCache>
                <c:formatCode>General</c:formatCode>
                <c:ptCount val="5"/>
                <c:pt idx="0">
                  <c:v>2.1428571428571428</c:v>
                </c:pt>
                <c:pt idx="1">
                  <c:v>2.375</c:v>
                </c:pt>
                <c:pt idx="2">
                  <c:v>2.75</c:v>
                </c:pt>
                <c:pt idx="3">
                  <c:v>3.7142857142857144</c:v>
                </c:pt>
                <c:pt idx="4">
                  <c:v>3.8</c:v>
                </c:pt>
              </c:numCache>
            </c:numRef>
          </c:val>
        </c:ser>
        <c:dLbls>
          <c:showLegendKey val="0"/>
          <c:showVal val="0"/>
          <c:showCatName val="0"/>
          <c:showSerName val="0"/>
          <c:showPercent val="0"/>
          <c:showBubbleSize val="0"/>
        </c:dLbls>
        <c:gapWidth val="150"/>
        <c:axId val="174142208"/>
        <c:axId val="174143744"/>
      </c:barChart>
      <c:catAx>
        <c:axId val="174142208"/>
        <c:scaling>
          <c:orientation val="minMax"/>
        </c:scaling>
        <c:delete val="0"/>
        <c:axPos val="l"/>
        <c:majorTickMark val="out"/>
        <c:minorTickMark val="none"/>
        <c:tickLblPos val="nextTo"/>
        <c:txPr>
          <a:bodyPr/>
          <a:lstStyle/>
          <a:p>
            <a:pPr>
              <a:defRPr sz="800"/>
            </a:pPr>
            <a:endParaRPr lang="en-US"/>
          </a:p>
        </c:txPr>
        <c:crossAx val="174143744"/>
        <c:crosses val="autoZero"/>
        <c:auto val="1"/>
        <c:lblAlgn val="ctr"/>
        <c:lblOffset val="100"/>
        <c:noMultiLvlLbl val="0"/>
      </c:catAx>
      <c:valAx>
        <c:axId val="174143744"/>
        <c:scaling>
          <c:orientation val="minMax"/>
          <c:min val="1"/>
        </c:scaling>
        <c:delete val="1"/>
        <c:axPos val="b"/>
        <c:majorGridlines/>
        <c:numFmt formatCode="General" sourceLinked="1"/>
        <c:majorTickMark val="out"/>
        <c:minorTickMark val="none"/>
        <c:tickLblPos val="nextTo"/>
        <c:crossAx val="17414220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7984133698067039"/>
          <c:y val="1.5666399750878596E-2"/>
          <c:w val="0.34727171940394075"/>
          <c:h val="0.92769051114373413"/>
        </c:manualLayout>
      </c:layout>
      <c:barChart>
        <c:barDir val="bar"/>
        <c:grouping val="clustered"/>
        <c:varyColors val="0"/>
        <c:ser>
          <c:idx val="0"/>
          <c:order val="0"/>
          <c:tx>
            <c:strRef>
              <c:f>Sheet1!$B$1</c:f>
              <c:strCache>
                <c:ptCount val="1"/>
                <c:pt idx="0">
                  <c:v>Series 1</c:v>
                </c:pt>
              </c:strCache>
            </c:strRef>
          </c:tx>
          <c:invertIfNegative val="0"/>
          <c:cat>
            <c:strRef>
              <c:f>Sheet1!$A$2:$A$11</c:f>
              <c:strCache>
                <c:ptCount val="10"/>
                <c:pt idx="0">
                  <c:v>Functioning alpine &amp; sub-alpine ecosystems</c:v>
                </c:pt>
                <c:pt idx="1">
                  <c:v>Healthy lakes and wetlands</c:v>
                </c:pt>
                <c:pt idx="2">
                  <c:v>Functioning coastal resources</c:v>
                </c:pt>
                <c:pt idx="3">
                  <c:v>Biological diversity</c:v>
                </c:pt>
                <c:pt idx="4">
                  <c:v>Sustainable forests</c:v>
                </c:pt>
                <c:pt idx="5">
                  <c:v>Sustainable anadromous fish populations</c:v>
                </c:pt>
                <c:pt idx="6">
                  <c:v>Coastal resilience</c:v>
                </c:pt>
                <c:pt idx="7">
                  <c:v>Physical &amp; biological. integrity of rivers, streams, &amp; riparian corridors</c:v>
                </c:pt>
                <c:pt idx="8">
                  <c:v>Healthy biological communities</c:v>
                </c:pt>
                <c:pt idx="9">
                  <c:v>Ecological connectivity</c:v>
                </c:pt>
              </c:strCache>
            </c:strRef>
          </c:cat>
          <c:val>
            <c:numRef>
              <c:f>Sheet1!$B$2:$B$11</c:f>
              <c:numCache>
                <c:formatCode>General</c:formatCode>
                <c:ptCount val="10"/>
                <c:pt idx="1">
                  <c:v>0</c:v>
                </c:pt>
                <c:pt idx="3">
                  <c:v>2</c:v>
                </c:pt>
                <c:pt idx="5">
                  <c:v>3</c:v>
                </c:pt>
                <c:pt idx="7">
                  <c:v>6</c:v>
                </c:pt>
                <c:pt idx="9">
                  <c:v>14</c:v>
                </c:pt>
              </c:numCache>
            </c:numRef>
          </c:val>
        </c:ser>
        <c:ser>
          <c:idx val="1"/>
          <c:order val="1"/>
          <c:tx>
            <c:strRef>
              <c:f>Sheet1!$C$1</c:f>
              <c:strCache>
                <c:ptCount val="1"/>
                <c:pt idx="0">
                  <c:v>Series 2</c:v>
                </c:pt>
              </c:strCache>
            </c:strRef>
          </c:tx>
          <c:invertIfNegative val="0"/>
          <c:cat>
            <c:strRef>
              <c:f>Sheet1!$A$2:$A$11</c:f>
              <c:strCache>
                <c:ptCount val="10"/>
                <c:pt idx="0">
                  <c:v>Functioning alpine &amp; sub-alpine ecosystems</c:v>
                </c:pt>
                <c:pt idx="1">
                  <c:v>Healthy lakes and wetlands</c:v>
                </c:pt>
                <c:pt idx="2">
                  <c:v>Functioning coastal resources</c:v>
                </c:pt>
                <c:pt idx="3">
                  <c:v>Biological diversity</c:v>
                </c:pt>
                <c:pt idx="4">
                  <c:v>Sustainable forests</c:v>
                </c:pt>
                <c:pt idx="5">
                  <c:v>Sustainable anadromous fish populations</c:v>
                </c:pt>
                <c:pt idx="6">
                  <c:v>Coastal resilience</c:v>
                </c:pt>
                <c:pt idx="7">
                  <c:v>Physical &amp; biological. integrity of rivers, streams, &amp; riparian corridors</c:v>
                </c:pt>
                <c:pt idx="8">
                  <c:v>Healthy biological communities</c:v>
                </c:pt>
                <c:pt idx="9">
                  <c:v>Ecological connectivity</c:v>
                </c:pt>
              </c:strCache>
            </c:strRef>
          </c:cat>
          <c:val>
            <c:numRef>
              <c:f>Sheet1!$C$2:$C$11</c:f>
              <c:numCache>
                <c:formatCode>General</c:formatCode>
                <c:ptCount val="10"/>
                <c:pt idx="0">
                  <c:v>0</c:v>
                </c:pt>
                <c:pt idx="2">
                  <c:v>0</c:v>
                </c:pt>
                <c:pt idx="4">
                  <c:v>3</c:v>
                </c:pt>
                <c:pt idx="6">
                  <c:v>4</c:v>
                </c:pt>
                <c:pt idx="8">
                  <c:v>6</c:v>
                </c:pt>
              </c:numCache>
            </c:numRef>
          </c:val>
        </c:ser>
        <c:ser>
          <c:idx val="2"/>
          <c:order val="2"/>
          <c:tx>
            <c:strRef>
              <c:f>Sheet1!$D$1</c:f>
              <c:strCache>
                <c:ptCount val="1"/>
                <c:pt idx="0">
                  <c:v>Series 3</c:v>
                </c:pt>
              </c:strCache>
            </c:strRef>
          </c:tx>
          <c:invertIfNegative val="0"/>
          <c:cat>
            <c:strRef>
              <c:f>Sheet1!$A$2:$A$11</c:f>
              <c:strCache>
                <c:ptCount val="10"/>
                <c:pt idx="0">
                  <c:v>Functioning alpine &amp; sub-alpine ecosystems</c:v>
                </c:pt>
                <c:pt idx="1">
                  <c:v>Healthy lakes and wetlands</c:v>
                </c:pt>
                <c:pt idx="2">
                  <c:v>Functioning coastal resources</c:v>
                </c:pt>
                <c:pt idx="3">
                  <c:v>Biological diversity</c:v>
                </c:pt>
                <c:pt idx="4">
                  <c:v>Sustainable forests</c:v>
                </c:pt>
                <c:pt idx="5">
                  <c:v>Sustainable anadromous fish populations</c:v>
                </c:pt>
                <c:pt idx="6">
                  <c:v>Coastal resilience</c:v>
                </c:pt>
                <c:pt idx="7">
                  <c:v>Physical &amp; biological. integrity of rivers, streams, &amp; riparian corridors</c:v>
                </c:pt>
                <c:pt idx="8">
                  <c:v>Healthy biological communities</c:v>
                </c:pt>
                <c:pt idx="9">
                  <c:v>Ecological connectivity</c:v>
                </c:pt>
              </c:strCache>
            </c:strRef>
          </c:cat>
          <c:val>
            <c:numRef>
              <c:f>Sheet1!$D$2:$D$11</c:f>
              <c:numCache>
                <c:formatCode>General</c:formatCode>
                <c:ptCount val="10"/>
              </c:numCache>
            </c:numRef>
          </c:val>
        </c:ser>
        <c:dLbls>
          <c:showLegendKey val="0"/>
          <c:showVal val="0"/>
          <c:showCatName val="0"/>
          <c:showSerName val="0"/>
          <c:showPercent val="0"/>
          <c:showBubbleSize val="0"/>
        </c:dLbls>
        <c:gapWidth val="150"/>
        <c:axId val="104804352"/>
        <c:axId val="104807424"/>
      </c:barChart>
      <c:catAx>
        <c:axId val="104804352"/>
        <c:scaling>
          <c:orientation val="minMax"/>
        </c:scaling>
        <c:delete val="0"/>
        <c:axPos val="l"/>
        <c:majorTickMark val="out"/>
        <c:minorTickMark val="none"/>
        <c:tickLblPos val="nextTo"/>
        <c:txPr>
          <a:bodyPr/>
          <a:lstStyle/>
          <a:p>
            <a:pPr>
              <a:defRPr sz="1600"/>
            </a:pPr>
            <a:endParaRPr lang="en-US"/>
          </a:p>
        </c:txPr>
        <c:crossAx val="104807424"/>
        <c:crosses val="autoZero"/>
        <c:auto val="1"/>
        <c:lblAlgn val="ctr"/>
        <c:lblOffset val="100"/>
        <c:noMultiLvlLbl val="0"/>
      </c:catAx>
      <c:valAx>
        <c:axId val="104807424"/>
        <c:scaling>
          <c:orientation val="minMax"/>
        </c:scaling>
        <c:delete val="0"/>
        <c:axPos val="b"/>
        <c:majorGridlines/>
        <c:numFmt formatCode="General" sourceLinked="1"/>
        <c:majorTickMark val="out"/>
        <c:minorTickMark val="none"/>
        <c:tickLblPos val="nextTo"/>
        <c:crossAx val="104804352"/>
        <c:crosses val="autoZero"/>
        <c:crossBetween val="between"/>
      </c:valAx>
      <c:spPr>
        <a:noFill/>
        <a:ln w="25400">
          <a:noFill/>
        </a:ln>
      </c:spPr>
    </c:plotArea>
    <c:plotVisOnly val="1"/>
    <c:dispBlanksAs val="gap"/>
    <c:showDLblsOverMax val="0"/>
  </c:chart>
  <c:spPr>
    <a:scene3d>
      <a:camera prst="orthographicFront"/>
      <a:lightRig rig="threePt" dir="t"/>
    </a:scene3d>
    <a:sp3d>
      <a:bevelT w="6350"/>
    </a:sp3d>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884424703322346E-2"/>
          <c:y val="5.4689295594807404E-2"/>
          <c:w val="0.40176425062251836"/>
          <c:h val="0.85902585656522668"/>
        </c:manualLayout>
      </c:layout>
      <c:barChart>
        <c:barDir val="col"/>
        <c:grouping val="clustered"/>
        <c:varyColors val="0"/>
        <c:ser>
          <c:idx val="0"/>
          <c:order val="0"/>
          <c:invertIfNegative val="0"/>
          <c:dPt>
            <c:idx val="0"/>
            <c:invertIfNegative val="0"/>
            <c:bubble3D val="0"/>
            <c:spPr>
              <a:solidFill>
                <a:srgbClr val="EC330E"/>
              </a:solidFill>
            </c:spPr>
          </c:dPt>
          <c:dPt>
            <c:idx val="1"/>
            <c:invertIfNegative val="0"/>
            <c:bubble3D val="0"/>
            <c:spPr>
              <a:solidFill>
                <a:srgbClr val="FFC000"/>
              </a:solidFill>
            </c:spPr>
          </c:dPt>
          <c:dPt>
            <c:idx val="2"/>
            <c:invertIfNegative val="0"/>
            <c:bubble3D val="0"/>
            <c:spPr>
              <a:solidFill>
                <a:schemeClr val="accent6">
                  <a:lumMod val="75000"/>
                </a:schemeClr>
              </a:solidFill>
            </c:spPr>
          </c:dPt>
          <c:dPt>
            <c:idx val="3"/>
            <c:invertIfNegative val="0"/>
            <c:bubble3D val="0"/>
            <c:spPr>
              <a:solidFill>
                <a:schemeClr val="accent6">
                  <a:lumMod val="60000"/>
                  <a:lumOff val="40000"/>
                </a:schemeClr>
              </a:solidFill>
            </c:spPr>
          </c:dPt>
          <c:dPt>
            <c:idx val="4"/>
            <c:invertIfNegative val="0"/>
            <c:bubble3D val="0"/>
            <c:spPr>
              <a:solidFill>
                <a:schemeClr val="accent5">
                  <a:lumMod val="75000"/>
                </a:schemeClr>
              </a:solidFill>
            </c:spPr>
          </c:dPt>
          <c:dPt>
            <c:idx val="5"/>
            <c:invertIfNegative val="0"/>
            <c:bubble3D val="0"/>
            <c:spPr>
              <a:solidFill>
                <a:schemeClr val="accent5">
                  <a:lumMod val="60000"/>
                  <a:lumOff val="40000"/>
                </a:schemeClr>
              </a:solidFill>
            </c:spPr>
          </c:dPt>
          <c:dPt>
            <c:idx val="6"/>
            <c:invertIfNegative val="0"/>
            <c:bubble3D val="0"/>
            <c:spPr>
              <a:solidFill>
                <a:schemeClr val="accent2">
                  <a:lumMod val="75000"/>
                </a:schemeClr>
              </a:solidFill>
            </c:spPr>
          </c:dPt>
          <c:dPt>
            <c:idx val="7"/>
            <c:invertIfNegative val="0"/>
            <c:bubble3D val="0"/>
            <c:spPr>
              <a:solidFill>
                <a:srgbClr val="7030A0"/>
              </a:solidFill>
            </c:spPr>
          </c:dPt>
          <c:dPt>
            <c:idx val="8"/>
            <c:invertIfNegative val="0"/>
            <c:bubble3D val="0"/>
            <c:spPr>
              <a:solidFill>
                <a:schemeClr val="accent2"/>
              </a:solidFill>
            </c:spPr>
          </c:dPt>
          <c:cat>
            <c:strRef>
              <c:f>Sheet2!$M$5:$M$13</c:f>
              <c:strCache>
                <c:ptCount val="9"/>
                <c:pt idx="0">
                  <c:v>1 - Workshops and literature syntheses</c:v>
                </c:pt>
                <c:pt idx="1">
                  <c:v>2 - Data discovery and management platforms                                                    </c:v>
                </c:pt>
                <c:pt idx="2">
                  <c:v>3 - Priorities A &amp; D:  Effects hydrologic regime shifts &amp; anadromous fish</c:v>
                </c:pt>
                <c:pt idx="3">
                  <c:v>4 - Priority B:  Effects changes in air temp. and precip. on forests                                                                  </c:v>
                </c:pt>
                <c:pt idx="4">
                  <c:v>5 - Priority C: Effects SLR and coastal storms</c:v>
                </c:pt>
                <c:pt idx="5">
                  <c:v>6 - Priority E: Invasive species, diseases and pests </c:v>
                </c:pt>
                <c:pt idx="6">
                  <c:v>7 - TEK</c:v>
                </c:pt>
                <c:pt idx="7">
                  <c:v>8 - Misc. decision support tools</c:v>
                </c:pt>
                <c:pt idx="8">
                  <c:v>9 - Geographically focused Landscape Conservation Planning</c:v>
                </c:pt>
              </c:strCache>
            </c:strRef>
          </c:cat>
          <c:val>
            <c:numRef>
              <c:f>Sheet2!$B$4:$B$12</c:f>
              <c:numCache>
                <c:formatCode>"$"#,##0</c:formatCode>
                <c:ptCount val="9"/>
                <c:pt idx="0">
                  <c:v>407100</c:v>
                </c:pt>
                <c:pt idx="1">
                  <c:v>225783</c:v>
                </c:pt>
                <c:pt idx="2">
                  <c:v>663100</c:v>
                </c:pt>
                <c:pt idx="3">
                  <c:v>253100</c:v>
                </c:pt>
                <c:pt idx="4">
                  <c:v>187500</c:v>
                </c:pt>
                <c:pt idx="5">
                  <c:v>75000</c:v>
                </c:pt>
                <c:pt idx="6">
                  <c:v>424600</c:v>
                </c:pt>
                <c:pt idx="7">
                  <c:v>523000</c:v>
                </c:pt>
                <c:pt idx="8">
                  <c:v>244600</c:v>
                </c:pt>
              </c:numCache>
            </c:numRef>
          </c:val>
        </c:ser>
        <c:dLbls>
          <c:showLegendKey val="0"/>
          <c:showVal val="0"/>
          <c:showCatName val="0"/>
          <c:showSerName val="0"/>
          <c:showPercent val="0"/>
          <c:showBubbleSize val="0"/>
        </c:dLbls>
        <c:gapWidth val="150"/>
        <c:axId val="177296896"/>
        <c:axId val="177298432"/>
      </c:barChart>
      <c:catAx>
        <c:axId val="177296896"/>
        <c:scaling>
          <c:orientation val="minMax"/>
        </c:scaling>
        <c:delete val="0"/>
        <c:axPos val="b"/>
        <c:majorTickMark val="none"/>
        <c:minorTickMark val="none"/>
        <c:tickLblPos val="none"/>
        <c:crossAx val="177298432"/>
        <c:crosses val="autoZero"/>
        <c:auto val="1"/>
        <c:lblAlgn val="ctr"/>
        <c:lblOffset val="100"/>
        <c:noMultiLvlLbl val="0"/>
      </c:catAx>
      <c:valAx>
        <c:axId val="177298432"/>
        <c:scaling>
          <c:orientation val="minMax"/>
        </c:scaling>
        <c:delete val="0"/>
        <c:axPos val="l"/>
        <c:majorGridlines/>
        <c:numFmt formatCode="&quot;$&quot;#,##0" sourceLinked="1"/>
        <c:majorTickMark val="out"/>
        <c:minorTickMark val="none"/>
        <c:tickLblPos val="nextTo"/>
        <c:crossAx val="177296896"/>
        <c:crosses val="autoZero"/>
        <c:crossBetween val="between"/>
      </c:valAx>
      <c:spPr>
        <a:noFill/>
      </c:spPr>
    </c:plotArea>
    <c:legend>
      <c:legendPos val="r"/>
      <c:layout>
        <c:manualLayout>
          <c:xMode val="edge"/>
          <c:yMode val="edge"/>
          <c:x val="0.54529824797541337"/>
          <c:y val="4.9760335243635247E-2"/>
          <c:w val="0.44615474347757811"/>
          <c:h val="0.90587941391894666"/>
        </c:manualLayout>
      </c:layout>
      <c:overlay val="0"/>
      <c:txPr>
        <a:bodyPr/>
        <a:lstStyle/>
        <a:p>
          <a:pPr rtl="0">
            <a:defRPr sz="1600"/>
          </a:pPr>
          <a:endParaRPr lang="en-US"/>
        </a:p>
      </c:txPr>
    </c:legend>
    <c:plotVisOnly val="1"/>
    <c:dispBlanksAs val="gap"/>
    <c:showDLblsOverMax val="0"/>
  </c:chart>
  <c:spPr>
    <a:solidFill>
      <a:schemeClr val="bg1"/>
    </a:solidFill>
  </c:sp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4377F5-DC6C-46C8-838C-7BB46D6E2BB2}" type="doc">
      <dgm:prSet loTypeId="urn:microsoft.com/office/officeart/2005/8/layout/hChevron3" loCatId="process" qsTypeId="urn:microsoft.com/office/officeart/2005/8/quickstyle/simple1" qsCatId="simple" csTypeId="urn:microsoft.com/office/officeart/2005/8/colors/colorful5" csCatId="colorful" phldr="1"/>
      <dgm:spPr/>
    </dgm:pt>
    <dgm:pt modelId="{89CEED44-6AA6-42E4-859C-2F47118D4972}">
      <dgm:prSet phldrT="[Text]" custT="1"/>
      <dgm:spPr/>
      <dgm:t>
        <a:bodyPr/>
        <a:lstStyle/>
        <a:p>
          <a:r>
            <a:rPr lang="en-US" sz="1600" b="1" dirty="0" smtClean="0">
              <a:solidFill>
                <a:schemeClr val="tx1"/>
              </a:solidFill>
            </a:rPr>
            <a:t>Task 1. Identify potential activities</a:t>
          </a:r>
          <a:endParaRPr lang="en-US" sz="1600" b="1" dirty="0">
            <a:solidFill>
              <a:schemeClr val="tx1"/>
            </a:solidFill>
          </a:endParaRPr>
        </a:p>
      </dgm:t>
    </dgm:pt>
    <dgm:pt modelId="{E7446D70-DA02-442D-B602-CAF8392D2C7D}" type="parTrans" cxnId="{4DCBD7B7-0477-4AA7-A23C-21D13A5D1EDF}">
      <dgm:prSet/>
      <dgm:spPr/>
      <dgm:t>
        <a:bodyPr/>
        <a:lstStyle/>
        <a:p>
          <a:endParaRPr lang="en-US" sz="2000"/>
        </a:p>
      </dgm:t>
    </dgm:pt>
    <dgm:pt modelId="{ED6D9179-68D0-4796-8C70-DC963B99AF17}" type="sibTrans" cxnId="{4DCBD7B7-0477-4AA7-A23C-21D13A5D1EDF}">
      <dgm:prSet/>
      <dgm:spPr/>
      <dgm:t>
        <a:bodyPr/>
        <a:lstStyle/>
        <a:p>
          <a:endParaRPr lang="en-US" sz="2000"/>
        </a:p>
      </dgm:t>
    </dgm:pt>
    <dgm:pt modelId="{520A0EDE-FAB8-43BC-BCC8-6C22176FF293}">
      <dgm:prSet phldrT="[Text]" custT="1"/>
      <dgm:spPr/>
      <dgm:t>
        <a:bodyPr/>
        <a:lstStyle/>
        <a:p>
          <a:r>
            <a:rPr lang="en-US" sz="1600" b="1" dirty="0" smtClean="0">
              <a:solidFill>
                <a:schemeClr val="tx1"/>
              </a:solidFill>
            </a:rPr>
            <a:t>Task 2. Evaluate and rank activities</a:t>
          </a:r>
          <a:endParaRPr lang="en-US" sz="1600" b="1" dirty="0">
            <a:solidFill>
              <a:schemeClr val="tx1"/>
            </a:solidFill>
          </a:endParaRPr>
        </a:p>
      </dgm:t>
    </dgm:pt>
    <dgm:pt modelId="{F990BC1F-51C5-4FF6-9999-2A867FE24016}" type="parTrans" cxnId="{B2BE4A40-ABB9-4472-9C81-E9216642BE13}">
      <dgm:prSet/>
      <dgm:spPr/>
      <dgm:t>
        <a:bodyPr/>
        <a:lstStyle/>
        <a:p>
          <a:endParaRPr lang="en-US" sz="2000"/>
        </a:p>
      </dgm:t>
    </dgm:pt>
    <dgm:pt modelId="{8130D13B-151B-4846-BA75-6B0B155F2FCB}" type="sibTrans" cxnId="{B2BE4A40-ABB9-4472-9C81-E9216642BE13}">
      <dgm:prSet/>
      <dgm:spPr/>
      <dgm:t>
        <a:bodyPr/>
        <a:lstStyle/>
        <a:p>
          <a:endParaRPr lang="en-US" sz="2000"/>
        </a:p>
      </dgm:t>
    </dgm:pt>
    <dgm:pt modelId="{A5B1C697-725B-44CC-9656-705C82662D25}">
      <dgm:prSet phldrT="[Text]" custT="1"/>
      <dgm:spPr/>
      <dgm:t>
        <a:bodyPr/>
        <a:lstStyle/>
        <a:p>
          <a:r>
            <a:rPr lang="en-US" sz="1600" b="1" dirty="0" smtClean="0">
              <a:solidFill>
                <a:schemeClr val="tx1"/>
              </a:solidFill>
            </a:rPr>
            <a:t>Task 3. Select Areas of focus </a:t>
          </a:r>
          <a:endParaRPr lang="en-US" sz="1600" b="1" dirty="0">
            <a:solidFill>
              <a:schemeClr val="tx1"/>
            </a:solidFill>
          </a:endParaRPr>
        </a:p>
      </dgm:t>
    </dgm:pt>
    <dgm:pt modelId="{6D37D9FA-66B5-4DA6-83A8-BA1F863086B0}" type="parTrans" cxnId="{8EBB21AB-9303-4956-95E8-4B3FCACD604D}">
      <dgm:prSet/>
      <dgm:spPr/>
      <dgm:t>
        <a:bodyPr/>
        <a:lstStyle/>
        <a:p>
          <a:endParaRPr lang="en-US" sz="2000"/>
        </a:p>
      </dgm:t>
    </dgm:pt>
    <dgm:pt modelId="{86A28E2D-B4A8-435A-952C-7A00D144ACAC}" type="sibTrans" cxnId="{8EBB21AB-9303-4956-95E8-4B3FCACD604D}">
      <dgm:prSet/>
      <dgm:spPr/>
      <dgm:t>
        <a:bodyPr/>
        <a:lstStyle/>
        <a:p>
          <a:endParaRPr lang="en-US" sz="2000"/>
        </a:p>
      </dgm:t>
    </dgm:pt>
    <dgm:pt modelId="{3B115D94-412E-4621-9E56-79575FF1627F}">
      <dgm:prSet custT="1"/>
      <dgm:spPr/>
      <dgm:t>
        <a:bodyPr/>
        <a:lstStyle/>
        <a:p>
          <a:r>
            <a:rPr lang="en-US" sz="1600" b="1" dirty="0" smtClean="0">
              <a:solidFill>
                <a:schemeClr val="tx1"/>
              </a:solidFill>
            </a:rPr>
            <a:t>Task 4. Develop Activities for NPLCC support </a:t>
          </a:r>
          <a:endParaRPr lang="en-US" sz="1600" b="1" dirty="0">
            <a:solidFill>
              <a:schemeClr val="tx1"/>
            </a:solidFill>
          </a:endParaRPr>
        </a:p>
      </dgm:t>
    </dgm:pt>
    <dgm:pt modelId="{985C3216-7F6C-4340-8148-527FF9852B1A}" type="parTrans" cxnId="{DEA08F4F-8BF5-4AE1-BF82-E0FFD392F628}">
      <dgm:prSet/>
      <dgm:spPr/>
      <dgm:t>
        <a:bodyPr/>
        <a:lstStyle/>
        <a:p>
          <a:endParaRPr lang="en-US" sz="2000"/>
        </a:p>
      </dgm:t>
    </dgm:pt>
    <dgm:pt modelId="{69C73BC9-B215-4912-9025-2252A9264361}" type="sibTrans" cxnId="{DEA08F4F-8BF5-4AE1-BF82-E0FFD392F628}">
      <dgm:prSet/>
      <dgm:spPr/>
      <dgm:t>
        <a:bodyPr/>
        <a:lstStyle/>
        <a:p>
          <a:endParaRPr lang="en-US" sz="2000"/>
        </a:p>
      </dgm:t>
    </dgm:pt>
    <dgm:pt modelId="{4819000A-3F42-4E00-94CE-1C997934C43C}" type="pres">
      <dgm:prSet presAssocID="{8A4377F5-DC6C-46C8-838C-7BB46D6E2BB2}" presName="Name0" presStyleCnt="0">
        <dgm:presLayoutVars>
          <dgm:dir/>
          <dgm:resizeHandles val="exact"/>
        </dgm:presLayoutVars>
      </dgm:prSet>
      <dgm:spPr/>
    </dgm:pt>
    <dgm:pt modelId="{908A15A4-3D4D-4E11-9FF1-2D44ECA48203}" type="pres">
      <dgm:prSet presAssocID="{89CEED44-6AA6-42E4-859C-2F47118D4972}" presName="parTxOnly" presStyleLbl="node1" presStyleIdx="0" presStyleCnt="4" custLinFactNeighborX="-9912">
        <dgm:presLayoutVars>
          <dgm:bulletEnabled val="1"/>
        </dgm:presLayoutVars>
      </dgm:prSet>
      <dgm:spPr/>
      <dgm:t>
        <a:bodyPr/>
        <a:lstStyle/>
        <a:p>
          <a:endParaRPr lang="en-US"/>
        </a:p>
      </dgm:t>
    </dgm:pt>
    <dgm:pt modelId="{4D691EA2-6BA8-48CE-8564-B4DABAFDB740}" type="pres">
      <dgm:prSet presAssocID="{ED6D9179-68D0-4796-8C70-DC963B99AF17}" presName="parSpace" presStyleCnt="0"/>
      <dgm:spPr/>
    </dgm:pt>
    <dgm:pt modelId="{B290B015-909E-495D-B880-F65F289E39DF}" type="pres">
      <dgm:prSet presAssocID="{520A0EDE-FAB8-43BC-BCC8-6C22176FF293}" presName="parTxOnly" presStyleLbl="node1" presStyleIdx="1" presStyleCnt="4">
        <dgm:presLayoutVars>
          <dgm:bulletEnabled val="1"/>
        </dgm:presLayoutVars>
      </dgm:prSet>
      <dgm:spPr/>
      <dgm:t>
        <a:bodyPr/>
        <a:lstStyle/>
        <a:p>
          <a:endParaRPr lang="en-US"/>
        </a:p>
      </dgm:t>
    </dgm:pt>
    <dgm:pt modelId="{6F24118B-C139-47E2-B1C5-84C6E21E15B6}" type="pres">
      <dgm:prSet presAssocID="{8130D13B-151B-4846-BA75-6B0B155F2FCB}" presName="parSpace" presStyleCnt="0"/>
      <dgm:spPr/>
    </dgm:pt>
    <dgm:pt modelId="{802FCF3F-9604-473B-B8C8-983A65A5E7CA}" type="pres">
      <dgm:prSet presAssocID="{A5B1C697-725B-44CC-9656-705C82662D25}" presName="parTxOnly" presStyleLbl="node1" presStyleIdx="2" presStyleCnt="4">
        <dgm:presLayoutVars>
          <dgm:bulletEnabled val="1"/>
        </dgm:presLayoutVars>
      </dgm:prSet>
      <dgm:spPr/>
      <dgm:t>
        <a:bodyPr/>
        <a:lstStyle/>
        <a:p>
          <a:endParaRPr lang="en-US"/>
        </a:p>
      </dgm:t>
    </dgm:pt>
    <dgm:pt modelId="{BCC28580-7349-4CFE-9220-3E4DF11B5117}" type="pres">
      <dgm:prSet presAssocID="{86A28E2D-B4A8-435A-952C-7A00D144ACAC}" presName="parSpace" presStyleCnt="0"/>
      <dgm:spPr/>
    </dgm:pt>
    <dgm:pt modelId="{9A5582E8-2D01-4B64-8ABF-FF7EF845A223}" type="pres">
      <dgm:prSet presAssocID="{3B115D94-412E-4621-9E56-79575FF1627F}" presName="parTxOnly" presStyleLbl="node1" presStyleIdx="3" presStyleCnt="4">
        <dgm:presLayoutVars>
          <dgm:bulletEnabled val="1"/>
        </dgm:presLayoutVars>
      </dgm:prSet>
      <dgm:spPr/>
      <dgm:t>
        <a:bodyPr/>
        <a:lstStyle/>
        <a:p>
          <a:endParaRPr lang="en-US"/>
        </a:p>
      </dgm:t>
    </dgm:pt>
  </dgm:ptLst>
  <dgm:cxnLst>
    <dgm:cxn modelId="{AC9F6883-C95B-4D53-B079-86BA59620A9C}" type="presOf" srcId="{520A0EDE-FAB8-43BC-BCC8-6C22176FF293}" destId="{B290B015-909E-495D-B880-F65F289E39DF}" srcOrd="0" destOrd="0" presId="urn:microsoft.com/office/officeart/2005/8/layout/hChevron3"/>
    <dgm:cxn modelId="{C53F8FEE-A596-40ED-9751-91AF4FF9AA28}" type="presOf" srcId="{3B115D94-412E-4621-9E56-79575FF1627F}" destId="{9A5582E8-2D01-4B64-8ABF-FF7EF845A223}" srcOrd="0" destOrd="0" presId="urn:microsoft.com/office/officeart/2005/8/layout/hChevron3"/>
    <dgm:cxn modelId="{8EBB21AB-9303-4956-95E8-4B3FCACD604D}" srcId="{8A4377F5-DC6C-46C8-838C-7BB46D6E2BB2}" destId="{A5B1C697-725B-44CC-9656-705C82662D25}" srcOrd="2" destOrd="0" parTransId="{6D37D9FA-66B5-4DA6-83A8-BA1F863086B0}" sibTransId="{86A28E2D-B4A8-435A-952C-7A00D144ACAC}"/>
    <dgm:cxn modelId="{B5D91279-358D-4CD1-892C-0BCAD85EDF84}" type="presOf" srcId="{89CEED44-6AA6-42E4-859C-2F47118D4972}" destId="{908A15A4-3D4D-4E11-9FF1-2D44ECA48203}" srcOrd="0" destOrd="0" presId="urn:microsoft.com/office/officeart/2005/8/layout/hChevron3"/>
    <dgm:cxn modelId="{36590EAB-1FEF-4171-96DB-99A9E848DA5F}" type="presOf" srcId="{A5B1C697-725B-44CC-9656-705C82662D25}" destId="{802FCF3F-9604-473B-B8C8-983A65A5E7CA}" srcOrd="0" destOrd="0" presId="urn:microsoft.com/office/officeart/2005/8/layout/hChevron3"/>
    <dgm:cxn modelId="{EC8A2E78-E931-4089-A8C0-3CABD7743FF1}" type="presOf" srcId="{8A4377F5-DC6C-46C8-838C-7BB46D6E2BB2}" destId="{4819000A-3F42-4E00-94CE-1C997934C43C}" srcOrd="0" destOrd="0" presId="urn:microsoft.com/office/officeart/2005/8/layout/hChevron3"/>
    <dgm:cxn modelId="{B2BE4A40-ABB9-4472-9C81-E9216642BE13}" srcId="{8A4377F5-DC6C-46C8-838C-7BB46D6E2BB2}" destId="{520A0EDE-FAB8-43BC-BCC8-6C22176FF293}" srcOrd="1" destOrd="0" parTransId="{F990BC1F-51C5-4FF6-9999-2A867FE24016}" sibTransId="{8130D13B-151B-4846-BA75-6B0B155F2FCB}"/>
    <dgm:cxn modelId="{DEA08F4F-8BF5-4AE1-BF82-E0FFD392F628}" srcId="{8A4377F5-DC6C-46C8-838C-7BB46D6E2BB2}" destId="{3B115D94-412E-4621-9E56-79575FF1627F}" srcOrd="3" destOrd="0" parTransId="{985C3216-7F6C-4340-8148-527FF9852B1A}" sibTransId="{69C73BC9-B215-4912-9025-2252A9264361}"/>
    <dgm:cxn modelId="{4DCBD7B7-0477-4AA7-A23C-21D13A5D1EDF}" srcId="{8A4377F5-DC6C-46C8-838C-7BB46D6E2BB2}" destId="{89CEED44-6AA6-42E4-859C-2F47118D4972}" srcOrd="0" destOrd="0" parTransId="{E7446D70-DA02-442D-B602-CAF8392D2C7D}" sibTransId="{ED6D9179-68D0-4796-8C70-DC963B99AF17}"/>
    <dgm:cxn modelId="{B00D67E7-2295-4AEA-AED2-E82FDCF548B9}" type="presParOf" srcId="{4819000A-3F42-4E00-94CE-1C997934C43C}" destId="{908A15A4-3D4D-4E11-9FF1-2D44ECA48203}" srcOrd="0" destOrd="0" presId="urn:microsoft.com/office/officeart/2005/8/layout/hChevron3"/>
    <dgm:cxn modelId="{5AF4D7C7-70F2-4D3B-9189-9BB14EA471D5}" type="presParOf" srcId="{4819000A-3F42-4E00-94CE-1C997934C43C}" destId="{4D691EA2-6BA8-48CE-8564-B4DABAFDB740}" srcOrd="1" destOrd="0" presId="urn:microsoft.com/office/officeart/2005/8/layout/hChevron3"/>
    <dgm:cxn modelId="{7E6FA8CE-2FAC-4DC6-BE14-4C7BD8A8BBE0}" type="presParOf" srcId="{4819000A-3F42-4E00-94CE-1C997934C43C}" destId="{B290B015-909E-495D-B880-F65F289E39DF}" srcOrd="2" destOrd="0" presId="urn:microsoft.com/office/officeart/2005/8/layout/hChevron3"/>
    <dgm:cxn modelId="{68856476-3DE9-42DE-88E0-36034D7C7E54}" type="presParOf" srcId="{4819000A-3F42-4E00-94CE-1C997934C43C}" destId="{6F24118B-C139-47E2-B1C5-84C6E21E15B6}" srcOrd="3" destOrd="0" presId="urn:microsoft.com/office/officeart/2005/8/layout/hChevron3"/>
    <dgm:cxn modelId="{3B6DA47C-2EFB-489A-8FAD-65F49274355A}" type="presParOf" srcId="{4819000A-3F42-4E00-94CE-1C997934C43C}" destId="{802FCF3F-9604-473B-B8C8-983A65A5E7CA}" srcOrd="4" destOrd="0" presId="urn:microsoft.com/office/officeart/2005/8/layout/hChevron3"/>
    <dgm:cxn modelId="{DA31438F-F583-44F9-B551-83072D9686E3}" type="presParOf" srcId="{4819000A-3F42-4E00-94CE-1C997934C43C}" destId="{BCC28580-7349-4CFE-9220-3E4DF11B5117}" srcOrd="5" destOrd="0" presId="urn:microsoft.com/office/officeart/2005/8/layout/hChevron3"/>
    <dgm:cxn modelId="{1057C525-F484-4D75-81D2-5FF9B3FAB500}" type="presParOf" srcId="{4819000A-3F42-4E00-94CE-1C997934C43C}" destId="{9A5582E8-2D01-4B64-8ABF-FF7EF845A223}"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A15A4-3D4D-4E11-9FF1-2D44ECA48203}">
      <dsp:nvSpPr>
        <dsp:cNvPr id="0" name=""/>
        <dsp:cNvSpPr/>
      </dsp:nvSpPr>
      <dsp:spPr>
        <a:xfrm>
          <a:off x="0" y="159409"/>
          <a:ext cx="2441450" cy="976580"/>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Task 1. Identify potential activities</a:t>
          </a:r>
          <a:endParaRPr lang="en-US" sz="1600" b="1" kern="1200" dirty="0">
            <a:solidFill>
              <a:schemeClr val="tx1"/>
            </a:solidFill>
          </a:endParaRPr>
        </a:p>
      </dsp:txBody>
      <dsp:txXfrm>
        <a:off x="0" y="159409"/>
        <a:ext cx="2197305" cy="976580"/>
      </dsp:txXfrm>
    </dsp:sp>
    <dsp:sp modelId="{B290B015-909E-495D-B880-F65F289E39DF}">
      <dsp:nvSpPr>
        <dsp:cNvPr id="0" name=""/>
        <dsp:cNvSpPr/>
      </dsp:nvSpPr>
      <dsp:spPr>
        <a:xfrm>
          <a:off x="1955594" y="159409"/>
          <a:ext cx="2441450" cy="976580"/>
        </a:xfrm>
        <a:prstGeom prst="chevr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Task 2. Evaluate and rank activities</a:t>
          </a:r>
          <a:endParaRPr lang="en-US" sz="1600" b="1" kern="1200" dirty="0">
            <a:solidFill>
              <a:schemeClr val="tx1"/>
            </a:solidFill>
          </a:endParaRPr>
        </a:p>
      </dsp:txBody>
      <dsp:txXfrm>
        <a:off x="2443884" y="159409"/>
        <a:ext cx="1464870" cy="976580"/>
      </dsp:txXfrm>
    </dsp:sp>
    <dsp:sp modelId="{802FCF3F-9604-473B-B8C8-983A65A5E7CA}">
      <dsp:nvSpPr>
        <dsp:cNvPr id="0" name=""/>
        <dsp:cNvSpPr/>
      </dsp:nvSpPr>
      <dsp:spPr>
        <a:xfrm>
          <a:off x="3908754" y="159409"/>
          <a:ext cx="2441450" cy="976580"/>
        </a:xfrm>
        <a:prstGeom prst="chevr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Task 3. Select Areas of focus </a:t>
          </a:r>
          <a:endParaRPr lang="en-US" sz="1600" b="1" kern="1200" dirty="0">
            <a:solidFill>
              <a:schemeClr val="tx1"/>
            </a:solidFill>
          </a:endParaRPr>
        </a:p>
      </dsp:txBody>
      <dsp:txXfrm>
        <a:off x="4397044" y="159409"/>
        <a:ext cx="1464870" cy="976580"/>
      </dsp:txXfrm>
    </dsp:sp>
    <dsp:sp modelId="{9A5582E8-2D01-4B64-8ABF-FF7EF845A223}">
      <dsp:nvSpPr>
        <dsp:cNvPr id="0" name=""/>
        <dsp:cNvSpPr/>
      </dsp:nvSpPr>
      <dsp:spPr>
        <a:xfrm>
          <a:off x="5861915" y="159409"/>
          <a:ext cx="2441450" cy="976580"/>
        </a:xfrm>
        <a:prstGeom prst="chevr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Task 4. Develop Activities for NPLCC support </a:t>
          </a:r>
          <a:endParaRPr lang="en-US" sz="1600" b="1" kern="1200" dirty="0">
            <a:solidFill>
              <a:schemeClr val="tx1"/>
            </a:solidFill>
          </a:endParaRPr>
        </a:p>
      </dsp:txBody>
      <dsp:txXfrm>
        <a:off x="6350205" y="159409"/>
        <a:ext cx="1464870" cy="97658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png"/></Relationships>
</file>

<file path=ppt/drawings/drawing1.xml><?xml version="1.0" encoding="utf-8"?>
<c:userShapes xmlns:c="http://schemas.openxmlformats.org/drawingml/2006/chart">
  <cdr:relSizeAnchor xmlns:cdr="http://schemas.openxmlformats.org/drawingml/2006/chartDrawing">
    <cdr:from>
      <cdr:x>0.02948</cdr:x>
      <cdr:y>0.68512</cdr:y>
    </cdr:from>
    <cdr:to>
      <cdr:x>0.52381</cdr:x>
      <cdr:y>0.98318</cdr:y>
    </cdr:to>
    <cdr:pic>
      <cdr:nvPicPr>
        <cdr:cNvPr id="4" name="Picture 3" descr="nplcc-logo.png"/>
        <cdr:cNvPicPr>
          <a:picLocks xmlns:a="http://schemas.openxmlformats.org/drawingml/2006/main" noChangeAspect="1"/>
        </cdr:cNvPicPr>
      </cdr:nvPicPr>
      <cdr:blipFill>
        <a:blip xmlns:a="http://schemas.openxmlformats.org/drawingml/2006/main" xmlns:r="http://schemas.openxmlformats.org/officeDocument/2006/relationships" r:embed="rId1" cstate="print"/>
        <a:stretch xmlns:a="http://schemas.openxmlformats.org/drawingml/2006/main">
          <a:fillRect/>
        </a:stretch>
      </cdr:blipFill>
      <cdr:spPr>
        <a:xfrm xmlns:a="http://schemas.openxmlformats.org/drawingml/2006/main">
          <a:off x="141514" y="2882774"/>
          <a:ext cx="2373086" cy="1254135"/>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0.80608</cdr:x>
      <cdr:y>0.05367</cdr:y>
    </cdr:from>
    <cdr:to>
      <cdr:x>0.86111</cdr:x>
      <cdr:y>0.12898</cdr:y>
    </cdr:to>
    <cdr:sp macro="" textlink="">
      <cdr:nvSpPr>
        <cdr:cNvPr id="2" name="TextBox 2"/>
        <cdr:cNvSpPr txBox="1"/>
      </cdr:nvSpPr>
      <cdr:spPr>
        <a:xfrm xmlns:a="http://schemas.openxmlformats.org/drawingml/2006/main">
          <a:off x="8476391" y="288135"/>
          <a:ext cx="578673" cy="40427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b="1" dirty="0" smtClean="0"/>
            <a:t>74%</a:t>
          </a:r>
          <a:endParaRPr lang="en-US" sz="1600" b="1" dirty="0"/>
        </a:p>
      </cdr:txBody>
    </cdr:sp>
  </cdr:relSizeAnchor>
  <cdr:relSizeAnchor xmlns:cdr="http://schemas.openxmlformats.org/drawingml/2006/chartDrawing">
    <cdr:from>
      <cdr:x>0.62111</cdr:x>
      <cdr:y>0.12465</cdr:y>
    </cdr:from>
    <cdr:to>
      <cdr:x>0.67615</cdr:x>
      <cdr:y>0.19995</cdr:y>
    </cdr:to>
    <cdr:sp macro="" textlink="">
      <cdr:nvSpPr>
        <cdr:cNvPr id="3" name="TextBox 2"/>
        <cdr:cNvSpPr txBox="1"/>
      </cdr:nvSpPr>
      <cdr:spPr>
        <a:xfrm xmlns:a="http://schemas.openxmlformats.org/drawingml/2006/main">
          <a:off x="6531293" y="669135"/>
          <a:ext cx="578778" cy="40422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b="1" dirty="0" smtClean="0"/>
            <a:t>32%</a:t>
          </a:r>
          <a:endParaRPr lang="en-US" sz="16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0.09402</cdr:x>
      <cdr:y>0.90541</cdr:y>
    </cdr:from>
    <cdr:to>
      <cdr:x>0.12821</cdr:x>
      <cdr:y>1</cdr:y>
    </cdr:to>
    <cdr:sp macro="" textlink="">
      <cdr:nvSpPr>
        <cdr:cNvPr id="2" name="TextBox 1"/>
        <cdr:cNvSpPr txBox="1"/>
      </cdr:nvSpPr>
      <cdr:spPr>
        <a:xfrm xmlns:a="http://schemas.openxmlformats.org/drawingml/2006/main">
          <a:off x="838200" y="5105400"/>
          <a:ext cx="3048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0.08547</cdr:x>
      <cdr:y>0.91892</cdr:y>
    </cdr:from>
    <cdr:to>
      <cdr:x>0.47863</cdr:x>
      <cdr:y>1</cdr:y>
    </cdr:to>
    <cdr:sp macro="" textlink="">
      <cdr:nvSpPr>
        <cdr:cNvPr id="3" name="TextBox 2"/>
        <cdr:cNvSpPr txBox="1"/>
      </cdr:nvSpPr>
      <cdr:spPr>
        <a:xfrm xmlns:a="http://schemas.openxmlformats.org/drawingml/2006/main">
          <a:off x="762000" y="5181600"/>
          <a:ext cx="3505200"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1        2       3        4        5        6        7        8       9</a:t>
          </a:r>
          <a:endParaRPr lang="en-US" sz="1400" b="1" dirty="0"/>
        </a:p>
      </cdr:txBody>
    </cdr:sp>
  </cdr:relSizeAnchor>
  <cdr:relSizeAnchor xmlns:cdr="http://schemas.openxmlformats.org/drawingml/2006/chartDrawing">
    <cdr:from>
      <cdr:x>0.06105</cdr:x>
      <cdr:y>0.31081</cdr:y>
    </cdr:from>
    <cdr:to>
      <cdr:x>0.16361</cdr:x>
      <cdr:y>0.47297</cdr:y>
    </cdr:to>
    <cdr:sp macro="" textlink="">
      <cdr:nvSpPr>
        <cdr:cNvPr id="4" name="TextBox 3"/>
        <cdr:cNvSpPr txBox="1"/>
      </cdr:nvSpPr>
      <cdr:spPr>
        <a:xfrm xmlns:a="http://schemas.openxmlformats.org/drawingml/2006/main">
          <a:off x="544286" y="1752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0.07814</cdr:x>
      <cdr:y>0.36486</cdr:y>
    </cdr:from>
    <cdr:to>
      <cdr:x>0.18071</cdr:x>
      <cdr:y>0.52703</cdr:y>
    </cdr:to>
    <cdr:sp macro="" textlink="">
      <cdr:nvSpPr>
        <cdr:cNvPr id="5" name="TextBox 4"/>
        <cdr:cNvSpPr txBox="1"/>
      </cdr:nvSpPr>
      <cdr:spPr>
        <a:xfrm xmlns:a="http://schemas.openxmlformats.org/drawingml/2006/main">
          <a:off x="696686" y="2057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11</a:t>
          </a:r>
          <a:endParaRPr lang="en-US" sz="1400" b="1" dirty="0"/>
        </a:p>
      </cdr:txBody>
    </cdr:sp>
  </cdr:relSizeAnchor>
  <cdr:relSizeAnchor xmlns:cdr="http://schemas.openxmlformats.org/drawingml/2006/chartDrawing">
    <cdr:from>
      <cdr:x>0.12088</cdr:x>
      <cdr:y>0.59459</cdr:y>
    </cdr:from>
    <cdr:to>
      <cdr:x>0.22344</cdr:x>
      <cdr:y>0.75676</cdr:y>
    </cdr:to>
    <cdr:sp macro="" textlink="">
      <cdr:nvSpPr>
        <cdr:cNvPr id="6" name="TextBox 5"/>
        <cdr:cNvSpPr txBox="1"/>
      </cdr:nvSpPr>
      <cdr:spPr>
        <a:xfrm xmlns:a="http://schemas.openxmlformats.org/drawingml/2006/main">
          <a:off x="1077686" y="3352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10</a:t>
          </a:r>
          <a:endParaRPr lang="en-US" sz="1400" b="1" dirty="0"/>
        </a:p>
      </cdr:txBody>
    </cdr:sp>
  </cdr:relSizeAnchor>
  <cdr:relSizeAnchor xmlns:cdr="http://schemas.openxmlformats.org/drawingml/2006/chartDrawing">
    <cdr:from>
      <cdr:x>0.15507</cdr:x>
      <cdr:y>0.02703</cdr:y>
    </cdr:from>
    <cdr:to>
      <cdr:x>0.25763</cdr:x>
      <cdr:y>0.18919</cdr:y>
    </cdr:to>
    <cdr:sp macro="" textlink="">
      <cdr:nvSpPr>
        <cdr:cNvPr id="7" name="TextBox 6"/>
        <cdr:cNvSpPr txBox="1"/>
      </cdr:nvSpPr>
      <cdr:spPr>
        <a:xfrm xmlns:a="http://schemas.openxmlformats.org/drawingml/2006/main">
          <a:off x="1382486" y="152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0.16361</cdr:x>
      <cdr:y>0.05405</cdr:y>
    </cdr:from>
    <cdr:to>
      <cdr:x>0.26618</cdr:x>
      <cdr:y>0.21622</cdr:y>
    </cdr:to>
    <cdr:sp macro="" textlink="">
      <cdr:nvSpPr>
        <cdr:cNvPr id="8" name="TextBox 7"/>
        <cdr:cNvSpPr txBox="1"/>
      </cdr:nvSpPr>
      <cdr:spPr>
        <a:xfrm xmlns:a="http://schemas.openxmlformats.org/drawingml/2006/main">
          <a:off x="1458686" y="304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13</a:t>
          </a:r>
          <a:endParaRPr lang="en-US" sz="1400" b="1" dirty="0"/>
        </a:p>
      </cdr:txBody>
    </cdr:sp>
  </cdr:relSizeAnchor>
  <cdr:relSizeAnchor xmlns:cdr="http://schemas.openxmlformats.org/drawingml/2006/chartDrawing">
    <cdr:from>
      <cdr:x>0.2149</cdr:x>
      <cdr:y>0.55405</cdr:y>
    </cdr:from>
    <cdr:to>
      <cdr:x>0.31746</cdr:x>
      <cdr:y>0.71622</cdr:y>
    </cdr:to>
    <cdr:sp macro="" textlink="">
      <cdr:nvSpPr>
        <cdr:cNvPr id="9" name="TextBox 8"/>
        <cdr:cNvSpPr txBox="1"/>
      </cdr:nvSpPr>
      <cdr:spPr>
        <a:xfrm xmlns:a="http://schemas.openxmlformats.org/drawingml/2006/main">
          <a:off x="1915886" y="3124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5</a:t>
          </a:r>
          <a:endParaRPr lang="en-US" sz="1400" b="1" dirty="0"/>
        </a:p>
      </cdr:txBody>
    </cdr:sp>
  </cdr:relSizeAnchor>
  <cdr:relSizeAnchor xmlns:cdr="http://schemas.openxmlformats.org/drawingml/2006/chartDrawing">
    <cdr:from>
      <cdr:x>0.25763</cdr:x>
      <cdr:y>0.62162</cdr:y>
    </cdr:from>
    <cdr:to>
      <cdr:x>0.3602</cdr:x>
      <cdr:y>0.78378</cdr:y>
    </cdr:to>
    <cdr:sp macro="" textlink="">
      <cdr:nvSpPr>
        <cdr:cNvPr id="10" name="TextBox 9"/>
        <cdr:cNvSpPr txBox="1"/>
      </cdr:nvSpPr>
      <cdr:spPr>
        <a:xfrm xmlns:a="http://schemas.openxmlformats.org/drawingml/2006/main">
          <a:off x="2296886" y="3505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4</a:t>
          </a:r>
          <a:endParaRPr lang="en-US" sz="1400" b="1" dirty="0"/>
        </a:p>
      </cdr:txBody>
    </cdr:sp>
  </cdr:relSizeAnchor>
  <cdr:relSizeAnchor xmlns:cdr="http://schemas.openxmlformats.org/drawingml/2006/chartDrawing">
    <cdr:from>
      <cdr:x>0.30037</cdr:x>
      <cdr:y>0.78378</cdr:y>
    </cdr:from>
    <cdr:to>
      <cdr:x>0.40293</cdr:x>
      <cdr:y>0.94595</cdr:y>
    </cdr:to>
    <cdr:sp macro="" textlink="">
      <cdr:nvSpPr>
        <cdr:cNvPr id="11" name="TextBox 10"/>
        <cdr:cNvSpPr txBox="1"/>
      </cdr:nvSpPr>
      <cdr:spPr>
        <a:xfrm xmlns:a="http://schemas.openxmlformats.org/drawingml/2006/main">
          <a:off x="2677886" y="4419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1</a:t>
          </a:r>
          <a:endParaRPr lang="en-US" sz="1400" b="1" dirty="0"/>
        </a:p>
      </cdr:txBody>
    </cdr:sp>
  </cdr:relSizeAnchor>
  <cdr:relSizeAnchor xmlns:cdr="http://schemas.openxmlformats.org/drawingml/2006/chartDrawing">
    <cdr:from>
      <cdr:x>0.33455</cdr:x>
      <cdr:y>0.33784</cdr:y>
    </cdr:from>
    <cdr:to>
      <cdr:x>0.43712</cdr:x>
      <cdr:y>0.5</cdr:y>
    </cdr:to>
    <cdr:sp macro="" textlink="">
      <cdr:nvSpPr>
        <cdr:cNvPr id="12" name="TextBox 11"/>
        <cdr:cNvSpPr txBox="1"/>
      </cdr:nvSpPr>
      <cdr:spPr>
        <a:xfrm xmlns:a="http://schemas.openxmlformats.org/drawingml/2006/main">
          <a:off x="2982686" y="1905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11</a:t>
          </a:r>
          <a:endParaRPr lang="en-US" sz="1400" b="1" dirty="0"/>
        </a:p>
      </cdr:txBody>
    </cdr:sp>
  </cdr:relSizeAnchor>
  <cdr:relSizeAnchor xmlns:cdr="http://schemas.openxmlformats.org/drawingml/2006/chartDrawing">
    <cdr:from>
      <cdr:x>0.38584</cdr:x>
      <cdr:y>0.22973</cdr:y>
    </cdr:from>
    <cdr:to>
      <cdr:x>0.4884</cdr:x>
      <cdr:y>0.39189</cdr:y>
    </cdr:to>
    <cdr:sp macro="" textlink="">
      <cdr:nvSpPr>
        <cdr:cNvPr id="13" name="TextBox 12"/>
        <cdr:cNvSpPr txBox="1"/>
      </cdr:nvSpPr>
      <cdr:spPr>
        <a:xfrm xmlns:a="http://schemas.openxmlformats.org/drawingml/2006/main">
          <a:off x="3439886" y="1295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9</a:t>
          </a:r>
          <a:endParaRPr lang="en-US" sz="1400" b="1" dirty="0"/>
        </a:p>
      </cdr:txBody>
    </cdr:sp>
  </cdr:relSizeAnchor>
  <cdr:relSizeAnchor xmlns:cdr="http://schemas.openxmlformats.org/drawingml/2006/chartDrawing">
    <cdr:from>
      <cdr:x>0.43712</cdr:x>
      <cdr:y>0.56757</cdr:y>
    </cdr:from>
    <cdr:to>
      <cdr:x>0.53968</cdr:x>
      <cdr:y>0.72973</cdr:y>
    </cdr:to>
    <cdr:sp macro="" textlink="">
      <cdr:nvSpPr>
        <cdr:cNvPr id="14" name="TextBox 13"/>
        <cdr:cNvSpPr txBox="1"/>
      </cdr:nvSpPr>
      <cdr:spPr>
        <a:xfrm xmlns:a="http://schemas.openxmlformats.org/drawingml/2006/main">
          <a:off x="3897086" y="3200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3</a:t>
          </a:r>
          <a:endParaRPr lang="en-US" sz="1400" b="1" dirty="0"/>
        </a:p>
      </cdr:txBody>
    </cdr:sp>
  </cdr:relSizeAnchor>
  <cdr:relSizeAnchor xmlns:cdr="http://schemas.openxmlformats.org/drawingml/2006/chartDrawing">
    <cdr:from>
      <cdr:x>0.58242</cdr:x>
      <cdr:y>0.83784</cdr:y>
    </cdr:from>
    <cdr:to>
      <cdr:x>0.68498</cdr:x>
      <cdr:y>1</cdr:y>
    </cdr:to>
    <cdr:sp macro="" textlink="">
      <cdr:nvSpPr>
        <cdr:cNvPr id="15" name="TextBox 14"/>
        <cdr:cNvSpPr txBox="1"/>
      </cdr:nvSpPr>
      <cdr:spPr>
        <a:xfrm xmlns:a="http://schemas.openxmlformats.org/drawingml/2006/main">
          <a:off x="5192486" y="5486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0.57387</cdr:x>
      <cdr:y>0.95221</cdr:y>
    </cdr:from>
    <cdr:to>
      <cdr:x>0.67643</cdr:x>
      <cdr:y>1</cdr:y>
    </cdr:to>
    <cdr:sp macro="" textlink="">
      <cdr:nvSpPr>
        <cdr:cNvPr id="16" name="TextBox 15"/>
        <cdr:cNvSpPr txBox="1"/>
      </cdr:nvSpPr>
      <cdr:spPr>
        <a:xfrm xmlns:a="http://schemas.openxmlformats.org/drawingml/2006/main">
          <a:off x="5116286" y="5369316"/>
          <a:ext cx="914400" cy="26948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0.56532</cdr:x>
      <cdr:y>0.93243</cdr:y>
    </cdr:from>
    <cdr:to>
      <cdr:x>0.66789</cdr:x>
      <cdr:y>1</cdr:y>
    </cdr:to>
    <cdr:sp macro="" textlink="">
      <cdr:nvSpPr>
        <cdr:cNvPr id="17" name="TextBox 16"/>
        <cdr:cNvSpPr txBox="1"/>
      </cdr:nvSpPr>
      <cdr:spPr>
        <a:xfrm xmlns:a="http://schemas.openxmlformats.org/drawingml/2006/main">
          <a:off x="5040086" y="5257800"/>
          <a:ext cx="914400" cy="381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t>m</a:t>
          </a:r>
          <a:r>
            <a:rPr lang="en-US" sz="1600" dirty="0" smtClean="0"/>
            <a:t>ultiple, connected projects)</a:t>
          </a:r>
          <a:endParaRPr lang="en-US" sz="16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927775" y="0"/>
            <a:ext cx="3004820" cy="461010"/>
          </a:xfrm>
          <a:prstGeom prst="rect">
            <a:avLst/>
          </a:prstGeom>
        </p:spPr>
        <p:txBody>
          <a:bodyPr vert="horz" lIns="92309" tIns="46154" rIns="92309" bIns="46154" rtlCol="0"/>
          <a:lstStyle>
            <a:lvl1pPr algn="r">
              <a:defRPr sz="1200"/>
            </a:lvl1pPr>
          </a:lstStyle>
          <a:p>
            <a:fld id="{472D5A12-FAC0-4EEE-9FC6-5059DAC7B2E5}" type="datetimeFigureOut">
              <a:rPr lang="en-US" smtClean="0"/>
              <a:pPr/>
              <a:t>3/1/2017</a:t>
            </a:fld>
            <a:endParaRPr lang="en-US"/>
          </a:p>
        </p:txBody>
      </p:sp>
      <p:sp>
        <p:nvSpPr>
          <p:cNvPr id="4" name="Footer Placeholder 3"/>
          <p:cNvSpPr>
            <a:spLocks noGrp="1"/>
          </p:cNvSpPr>
          <p:nvPr>
            <p:ph type="ftr" sz="quarter" idx="2"/>
          </p:nvPr>
        </p:nvSpPr>
        <p:spPr>
          <a:xfrm>
            <a:off x="0" y="8757590"/>
            <a:ext cx="3004820" cy="46101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927775" y="8757590"/>
            <a:ext cx="3004820" cy="461010"/>
          </a:xfrm>
          <a:prstGeom prst="rect">
            <a:avLst/>
          </a:prstGeom>
        </p:spPr>
        <p:txBody>
          <a:bodyPr vert="horz" lIns="92309" tIns="46154" rIns="92309" bIns="46154" rtlCol="0" anchor="b"/>
          <a:lstStyle>
            <a:lvl1pPr algn="r">
              <a:defRPr sz="1200"/>
            </a:lvl1pPr>
          </a:lstStyle>
          <a:p>
            <a:fld id="{575DAA68-C5B9-4B89-A50F-D297859B3CCE}" type="slidenum">
              <a:rPr lang="en-US" smtClean="0"/>
              <a:pPr/>
              <a:t>‹#›</a:t>
            </a:fld>
            <a:endParaRPr lang="en-US"/>
          </a:p>
        </p:txBody>
      </p:sp>
    </p:spTree>
    <p:extLst>
      <p:ext uri="{BB962C8B-B14F-4D97-AF65-F5344CB8AC3E}">
        <p14:creationId xmlns:p14="http://schemas.microsoft.com/office/powerpoint/2010/main" val="15630229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309" tIns="46154" rIns="92309" bIns="46154" rtlCol="0"/>
          <a:lstStyle>
            <a:lvl1pPr algn="r">
              <a:defRPr sz="1200"/>
            </a:lvl1pPr>
          </a:lstStyle>
          <a:p>
            <a:fld id="{F66D8825-A38A-4441-AE09-85AFACC5AB08}" type="datetimeFigureOut">
              <a:rPr lang="en-US" smtClean="0"/>
              <a:pPr/>
              <a:t>3/1/2017</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9" tIns="46154" rIns="92309" bIns="46154"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309" tIns="46154" rIns="92309" bIns="4615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309" tIns="46154" rIns="92309" bIns="46154" rtlCol="0" anchor="b"/>
          <a:lstStyle>
            <a:lvl1pPr algn="r">
              <a:defRPr sz="1200"/>
            </a:lvl1pPr>
          </a:lstStyle>
          <a:p>
            <a:fld id="{78CD42BE-47FC-4284-BBF9-EFA188E9F699}" type="slidenum">
              <a:rPr lang="en-US" smtClean="0"/>
              <a:pPr/>
              <a:t>‹#›</a:t>
            </a:fld>
            <a:endParaRPr lang="en-US" dirty="0"/>
          </a:p>
        </p:txBody>
      </p:sp>
    </p:spTree>
    <p:extLst>
      <p:ext uri="{BB962C8B-B14F-4D97-AF65-F5344CB8AC3E}">
        <p14:creationId xmlns:p14="http://schemas.microsoft.com/office/powerpoint/2010/main" val="20268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1</a:t>
            </a:fld>
            <a:endParaRPr lang="en-US" dirty="0"/>
          </a:p>
        </p:txBody>
      </p:sp>
    </p:spTree>
    <p:extLst>
      <p:ext uri="{BB962C8B-B14F-4D97-AF65-F5344CB8AC3E}">
        <p14:creationId xmlns:p14="http://schemas.microsoft.com/office/powerpoint/2010/main" val="2187879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2</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2155679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the different foundational</a:t>
            </a:r>
            <a:r>
              <a:rPr lang="en-US" baseline="0" dirty="0"/>
              <a:t> NPLCC documents fit together, we see:</a:t>
            </a:r>
            <a:endParaRPr lang="en-US" dirty="0"/>
          </a:p>
          <a:p>
            <a:pPr marL="171426" indent="-171426">
              <a:buFont typeface="Arial" panose="020B0604020202020204" pitchFamily="34" charset="0"/>
              <a:buChar char="•"/>
            </a:pPr>
            <a:r>
              <a:rPr lang="en-US" dirty="0"/>
              <a:t>The Charter defines the NPLCC mission, goals</a:t>
            </a:r>
            <a:r>
              <a:rPr lang="en-US" baseline="0" dirty="0"/>
              <a:t> and defining principles; clarifies the governance of the NPLCC; and outlines its operating procedures</a:t>
            </a:r>
          </a:p>
          <a:p>
            <a:pPr marL="171426" indent="-171426">
              <a:buFont typeface="Arial" panose="020B0604020202020204" pitchFamily="34" charset="0"/>
              <a:buChar char="•"/>
            </a:pPr>
            <a:r>
              <a:rPr lang="en-US" baseline="0" dirty="0"/>
              <a:t>The Strategic Plan lays out the near-term plan to work toward those goals, describing at a high level how and where the NPLCC will focus its activities. Where needed, it provides additional implementation guidance. </a:t>
            </a:r>
          </a:p>
          <a:p>
            <a:pPr marL="171426" indent="-171426">
              <a:buFont typeface="Arial" panose="020B0604020202020204" pitchFamily="34" charset="0"/>
              <a:buChar char="•"/>
            </a:pPr>
            <a:r>
              <a:rPr lang="en-US" baseline="0" dirty="0"/>
              <a:t>Each committee and subcommittee, as well as NPLCC staff, uses the Charter and Strategic Plan to guide their strategies and work plans. It is at this level that we see the most specific and targeted goals and objectives, each focused on the roles and responsibilities of the particular committee, subcommittee or NPLCC staff. </a:t>
            </a:r>
          </a:p>
          <a:p>
            <a:pPr marL="171426" indent="-171426">
              <a:buFont typeface="Arial" panose="020B0604020202020204" pitchFamily="34" charset="0"/>
              <a:buChar char="•"/>
            </a:pPr>
            <a:r>
              <a:rPr lang="en-US" baseline="0" dirty="0"/>
              <a:t>Additionally, the Steering Committee, advised by the T/FN Committee, provides guidance to subcommittees and NPLCC staff.</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39580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the different foundational</a:t>
            </a:r>
            <a:r>
              <a:rPr lang="en-US" baseline="0" dirty="0"/>
              <a:t> NPLCC documents fit together, we see:</a:t>
            </a:r>
            <a:endParaRPr lang="en-US" dirty="0"/>
          </a:p>
          <a:p>
            <a:pPr marL="171426" indent="-171426">
              <a:buFont typeface="Arial" panose="020B0604020202020204" pitchFamily="34" charset="0"/>
              <a:buChar char="•"/>
            </a:pPr>
            <a:r>
              <a:rPr lang="en-US" dirty="0"/>
              <a:t>The Charter defines the NPLCC mission, goals</a:t>
            </a:r>
            <a:r>
              <a:rPr lang="en-US" baseline="0" dirty="0"/>
              <a:t> and defining principles; clarifies the governance of the NPLCC; and outlines its operating procedures</a:t>
            </a:r>
          </a:p>
          <a:p>
            <a:pPr marL="171426" indent="-171426">
              <a:buFont typeface="Arial" panose="020B0604020202020204" pitchFamily="34" charset="0"/>
              <a:buChar char="•"/>
            </a:pPr>
            <a:r>
              <a:rPr lang="en-US" baseline="0" dirty="0"/>
              <a:t>The Strategic Plan lays out the near-term plan to work toward those goals, describing at a high level how and where the NPLCC will focus its activities. Where needed, it provides additional implementation guidance. </a:t>
            </a:r>
          </a:p>
          <a:p>
            <a:pPr marL="171426" indent="-171426">
              <a:buFont typeface="Arial" panose="020B0604020202020204" pitchFamily="34" charset="0"/>
              <a:buChar char="•"/>
            </a:pPr>
            <a:r>
              <a:rPr lang="en-US" baseline="0" dirty="0"/>
              <a:t>Each committee and subcommittee, as well as NPLCC staff, uses the Charter and Strategic Plan to guide their strategies and work plans. It is at this level that we see the most specific and targeted goals and objectives, each focused on the roles and responsibilities of the particular committee, subcommittee or NPLCC staff. </a:t>
            </a:r>
          </a:p>
          <a:p>
            <a:pPr marL="171426" indent="-171426">
              <a:buFont typeface="Arial" panose="020B0604020202020204" pitchFamily="34" charset="0"/>
              <a:buChar char="•"/>
            </a:pPr>
            <a:r>
              <a:rPr lang="en-US" baseline="0" dirty="0"/>
              <a:t>Additionally, the Steering Committee, advised by the T/FN Committee, provides guidance to subcommittees and NPLCC staff.</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3958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the different foundational</a:t>
            </a:r>
            <a:r>
              <a:rPr lang="en-US" baseline="0" dirty="0"/>
              <a:t> NPLCC documents fit together, we see:</a:t>
            </a:r>
            <a:endParaRPr lang="en-US" dirty="0"/>
          </a:p>
          <a:p>
            <a:pPr marL="171426" indent="-171426">
              <a:buFont typeface="Arial" panose="020B0604020202020204" pitchFamily="34" charset="0"/>
              <a:buChar char="•"/>
            </a:pPr>
            <a:r>
              <a:rPr lang="en-US" dirty="0"/>
              <a:t>The Charter defines the NPLCC mission, goals</a:t>
            </a:r>
            <a:r>
              <a:rPr lang="en-US" baseline="0" dirty="0"/>
              <a:t> and defining principles; clarifies the governance of the NPLCC; and outlines its operating procedures</a:t>
            </a:r>
          </a:p>
          <a:p>
            <a:pPr marL="171426" indent="-171426">
              <a:buFont typeface="Arial" panose="020B0604020202020204" pitchFamily="34" charset="0"/>
              <a:buChar char="•"/>
            </a:pPr>
            <a:r>
              <a:rPr lang="en-US" baseline="0" dirty="0"/>
              <a:t>The Strategic Plan lays out the near-term plan to work toward those goals, describing at a high level how and where the NPLCC will focus its activities. Where needed, it provides additional implementation guidance. </a:t>
            </a:r>
          </a:p>
          <a:p>
            <a:pPr marL="171426" indent="-171426">
              <a:buFont typeface="Arial" panose="020B0604020202020204" pitchFamily="34" charset="0"/>
              <a:buChar char="•"/>
            </a:pPr>
            <a:r>
              <a:rPr lang="en-US" baseline="0" dirty="0"/>
              <a:t>Each committee and subcommittee, as well as NPLCC staff, uses the Charter and Strategic Plan to guide their strategies and work plans. It is at this level that we see the most specific and targeted goals and objectives, each focused on the roles and responsibilities of the particular committee, subcommittee or NPLCC staff. </a:t>
            </a:r>
          </a:p>
          <a:p>
            <a:pPr marL="171426" indent="-171426">
              <a:buFont typeface="Arial" panose="020B0604020202020204" pitchFamily="34" charset="0"/>
              <a:buChar char="•"/>
            </a:pPr>
            <a:r>
              <a:rPr lang="en-US" baseline="0" dirty="0"/>
              <a:t>Additionally, the Steering Committee, advised by the T/FN Committee, provides guidance to subcommittees and NPLCC staff.</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39580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3420" y="4379596"/>
            <a:ext cx="5547360" cy="2211705"/>
          </a:xfrm>
        </p:spPr>
        <p:txBody>
          <a:bodyPr/>
          <a:lstStyle/>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4569739-A6A1-4521-8889-ED85372E169D}"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36719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9</a:t>
            </a:fld>
            <a:endParaRPr lang="en-US" dirty="0"/>
          </a:p>
        </p:txBody>
      </p:sp>
    </p:spTree>
    <p:extLst>
      <p:ext uri="{BB962C8B-B14F-4D97-AF65-F5344CB8AC3E}">
        <p14:creationId xmlns:p14="http://schemas.microsoft.com/office/powerpoint/2010/main" val="3185665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10</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11</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13</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how the different foundational</a:t>
            </a:r>
            <a:r>
              <a:rPr lang="en-US" baseline="0" dirty="0"/>
              <a:t> NPLCC documents fit together, we see:</a:t>
            </a:r>
            <a:endParaRPr lang="en-US" dirty="0"/>
          </a:p>
          <a:p>
            <a:pPr marL="171426" indent="-171426">
              <a:buFont typeface="Arial" panose="020B0604020202020204" pitchFamily="34" charset="0"/>
              <a:buChar char="•"/>
            </a:pPr>
            <a:r>
              <a:rPr lang="en-US" dirty="0"/>
              <a:t>The Charter defines the NPLCC mission, goals</a:t>
            </a:r>
            <a:r>
              <a:rPr lang="en-US" baseline="0" dirty="0"/>
              <a:t> and defining principles; clarifies the governance of the NPLCC; and outlines its operating procedures</a:t>
            </a:r>
          </a:p>
          <a:p>
            <a:pPr marL="171426" indent="-171426">
              <a:buFont typeface="Arial" panose="020B0604020202020204" pitchFamily="34" charset="0"/>
              <a:buChar char="•"/>
            </a:pPr>
            <a:r>
              <a:rPr lang="en-US" baseline="0" dirty="0"/>
              <a:t>The Strategic Plan lays out the near-term plan to work toward those goals, describing at a high level how and where the NPLCC will focus its activities. Where needed, it provides additional implementation guidance. </a:t>
            </a:r>
          </a:p>
          <a:p>
            <a:pPr marL="171426" indent="-171426">
              <a:buFont typeface="Arial" panose="020B0604020202020204" pitchFamily="34" charset="0"/>
              <a:buChar char="•"/>
            </a:pPr>
            <a:r>
              <a:rPr lang="en-US" baseline="0" dirty="0"/>
              <a:t>Each committee and subcommittee, as well as NPLCC staff, uses the Charter and Strategic Plan to guide their strategies and work plans. It is at this level that we see the most specific and targeted goals and objectives, each focused on the roles and responsibilities of the particular committee, subcommittee or NPLCC staff. </a:t>
            </a:r>
          </a:p>
          <a:p>
            <a:pPr marL="171426" indent="-171426">
              <a:buFont typeface="Arial" panose="020B0604020202020204" pitchFamily="34" charset="0"/>
              <a:buChar char="•"/>
            </a:pPr>
            <a:r>
              <a:rPr lang="en-US" baseline="0" dirty="0"/>
              <a:t>Additionally, the Steering Committee, advised by the T/FN Committee, provides guidance to subcommittees and NPLCC staff.</a:t>
            </a:r>
            <a:endParaRPr lang="en-US" dirty="0"/>
          </a:p>
        </p:txBody>
      </p:sp>
      <p:sp>
        <p:nvSpPr>
          <p:cNvPr id="4" name="Slide Number Placeholder 3"/>
          <p:cNvSpPr>
            <a:spLocks noGrp="1"/>
          </p:cNvSpPr>
          <p:nvPr>
            <p:ph type="sldNum" sz="quarter" idx="10"/>
          </p:nvPr>
        </p:nvSpPr>
        <p:spPr/>
        <p:txBody>
          <a:bodyPr/>
          <a:lstStyle/>
          <a:p>
            <a:fld id="{44569739-A6A1-4521-8889-ED85372E169D}"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39580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1"/>
                </a:solidFill>
                <a:latin typeface="Tahoma" pitchFamily="34" charset="0"/>
              </a:defRPr>
            </a:lvl1pPr>
            <a:lvl2pPr marL="750008" indent="-288465" eaLnBrk="0" hangingPunct="0">
              <a:defRPr sz="4400">
                <a:solidFill>
                  <a:schemeClr val="tx1"/>
                </a:solidFill>
                <a:latin typeface="Tahoma" pitchFamily="34" charset="0"/>
              </a:defRPr>
            </a:lvl2pPr>
            <a:lvl3pPr marL="1153859" indent="-230772" eaLnBrk="0" hangingPunct="0">
              <a:defRPr sz="4400">
                <a:solidFill>
                  <a:schemeClr val="tx1"/>
                </a:solidFill>
                <a:latin typeface="Tahoma" pitchFamily="34" charset="0"/>
              </a:defRPr>
            </a:lvl3pPr>
            <a:lvl4pPr marL="1615402" indent="-230772" eaLnBrk="0" hangingPunct="0">
              <a:defRPr sz="4400">
                <a:solidFill>
                  <a:schemeClr val="tx1"/>
                </a:solidFill>
                <a:latin typeface="Tahoma" pitchFamily="34" charset="0"/>
              </a:defRPr>
            </a:lvl4pPr>
            <a:lvl5pPr marL="2076945" indent="-230772" eaLnBrk="0" hangingPunct="0">
              <a:defRPr sz="4400">
                <a:solidFill>
                  <a:schemeClr val="tx1"/>
                </a:solidFill>
                <a:latin typeface="Tahoma" pitchFamily="34" charset="0"/>
              </a:defRPr>
            </a:lvl5pPr>
            <a:lvl6pPr marL="2538489" indent="-230772" algn="r" eaLnBrk="0" fontAlgn="base" hangingPunct="0">
              <a:spcBef>
                <a:spcPct val="0"/>
              </a:spcBef>
              <a:spcAft>
                <a:spcPct val="0"/>
              </a:spcAft>
              <a:defRPr sz="4400">
                <a:solidFill>
                  <a:schemeClr val="tx1"/>
                </a:solidFill>
                <a:latin typeface="Tahoma" pitchFamily="34" charset="0"/>
              </a:defRPr>
            </a:lvl6pPr>
            <a:lvl7pPr marL="3000032" indent="-230772" algn="r" eaLnBrk="0" fontAlgn="base" hangingPunct="0">
              <a:spcBef>
                <a:spcPct val="0"/>
              </a:spcBef>
              <a:spcAft>
                <a:spcPct val="0"/>
              </a:spcAft>
              <a:defRPr sz="4400">
                <a:solidFill>
                  <a:schemeClr val="tx1"/>
                </a:solidFill>
                <a:latin typeface="Tahoma" pitchFamily="34" charset="0"/>
              </a:defRPr>
            </a:lvl7pPr>
            <a:lvl8pPr marL="3461576" indent="-230772" algn="r" eaLnBrk="0" fontAlgn="base" hangingPunct="0">
              <a:spcBef>
                <a:spcPct val="0"/>
              </a:spcBef>
              <a:spcAft>
                <a:spcPct val="0"/>
              </a:spcAft>
              <a:defRPr sz="4400">
                <a:solidFill>
                  <a:schemeClr val="tx1"/>
                </a:solidFill>
                <a:latin typeface="Tahoma" pitchFamily="34" charset="0"/>
              </a:defRPr>
            </a:lvl8pPr>
            <a:lvl9pPr marL="3923119" indent="-230772" algn="r" eaLnBrk="0" fontAlgn="base" hangingPunct="0">
              <a:spcBef>
                <a:spcPct val="0"/>
              </a:spcBef>
              <a:spcAft>
                <a:spcPct val="0"/>
              </a:spcAft>
              <a:defRPr sz="4400">
                <a:solidFill>
                  <a:schemeClr val="tx1"/>
                </a:solidFill>
                <a:latin typeface="Tahoma" pitchFamily="34" charset="0"/>
              </a:defRPr>
            </a:lvl9pPr>
          </a:lstStyle>
          <a:p>
            <a:pPr eaLnBrk="1" hangingPunct="1"/>
            <a:fld id="{9BBB2093-2E36-409A-9C2D-F2971F604D9A}" type="slidenum">
              <a:rPr lang="en-US" sz="1200">
                <a:solidFill>
                  <a:prstClr val="black"/>
                </a:solidFill>
                <a:latin typeface="Times New Roman" pitchFamily="18" charset="0"/>
              </a:rPr>
              <a:pPr eaLnBrk="1" hangingPunct="1"/>
              <a:t>15</a:t>
            </a:fld>
            <a:endParaRPr lang="en-US" sz="1200">
              <a:solidFill>
                <a:prstClr val="black"/>
              </a:solidFill>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616769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The Conservation Measures Partnership (CMP) is a partnership of conservation organizations that seek better ways to design, manage, and measure the impacts of their conservation actions. </a:t>
            </a:r>
            <a:endParaRPr lang="en-US" dirty="0"/>
          </a:p>
        </p:txBody>
      </p:sp>
      <p:sp>
        <p:nvSpPr>
          <p:cNvPr id="4" name="Slide Number Placeholder 3"/>
          <p:cNvSpPr>
            <a:spLocks noGrp="1"/>
          </p:cNvSpPr>
          <p:nvPr>
            <p:ph type="sldNum" sz="quarter" idx="10"/>
          </p:nvPr>
        </p:nvSpPr>
        <p:spPr/>
        <p:txBody>
          <a:bodyPr/>
          <a:lstStyle/>
          <a:p>
            <a:fld id="{78CD42BE-47FC-4284-BBF9-EFA188E9F699}" type="slidenum">
              <a:rPr lang="en-US" smtClean="0"/>
              <a:pPr/>
              <a:t>17</a:t>
            </a:fld>
            <a:endParaRPr lang="en-US" dirty="0"/>
          </a:p>
        </p:txBody>
      </p:sp>
    </p:spTree>
    <p:extLst>
      <p:ext uri="{BB962C8B-B14F-4D97-AF65-F5344CB8AC3E}">
        <p14:creationId xmlns:p14="http://schemas.microsoft.com/office/powerpoint/2010/main" val="2316370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pitchFamily="34" charset="-128"/>
              </a:rPr>
              <a:t>Version 3.0 was</a:t>
            </a:r>
            <a:r>
              <a:rPr lang="en-US" baseline="0" dirty="0">
                <a:ea typeface="ＭＳ Ｐゴシック" pitchFamily="34" charset="-128"/>
              </a:rPr>
              <a:t> published in April 2013 and was a joint effort between many individuals and organizations</a:t>
            </a:r>
            <a:r>
              <a:rPr lang="en-US" baseline="0" dirty="0" smtClean="0">
                <a:ea typeface="ＭＳ Ｐゴシック" pitchFamily="34" charset="-128"/>
              </a:rPr>
              <a:t>.</a:t>
            </a:r>
          </a:p>
          <a:p>
            <a:r>
              <a:rPr lang="en-US" sz="1200" b="0" i="0" u="none" strike="noStrike" kern="1200" baseline="0" dirty="0" smtClean="0">
                <a:solidFill>
                  <a:schemeClr val="tx1"/>
                </a:solidFill>
                <a:latin typeface="+mn-lt"/>
                <a:ea typeface="+mn-ea"/>
                <a:cs typeface="+mn-cs"/>
              </a:rPr>
              <a:t>Open source &amp; common language;   Used around the world</a:t>
            </a:r>
            <a:endParaRPr lang="en-US" baseline="0" dirty="0" smtClean="0">
              <a:ea typeface="ＭＳ Ｐゴシック" pitchFamily="34" charset="-128"/>
            </a:endParaRPr>
          </a:p>
          <a:p>
            <a:endParaRPr lang="en-US" dirty="0">
              <a:ea typeface="ＭＳ Ｐゴシック" pitchFamily="34" charset="-128"/>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b="1">
                <a:solidFill>
                  <a:srgbClr val="3E7CC8"/>
                </a:solidFill>
                <a:latin typeface="Arial" pitchFamily="34" charset="0"/>
                <a:ea typeface="ＭＳ Ｐゴシック" pitchFamily="34" charset="-128"/>
              </a:defRPr>
            </a:lvl1pPr>
            <a:lvl2pPr marL="750008" indent="-288465" eaLnBrk="0" hangingPunct="0">
              <a:defRPr sz="3600" b="1">
                <a:solidFill>
                  <a:srgbClr val="3E7CC8"/>
                </a:solidFill>
                <a:latin typeface="Arial" pitchFamily="34" charset="0"/>
                <a:ea typeface="ＭＳ Ｐゴシック" pitchFamily="34" charset="-128"/>
              </a:defRPr>
            </a:lvl2pPr>
            <a:lvl3pPr marL="1153859" indent="-230772" eaLnBrk="0" hangingPunct="0">
              <a:defRPr sz="3600" b="1">
                <a:solidFill>
                  <a:srgbClr val="3E7CC8"/>
                </a:solidFill>
                <a:latin typeface="Arial" pitchFamily="34" charset="0"/>
                <a:ea typeface="ＭＳ Ｐゴシック" pitchFamily="34" charset="-128"/>
              </a:defRPr>
            </a:lvl3pPr>
            <a:lvl4pPr marL="1615402" indent="-230772" eaLnBrk="0" hangingPunct="0">
              <a:defRPr sz="3600" b="1">
                <a:solidFill>
                  <a:srgbClr val="3E7CC8"/>
                </a:solidFill>
                <a:latin typeface="Arial" pitchFamily="34" charset="0"/>
                <a:ea typeface="ＭＳ Ｐゴシック" pitchFamily="34" charset="-128"/>
              </a:defRPr>
            </a:lvl4pPr>
            <a:lvl5pPr marL="2076945" indent="-230772" eaLnBrk="0" hangingPunct="0">
              <a:defRPr sz="3600" b="1">
                <a:solidFill>
                  <a:srgbClr val="3E7CC8"/>
                </a:solidFill>
                <a:latin typeface="Arial" pitchFamily="34" charset="0"/>
                <a:ea typeface="ＭＳ Ｐゴシック" pitchFamily="34" charset="-128"/>
              </a:defRPr>
            </a:lvl5pPr>
            <a:lvl6pPr marL="2538489" indent="-230772" eaLnBrk="0" fontAlgn="base" hangingPunct="0">
              <a:spcBef>
                <a:spcPct val="0"/>
              </a:spcBef>
              <a:spcAft>
                <a:spcPct val="0"/>
              </a:spcAft>
              <a:defRPr sz="3600" b="1">
                <a:solidFill>
                  <a:srgbClr val="3E7CC8"/>
                </a:solidFill>
                <a:latin typeface="Arial" pitchFamily="34" charset="0"/>
                <a:ea typeface="ＭＳ Ｐゴシック" pitchFamily="34" charset="-128"/>
              </a:defRPr>
            </a:lvl6pPr>
            <a:lvl7pPr marL="3000032" indent="-230772" eaLnBrk="0" fontAlgn="base" hangingPunct="0">
              <a:spcBef>
                <a:spcPct val="0"/>
              </a:spcBef>
              <a:spcAft>
                <a:spcPct val="0"/>
              </a:spcAft>
              <a:defRPr sz="3600" b="1">
                <a:solidFill>
                  <a:srgbClr val="3E7CC8"/>
                </a:solidFill>
                <a:latin typeface="Arial" pitchFamily="34" charset="0"/>
                <a:ea typeface="ＭＳ Ｐゴシック" pitchFamily="34" charset="-128"/>
              </a:defRPr>
            </a:lvl7pPr>
            <a:lvl8pPr marL="3461576" indent="-230772" eaLnBrk="0" fontAlgn="base" hangingPunct="0">
              <a:spcBef>
                <a:spcPct val="0"/>
              </a:spcBef>
              <a:spcAft>
                <a:spcPct val="0"/>
              </a:spcAft>
              <a:defRPr sz="3600" b="1">
                <a:solidFill>
                  <a:srgbClr val="3E7CC8"/>
                </a:solidFill>
                <a:latin typeface="Arial" pitchFamily="34" charset="0"/>
                <a:ea typeface="ＭＳ Ｐゴシック" pitchFamily="34" charset="-128"/>
              </a:defRPr>
            </a:lvl8pPr>
            <a:lvl9pPr marL="3923119" indent="-230772" eaLnBrk="0" fontAlgn="base" hangingPunct="0">
              <a:spcBef>
                <a:spcPct val="0"/>
              </a:spcBef>
              <a:spcAft>
                <a:spcPct val="0"/>
              </a:spcAft>
              <a:defRPr sz="3600" b="1">
                <a:solidFill>
                  <a:srgbClr val="3E7CC8"/>
                </a:solidFill>
                <a:latin typeface="Arial" pitchFamily="34" charset="0"/>
                <a:ea typeface="ＭＳ Ｐゴシック" pitchFamily="34" charset="-128"/>
              </a:defRPr>
            </a:lvl9pPr>
          </a:lstStyle>
          <a:p>
            <a:pPr eaLnBrk="1" hangingPunct="1"/>
            <a:fld id="{E989E2D6-F9C7-48A7-9559-7849A4D1EA68}" type="slidenum">
              <a:rPr lang="en-US" sz="1200" b="0">
                <a:solidFill>
                  <a:prstClr val="black"/>
                </a:solidFill>
                <a:latin typeface="Times New Roman" pitchFamily="18" charset="0"/>
              </a:rPr>
              <a:pPr eaLnBrk="1" hangingPunct="1"/>
              <a:t>18</a:t>
            </a:fld>
            <a:endParaRPr lang="en-US" sz="1200" b="0">
              <a:solidFill>
                <a:prstClr val="black"/>
              </a:solidFill>
              <a:latin typeface="Times New Roman" pitchFamily="18" charset="0"/>
            </a:endParaRPr>
          </a:p>
        </p:txBody>
      </p:sp>
    </p:spTree>
    <p:extLst>
      <p:ext uri="{BB962C8B-B14F-4D97-AF65-F5344CB8AC3E}">
        <p14:creationId xmlns:p14="http://schemas.microsoft.com/office/powerpoint/2010/main" val="3387599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14B836-FEAF-4128-8B89-59741D62DFEE}" type="slidenum">
              <a:rPr lang="en-US">
                <a:solidFill>
                  <a:prstClr val="black"/>
                </a:solidFill>
              </a:rPr>
              <a:pPr/>
              <a:t>19</a:t>
            </a:fld>
            <a:endParaRPr lang="en-US">
              <a:solidFill>
                <a:prstClr val="black"/>
              </a:solidFill>
            </a:endParaRPr>
          </a:p>
        </p:txBody>
      </p:sp>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14404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noTextEdit="1"/>
          </p:cNvSpPr>
          <p:nvPr>
            <p:ph type="sldImg"/>
          </p:nvPr>
        </p:nvSpPr>
        <p:spPr>
          <a:ln/>
        </p:spPr>
      </p:sp>
      <p:sp>
        <p:nvSpPr>
          <p:cNvPr id="102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latin typeface="Times New Roman" charset="0"/>
            </a:endParaRPr>
          </a:p>
        </p:txBody>
      </p:sp>
      <p:sp>
        <p:nvSpPr>
          <p:cNvPr id="102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charset="0"/>
                <a:cs typeface="MS PGothic" charset="0"/>
              </a:defRPr>
            </a:lvl1pPr>
            <a:lvl2pPr marL="750008" indent="-288465" eaLnBrk="0" hangingPunct="0">
              <a:defRPr sz="2400">
                <a:solidFill>
                  <a:schemeClr val="tx1"/>
                </a:solidFill>
                <a:latin typeface="Arial" charset="0"/>
                <a:ea typeface="MS PGothic" charset="0"/>
                <a:cs typeface="MS PGothic" charset="0"/>
              </a:defRPr>
            </a:lvl2pPr>
            <a:lvl3pPr marL="1153859" indent="-230772" eaLnBrk="0" hangingPunct="0">
              <a:defRPr sz="2400">
                <a:solidFill>
                  <a:schemeClr val="tx1"/>
                </a:solidFill>
                <a:latin typeface="Arial" charset="0"/>
                <a:ea typeface="MS PGothic" charset="0"/>
                <a:cs typeface="MS PGothic" charset="0"/>
              </a:defRPr>
            </a:lvl3pPr>
            <a:lvl4pPr marL="1615402" indent="-230772" eaLnBrk="0" hangingPunct="0">
              <a:defRPr sz="2400">
                <a:solidFill>
                  <a:schemeClr val="tx1"/>
                </a:solidFill>
                <a:latin typeface="Arial" charset="0"/>
                <a:ea typeface="MS PGothic" charset="0"/>
                <a:cs typeface="MS PGothic" charset="0"/>
              </a:defRPr>
            </a:lvl4pPr>
            <a:lvl5pPr marL="2076945" indent="-230772" eaLnBrk="0" hangingPunct="0">
              <a:defRPr sz="2400">
                <a:solidFill>
                  <a:schemeClr val="tx1"/>
                </a:solidFill>
                <a:latin typeface="Arial" charset="0"/>
                <a:ea typeface="MS PGothic" charset="0"/>
                <a:cs typeface="MS PGothic" charset="0"/>
              </a:defRPr>
            </a:lvl5pPr>
            <a:lvl6pPr marL="2538489" indent="-230772" eaLnBrk="0" fontAlgn="base" hangingPunct="0">
              <a:spcBef>
                <a:spcPct val="0"/>
              </a:spcBef>
              <a:spcAft>
                <a:spcPct val="0"/>
              </a:spcAft>
              <a:defRPr sz="2400">
                <a:solidFill>
                  <a:schemeClr val="tx1"/>
                </a:solidFill>
                <a:latin typeface="Arial" charset="0"/>
                <a:ea typeface="MS PGothic" charset="0"/>
                <a:cs typeface="MS PGothic" charset="0"/>
              </a:defRPr>
            </a:lvl6pPr>
            <a:lvl7pPr marL="3000032" indent="-230772" eaLnBrk="0" fontAlgn="base" hangingPunct="0">
              <a:spcBef>
                <a:spcPct val="0"/>
              </a:spcBef>
              <a:spcAft>
                <a:spcPct val="0"/>
              </a:spcAft>
              <a:defRPr sz="2400">
                <a:solidFill>
                  <a:schemeClr val="tx1"/>
                </a:solidFill>
                <a:latin typeface="Arial" charset="0"/>
                <a:ea typeface="MS PGothic" charset="0"/>
                <a:cs typeface="MS PGothic" charset="0"/>
              </a:defRPr>
            </a:lvl7pPr>
            <a:lvl8pPr marL="3461576" indent="-230772" eaLnBrk="0" fontAlgn="base" hangingPunct="0">
              <a:spcBef>
                <a:spcPct val="0"/>
              </a:spcBef>
              <a:spcAft>
                <a:spcPct val="0"/>
              </a:spcAft>
              <a:defRPr sz="2400">
                <a:solidFill>
                  <a:schemeClr val="tx1"/>
                </a:solidFill>
                <a:latin typeface="Arial" charset="0"/>
                <a:ea typeface="MS PGothic" charset="0"/>
                <a:cs typeface="MS PGothic" charset="0"/>
              </a:defRPr>
            </a:lvl8pPr>
            <a:lvl9pPr marL="3923119" indent="-230772"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fld id="{ED69EECA-8198-2347-82EE-3EF3D58EFC51}" type="slidenum">
              <a:rPr lang="en-US" sz="1200">
                <a:latin typeface="Times New Roman" charset="0"/>
                <a:cs typeface="Arial" charset="0"/>
              </a:rPr>
              <a:pPr eaLnBrk="1" hangingPunct="1"/>
              <a:t>22</a:t>
            </a:fld>
            <a:endParaRPr lang="en-US" sz="1200">
              <a:latin typeface="Times New Roman" charset="0"/>
              <a:cs typeface="Arial" charset="0"/>
            </a:endParaRPr>
          </a:p>
        </p:txBody>
      </p:sp>
    </p:spTree>
    <p:extLst>
      <p:ext uri="{BB962C8B-B14F-4D97-AF65-F5344CB8AC3E}">
        <p14:creationId xmlns:p14="http://schemas.microsoft.com/office/powerpoint/2010/main" val="2957955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CD42BE-47FC-4284-BBF9-EFA188E9F699}" type="slidenum">
              <a:rPr lang="en-US" smtClean="0"/>
              <a:pPr/>
              <a:t>23</a:t>
            </a:fld>
            <a:endParaRPr lang="en-US" dirty="0"/>
          </a:p>
        </p:txBody>
      </p:sp>
    </p:spTree>
    <p:extLst>
      <p:ext uri="{BB962C8B-B14F-4D97-AF65-F5344CB8AC3E}">
        <p14:creationId xmlns:p14="http://schemas.microsoft.com/office/powerpoint/2010/main" val="1810159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24</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25</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27</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37054" indent="-283483" eaLnBrk="0" hangingPunct="0">
              <a:defRPr sz="2400">
                <a:solidFill>
                  <a:schemeClr val="tx1"/>
                </a:solidFill>
                <a:latin typeface="Arial" charset="0"/>
                <a:ea typeface="ＭＳ Ｐゴシック" charset="0"/>
              </a:defRPr>
            </a:lvl2pPr>
            <a:lvl3pPr marL="1133929" indent="-226785" eaLnBrk="0" hangingPunct="0">
              <a:defRPr sz="2400">
                <a:solidFill>
                  <a:schemeClr val="tx1"/>
                </a:solidFill>
                <a:latin typeface="Arial" charset="0"/>
                <a:ea typeface="ＭＳ Ｐゴシック" charset="0"/>
              </a:defRPr>
            </a:lvl3pPr>
            <a:lvl4pPr marL="1587502" indent="-226785" eaLnBrk="0" hangingPunct="0">
              <a:defRPr sz="2400">
                <a:solidFill>
                  <a:schemeClr val="tx1"/>
                </a:solidFill>
                <a:latin typeface="Arial" charset="0"/>
                <a:ea typeface="ＭＳ Ｐゴシック" charset="0"/>
              </a:defRPr>
            </a:lvl4pPr>
            <a:lvl5pPr marL="2041075" indent="-226785" eaLnBrk="0" hangingPunct="0">
              <a:defRPr sz="2400">
                <a:solidFill>
                  <a:schemeClr val="tx1"/>
                </a:solidFill>
                <a:latin typeface="Arial" charset="0"/>
                <a:ea typeface="ＭＳ Ｐゴシック" charset="0"/>
              </a:defRPr>
            </a:lvl5pPr>
            <a:lvl6pPr marL="2494646" indent="-226785" eaLnBrk="0" fontAlgn="base" hangingPunct="0">
              <a:spcBef>
                <a:spcPct val="0"/>
              </a:spcBef>
              <a:spcAft>
                <a:spcPct val="0"/>
              </a:spcAft>
              <a:defRPr sz="2400">
                <a:solidFill>
                  <a:schemeClr val="tx1"/>
                </a:solidFill>
                <a:latin typeface="Arial" charset="0"/>
                <a:ea typeface="ＭＳ Ｐゴシック" charset="0"/>
              </a:defRPr>
            </a:lvl6pPr>
            <a:lvl7pPr marL="2948219" indent="-226785" eaLnBrk="0" fontAlgn="base" hangingPunct="0">
              <a:spcBef>
                <a:spcPct val="0"/>
              </a:spcBef>
              <a:spcAft>
                <a:spcPct val="0"/>
              </a:spcAft>
              <a:defRPr sz="2400">
                <a:solidFill>
                  <a:schemeClr val="tx1"/>
                </a:solidFill>
                <a:latin typeface="Arial" charset="0"/>
                <a:ea typeface="ＭＳ Ｐゴシック" charset="0"/>
              </a:defRPr>
            </a:lvl7pPr>
            <a:lvl8pPr marL="3401790" indent="-226785" eaLnBrk="0" fontAlgn="base" hangingPunct="0">
              <a:spcBef>
                <a:spcPct val="0"/>
              </a:spcBef>
              <a:spcAft>
                <a:spcPct val="0"/>
              </a:spcAft>
              <a:defRPr sz="2400">
                <a:solidFill>
                  <a:schemeClr val="tx1"/>
                </a:solidFill>
                <a:latin typeface="Arial" charset="0"/>
                <a:ea typeface="ＭＳ Ｐゴシック" charset="0"/>
              </a:defRPr>
            </a:lvl8pPr>
            <a:lvl9pPr marL="3855362" indent="-22678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288AA-579F-794A-83F1-3864F28D4B32}" type="slidenum">
              <a:rPr lang="en-US" sz="1200">
                <a:solidFill>
                  <a:prstClr val="black"/>
                </a:solidFill>
              </a:rPr>
              <a:pPr eaLnBrk="1" hangingPunct="1"/>
              <a:t>28</a:t>
            </a:fld>
            <a:endParaRPr lang="en-US" sz="1200">
              <a:solidFill>
                <a:prstClr val="black"/>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590353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37054" indent="-283483" eaLnBrk="0" hangingPunct="0">
              <a:defRPr sz="2400">
                <a:solidFill>
                  <a:schemeClr val="tx1"/>
                </a:solidFill>
                <a:latin typeface="Arial" charset="0"/>
                <a:ea typeface="ＭＳ Ｐゴシック" charset="0"/>
              </a:defRPr>
            </a:lvl2pPr>
            <a:lvl3pPr marL="1133929" indent="-226785" eaLnBrk="0" hangingPunct="0">
              <a:defRPr sz="2400">
                <a:solidFill>
                  <a:schemeClr val="tx1"/>
                </a:solidFill>
                <a:latin typeface="Arial" charset="0"/>
                <a:ea typeface="ＭＳ Ｐゴシック" charset="0"/>
              </a:defRPr>
            </a:lvl3pPr>
            <a:lvl4pPr marL="1587502" indent="-226785" eaLnBrk="0" hangingPunct="0">
              <a:defRPr sz="2400">
                <a:solidFill>
                  <a:schemeClr val="tx1"/>
                </a:solidFill>
                <a:latin typeface="Arial" charset="0"/>
                <a:ea typeface="ＭＳ Ｐゴシック" charset="0"/>
              </a:defRPr>
            </a:lvl4pPr>
            <a:lvl5pPr marL="2041075" indent="-226785" eaLnBrk="0" hangingPunct="0">
              <a:defRPr sz="2400">
                <a:solidFill>
                  <a:schemeClr val="tx1"/>
                </a:solidFill>
                <a:latin typeface="Arial" charset="0"/>
                <a:ea typeface="ＭＳ Ｐゴシック" charset="0"/>
              </a:defRPr>
            </a:lvl5pPr>
            <a:lvl6pPr marL="2494646" indent="-226785" eaLnBrk="0" fontAlgn="base" hangingPunct="0">
              <a:spcBef>
                <a:spcPct val="0"/>
              </a:spcBef>
              <a:spcAft>
                <a:spcPct val="0"/>
              </a:spcAft>
              <a:defRPr sz="2400">
                <a:solidFill>
                  <a:schemeClr val="tx1"/>
                </a:solidFill>
                <a:latin typeface="Arial" charset="0"/>
                <a:ea typeface="ＭＳ Ｐゴシック" charset="0"/>
              </a:defRPr>
            </a:lvl6pPr>
            <a:lvl7pPr marL="2948219" indent="-226785" eaLnBrk="0" fontAlgn="base" hangingPunct="0">
              <a:spcBef>
                <a:spcPct val="0"/>
              </a:spcBef>
              <a:spcAft>
                <a:spcPct val="0"/>
              </a:spcAft>
              <a:defRPr sz="2400">
                <a:solidFill>
                  <a:schemeClr val="tx1"/>
                </a:solidFill>
                <a:latin typeface="Arial" charset="0"/>
                <a:ea typeface="ＭＳ Ｐゴシック" charset="0"/>
              </a:defRPr>
            </a:lvl7pPr>
            <a:lvl8pPr marL="3401790" indent="-226785" eaLnBrk="0" fontAlgn="base" hangingPunct="0">
              <a:spcBef>
                <a:spcPct val="0"/>
              </a:spcBef>
              <a:spcAft>
                <a:spcPct val="0"/>
              </a:spcAft>
              <a:defRPr sz="2400">
                <a:solidFill>
                  <a:schemeClr val="tx1"/>
                </a:solidFill>
                <a:latin typeface="Arial" charset="0"/>
                <a:ea typeface="ＭＳ Ｐゴシック" charset="0"/>
              </a:defRPr>
            </a:lvl8pPr>
            <a:lvl9pPr marL="3855362" indent="-22678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288AA-579F-794A-83F1-3864F28D4B32}" type="slidenum">
              <a:rPr lang="en-US" sz="1200">
                <a:solidFill>
                  <a:prstClr val="black"/>
                </a:solidFill>
              </a:rPr>
              <a:pPr eaLnBrk="1" hangingPunct="1"/>
              <a:t>29</a:t>
            </a:fld>
            <a:endParaRPr lang="en-US" sz="1200">
              <a:solidFill>
                <a:prstClr val="black"/>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3221388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37054" indent="-283483" eaLnBrk="0" hangingPunct="0">
              <a:defRPr sz="2400">
                <a:solidFill>
                  <a:schemeClr val="tx1"/>
                </a:solidFill>
                <a:latin typeface="Arial" charset="0"/>
                <a:ea typeface="ＭＳ Ｐゴシック" charset="0"/>
              </a:defRPr>
            </a:lvl2pPr>
            <a:lvl3pPr marL="1133929" indent="-226785" eaLnBrk="0" hangingPunct="0">
              <a:defRPr sz="2400">
                <a:solidFill>
                  <a:schemeClr val="tx1"/>
                </a:solidFill>
                <a:latin typeface="Arial" charset="0"/>
                <a:ea typeface="ＭＳ Ｐゴシック" charset="0"/>
              </a:defRPr>
            </a:lvl3pPr>
            <a:lvl4pPr marL="1587502" indent="-226785" eaLnBrk="0" hangingPunct="0">
              <a:defRPr sz="2400">
                <a:solidFill>
                  <a:schemeClr val="tx1"/>
                </a:solidFill>
                <a:latin typeface="Arial" charset="0"/>
                <a:ea typeface="ＭＳ Ｐゴシック" charset="0"/>
              </a:defRPr>
            </a:lvl4pPr>
            <a:lvl5pPr marL="2041075" indent="-226785" eaLnBrk="0" hangingPunct="0">
              <a:defRPr sz="2400">
                <a:solidFill>
                  <a:schemeClr val="tx1"/>
                </a:solidFill>
                <a:latin typeface="Arial" charset="0"/>
                <a:ea typeface="ＭＳ Ｐゴシック" charset="0"/>
              </a:defRPr>
            </a:lvl5pPr>
            <a:lvl6pPr marL="2494646" indent="-226785" eaLnBrk="0" fontAlgn="base" hangingPunct="0">
              <a:spcBef>
                <a:spcPct val="0"/>
              </a:spcBef>
              <a:spcAft>
                <a:spcPct val="0"/>
              </a:spcAft>
              <a:defRPr sz="2400">
                <a:solidFill>
                  <a:schemeClr val="tx1"/>
                </a:solidFill>
                <a:latin typeface="Arial" charset="0"/>
                <a:ea typeface="ＭＳ Ｐゴシック" charset="0"/>
              </a:defRPr>
            </a:lvl6pPr>
            <a:lvl7pPr marL="2948219" indent="-226785" eaLnBrk="0" fontAlgn="base" hangingPunct="0">
              <a:spcBef>
                <a:spcPct val="0"/>
              </a:spcBef>
              <a:spcAft>
                <a:spcPct val="0"/>
              </a:spcAft>
              <a:defRPr sz="2400">
                <a:solidFill>
                  <a:schemeClr val="tx1"/>
                </a:solidFill>
                <a:latin typeface="Arial" charset="0"/>
                <a:ea typeface="ＭＳ Ｐゴシック" charset="0"/>
              </a:defRPr>
            </a:lvl7pPr>
            <a:lvl8pPr marL="3401790" indent="-226785" eaLnBrk="0" fontAlgn="base" hangingPunct="0">
              <a:spcBef>
                <a:spcPct val="0"/>
              </a:spcBef>
              <a:spcAft>
                <a:spcPct val="0"/>
              </a:spcAft>
              <a:defRPr sz="2400">
                <a:solidFill>
                  <a:schemeClr val="tx1"/>
                </a:solidFill>
                <a:latin typeface="Arial" charset="0"/>
                <a:ea typeface="ＭＳ Ｐゴシック" charset="0"/>
              </a:defRPr>
            </a:lvl8pPr>
            <a:lvl9pPr marL="3855362" indent="-22678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288AA-579F-794A-83F1-3864F28D4B32}" type="slidenum">
              <a:rPr lang="en-US" sz="1200">
                <a:solidFill>
                  <a:prstClr val="black"/>
                </a:solidFill>
              </a:rPr>
              <a:pPr eaLnBrk="1" hangingPunct="1"/>
              <a:t>30</a:t>
            </a:fld>
            <a:endParaRPr lang="en-US" sz="1200">
              <a:solidFill>
                <a:prstClr val="black"/>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4158523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37054" indent="-283483" eaLnBrk="0" hangingPunct="0">
              <a:defRPr sz="2400">
                <a:solidFill>
                  <a:schemeClr val="tx1"/>
                </a:solidFill>
                <a:latin typeface="Arial" charset="0"/>
                <a:ea typeface="ＭＳ Ｐゴシック" charset="0"/>
              </a:defRPr>
            </a:lvl2pPr>
            <a:lvl3pPr marL="1133929" indent="-226785" eaLnBrk="0" hangingPunct="0">
              <a:defRPr sz="2400">
                <a:solidFill>
                  <a:schemeClr val="tx1"/>
                </a:solidFill>
                <a:latin typeface="Arial" charset="0"/>
                <a:ea typeface="ＭＳ Ｐゴシック" charset="0"/>
              </a:defRPr>
            </a:lvl3pPr>
            <a:lvl4pPr marL="1587502" indent="-226785" eaLnBrk="0" hangingPunct="0">
              <a:defRPr sz="2400">
                <a:solidFill>
                  <a:schemeClr val="tx1"/>
                </a:solidFill>
                <a:latin typeface="Arial" charset="0"/>
                <a:ea typeface="ＭＳ Ｐゴシック" charset="0"/>
              </a:defRPr>
            </a:lvl4pPr>
            <a:lvl5pPr marL="2041075" indent="-226785" eaLnBrk="0" hangingPunct="0">
              <a:defRPr sz="2400">
                <a:solidFill>
                  <a:schemeClr val="tx1"/>
                </a:solidFill>
                <a:latin typeface="Arial" charset="0"/>
                <a:ea typeface="ＭＳ Ｐゴシック" charset="0"/>
              </a:defRPr>
            </a:lvl5pPr>
            <a:lvl6pPr marL="2494646" indent="-226785" eaLnBrk="0" fontAlgn="base" hangingPunct="0">
              <a:spcBef>
                <a:spcPct val="0"/>
              </a:spcBef>
              <a:spcAft>
                <a:spcPct val="0"/>
              </a:spcAft>
              <a:defRPr sz="2400">
                <a:solidFill>
                  <a:schemeClr val="tx1"/>
                </a:solidFill>
                <a:latin typeface="Arial" charset="0"/>
                <a:ea typeface="ＭＳ Ｐゴシック" charset="0"/>
              </a:defRPr>
            </a:lvl6pPr>
            <a:lvl7pPr marL="2948219" indent="-226785" eaLnBrk="0" fontAlgn="base" hangingPunct="0">
              <a:spcBef>
                <a:spcPct val="0"/>
              </a:spcBef>
              <a:spcAft>
                <a:spcPct val="0"/>
              </a:spcAft>
              <a:defRPr sz="2400">
                <a:solidFill>
                  <a:schemeClr val="tx1"/>
                </a:solidFill>
                <a:latin typeface="Arial" charset="0"/>
                <a:ea typeface="ＭＳ Ｐゴシック" charset="0"/>
              </a:defRPr>
            </a:lvl7pPr>
            <a:lvl8pPr marL="3401790" indent="-226785" eaLnBrk="0" fontAlgn="base" hangingPunct="0">
              <a:spcBef>
                <a:spcPct val="0"/>
              </a:spcBef>
              <a:spcAft>
                <a:spcPct val="0"/>
              </a:spcAft>
              <a:defRPr sz="2400">
                <a:solidFill>
                  <a:schemeClr val="tx1"/>
                </a:solidFill>
                <a:latin typeface="Arial" charset="0"/>
                <a:ea typeface="ＭＳ Ｐゴシック" charset="0"/>
              </a:defRPr>
            </a:lvl8pPr>
            <a:lvl9pPr marL="3855362" indent="-22678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288AA-579F-794A-83F1-3864F28D4B32}" type="slidenum">
              <a:rPr lang="en-US" sz="1200">
                <a:solidFill>
                  <a:prstClr val="black"/>
                </a:solidFill>
              </a:rPr>
              <a:pPr eaLnBrk="1" hangingPunct="1"/>
              <a:t>31</a:t>
            </a:fld>
            <a:endParaRPr lang="en-US" sz="1200">
              <a:solidFill>
                <a:prstClr val="black"/>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572346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37054" indent="-283483" eaLnBrk="0" hangingPunct="0">
              <a:defRPr sz="2400">
                <a:solidFill>
                  <a:schemeClr val="tx1"/>
                </a:solidFill>
                <a:latin typeface="Arial" charset="0"/>
                <a:ea typeface="ＭＳ Ｐゴシック" charset="0"/>
              </a:defRPr>
            </a:lvl2pPr>
            <a:lvl3pPr marL="1133929" indent="-226785" eaLnBrk="0" hangingPunct="0">
              <a:defRPr sz="2400">
                <a:solidFill>
                  <a:schemeClr val="tx1"/>
                </a:solidFill>
                <a:latin typeface="Arial" charset="0"/>
                <a:ea typeface="ＭＳ Ｐゴシック" charset="0"/>
              </a:defRPr>
            </a:lvl3pPr>
            <a:lvl4pPr marL="1587502" indent="-226785" eaLnBrk="0" hangingPunct="0">
              <a:defRPr sz="2400">
                <a:solidFill>
                  <a:schemeClr val="tx1"/>
                </a:solidFill>
                <a:latin typeface="Arial" charset="0"/>
                <a:ea typeface="ＭＳ Ｐゴシック" charset="0"/>
              </a:defRPr>
            </a:lvl4pPr>
            <a:lvl5pPr marL="2041075" indent="-226785" eaLnBrk="0" hangingPunct="0">
              <a:defRPr sz="2400">
                <a:solidFill>
                  <a:schemeClr val="tx1"/>
                </a:solidFill>
                <a:latin typeface="Arial" charset="0"/>
                <a:ea typeface="ＭＳ Ｐゴシック" charset="0"/>
              </a:defRPr>
            </a:lvl5pPr>
            <a:lvl6pPr marL="2494646" indent="-226785" eaLnBrk="0" fontAlgn="base" hangingPunct="0">
              <a:spcBef>
                <a:spcPct val="0"/>
              </a:spcBef>
              <a:spcAft>
                <a:spcPct val="0"/>
              </a:spcAft>
              <a:defRPr sz="2400">
                <a:solidFill>
                  <a:schemeClr val="tx1"/>
                </a:solidFill>
                <a:latin typeface="Arial" charset="0"/>
                <a:ea typeface="ＭＳ Ｐゴシック" charset="0"/>
              </a:defRPr>
            </a:lvl6pPr>
            <a:lvl7pPr marL="2948219" indent="-226785" eaLnBrk="0" fontAlgn="base" hangingPunct="0">
              <a:spcBef>
                <a:spcPct val="0"/>
              </a:spcBef>
              <a:spcAft>
                <a:spcPct val="0"/>
              </a:spcAft>
              <a:defRPr sz="2400">
                <a:solidFill>
                  <a:schemeClr val="tx1"/>
                </a:solidFill>
                <a:latin typeface="Arial" charset="0"/>
                <a:ea typeface="ＭＳ Ｐゴシック" charset="0"/>
              </a:defRPr>
            </a:lvl7pPr>
            <a:lvl8pPr marL="3401790" indent="-226785" eaLnBrk="0" fontAlgn="base" hangingPunct="0">
              <a:spcBef>
                <a:spcPct val="0"/>
              </a:spcBef>
              <a:spcAft>
                <a:spcPct val="0"/>
              </a:spcAft>
              <a:defRPr sz="2400">
                <a:solidFill>
                  <a:schemeClr val="tx1"/>
                </a:solidFill>
                <a:latin typeface="Arial" charset="0"/>
                <a:ea typeface="ＭＳ Ｐゴシック" charset="0"/>
              </a:defRPr>
            </a:lvl8pPr>
            <a:lvl9pPr marL="3855362" indent="-22678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288AA-579F-794A-83F1-3864F28D4B32}" type="slidenum">
              <a:rPr lang="en-US" sz="1200">
                <a:solidFill>
                  <a:prstClr val="black"/>
                </a:solidFill>
              </a:rPr>
              <a:pPr eaLnBrk="1" hangingPunct="1"/>
              <a:t>32</a:t>
            </a:fld>
            <a:endParaRPr lang="en-US" sz="1200">
              <a:solidFill>
                <a:prstClr val="black"/>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2946339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2050" y="692150"/>
            <a:ext cx="4610100" cy="3457575"/>
          </a:xfrm>
        </p:spPr>
      </p:sp>
      <p:sp>
        <p:nvSpPr>
          <p:cNvPr id="3" name="Notes Placeholder 2"/>
          <p:cNvSpPr>
            <a:spLocks noGrp="1"/>
          </p:cNvSpPr>
          <p:nvPr>
            <p:ph type="body" idx="1"/>
          </p:nvPr>
        </p:nvSpPr>
        <p:spPr/>
        <p:txBody>
          <a:bodyPr>
            <a:normAutofit/>
          </a:bodyPr>
          <a:lstStyle/>
          <a:p>
            <a:r>
              <a:rPr lang="en-US" dirty="0" smtClean="0"/>
              <a:t>Important</a:t>
            </a:r>
            <a:r>
              <a:rPr lang="en-US" baseline="0" dirty="0" smtClean="0"/>
              <a:t> to look back on what we have done the past 6 years before we set priorities for the next 5 years. </a:t>
            </a:r>
          </a:p>
          <a:p>
            <a:endParaRPr lang="en-US" dirty="0"/>
          </a:p>
          <a:p>
            <a:r>
              <a:rPr lang="en-US" baseline="0" dirty="0" smtClean="0"/>
              <a:t>The project numbers do not totally</a:t>
            </a:r>
            <a:r>
              <a:rPr lang="en-US" dirty="0" smtClean="0"/>
              <a:t> correspond with the $$ spent because the $$ are for the NPLCC projects funded by USFWS, BIA and USGS.  The total project numbers include relevant projects funded by National LCC $$ (primarily in the second category – data discovery and management platforms ) that include the NPLCC and adjacent LCCs. </a:t>
            </a:r>
          </a:p>
          <a:p>
            <a:endParaRPr lang="en-US" baseline="0" dirty="0"/>
          </a:p>
          <a:p>
            <a:r>
              <a:rPr lang="en-US" dirty="0" smtClean="0"/>
              <a:t>I combined our Priority Topics B and D form our current Science/TEK Strategy because of the overlap of effects  of hydrologic regime shifts on rivers, streams, riparian areas and anadromous fish. This is where the greatest number of projects and funding have gone.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solidFill>
                  <a:prstClr val="black"/>
                </a:solidFill>
              </a:rPr>
              <a:pPr>
                <a:defRPr/>
              </a:pPr>
              <a:t>33</a:t>
            </a:fld>
            <a:endParaRPr lang="en-US" dirty="0">
              <a:solidFill>
                <a:prstClr val="black"/>
              </a:solidFill>
            </a:endParaRPr>
          </a:p>
        </p:txBody>
      </p:sp>
    </p:spTree>
    <p:extLst>
      <p:ext uri="{BB962C8B-B14F-4D97-AF65-F5344CB8AC3E}">
        <p14:creationId xmlns:p14="http://schemas.microsoft.com/office/powerpoint/2010/main" val="2155679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2050" y="692150"/>
            <a:ext cx="4610100" cy="34575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solidFill>
                  <a:prstClr val="black"/>
                </a:solidFill>
              </a:rPr>
              <a:pPr>
                <a:defRPr/>
              </a:pPr>
              <a:t>35</a:t>
            </a:fld>
            <a:endParaRPr lang="en-US" dirty="0">
              <a:solidFill>
                <a:prstClr val="black"/>
              </a:solidFill>
            </a:endParaRPr>
          </a:p>
        </p:txBody>
      </p:sp>
    </p:spTree>
    <p:extLst>
      <p:ext uri="{BB962C8B-B14F-4D97-AF65-F5344CB8AC3E}">
        <p14:creationId xmlns:p14="http://schemas.microsoft.com/office/powerpoint/2010/main" val="2536019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37</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38</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39</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40</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41</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42</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43</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44</a:t>
            </a:fld>
            <a:endParaRPr lang="en-US" dirty="0"/>
          </a:p>
        </p:txBody>
      </p:sp>
    </p:spTree>
    <p:extLst>
      <p:ext uri="{BB962C8B-B14F-4D97-AF65-F5344CB8AC3E}">
        <p14:creationId xmlns:p14="http://schemas.microsoft.com/office/powerpoint/2010/main" val="2155679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2050" y="692150"/>
            <a:ext cx="4610100" cy="34575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solidFill>
                  <a:prstClr val="black"/>
                </a:solidFill>
              </a:rPr>
              <a:pPr>
                <a:defRPr/>
              </a:pPr>
              <a:t>45</a:t>
            </a:fld>
            <a:endParaRPr lang="en-US" dirty="0">
              <a:solidFill>
                <a:prstClr val="black"/>
              </a:solidFill>
            </a:endParaRPr>
          </a:p>
        </p:txBody>
      </p:sp>
    </p:spTree>
    <p:extLst>
      <p:ext uri="{BB962C8B-B14F-4D97-AF65-F5344CB8AC3E}">
        <p14:creationId xmlns:p14="http://schemas.microsoft.com/office/powerpoint/2010/main" val="2536019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A051D34-41E4-477D-BDA1-A9129D603655}" type="slidenum">
              <a:rPr lang="en-US" smtClean="0"/>
              <a:pPr>
                <a:defRPr/>
              </a:pPr>
              <a:t>46</a:t>
            </a:fld>
            <a:endParaRPr lang="en-US" dirty="0"/>
          </a:p>
        </p:txBody>
      </p:sp>
    </p:spTree>
    <p:extLst>
      <p:ext uri="{BB962C8B-B14F-4D97-AF65-F5344CB8AC3E}">
        <p14:creationId xmlns:p14="http://schemas.microsoft.com/office/powerpoint/2010/main" val="3185665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ahoma" pitchFamily="34" charset="0"/>
                <a:ea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4805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3">
              <a:lumMod val="60000"/>
              <a:lumOff val="40000"/>
            </a:schemeClr>
          </a:solidFill>
        </p:spPr>
        <p:txBody>
          <a:bodyPr>
            <a:normAutofit/>
          </a:bodyPr>
          <a:lstStyle>
            <a:lvl1pPr>
              <a:defRPr sz="3600" b="1">
                <a:solidFill>
                  <a:schemeClr val="accent3">
                    <a:lumMod val="50000"/>
                  </a:schemeClr>
                </a:solidFill>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08871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2194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2388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3475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6422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0214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10850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8969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4564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976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dirty="0" smtClean="0"/>
          </a:p>
        </p:txBody>
      </p:sp>
      <p:sp>
        <p:nvSpPr>
          <p:cNvPr id="4" name="Date Placeholder 3"/>
          <p:cNvSpPr>
            <a:spLocks noGrp="1"/>
          </p:cNvSpPr>
          <p:nvPr>
            <p:ph type="dt" sz="half" idx="10"/>
          </p:nvPr>
        </p:nvSpPr>
        <p:spPr/>
        <p:txBody>
          <a:bodyPr/>
          <a:lstStyle>
            <a:lvl1pPr>
              <a:defRPr smtClean="0"/>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smtClean="0"/>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3DAC0125-F195-4886-9568-F5320046D42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0319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smtClean="0"/>
            </a:lvl1p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smtClean="0"/>
            </a:lvl1pPr>
          </a:lstStyle>
          <a:p>
            <a:pPr>
              <a:defRPr/>
            </a:pPr>
            <a:fld id="{D2839891-53BE-4FC8-8756-255C4D28EA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5222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9923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5188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02751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64764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888505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2792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80317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7284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96010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65076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68319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33404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38048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5808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4387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5419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4535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5201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76291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99287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9388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1563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pic>
        <p:nvPicPr>
          <p:cNvPr id="7" name="Picture 5" descr="CCNet PP header blank-02.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6359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5690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74869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5931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32979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2355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59736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21923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7055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3120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76305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81013" y="22225"/>
            <a:ext cx="8302625" cy="979488"/>
          </a:xfrm>
        </p:spPr>
        <p:txBody>
          <a:bodyPr/>
          <a:lstStyle/>
          <a:p>
            <a:r>
              <a:rPr lang="en-US"/>
              <a:t>Click to edit Master title style</a:t>
            </a:r>
          </a:p>
        </p:txBody>
      </p:sp>
      <p:sp>
        <p:nvSpPr>
          <p:cNvPr id="3" name="Text Placeholder 2"/>
          <p:cNvSpPr>
            <a:spLocks noGrp="1"/>
          </p:cNvSpPr>
          <p:nvPr>
            <p:ph type="body" sz="half" idx="1"/>
          </p:nvPr>
        </p:nvSpPr>
        <p:spPr>
          <a:xfrm>
            <a:off x="427038" y="1266825"/>
            <a:ext cx="4067175" cy="226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2668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6613" y="24733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60062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53783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762000"/>
          </a:xfrm>
        </p:spPr>
        <p:txBody>
          <a:bodyPr>
            <a:normAutofit/>
          </a:bodyPr>
          <a:lstStyle>
            <a:lvl1pPr>
              <a:defRPr sz="4000" b="1">
                <a:solidFill>
                  <a:schemeClr val="accent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133600"/>
            <a:ext cx="8229600" cy="3992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422952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57835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62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73498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19103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67611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850163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10044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219200"/>
            <a:ext cx="5111750" cy="490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438400"/>
            <a:ext cx="3008313" cy="3687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35083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95399"/>
            <a:ext cx="5486400" cy="3432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512231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2442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43000"/>
            <a:ext cx="2057400" cy="4983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019800" cy="4983163"/>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56853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81A6F5-4450-48B9-B821-EFC428D75D9F}" type="datetime1">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576744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6F5171-0E50-476E-8487-44C99CB554BC}" type="datetime1">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83171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BD7F04-0E05-4C0F-B1D7-7B0A235A4204}" type="datetime1">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777057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888B42-8DEF-4C6A-A0C4-4A5A39B749AB}" type="datetime1">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951630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939486-B426-4941-BFD0-A754B5CCF977}" type="datetime1">
              <a:rPr lang="en-US" smtClean="0">
                <a:solidFill>
                  <a:prstClr val="black">
                    <a:tint val="75000"/>
                  </a:prstClr>
                </a:solidFill>
              </a:rPr>
              <a:pPr/>
              <a:t>3/1/2017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78705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7B29A5-9733-4CDE-B8CA-E8FE04FA8658}" type="datetime1">
              <a:rPr lang="en-US" smtClean="0">
                <a:solidFill>
                  <a:prstClr val="black">
                    <a:tint val="75000"/>
                  </a:prstClr>
                </a:solidFill>
              </a:rPr>
              <a:pPr/>
              <a:t>3/1/2017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597320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CB8F6A-5FEF-4EA8-9293-DE64C9F0F6C0}" type="datetime1">
              <a:rPr lang="en-US" smtClean="0">
                <a:solidFill>
                  <a:prstClr val="black">
                    <a:tint val="75000"/>
                  </a:prstClr>
                </a:solidFill>
              </a:rPr>
              <a:pPr/>
              <a:t>3/1/2017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364843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01D353-BCC2-4073-A99D-07BE060579A5}" type="datetime1">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693358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EE616-AB32-4232-82EA-633C8EBFE6E0}" type="datetime1">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30137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3D6637-CB1C-481F-B825-B88E777C6D6E}" type="datetime1">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603070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F8E80F-E761-49CA-A660-C9F33EF8B33E}" type="datetime1">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46817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pic>
        <p:nvPicPr>
          <p:cNvPr id="7" name="Picture 5" descr="CCNet PP header blank-02.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9299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60428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168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62367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7426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37486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26826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93584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18554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8856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807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81013" y="22225"/>
            <a:ext cx="8302625" cy="979488"/>
          </a:xfrm>
        </p:spPr>
        <p:txBody>
          <a:bodyPr/>
          <a:lstStyle/>
          <a:p>
            <a:r>
              <a:rPr lang="en-US"/>
              <a:t>Click to edit Master title style</a:t>
            </a:r>
          </a:p>
        </p:txBody>
      </p:sp>
      <p:sp>
        <p:nvSpPr>
          <p:cNvPr id="3" name="Text Placeholder 2"/>
          <p:cNvSpPr>
            <a:spLocks noGrp="1"/>
          </p:cNvSpPr>
          <p:nvPr>
            <p:ph type="body" sz="half" idx="1"/>
          </p:nvPr>
        </p:nvSpPr>
        <p:spPr>
          <a:xfrm>
            <a:off x="427038" y="1266825"/>
            <a:ext cx="4067175" cy="226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2668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6613" y="24733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67006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lvl1pPr>
              <a:defRPr b="1">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ahoma" pitchFamily="34" charset="0"/>
                <a:ea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06636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3">
              <a:lumMod val="60000"/>
              <a:lumOff val="40000"/>
            </a:schemeClr>
          </a:solidFill>
        </p:spPr>
        <p:txBody>
          <a:bodyPr>
            <a:normAutofit/>
          </a:bodyPr>
          <a:lstStyle>
            <a:lvl1pPr>
              <a:defRPr sz="3600" b="1">
                <a:solidFill>
                  <a:schemeClr val="accent3">
                    <a:lumMod val="50000"/>
                  </a:schemeClr>
                </a:solidFill>
                <a:latin typeface="Tahoma" pitchFamily="34" charset="0"/>
                <a:ea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41970290"/>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022179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971500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72133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00155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425766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8693640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146121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623500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20501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4"/>
            <a:ext cx="8229600" cy="4525963"/>
          </a:xfrm>
        </p:spPr>
        <p:txBody>
          <a:bodyPr/>
          <a:lstStyle/>
          <a:p>
            <a:pPr lvl="0"/>
            <a:endParaRPr lang="en-US" noProof="0" dirty="0" smtClean="0"/>
          </a:p>
        </p:txBody>
      </p:sp>
      <p:sp>
        <p:nvSpPr>
          <p:cNvPr id="4" name="Date Placeholder 3"/>
          <p:cNvSpPr>
            <a:spLocks noGrp="1"/>
          </p:cNvSpPr>
          <p:nvPr>
            <p:ph type="dt" sz="half" idx="10"/>
          </p:nvPr>
        </p:nvSpPr>
        <p:spPr/>
        <p:txBody>
          <a:bodyPr/>
          <a:lstStyle>
            <a:lvl1pPr>
              <a:defRPr smtClean="0"/>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smtClean="0"/>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3DAC0125-F195-4886-9568-F5320046D42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4596066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4"/>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smtClean="0"/>
            </a:lvl1p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smtClean="0"/>
            </a:lvl1pPr>
          </a:lstStyle>
          <a:p>
            <a:pPr>
              <a:defRPr/>
            </a:pPr>
            <a:fld id="{D2839891-53BE-4FC8-8756-255C4D28EA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109292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pic>
        <p:nvPicPr>
          <p:cNvPr id="7" name="Picture 5" descr="CCNet PP header blank-02.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9573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41885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23028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02234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761033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165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968121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724068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0362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9168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07005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81013" y="22225"/>
            <a:ext cx="8302625" cy="979488"/>
          </a:xfrm>
        </p:spPr>
        <p:txBody>
          <a:bodyPr/>
          <a:lstStyle/>
          <a:p>
            <a:r>
              <a:rPr lang="en-US"/>
              <a:t>Click to edit Master title style</a:t>
            </a:r>
          </a:p>
        </p:txBody>
      </p:sp>
      <p:sp>
        <p:nvSpPr>
          <p:cNvPr id="3" name="Text Placeholder 2"/>
          <p:cNvSpPr>
            <a:spLocks noGrp="1"/>
          </p:cNvSpPr>
          <p:nvPr>
            <p:ph type="body" sz="half" idx="1"/>
          </p:nvPr>
        </p:nvSpPr>
        <p:spPr>
          <a:xfrm>
            <a:off x="427038" y="1266825"/>
            <a:ext cx="4067175" cy="226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2668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6613" y="24733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44476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pic>
        <p:nvPicPr>
          <p:cNvPr id="7" name="Picture 5" descr="CCNet PP header blank-02.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7378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72726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23557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805987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872241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57010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58977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371584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49366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53977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873449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81013" y="22225"/>
            <a:ext cx="8302625" cy="979488"/>
          </a:xfrm>
        </p:spPr>
        <p:txBody>
          <a:bodyPr/>
          <a:lstStyle/>
          <a:p>
            <a:r>
              <a:rPr lang="en-US"/>
              <a:t>Click to edit Master title style</a:t>
            </a:r>
          </a:p>
        </p:txBody>
      </p:sp>
      <p:sp>
        <p:nvSpPr>
          <p:cNvPr id="3" name="Text Placeholder 2"/>
          <p:cNvSpPr>
            <a:spLocks noGrp="1"/>
          </p:cNvSpPr>
          <p:nvPr>
            <p:ph type="body" sz="half" idx="1"/>
          </p:nvPr>
        </p:nvSpPr>
        <p:spPr>
          <a:xfrm>
            <a:off x="427038" y="1266825"/>
            <a:ext cx="4067175" cy="226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2668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6613" y="2473325"/>
            <a:ext cx="4068762" cy="105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417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2.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theme" Target="../theme/theme9.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theme" Target="../theme/theme10.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20000"/>
                <a:lumOff val="80000"/>
                <a:alpha val="83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976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784682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CF07D-6E8E-4130-BAEB-FED448E2353F}"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87260-7ABC-4F3F-BEC2-4179C6F04A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19373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2462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95400"/>
            <a:ext cx="8229600" cy="762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057400"/>
            <a:ext cx="8229600" cy="4068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42093-98A6-4FF5-89D7-49E2AEEAD5D3}"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
        <p:nvSpPr>
          <p:cNvPr id="7" name="Line 5"/>
          <p:cNvSpPr>
            <a:spLocks noChangeShapeType="1"/>
          </p:cNvSpPr>
          <p:nvPr userDrawn="1"/>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solidFill>
                <a:prstClr val="black"/>
              </a:solidFill>
            </a:endParaRPr>
          </a:p>
        </p:txBody>
      </p:sp>
      <p:pic>
        <p:nvPicPr>
          <p:cNvPr id="8" name="Picture 7" descr="D:\Users\arobertson\Pictures\Redwood-tree-and-hikers(NPLCC).jpg"/>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28600" y="0"/>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66589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defTabSz="914400" rtl="0" eaLnBrk="1" latinLnBrk="0" hangingPunct="1">
        <a:spcBef>
          <a:spcPct val="0"/>
        </a:spcBef>
        <a:buNone/>
        <a:defRPr sz="3600" b="1" kern="1200">
          <a:solidFill>
            <a:schemeClr val="accent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C9CAED-605F-42F6-AB0D-000807764694}" type="datetime1">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61649-F10A-4965-85E8-894DB802B7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5654979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42430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20000"/>
                <a:lumOff val="80000"/>
                <a:alpha val="83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F7771-1CD1-45BD-B519-9740EF55FC27}" type="datetimeFigureOut">
              <a:rPr lang="en-US" smtClean="0">
                <a:solidFill>
                  <a:prstClr val="black">
                    <a:tint val="75000"/>
                  </a:prstClr>
                </a:solidFill>
              </a:rPr>
              <a:pPr/>
              <a:t>3/1/2017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ABDA57-E20E-4EF2-B9B6-BD03B5AB9B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7134700"/>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8530689"/>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7752FE0-B2D3-468F-969B-95A95F035CC3}" type="datetimeFigureOut">
              <a:rPr lang="en-US" smtClean="0">
                <a:solidFill>
                  <a:prstClr val="black">
                    <a:tint val="75000"/>
                  </a:prstClr>
                </a:solidFill>
              </a:rPr>
              <a:pPr/>
              <a:t>3/1/2017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D99EF7-9F45-43FA-966D-45E7046462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2504133"/>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chart" Target="../charts/char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95.xml"/><Relationship Id="rId6" Type="http://schemas.openxmlformats.org/officeDocument/2006/relationships/image" Target="../media/image21.jpeg"/><Relationship Id="rId5" Type="http://schemas.openxmlformats.org/officeDocument/2006/relationships/image" Target="../media/image20.jp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www.conservationmeasure.org/" TargetMode="External"/><Relationship Id="rId2" Type="http://schemas.openxmlformats.org/officeDocument/2006/relationships/notesSlide" Target="../notesSlides/notesSlide15.xml"/><Relationship Id="rId1" Type="http://schemas.openxmlformats.org/officeDocument/2006/relationships/slideLayout" Target="../slideLayouts/slideLayout70.xml"/><Relationship Id="rId6" Type="http://schemas.openxmlformats.org/officeDocument/2006/relationships/image" Target="../media/image25.png"/><Relationship Id="rId5" Type="http://schemas.openxmlformats.org/officeDocument/2006/relationships/hyperlink" Target="http://www.miradi.org/" TargetMode="External"/><Relationship Id="rId4" Type="http://schemas.openxmlformats.org/officeDocument/2006/relationships/hyperlink" Target="http://cmp-openstandards.org/using-os/tools/classification-beta-v-2-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1.xml"/></Relationships>
</file>

<file path=ppt/slides/_rels/slide21.xml.rels><?xml version="1.0" encoding="UTF-8" standalone="yes"?>
<Relationships xmlns="http://schemas.openxmlformats.org/package/2006/relationships"><Relationship Id="rId3" Type="http://schemas.openxmlformats.org/officeDocument/2006/relationships/hyperlink" Target="http://www.conservationmeasures.org/" TargetMode="External"/><Relationship Id="rId2" Type="http://schemas.openxmlformats.org/officeDocument/2006/relationships/image" Target="../media/image27.png"/><Relationship Id="rId1" Type="http://schemas.openxmlformats.org/officeDocument/2006/relationships/slideLayout" Target="../slideLayouts/slideLayout71.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hyperlink" Target="http://www.conservationmeasures.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12.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12.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12.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12.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12.xml"/><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7.xml"/><Relationship Id="rId1" Type="http://schemas.openxmlformats.org/officeDocument/2006/relationships/slideLayout" Target="../slideLayouts/slideLayout5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88.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chemeClr val="accent1">
                <a:lumMod val="40000"/>
                <a:lumOff val="60000"/>
              </a:schemeClr>
            </a:gs>
            <a:gs pos="99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61115" y="2949575"/>
            <a:ext cx="7772400" cy="1470025"/>
          </a:xfrm>
          <a:prstGeom prst="rect">
            <a:avLst/>
          </a:prstGeom>
        </p:spPr>
        <p:txBody>
          <a:bodyPr>
            <a:normAutofit fontScale="90000"/>
          </a:bodyPr>
          <a:lstStyle/>
          <a:p>
            <a:r>
              <a:rPr lang="en-US" sz="2700" i="1" dirty="0" smtClean="0"/>
              <a:t/>
            </a:r>
            <a:br>
              <a:rPr lang="en-US" sz="2700" i="1" dirty="0" smtClean="0"/>
            </a:br>
            <a:r>
              <a:rPr lang="en-US" sz="2000" dirty="0" smtClean="0"/>
              <a:t/>
            </a:r>
            <a:br>
              <a:rPr lang="en-US" sz="2000" dirty="0" smtClean="0"/>
            </a:br>
            <a:endParaRPr lang="en-US" dirty="0"/>
          </a:p>
        </p:txBody>
      </p:sp>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4" name="Chart 3"/>
          <p:cNvGraphicFramePr>
            <a:graphicFrameLocks/>
          </p:cNvGraphicFramePr>
          <p:nvPr>
            <p:extLst>
              <p:ext uri="{D42A27DB-BD31-4B8C-83A1-F6EECF244321}">
                <p14:modId xmlns:p14="http://schemas.microsoft.com/office/powerpoint/2010/main" val="2408864104"/>
              </p:ext>
            </p:extLst>
          </p:nvPr>
        </p:nvGraphicFramePr>
        <p:xfrm>
          <a:off x="0" y="2650332"/>
          <a:ext cx="4800600" cy="4207668"/>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1485899" y="381000"/>
            <a:ext cx="6400800" cy="3477875"/>
          </a:xfrm>
          <a:prstGeom prst="rect">
            <a:avLst/>
          </a:prstGeom>
          <a:noFill/>
        </p:spPr>
        <p:txBody>
          <a:bodyPr wrap="square" rtlCol="0">
            <a:spAutoFit/>
          </a:bodyPr>
          <a:lstStyle/>
          <a:p>
            <a:pPr algn="ctr"/>
            <a:r>
              <a:rPr lang="en-US" sz="5000" b="1" dirty="0" smtClean="0">
                <a:solidFill>
                  <a:schemeClr val="accent3">
                    <a:lumMod val="50000"/>
                  </a:schemeClr>
                </a:solidFill>
                <a:effectLst>
                  <a:outerShdw blurRad="38100" dist="38100" dir="2700000" algn="tl">
                    <a:srgbClr val="000000">
                      <a:alpha val="43137"/>
                    </a:srgbClr>
                  </a:outerShdw>
                </a:effectLst>
              </a:rPr>
              <a:t>NPLCC  Steering Committee Meeting</a:t>
            </a:r>
          </a:p>
          <a:p>
            <a:pPr algn="ctr"/>
            <a:endParaRPr lang="en-US" sz="4000" b="1" dirty="0">
              <a:solidFill>
                <a:schemeClr val="accent5">
                  <a:lumMod val="75000"/>
                </a:schemeClr>
              </a:solidFill>
              <a:effectLst>
                <a:outerShdw blurRad="38100" dist="38100" dir="2700000" algn="tl">
                  <a:srgbClr val="000000">
                    <a:alpha val="43137"/>
                  </a:srgbClr>
                </a:outerShdw>
              </a:effectLst>
            </a:endParaRPr>
          </a:p>
          <a:p>
            <a:pPr algn="ctr"/>
            <a:r>
              <a:rPr lang="en-US" sz="4000" b="1" dirty="0" smtClean="0">
                <a:effectLst>
                  <a:outerShdw blurRad="38100" dist="38100" dir="2700000" algn="tl">
                    <a:srgbClr val="000000">
                      <a:alpha val="43137"/>
                    </a:srgbClr>
                  </a:outerShdw>
                </a:effectLst>
              </a:rPr>
              <a:t>New S-TEK Strategy Update </a:t>
            </a:r>
          </a:p>
          <a:p>
            <a:pPr algn="ctr"/>
            <a:r>
              <a:rPr lang="en-US" sz="4000" b="1" dirty="0" smtClean="0">
                <a:effectLst>
                  <a:outerShdw blurRad="38100" dist="38100" dir="2700000" algn="tl">
                    <a:srgbClr val="000000">
                      <a:alpha val="43137"/>
                    </a:srgbClr>
                  </a:outerShdw>
                </a:effectLst>
              </a:rPr>
              <a:t>March 2, 2017</a:t>
            </a:r>
          </a:p>
        </p:txBody>
      </p:sp>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 t="12236" r="4054" b="10467"/>
          <a:stretch/>
        </p:blipFill>
        <p:spPr>
          <a:xfrm>
            <a:off x="2624998" y="4343400"/>
            <a:ext cx="4309202" cy="2594422"/>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a:blip r:embed="rId7" cstate="print"/>
          <a:srcRect/>
          <a:stretch>
            <a:fillRect/>
          </a:stretch>
        </p:blipFill>
        <p:spPr bwMode="auto">
          <a:xfrm>
            <a:off x="7010400" y="5486399"/>
            <a:ext cx="2017793" cy="1270463"/>
          </a:xfrm>
          <a:prstGeom prst="rect">
            <a:avLst/>
          </a:prstGeom>
          <a:noFill/>
          <a:ln w="9525">
            <a:noFill/>
            <a:miter lim="800000"/>
            <a:headEnd/>
            <a:tailEnd/>
          </a:ln>
        </p:spPr>
      </p:pic>
    </p:spTree>
    <p:extLst>
      <p:ext uri="{BB962C8B-B14F-4D97-AF65-F5344CB8AC3E}">
        <p14:creationId xmlns:p14="http://schemas.microsoft.com/office/powerpoint/2010/main" val="2148083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33400" y="10886"/>
            <a:ext cx="8229600" cy="712787"/>
          </a:xfrm>
        </p:spPr>
        <p:txBody>
          <a:bodyPr>
            <a:normAutofit/>
          </a:bodyPr>
          <a:lstStyle/>
          <a:p>
            <a:r>
              <a:rPr lang="en-US" sz="2400" b="1" dirty="0" smtClean="0">
                <a:solidFill>
                  <a:srgbClr val="C00000"/>
                </a:solidFill>
              </a:rPr>
              <a:t>Morning Agenda (Pacific Time) </a:t>
            </a:r>
            <a:endParaRPr lang="en-US" sz="2400" b="1" dirty="0">
              <a:solidFill>
                <a:srgbClr val="C00000"/>
              </a:solidFill>
            </a:endParaRPr>
          </a:p>
        </p:txBody>
      </p:sp>
      <p:sp>
        <p:nvSpPr>
          <p:cNvPr id="3" name="TextBox 2"/>
          <p:cNvSpPr txBox="1"/>
          <p:nvPr/>
        </p:nvSpPr>
        <p:spPr>
          <a:xfrm>
            <a:off x="304800" y="457200"/>
            <a:ext cx="8686800" cy="7201972"/>
          </a:xfrm>
          <a:prstGeom prst="rect">
            <a:avLst/>
          </a:prstGeom>
          <a:noFill/>
        </p:spPr>
        <p:txBody>
          <a:bodyPr wrap="square" rtlCol="0">
            <a:spAutoFit/>
          </a:bodyPr>
          <a:lstStyle/>
          <a:p>
            <a:pPr>
              <a:lnSpc>
                <a:spcPct val="150000"/>
              </a:lnSpc>
              <a:buClr>
                <a:srgbClr val="C00000"/>
              </a:buClr>
            </a:pPr>
            <a:r>
              <a:rPr lang="en-US" sz="2000" b="1" dirty="0" smtClean="0">
                <a:solidFill>
                  <a:srgbClr val="C00000"/>
                </a:solidFill>
              </a:rPr>
              <a:t>8:40 </a:t>
            </a:r>
            <a:r>
              <a:rPr lang="en-US" sz="2000" b="1" dirty="0" smtClean="0">
                <a:solidFill>
                  <a:srgbClr val="002060"/>
                </a:solidFill>
              </a:rPr>
              <a:t>-  Introduction </a:t>
            </a:r>
            <a:endParaRPr lang="en-US" sz="2000" dirty="0">
              <a:solidFill>
                <a:srgbClr val="002060"/>
              </a:solidFill>
            </a:endParaRPr>
          </a:p>
          <a:p>
            <a:pPr marL="739775" lvl="1" indent="-282575">
              <a:lnSpc>
                <a:spcPct val="150000"/>
              </a:lnSpc>
              <a:buClr>
                <a:srgbClr val="C00000"/>
              </a:buClr>
              <a:buFont typeface="Arial" panose="020B0604020202020204" pitchFamily="34" charset="0"/>
              <a:buChar char="•"/>
            </a:pPr>
            <a:r>
              <a:rPr lang="en-US" sz="2000" dirty="0" smtClean="0"/>
              <a:t>Background 2012-2016 Science/TEK (S/TEK) Strategy</a:t>
            </a:r>
          </a:p>
          <a:p>
            <a:pPr marL="742950" lvl="1" indent="-285750">
              <a:lnSpc>
                <a:spcPct val="150000"/>
              </a:lnSpc>
              <a:buClr>
                <a:srgbClr val="C00000"/>
              </a:buClr>
              <a:buFont typeface="Arial" panose="020B0604020202020204" pitchFamily="34" charset="0"/>
              <a:buChar char="•"/>
            </a:pPr>
            <a:r>
              <a:rPr lang="en-US" sz="2000" dirty="0" smtClean="0"/>
              <a:t>Framework 2017-2021 </a:t>
            </a:r>
            <a:r>
              <a:rPr lang="en-US" sz="2000" dirty="0" smtClean="0"/>
              <a:t>S/TEK </a:t>
            </a:r>
            <a:r>
              <a:rPr lang="en-US" sz="2000" dirty="0" smtClean="0"/>
              <a:t>Strategy</a:t>
            </a:r>
          </a:p>
          <a:p>
            <a:pPr marL="742950" lvl="1" indent="-285750">
              <a:lnSpc>
                <a:spcPct val="150000"/>
              </a:lnSpc>
              <a:buClr>
                <a:srgbClr val="C00000"/>
              </a:buClr>
              <a:buFont typeface="Arial" panose="020B0604020202020204" pitchFamily="34" charset="0"/>
              <a:buChar char="•"/>
            </a:pPr>
            <a:r>
              <a:rPr lang="en-US" sz="2000" dirty="0"/>
              <a:t>Conservation Targets Discussed by </a:t>
            </a:r>
            <a:r>
              <a:rPr lang="en-US" sz="2000" dirty="0" smtClean="0"/>
              <a:t>S-TEK </a:t>
            </a:r>
            <a:r>
              <a:rPr lang="en-US" sz="2000" dirty="0" smtClean="0"/>
              <a:t>Subcommittee</a:t>
            </a:r>
          </a:p>
          <a:p>
            <a:pPr marL="742950" lvl="1" indent="-285750">
              <a:lnSpc>
                <a:spcPct val="150000"/>
              </a:lnSpc>
              <a:buClr>
                <a:srgbClr val="C00000"/>
              </a:buClr>
              <a:buFont typeface="Arial" panose="020B0604020202020204" pitchFamily="34" charset="0"/>
              <a:buChar char="•"/>
            </a:pPr>
            <a:r>
              <a:rPr lang="en-US" sz="2000" dirty="0" smtClean="0"/>
              <a:t>Brief intro Open Standards of Conservation Practice (OS)</a:t>
            </a:r>
          </a:p>
          <a:p>
            <a:pPr marL="742950" lvl="1" indent="-285750">
              <a:lnSpc>
                <a:spcPct val="150000"/>
              </a:lnSpc>
              <a:buClr>
                <a:srgbClr val="C00000"/>
              </a:buClr>
              <a:buFont typeface="Arial" panose="020B0604020202020204" pitchFamily="34" charset="0"/>
              <a:buChar char="•"/>
            </a:pPr>
            <a:r>
              <a:rPr lang="en-US" sz="2000" dirty="0" smtClean="0"/>
              <a:t>New Strategy Draft Conceptual Models </a:t>
            </a:r>
          </a:p>
          <a:p>
            <a:pPr>
              <a:lnSpc>
                <a:spcPct val="150000"/>
              </a:lnSpc>
              <a:buClr>
                <a:srgbClr val="C00000"/>
              </a:buClr>
            </a:pPr>
            <a:r>
              <a:rPr lang="en-US" sz="2000" b="1" dirty="0" smtClean="0">
                <a:solidFill>
                  <a:srgbClr val="C00000"/>
                </a:solidFill>
              </a:rPr>
              <a:t>9:30</a:t>
            </a:r>
            <a:r>
              <a:rPr lang="en-US" sz="2000" b="1" dirty="0" smtClean="0">
                <a:solidFill>
                  <a:srgbClr val="002060"/>
                </a:solidFill>
              </a:rPr>
              <a:t> -  Break-out groups </a:t>
            </a:r>
            <a:r>
              <a:rPr lang="en-US" sz="2000" dirty="0" smtClean="0"/>
              <a:t>(2 in room and 1 on phone/</a:t>
            </a:r>
            <a:r>
              <a:rPr lang="en-US" sz="2000" dirty="0" err="1" smtClean="0"/>
              <a:t>webex</a:t>
            </a:r>
            <a:r>
              <a:rPr lang="en-US" sz="2000" dirty="0" smtClean="0"/>
              <a:t>) </a:t>
            </a:r>
          </a:p>
          <a:p>
            <a:pPr>
              <a:lnSpc>
                <a:spcPct val="150000"/>
              </a:lnSpc>
              <a:buClr>
                <a:srgbClr val="C00000"/>
              </a:buClr>
            </a:pPr>
            <a:r>
              <a:rPr lang="en-US" sz="2000" b="1" dirty="0" smtClean="0">
                <a:solidFill>
                  <a:srgbClr val="C00000"/>
                </a:solidFill>
              </a:rPr>
              <a:t>10:15</a:t>
            </a:r>
            <a:r>
              <a:rPr lang="en-US" sz="2000" b="1" dirty="0" smtClean="0">
                <a:solidFill>
                  <a:srgbClr val="002060"/>
                </a:solidFill>
              </a:rPr>
              <a:t> -  BREAK</a:t>
            </a:r>
          </a:p>
          <a:p>
            <a:pPr>
              <a:lnSpc>
                <a:spcPct val="150000"/>
              </a:lnSpc>
              <a:buClr>
                <a:srgbClr val="C00000"/>
              </a:buClr>
            </a:pPr>
            <a:r>
              <a:rPr lang="en-US" sz="2000" b="1" dirty="0" smtClean="0">
                <a:solidFill>
                  <a:srgbClr val="C00000"/>
                </a:solidFill>
              </a:rPr>
              <a:t>10:30</a:t>
            </a:r>
            <a:r>
              <a:rPr lang="en-US" sz="2000" b="1" dirty="0" smtClean="0">
                <a:solidFill>
                  <a:srgbClr val="002060"/>
                </a:solidFill>
              </a:rPr>
              <a:t> - Groups report out</a:t>
            </a:r>
          </a:p>
          <a:p>
            <a:pPr>
              <a:lnSpc>
                <a:spcPct val="150000"/>
              </a:lnSpc>
              <a:buClr>
                <a:srgbClr val="C00000"/>
              </a:buClr>
            </a:pPr>
            <a:r>
              <a:rPr lang="en-US" sz="2000" b="1" dirty="0" smtClean="0">
                <a:solidFill>
                  <a:srgbClr val="C00000"/>
                </a:solidFill>
              </a:rPr>
              <a:t>11:15</a:t>
            </a:r>
            <a:r>
              <a:rPr lang="en-US" sz="2000" b="1" dirty="0" smtClean="0">
                <a:solidFill>
                  <a:srgbClr val="002060"/>
                </a:solidFill>
              </a:rPr>
              <a:t> -  Introduction </a:t>
            </a:r>
          </a:p>
          <a:p>
            <a:pPr marL="800100" lvl="1" indent="-342900">
              <a:lnSpc>
                <a:spcPct val="150000"/>
              </a:lnSpc>
              <a:buClr>
                <a:srgbClr val="C00000"/>
              </a:buClr>
              <a:buFont typeface="Arial" panose="020B0604020202020204" pitchFamily="34" charset="0"/>
              <a:buChar char="•"/>
            </a:pPr>
            <a:r>
              <a:rPr lang="en-US" sz="2000" dirty="0" smtClean="0"/>
              <a:t>OS Conservation Target-Threat ratings</a:t>
            </a:r>
          </a:p>
          <a:p>
            <a:pPr marL="800100" lvl="1" indent="-342900">
              <a:lnSpc>
                <a:spcPct val="150000"/>
              </a:lnSpc>
              <a:buClr>
                <a:srgbClr val="C00000"/>
              </a:buClr>
              <a:buFont typeface="Arial" panose="020B0604020202020204" pitchFamily="34" charset="0"/>
              <a:buChar char="•"/>
            </a:pPr>
            <a:r>
              <a:rPr lang="en-US" sz="2000" dirty="0" smtClean="0"/>
              <a:t>Working Draft </a:t>
            </a:r>
            <a:r>
              <a:rPr lang="en-US" sz="2000" dirty="0" smtClean="0"/>
              <a:t>Conceptual Model ratings by S-TEK</a:t>
            </a:r>
          </a:p>
          <a:p>
            <a:pPr>
              <a:lnSpc>
                <a:spcPct val="150000"/>
              </a:lnSpc>
              <a:buClr>
                <a:srgbClr val="C00000"/>
              </a:buClr>
            </a:pPr>
            <a:r>
              <a:rPr lang="en-US" sz="2000" b="1" dirty="0" smtClean="0">
                <a:solidFill>
                  <a:srgbClr val="C00000"/>
                </a:solidFill>
              </a:rPr>
              <a:t>11:30</a:t>
            </a:r>
            <a:r>
              <a:rPr lang="en-US" sz="2000" b="1" dirty="0" smtClean="0">
                <a:solidFill>
                  <a:srgbClr val="002060"/>
                </a:solidFill>
              </a:rPr>
              <a:t> - Break-out groups </a:t>
            </a:r>
            <a:r>
              <a:rPr lang="en-US" sz="2000" dirty="0" smtClean="0"/>
              <a:t>(continue discussions)</a:t>
            </a:r>
          </a:p>
          <a:p>
            <a:pPr marL="285750" indent="-285750">
              <a:lnSpc>
                <a:spcPct val="150000"/>
              </a:lnSpc>
              <a:buClr>
                <a:srgbClr val="C00000"/>
              </a:buClr>
              <a:buFont typeface="Arial" panose="020B0604020202020204" pitchFamily="34" charset="0"/>
              <a:buChar char="•"/>
            </a:pPr>
            <a:endParaRPr lang="en-US" sz="2400" dirty="0" smtClean="0"/>
          </a:p>
          <a:p>
            <a:pPr marL="285750" indent="-285750">
              <a:lnSpc>
                <a:spcPct val="150000"/>
              </a:lnSpc>
              <a:buClr>
                <a:srgbClr val="C00000"/>
              </a:buClr>
              <a:buFont typeface="Arial" panose="020B0604020202020204" pitchFamily="34" charset="0"/>
              <a:buChar char="•"/>
            </a:pPr>
            <a:endParaRPr lang="en-US" sz="2400" dirty="0" smtClean="0"/>
          </a:p>
        </p:txBody>
      </p:sp>
    </p:spTree>
    <p:extLst>
      <p:ext uri="{BB962C8B-B14F-4D97-AF65-F5344CB8AC3E}">
        <p14:creationId xmlns:p14="http://schemas.microsoft.com/office/powerpoint/2010/main" val="1146636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0"/>
            <a:ext cx="5181600" cy="523220"/>
          </a:xfrm>
          <a:prstGeom prst="rect">
            <a:avLst/>
          </a:prstGeom>
          <a:noFill/>
        </p:spPr>
        <p:txBody>
          <a:bodyPr wrap="square" rtlCol="0">
            <a:spAutoFit/>
          </a:bodyPr>
          <a:lstStyle/>
          <a:p>
            <a:r>
              <a:rPr lang="en-US" sz="2800" b="1" u="sng" dirty="0" smtClean="0">
                <a:solidFill>
                  <a:srgbClr val="FFC000"/>
                </a:solidFill>
              </a:rPr>
              <a:t>Common Themes Across NPLCC</a:t>
            </a:r>
            <a:endParaRPr lang="en-US" sz="2800" b="1" u="sng" dirty="0">
              <a:solidFill>
                <a:srgbClr val="FFC000"/>
              </a:solidFill>
            </a:endParaRPr>
          </a:p>
        </p:txBody>
      </p:sp>
      <p:sp>
        <p:nvSpPr>
          <p:cNvPr id="3" name="TextBox 2"/>
          <p:cNvSpPr txBox="1"/>
          <p:nvPr/>
        </p:nvSpPr>
        <p:spPr>
          <a:xfrm>
            <a:off x="34447" y="5257800"/>
            <a:ext cx="3470753" cy="1569660"/>
          </a:xfrm>
          <a:prstGeom prst="rect">
            <a:avLst/>
          </a:prstGeom>
          <a:noFill/>
        </p:spPr>
        <p:txBody>
          <a:bodyPr wrap="square" rtlCol="0">
            <a:spAutoFit/>
          </a:bodyPr>
          <a:lstStyle/>
          <a:p>
            <a:r>
              <a:rPr lang="en-US" sz="1600" dirty="0" smtClean="0">
                <a:solidFill>
                  <a:srgbClr val="FFC000"/>
                </a:solidFill>
              </a:rPr>
              <a:t>From: Woodward, A; A. Taylor; A. Weeks. 2012.  Ecological Context for the North Pacific Landscape Conservation Cooperative.  U.S. Geological Survey   Open-File Report 2012-1211 </a:t>
            </a:r>
            <a:endParaRPr lang="en-US" sz="1600" dirty="0">
              <a:solidFill>
                <a:srgbClr val="FFC000"/>
              </a:solidFill>
            </a:endParaRPr>
          </a:p>
        </p:txBody>
      </p:sp>
      <p:sp>
        <p:nvSpPr>
          <p:cNvPr id="4" name="TextBox 3"/>
          <p:cNvSpPr txBox="1"/>
          <p:nvPr/>
        </p:nvSpPr>
        <p:spPr>
          <a:xfrm>
            <a:off x="76200" y="685800"/>
            <a:ext cx="3581400" cy="4524315"/>
          </a:xfrm>
          <a:prstGeom prst="rect">
            <a:avLst/>
          </a:prstGeom>
          <a:solidFill>
            <a:schemeClr val="accent1">
              <a:lumMod val="20000"/>
              <a:lumOff val="80000"/>
            </a:schemeClr>
          </a:solidFill>
        </p:spPr>
        <p:txBody>
          <a:bodyPr wrap="square" rtlCol="0">
            <a:spAutoFit/>
          </a:bodyPr>
          <a:lstStyle/>
          <a:p>
            <a:r>
              <a:rPr lang="en-US" sz="1900" b="1" dirty="0" smtClean="0">
                <a:solidFill>
                  <a:srgbClr val="FF0000"/>
                </a:solidFill>
              </a:rPr>
              <a:t>Valued human, ecological, and cultural resources:</a:t>
            </a:r>
          </a:p>
          <a:p>
            <a:pPr marL="285750" indent="-285750">
              <a:buFont typeface="Arial" panose="020B0604020202020204" pitchFamily="34" charset="0"/>
              <a:buChar char="•"/>
            </a:pPr>
            <a:r>
              <a:rPr lang="en-US" dirty="0" smtClean="0">
                <a:solidFill>
                  <a:prstClr val="black"/>
                </a:solidFill>
              </a:rPr>
              <a:t>Forest Products</a:t>
            </a:r>
          </a:p>
          <a:p>
            <a:pPr marL="285750" indent="-285750">
              <a:buFont typeface="Arial" panose="020B0604020202020204" pitchFamily="34" charset="0"/>
              <a:buChar char="•"/>
            </a:pPr>
            <a:r>
              <a:rPr lang="en-US" dirty="0" smtClean="0">
                <a:solidFill>
                  <a:prstClr val="black"/>
                </a:solidFill>
              </a:rPr>
              <a:t>Old growth forests</a:t>
            </a:r>
          </a:p>
          <a:p>
            <a:pPr marL="285750" indent="-285750">
              <a:buFont typeface="Arial" panose="020B0604020202020204" pitchFamily="34" charset="0"/>
              <a:buChar char="•"/>
            </a:pPr>
            <a:r>
              <a:rPr lang="en-US" dirty="0" smtClean="0">
                <a:solidFill>
                  <a:prstClr val="black"/>
                </a:solidFill>
              </a:rPr>
              <a:t>Freshwater quality, timing, availability</a:t>
            </a:r>
          </a:p>
          <a:p>
            <a:pPr marL="285750" indent="-285750">
              <a:buFont typeface="Arial" panose="020B0604020202020204" pitchFamily="34" charset="0"/>
              <a:buChar char="•"/>
            </a:pPr>
            <a:r>
              <a:rPr lang="en-US" dirty="0" smtClean="0">
                <a:solidFill>
                  <a:prstClr val="black"/>
                </a:solidFill>
              </a:rPr>
              <a:t>Anadromous fish populations</a:t>
            </a:r>
          </a:p>
          <a:p>
            <a:pPr marL="285750" indent="-285750">
              <a:buFont typeface="Arial" panose="020B0604020202020204" pitchFamily="34" charset="0"/>
              <a:buChar char="•"/>
            </a:pPr>
            <a:r>
              <a:rPr lang="en-US" dirty="0" smtClean="0">
                <a:solidFill>
                  <a:prstClr val="black"/>
                </a:solidFill>
              </a:rPr>
              <a:t>Migratory birds</a:t>
            </a:r>
          </a:p>
          <a:p>
            <a:pPr marL="285750" indent="-285750">
              <a:buFont typeface="Arial" panose="020B0604020202020204" pitchFamily="34" charset="0"/>
              <a:buChar char="•"/>
            </a:pPr>
            <a:r>
              <a:rPr lang="en-US" dirty="0" smtClean="0">
                <a:solidFill>
                  <a:prstClr val="black"/>
                </a:solidFill>
              </a:rPr>
              <a:t>Carbon sequestration capacity</a:t>
            </a:r>
          </a:p>
          <a:p>
            <a:pPr marL="285750" indent="-285750">
              <a:buFont typeface="Arial" panose="020B0604020202020204" pitchFamily="34" charset="0"/>
              <a:buChar char="•"/>
            </a:pPr>
            <a:r>
              <a:rPr lang="en-US" dirty="0" smtClean="0">
                <a:solidFill>
                  <a:prstClr val="black"/>
                </a:solidFill>
              </a:rPr>
              <a:t>Cultural resources</a:t>
            </a:r>
          </a:p>
          <a:p>
            <a:pPr marL="285750" indent="-285750">
              <a:buFont typeface="Arial" panose="020B0604020202020204" pitchFamily="34" charset="0"/>
              <a:buChar char="•"/>
            </a:pPr>
            <a:r>
              <a:rPr lang="en-US" dirty="0" smtClean="0">
                <a:solidFill>
                  <a:prstClr val="black"/>
                </a:solidFill>
              </a:rPr>
              <a:t> Habitat connectivity</a:t>
            </a:r>
          </a:p>
          <a:p>
            <a:pPr marL="285750" indent="-285750">
              <a:buFont typeface="Arial" panose="020B0604020202020204" pitchFamily="34" charset="0"/>
              <a:buChar char="•"/>
            </a:pPr>
            <a:r>
              <a:rPr lang="en-US" dirty="0" smtClean="0">
                <a:solidFill>
                  <a:prstClr val="black"/>
                </a:solidFill>
              </a:rPr>
              <a:t>Near-shore/ coastal/ estuarine habitats</a:t>
            </a:r>
          </a:p>
          <a:p>
            <a:pPr marL="285750" indent="-285750">
              <a:buFont typeface="Arial" panose="020B0604020202020204" pitchFamily="34" charset="0"/>
              <a:buChar char="•"/>
            </a:pPr>
            <a:r>
              <a:rPr lang="en-US" dirty="0" smtClean="0">
                <a:solidFill>
                  <a:prstClr val="black"/>
                </a:solidFill>
              </a:rPr>
              <a:t>Community stability/ human </a:t>
            </a:r>
            <a:r>
              <a:rPr lang="en-US" dirty="0">
                <a:solidFill>
                  <a:prstClr val="black"/>
                </a:solidFill>
              </a:rPr>
              <a:t> </a:t>
            </a:r>
            <a:r>
              <a:rPr lang="en-US" dirty="0" smtClean="0">
                <a:solidFill>
                  <a:prstClr val="black"/>
                </a:solidFill>
              </a:rPr>
              <a:t>       well-being</a:t>
            </a:r>
          </a:p>
          <a:p>
            <a:pPr marL="285750" indent="-285750">
              <a:buFont typeface="Arial" panose="020B0604020202020204" pitchFamily="34" charset="0"/>
              <a:buChar char="•"/>
            </a:pPr>
            <a:r>
              <a:rPr lang="en-US" dirty="0" smtClean="0">
                <a:solidFill>
                  <a:prstClr val="black"/>
                </a:solidFill>
              </a:rPr>
              <a:t>Recreation/ tourism </a:t>
            </a:r>
            <a:endParaRPr lang="en-US" dirty="0">
              <a:solidFill>
                <a:prstClr val="black"/>
              </a:solidFill>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7043" b="1511"/>
          <a:stretch/>
        </p:blipFill>
        <p:spPr>
          <a:xfrm>
            <a:off x="5067299" y="-76200"/>
            <a:ext cx="4170829" cy="6829426"/>
          </a:xfrm>
          <a:prstGeom prst="rect">
            <a:avLst/>
          </a:prstGeom>
        </p:spPr>
      </p:pic>
      <p:sp>
        <p:nvSpPr>
          <p:cNvPr id="8" name="TextBox 7"/>
          <p:cNvSpPr txBox="1"/>
          <p:nvPr/>
        </p:nvSpPr>
        <p:spPr>
          <a:xfrm>
            <a:off x="3352800" y="2534483"/>
            <a:ext cx="3429000" cy="4247317"/>
          </a:xfrm>
          <a:prstGeom prst="rect">
            <a:avLst/>
          </a:prstGeom>
          <a:solidFill>
            <a:schemeClr val="accent3">
              <a:lumMod val="40000"/>
              <a:lumOff val="60000"/>
            </a:schemeClr>
          </a:solidFill>
        </p:spPr>
        <p:txBody>
          <a:bodyPr wrap="square" rtlCol="0">
            <a:spAutoFit/>
          </a:bodyPr>
          <a:lstStyle/>
          <a:p>
            <a:r>
              <a:rPr lang="en-US" b="1" dirty="0" smtClean="0">
                <a:solidFill>
                  <a:srgbClr val="FF0000"/>
                </a:solidFill>
              </a:rPr>
              <a:t>Climate-related stressors and potential climate change impacts:</a:t>
            </a:r>
          </a:p>
          <a:p>
            <a:pPr marL="285750" indent="-285750">
              <a:buFont typeface="Arial" panose="020B0604020202020204" pitchFamily="34" charset="0"/>
              <a:buChar char="•"/>
            </a:pPr>
            <a:r>
              <a:rPr lang="en-US" dirty="0" smtClean="0">
                <a:solidFill>
                  <a:prstClr val="black"/>
                </a:solidFill>
              </a:rPr>
              <a:t>Climate change</a:t>
            </a:r>
          </a:p>
          <a:p>
            <a:pPr marL="285750" indent="-285750">
              <a:buFont typeface="Arial" panose="020B0604020202020204" pitchFamily="34" charset="0"/>
              <a:buChar char="•"/>
            </a:pPr>
            <a:r>
              <a:rPr lang="en-US" dirty="0" smtClean="0">
                <a:solidFill>
                  <a:prstClr val="black"/>
                </a:solidFill>
              </a:rPr>
              <a:t>Infrastructure development</a:t>
            </a:r>
          </a:p>
          <a:p>
            <a:pPr marL="285750" indent="-285750">
              <a:buFont typeface="Arial" panose="020B0604020202020204" pitchFamily="34" charset="0"/>
              <a:buChar char="•"/>
            </a:pPr>
            <a:r>
              <a:rPr lang="en-US" dirty="0" smtClean="0">
                <a:solidFill>
                  <a:prstClr val="black"/>
                </a:solidFill>
              </a:rPr>
              <a:t>Energy development </a:t>
            </a:r>
          </a:p>
          <a:p>
            <a:pPr marL="285750" indent="-285750">
              <a:buFont typeface="Arial" panose="020B0604020202020204" pitchFamily="34" charset="0"/>
              <a:buChar char="•"/>
            </a:pPr>
            <a:r>
              <a:rPr lang="en-US" dirty="0" smtClean="0">
                <a:solidFill>
                  <a:prstClr val="black"/>
                </a:solidFill>
              </a:rPr>
              <a:t>Invasive species</a:t>
            </a:r>
          </a:p>
          <a:p>
            <a:pPr marL="285750" indent="-285750">
              <a:buFont typeface="Arial" panose="020B0604020202020204" pitchFamily="34" charset="0"/>
              <a:buChar char="•"/>
            </a:pPr>
            <a:r>
              <a:rPr lang="en-US" dirty="0" smtClean="0">
                <a:solidFill>
                  <a:prstClr val="black"/>
                </a:solidFill>
              </a:rPr>
              <a:t>Sea level rise</a:t>
            </a:r>
          </a:p>
          <a:p>
            <a:pPr marL="285750" indent="-285750">
              <a:buFont typeface="Arial" panose="020B0604020202020204" pitchFamily="34" charset="0"/>
              <a:buChar char="•"/>
            </a:pPr>
            <a:r>
              <a:rPr lang="en-US" dirty="0" smtClean="0">
                <a:solidFill>
                  <a:prstClr val="black"/>
                </a:solidFill>
              </a:rPr>
              <a:t>Ocean acidification</a:t>
            </a:r>
          </a:p>
          <a:p>
            <a:pPr marL="285750" indent="-285750">
              <a:buFont typeface="Arial" panose="020B0604020202020204" pitchFamily="34" charset="0"/>
              <a:buChar char="•"/>
            </a:pPr>
            <a:r>
              <a:rPr lang="en-US" dirty="0" smtClean="0">
                <a:solidFill>
                  <a:prstClr val="black"/>
                </a:solidFill>
              </a:rPr>
              <a:t>Ocean current changes</a:t>
            </a:r>
          </a:p>
          <a:p>
            <a:pPr marL="285750" indent="-285750">
              <a:buFont typeface="Arial" panose="020B0604020202020204" pitchFamily="34" charset="0"/>
              <a:buChar char="•"/>
            </a:pPr>
            <a:r>
              <a:rPr lang="en-US" dirty="0" smtClean="0">
                <a:solidFill>
                  <a:prstClr val="black"/>
                </a:solidFill>
              </a:rPr>
              <a:t>Food web dynamics</a:t>
            </a:r>
          </a:p>
          <a:p>
            <a:pPr marL="285750" indent="-285750">
              <a:buFont typeface="Arial" panose="020B0604020202020204" pitchFamily="34" charset="0"/>
              <a:buChar char="•"/>
            </a:pPr>
            <a:r>
              <a:rPr lang="en-US" dirty="0" err="1" smtClean="0">
                <a:solidFill>
                  <a:prstClr val="black"/>
                </a:solidFill>
              </a:rPr>
              <a:t>Phenological</a:t>
            </a:r>
            <a:r>
              <a:rPr lang="en-US" dirty="0" smtClean="0">
                <a:solidFill>
                  <a:prstClr val="black"/>
                </a:solidFill>
              </a:rPr>
              <a:t> mismatches</a:t>
            </a:r>
          </a:p>
          <a:p>
            <a:pPr marL="285750" indent="-285750">
              <a:buFont typeface="Arial" panose="020B0604020202020204" pitchFamily="34" charset="0"/>
              <a:buChar char="•"/>
            </a:pPr>
            <a:r>
              <a:rPr lang="en-US" dirty="0" smtClean="0">
                <a:solidFill>
                  <a:prstClr val="black"/>
                </a:solidFill>
              </a:rPr>
              <a:t>Disturbed regimes</a:t>
            </a:r>
          </a:p>
          <a:p>
            <a:pPr marL="285750" indent="-285750">
              <a:buFont typeface="Arial" panose="020B0604020202020204" pitchFamily="34" charset="0"/>
              <a:buChar char="•"/>
            </a:pPr>
            <a:r>
              <a:rPr lang="en-US" dirty="0" smtClean="0">
                <a:solidFill>
                  <a:prstClr val="black"/>
                </a:solidFill>
              </a:rPr>
              <a:t>High sensitivity to land-sea interactions</a:t>
            </a:r>
          </a:p>
          <a:p>
            <a:pPr marL="285750" indent="-285750">
              <a:buFont typeface="Arial" panose="020B0604020202020204" pitchFamily="34" charset="0"/>
              <a:buChar char="•"/>
            </a:pPr>
            <a:r>
              <a:rPr lang="en-US" dirty="0" smtClean="0">
                <a:solidFill>
                  <a:prstClr val="black"/>
                </a:solidFill>
              </a:rPr>
              <a:t>Global economic dynamics</a:t>
            </a:r>
            <a:endParaRPr lang="en-US" dirty="0">
              <a:solidFill>
                <a:prstClr val="black"/>
              </a:solidFill>
            </a:endParaRPr>
          </a:p>
        </p:txBody>
      </p:sp>
      <p:sp>
        <p:nvSpPr>
          <p:cNvPr id="7" name="Rectangle 6"/>
          <p:cNvSpPr/>
          <p:nvPr/>
        </p:nvSpPr>
        <p:spPr>
          <a:xfrm>
            <a:off x="6781800" y="5130452"/>
            <a:ext cx="114300" cy="142274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prstClr val="white"/>
              </a:solidFill>
            </a:endParaRPr>
          </a:p>
          <a:p>
            <a:pPr algn="ctr"/>
            <a:endParaRPr lang="en-US" dirty="0">
              <a:solidFill>
                <a:prstClr val="white"/>
              </a:solidFill>
            </a:endParaRP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5132" t="75275" r="51773" b="4395"/>
          <a:stretch/>
        </p:blipFill>
        <p:spPr>
          <a:xfrm>
            <a:off x="4648200" y="990600"/>
            <a:ext cx="1933575" cy="1409700"/>
          </a:xfrm>
          <a:prstGeom prst="rect">
            <a:avLst/>
          </a:prstGeom>
        </p:spPr>
      </p:pic>
    </p:spTree>
    <p:extLst>
      <p:ext uri="{BB962C8B-B14F-4D97-AF65-F5344CB8AC3E}">
        <p14:creationId xmlns:p14="http://schemas.microsoft.com/office/powerpoint/2010/main" val="289787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solidFill>
                <a:prstClr val="black"/>
              </a:solidFill>
            </a:endParaRPr>
          </a:p>
        </p:txBody>
      </p:sp>
      <p:sp>
        <p:nvSpPr>
          <p:cNvPr id="3" name="TextBox 2"/>
          <p:cNvSpPr txBox="1"/>
          <p:nvPr/>
        </p:nvSpPr>
        <p:spPr>
          <a:xfrm>
            <a:off x="2514600" y="152400"/>
            <a:ext cx="6297386" cy="584775"/>
          </a:xfrm>
          <a:prstGeom prst="rect">
            <a:avLst/>
          </a:prstGeom>
          <a:noFill/>
        </p:spPr>
        <p:txBody>
          <a:bodyPr wrap="square" rtlCol="0">
            <a:spAutoFit/>
          </a:bodyPr>
          <a:lstStyle/>
          <a:p>
            <a:r>
              <a:rPr lang="en-US" sz="3200" b="1" dirty="0" smtClean="0"/>
              <a:t>2013-2016 Science/TEK Strategy</a:t>
            </a:r>
            <a:endParaRPr lang="en-US" sz="3200" b="1"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358" t="8095" r="18357" b="5810"/>
          <a:stretch/>
        </p:blipFill>
        <p:spPr bwMode="auto">
          <a:xfrm>
            <a:off x="838200" y="925513"/>
            <a:ext cx="7840398" cy="5906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0"/>
            <a:ext cx="2133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015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solidFill>
                <a:prstClr val="black"/>
              </a:solidFill>
            </a:endParaRPr>
          </a:p>
        </p:txBody>
      </p:sp>
      <p:sp>
        <p:nvSpPr>
          <p:cNvPr id="3" name="TextBox 2"/>
          <p:cNvSpPr txBox="1"/>
          <p:nvPr/>
        </p:nvSpPr>
        <p:spPr>
          <a:xfrm>
            <a:off x="2514600" y="152400"/>
            <a:ext cx="6297386" cy="584775"/>
          </a:xfrm>
          <a:prstGeom prst="rect">
            <a:avLst/>
          </a:prstGeom>
          <a:noFill/>
        </p:spPr>
        <p:txBody>
          <a:bodyPr wrap="square" rtlCol="0">
            <a:spAutoFit/>
          </a:bodyPr>
          <a:lstStyle/>
          <a:p>
            <a:r>
              <a:rPr lang="en-US" sz="3200" b="1" dirty="0" smtClean="0"/>
              <a:t>2013-2016 Science/TEK Strategy</a:t>
            </a:r>
            <a:endParaRPr lang="en-US" sz="3200" b="1" dirty="0"/>
          </a:p>
        </p:txBody>
      </p:sp>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786" t="10572" r="18357" b="6000"/>
          <a:stretch/>
        </p:blipFill>
        <p:spPr bwMode="auto">
          <a:xfrm>
            <a:off x="1071485" y="925512"/>
            <a:ext cx="8072515" cy="593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0"/>
            <a:ext cx="2133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08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a:solidFill>
              <a:schemeClr val="bg1"/>
            </a:solidFill>
            <a:round/>
            <a:headEnd/>
            <a:tailEnd/>
          </a:ln>
        </p:spPr>
        <p:txBody>
          <a:bodyPr anchor="ctr"/>
          <a:lstStyle/>
          <a:p>
            <a:endParaRPr lang="en-US" dirty="0">
              <a:solidFill>
                <a:prstClr val="black"/>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0"/>
            <a:ext cx="2133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514600" y="152400"/>
            <a:ext cx="6297386" cy="584775"/>
          </a:xfrm>
          <a:prstGeom prst="rect">
            <a:avLst/>
          </a:prstGeom>
          <a:noFill/>
        </p:spPr>
        <p:txBody>
          <a:bodyPr wrap="square" rtlCol="0">
            <a:spAutoFit/>
          </a:bodyPr>
          <a:lstStyle/>
          <a:p>
            <a:r>
              <a:rPr lang="en-US" sz="3200" b="1" dirty="0" smtClean="0"/>
              <a:t>2013-2016 Science/TEK Strategy</a:t>
            </a:r>
            <a:endParaRPr lang="en-US" sz="3200" b="1" dirty="0"/>
          </a:p>
        </p:txBody>
      </p:sp>
      <p:graphicFrame>
        <p:nvGraphicFramePr>
          <p:cNvPr id="8" name="Table 7"/>
          <p:cNvGraphicFramePr>
            <a:graphicFrameLocks noGrp="1"/>
          </p:cNvGraphicFramePr>
          <p:nvPr>
            <p:extLst>
              <p:ext uri="{D42A27DB-BD31-4B8C-83A1-F6EECF244321}">
                <p14:modId xmlns:p14="http://schemas.microsoft.com/office/powerpoint/2010/main" val="2572454081"/>
              </p:ext>
            </p:extLst>
          </p:nvPr>
        </p:nvGraphicFramePr>
        <p:xfrm>
          <a:off x="76200" y="1066800"/>
          <a:ext cx="8948738" cy="5486400"/>
        </p:xfrm>
        <a:graphic>
          <a:graphicData uri="http://schemas.openxmlformats.org/drawingml/2006/table">
            <a:tbl>
              <a:tblPr firstRow="1" firstCol="1" bandRow="1"/>
              <a:tblGrid>
                <a:gridCol w="4893842"/>
                <a:gridCol w="4054896"/>
              </a:tblGrid>
              <a:tr h="358198">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a:lnSpc>
                          <a:spcPct val="115000"/>
                        </a:lnSpc>
                        <a:spcBef>
                          <a:spcPts val="0"/>
                        </a:spcBef>
                        <a:spcAft>
                          <a:spcPts val="0"/>
                        </a:spcAft>
                      </a:pPr>
                      <a:r>
                        <a:rPr lang="en-US" sz="2000" b="1" i="1" dirty="0">
                          <a:solidFill>
                            <a:srgbClr val="FFFFFF"/>
                          </a:solidFill>
                          <a:effectLst/>
                          <a:latin typeface="Arial" panose="020B0604020202020204" pitchFamily="34" charset="0"/>
                          <a:ea typeface="Calibri"/>
                          <a:cs typeface="Arial" panose="020B0604020202020204" pitchFamily="34" charset="0"/>
                        </a:rPr>
                        <a:t>Guiding Principles</a:t>
                      </a:r>
                      <a:endParaRPr lang="en-US" sz="2000" dirty="0">
                        <a:effectLst/>
                        <a:latin typeface="Arial" panose="020B0604020202020204" pitchFamily="34" charset="0"/>
                        <a:ea typeface="Times New Roman"/>
                        <a:cs typeface="Arial" panose="020B0604020202020204" pitchFamily="34"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w="12700" cmpd="sng">
                      <a:noFill/>
                      <a:prstDash val="solid"/>
                    </a:lnTlToBr>
                    <a:lnBlToTr w="12700" cmpd="sng">
                      <a:noFill/>
                      <a:prstDash val="solid"/>
                    </a:lnBlToTr>
                    <a:solidFill>
                      <a:srgbClr val="006600"/>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a:lnSpc>
                          <a:spcPct val="115000"/>
                        </a:lnSpc>
                        <a:spcBef>
                          <a:spcPts val="0"/>
                        </a:spcBef>
                        <a:spcAft>
                          <a:spcPts val="0"/>
                        </a:spcAft>
                      </a:pPr>
                      <a:r>
                        <a:rPr lang="en-US" sz="2000" b="1" i="1" dirty="0">
                          <a:solidFill>
                            <a:srgbClr val="FFFFFF"/>
                          </a:solidFill>
                          <a:effectLst/>
                          <a:latin typeface="Arial" panose="020B0604020202020204" pitchFamily="34" charset="0"/>
                          <a:ea typeface="Calibri"/>
                          <a:cs typeface="Arial" panose="020B0604020202020204" pitchFamily="34" charset="0"/>
                        </a:rPr>
                        <a:t>Priority Topics</a:t>
                      </a:r>
                      <a:endParaRPr lang="en-US" sz="2000" dirty="0">
                        <a:effectLst/>
                        <a:latin typeface="Arial" panose="020B0604020202020204" pitchFamily="34" charset="0"/>
                        <a:ea typeface="Times New Roman"/>
                        <a:cs typeface="Arial" panose="020B0604020202020204" pitchFamily="34"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w="12700" cmpd="sng">
                      <a:noFill/>
                      <a:prstDash val="solid"/>
                    </a:lnTlToBr>
                    <a:lnBlToTr w="12700" cmpd="sng">
                      <a:noFill/>
                      <a:prstDash val="solid"/>
                    </a:lnBlToTr>
                    <a:solidFill>
                      <a:srgbClr val="0334BD"/>
                    </a:solidFill>
                  </a:tcPr>
                </a:tc>
              </a:tr>
              <a:tr h="5128202">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0" marR="0">
                        <a:lnSpc>
                          <a:spcPct val="115000"/>
                        </a:lnSpc>
                        <a:spcBef>
                          <a:spcPts val="0"/>
                        </a:spcBef>
                        <a:spcAft>
                          <a:spcPts val="600"/>
                        </a:spcAft>
                      </a:pPr>
                      <a:r>
                        <a:rPr lang="en-US" sz="1800" b="1" dirty="0">
                          <a:solidFill>
                            <a:schemeClr val="tx1"/>
                          </a:solidFill>
                          <a:effectLst/>
                          <a:latin typeface="+mn-lt"/>
                          <a:ea typeface="Calibri"/>
                          <a:cs typeface="Arial" panose="020B0604020202020204" pitchFamily="34" charset="0"/>
                        </a:rPr>
                        <a:t>In annual implementation planning, and in the activities it supports, the NPLCC will:</a:t>
                      </a:r>
                      <a:endParaRPr lang="en-US" sz="1800"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Focus on helping managers understand the availability and effectiveness of adaptation and mitigation response actions</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Focus on facilitating coordination, collaboration, and capacity building, and on developing or assisting with tools to assist decision-makers</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Identify and promote opportunities to use TEK to  inform partner and stakeholder decisions</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Promote and facilitate consideration of the connections and interactions between ecosystems</a:t>
                      </a:r>
                      <a:endParaRPr lang="en-US" sz="1800" b="1" dirty="0">
                        <a:solidFill>
                          <a:schemeClr val="tx1"/>
                        </a:solidFill>
                        <a:effectLst/>
                        <a:latin typeface="+mn-lt"/>
                        <a:ea typeface="Times New Roman"/>
                        <a:cs typeface="Arial" panose="020B0604020202020204" pitchFamily="34"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w="12700" cmpd="sng">
                      <a:noFill/>
                      <a:prstDash val="solid"/>
                    </a:lnTlToBr>
                    <a:lnBlToTr w="12700" cmpd="sng">
                      <a:noFill/>
                      <a:prstDash val="solid"/>
                    </a:lnBlToTr>
                    <a:solidFill>
                      <a:srgbClr val="D8B25C"/>
                    </a:solidFill>
                  </a:tcPr>
                </a:tc>
                <a:tc>
                  <a:txBody>
                    <a:bodyPr/>
                    <a:lstStyle>
                      <a:lvl1pPr marL="0" algn="l" defTabSz="914400" rtl="0" eaLnBrk="1" latinLnBrk="0" hangingPunct="1">
                        <a:defRPr sz="1800" kern="1200">
                          <a:solidFill>
                            <a:schemeClr val="tx1"/>
                          </a:solidFill>
                          <a:latin typeface="Tw Cen MT"/>
                        </a:defRPr>
                      </a:lvl1pPr>
                      <a:lvl2pPr marL="457200" algn="l" defTabSz="914400" rtl="0" eaLnBrk="1" latinLnBrk="0" hangingPunct="1">
                        <a:defRPr sz="1800" kern="1200">
                          <a:solidFill>
                            <a:schemeClr val="tx1"/>
                          </a:solidFill>
                          <a:latin typeface="Tw Cen MT"/>
                        </a:defRPr>
                      </a:lvl2pPr>
                      <a:lvl3pPr marL="914400" algn="l" defTabSz="914400" rtl="0" eaLnBrk="1" latinLnBrk="0" hangingPunct="1">
                        <a:defRPr sz="1800" kern="1200">
                          <a:solidFill>
                            <a:schemeClr val="tx1"/>
                          </a:solidFill>
                          <a:latin typeface="Tw Cen MT"/>
                        </a:defRPr>
                      </a:lvl3pPr>
                      <a:lvl4pPr marL="1371600" algn="l" defTabSz="914400" rtl="0" eaLnBrk="1" latinLnBrk="0" hangingPunct="1">
                        <a:defRPr sz="1800" kern="1200">
                          <a:solidFill>
                            <a:schemeClr val="tx1"/>
                          </a:solidFill>
                          <a:latin typeface="Tw Cen MT"/>
                        </a:defRPr>
                      </a:lvl4pPr>
                      <a:lvl5pPr marL="1828800" algn="l" defTabSz="914400" rtl="0" eaLnBrk="1" latinLnBrk="0" hangingPunct="1">
                        <a:defRPr sz="1800" kern="1200">
                          <a:solidFill>
                            <a:schemeClr val="tx1"/>
                          </a:solidFill>
                          <a:latin typeface="Tw Cen MT"/>
                        </a:defRPr>
                      </a:lvl5pPr>
                      <a:lvl6pPr marL="2286000" algn="l" defTabSz="914400" rtl="0" eaLnBrk="1" latinLnBrk="0" hangingPunct="1">
                        <a:defRPr sz="1800" kern="1200">
                          <a:solidFill>
                            <a:schemeClr val="tx1"/>
                          </a:solidFill>
                          <a:latin typeface="Tw Cen MT"/>
                        </a:defRPr>
                      </a:lvl6pPr>
                      <a:lvl7pPr marL="2743200" algn="l" defTabSz="914400" rtl="0" eaLnBrk="1" latinLnBrk="0" hangingPunct="1">
                        <a:defRPr sz="1800" kern="1200">
                          <a:solidFill>
                            <a:schemeClr val="tx1"/>
                          </a:solidFill>
                          <a:latin typeface="Tw Cen MT"/>
                        </a:defRPr>
                      </a:lvl7pPr>
                      <a:lvl8pPr marL="3200400" algn="l" defTabSz="914400" rtl="0" eaLnBrk="1" latinLnBrk="0" hangingPunct="1">
                        <a:defRPr sz="1800" kern="1200">
                          <a:solidFill>
                            <a:schemeClr val="tx1"/>
                          </a:solidFill>
                          <a:latin typeface="Tw Cen MT"/>
                        </a:defRPr>
                      </a:lvl8pPr>
                      <a:lvl9pPr marL="3657600" algn="l" defTabSz="914400" rtl="0" eaLnBrk="1" latinLnBrk="0" hangingPunct="1">
                        <a:defRPr sz="1800" kern="1200">
                          <a:solidFill>
                            <a:schemeClr val="tx1"/>
                          </a:solidFill>
                          <a:latin typeface="Tw Cen MT"/>
                        </a:defRPr>
                      </a:lvl9pPr>
                    </a:lstStyle>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Effects of hydrologic regime shifts on rivers, streams, and riparian corridors</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Effects of change in air temperature and precipitation on Forests</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Effects of changes in sea levels and storms on marine shorelines, the </a:t>
                      </a:r>
                      <a:r>
                        <a:rPr lang="en-US" sz="1800" b="1" dirty="0" err="1">
                          <a:solidFill>
                            <a:schemeClr val="tx1"/>
                          </a:solidFill>
                          <a:effectLst/>
                          <a:latin typeface="+mn-lt"/>
                          <a:ea typeface="Calibri"/>
                          <a:cs typeface="Arial" panose="020B0604020202020204" pitchFamily="34" charset="0"/>
                        </a:rPr>
                        <a:t>nearshore</a:t>
                      </a:r>
                      <a:r>
                        <a:rPr lang="en-US" sz="1800" b="1" dirty="0">
                          <a:solidFill>
                            <a:schemeClr val="tx1"/>
                          </a:solidFill>
                          <a:effectLst/>
                          <a:latin typeface="+mn-lt"/>
                          <a:ea typeface="Calibri"/>
                          <a:cs typeface="Arial" panose="020B0604020202020204" pitchFamily="34" charset="0"/>
                        </a:rPr>
                        <a:t> and estuaries</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Effects of the changes in the hydrologic regime on </a:t>
                      </a:r>
                      <a:r>
                        <a:rPr lang="en-US" sz="1800" b="1" dirty="0" err="1">
                          <a:solidFill>
                            <a:schemeClr val="tx1"/>
                          </a:solidFill>
                          <a:effectLst/>
                          <a:latin typeface="+mn-lt"/>
                          <a:ea typeface="Calibri"/>
                          <a:cs typeface="Arial" panose="020B0604020202020204" pitchFamily="34" charset="0"/>
                        </a:rPr>
                        <a:t>anadromous</a:t>
                      </a:r>
                      <a:r>
                        <a:rPr lang="en-US" sz="1800" b="1" dirty="0">
                          <a:solidFill>
                            <a:schemeClr val="tx1"/>
                          </a:solidFill>
                          <a:effectLst/>
                          <a:latin typeface="+mn-lt"/>
                          <a:ea typeface="Calibri"/>
                          <a:cs typeface="Arial" panose="020B0604020202020204" pitchFamily="34" charset="0"/>
                        </a:rPr>
                        <a:t> fish</a:t>
                      </a:r>
                      <a:endParaRPr lang="en-US" sz="1800" b="1" dirty="0">
                        <a:solidFill>
                          <a:schemeClr val="tx1"/>
                        </a:solidFill>
                        <a:effectLst/>
                        <a:latin typeface="+mn-lt"/>
                        <a:ea typeface="Times New Roman"/>
                        <a:cs typeface="Arial" panose="020B0604020202020204" pitchFamily="34" charset="0"/>
                      </a:endParaRPr>
                    </a:p>
                    <a:p>
                      <a:pPr marL="342900" marR="0" lvl="0" indent="-342900">
                        <a:lnSpc>
                          <a:spcPct val="115000"/>
                        </a:lnSpc>
                        <a:spcBef>
                          <a:spcPts val="0"/>
                        </a:spcBef>
                        <a:spcAft>
                          <a:spcPts val="600"/>
                        </a:spcAft>
                        <a:buFont typeface="Symbol"/>
                        <a:buChar char=""/>
                      </a:pPr>
                      <a:r>
                        <a:rPr lang="en-US" sz="1800" b="1" dirty="0">
                          <a:solidFill>
                            <a:schemeClr val="tx1"/>
                          </a:solidFill>
                          <a:effectLst/>
                          <a:latin typeface="+mn-lt"/>
                          <a:ea typeface="Calibri"/>
                          <a:cs typeface="Arial" panose="020B0604020202020204" pitchFamily="34" charset="0"/>
                        </a:rPr>
                        <a:t>Invasive species, diseases,  pests and their effects on biological communities</a:t>
                      </a:r>
                      <a:endParaRPr lang="en-US" sz="1800" b="1" dirty="0">
                        <a:solidFill>
                          <a:schemeClr val="tx1"/>
                        </a:solidFill>
                        <a:effectLst/>
                        <a:latin typeface="+mn-lt"/>
                        <a:ea typeface="Times New Roman"/>
                        <a:cs typeface="Arial" panose="020B0604020202020204" pitchFamily="34"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w="12700" cmpd="sng">
                      <a:noFill/>
                      <a:prstDash val="solid"/>
                    </a:lnTlToBr>
                    <a:lnBlToTr w="12700" cmpd="sng">
                      <a:noFill/>
                      <a:prstDash val="solid"/>
                    </a:lnBlToTr>
                    <a:solidFill>
                      <a:srgbClr val="94B6D2">
                        <a:lumMod val="40000"/>
                        <a:lumOff val="60000"/>
                      </a:srgbClr>
                    </a:solidFill>
                  </a:tcPr>
                </a:tc>
              </a:tr>
            </a:tbl>
          </a:graphicData>
        </a:graphic>
      </p:graphicFrame>
    </p:spTree>
    <p:extLst>
      <p:ext uri="{BB962C8B-B14F-4D97-AF65-F5344CB8AC3E}">
        <p14:creationId xmlns:p14="http://schemas.microsoft.com/office/powerpoint/2010/main" val="198156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941" y="2320174"/>
            <a:ext cx="7894565" cy="914400"/>
          </a:xfrm>
        </p:spPr>
        <p:txBody>
          <a:bodyPr>
            <a:normAutofit/>
          </a:bodyPr>
          <a:lstStyle/>
          <a:p>
            <a:r>
              <a:rPr lang="en-US" b="1" dirty="0" smtClean="0">
                <a:solidFill>
                  <a:srgbClr val="990000"/>
                </a:solidFill>
              </a:rPr>
              <a:t>Closing Questions – Sense of the SC</a:t>
            </a:r>
            <a:endParaRPr lang="en-US" b="1" dirty="0">
              <a:solidFill>
                <a:srgbClr val="990000"/>
              </a:solidFill>
            </a:endParaRPr>
          </a:p>
        </p:txBody>
      </p:sp>
      <p:sp>
        <p:nvSpPr>
          <p:cNvPr id="10" name="Content Placeholder 7"/>
          <p:cNvSpPr txBox="1">
            <a:spLocks/>
          </p:cNvSpPr>
          <p:nvPr/>
        </p:nvSpPr>
        <p:spPr>
          <a:xfrm>
            <a:off x="457200" y="5181600"/>
            <a:ext cx="7772400" cy="13930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prstClr val="black"/>
                </a:solidFill>
              </a:rPr>
              <a:t>Identified tasks that  have </a:t>
            </a:r>
            <a:r>
              <a:rPr lang="en-US" sz="2400" dirty="0" smtClean="0">
                <a:solidFill>
                  <a:prstClr val="black"/>
                </a:solidFill>
              </a:rPr>
              <a:t>been completed</a:t>
            </a:r>
          </a:p>
          <a:p>
            <a:r>
              <a:rPr lang="en-US" sz="2400" dirty="0" smtClean="0">
                <a:solidFill>
                  <a:prstClr val="black"/>
                </a:solidFill>
              </a:rPr>
              <a:t>Lists </a:t>
            </a:r>
            <a:r>
              <a:rPr lang="en-US" sz="2400" dirty="0" smtClean="0">
                <a:solidFill>
                  <a:prstClr val="black"/>
                </a:solidFill>
              </a:rPr>
              <a:t>of </a:t>
            </a:r>
            <a:r>
              <a:rPr lang="en-US" sz="2400" dirty="0" smtClean="0">
                <a:solidFill>
                  <a:prstClr val="black"/>
                </a:solidFill>
              </a:rPr>
              <a:t> candidate  </a:t>
            </a:r>
            <a:r>
              <a:rPr lang="en-US" sz="2400" dirty="0" smtClean="0">
                <a:solidFill>
                  <a:prstClr val="black"/>
                </a:solidFill>
              </a:rPr>
              <a:t>activities within </a:t>
            </a:r>
            <a:r>
              <a:rPr lang="en-US" sz="2400" dirty="0" smtClean="0">
                <a:solidFill>
                  <a:prstClr val="black"/>
                </a:solidFill>
              </a:rPr>
              <a:t>identified areas </a:t>
            </a:r>
            <a:r>
              <a:rPr lang="en-US" sz="2400" dirty="0" smtClean="0">
                <a:solidFill>
                  <a:prstClr val="black"/>
                </a:solidFill>
              </a:rPr>
              <a:t>of focus </a:t>
            </a:r>
            <a:r>
              <a:rPr lang="en-US" sz="2400" dirty="0" smtClean="0">
                <a:solidFill>
                  <a:prstClr val="black"/>
                </a:solidFill>
              </a:rPr>
              <a:t>were  developed</a:t>
            </a:r>
            <a:endParaRPr lang="en-US" sz="2400" dirty="0" smtClean="0">
              <a:solidFill>
                <a:prstClr val="black"/>
              </a:solidFill>
            </a:endParaRPr>
          </a:p>
        </p:txBody>
      </p:sp>
      <p:graphicFrame>
        <p:nvGraphicFramePr>
          <p:cNvPr id="11" name="Diagram 10"/>
          <p:cNvGraphicFramePr/>
          <p:nvPr>
            <p:extLst>
              <p:ext uri="{D42A27DB-BD31-4B8C-83A1-F6EECF244321}">
                <p14:modId xmlns:p14="http://schemas.microsoft.com/office/powerpoint/2010/main" val="2846956327"/>
              </p:ext>
            </p:extLst>
          </p:nvPr>
        </p:nvGraphicFramePr>
        <p:xfrm>
          <a:off x="381000" y="1928288"/>
          <a:ext cx="8305800" cy="129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2473288" y="4399403"/>
            <a:ext cx="1682821" cy="230832"/>
          </a:xfrm>
          <a:prstGeom prst="rect">
            <a:avLst/>
          </a:prstGeom>
          <a:noFill/>
        </p:spPr>
        <p:txBody>
          <a:bodyPr wrap="square" rtlCol="0">
            <a:spAutoFit/>
          </a:bodyPr>
          <a:lstStyle/>
          <a:p>
            <a:pPr algn="ctr"/>
            <a:r>
              <a:rPr lang="en-US" sz="900" b="1" dirty="0">
                <a:solidFill>
                  <a:prstClr val="black"/>
                </a:solidFill>
              </a:rPr>
              <a:t>Importance for NPLCC action</a:t>
            </a:r>
          </a:p>
        </p:txBody>
      </p:sp>
      <p:graphicFrame>
        <p:nvGraphicFramePr>
          <p:cNvPr id="13" name="Chart 12"/>
          <p:cNvGraphicFramePr>
            <a:graphicFrameLocks/>
          </p:cNvGraphicFramePr>
          <p:nvPr>
            <p:extLst>
              <p:ext uri="{D42A27DB-BD31-4B8C-83A1-F6EECF244321}">
                <p14:modId xmlns:p14="http://schemas.microsoft.com/office/powerpoint/2010/main" val="2177218919"/>
              </p:ext>
            </p:extLst>
          </p:nvPr>
        </p:nvGraphicFramePr>
        <p:xfrm>
          <a:off x="2463763" y="3367799"/>
          <a:ext cx="1738745" cy="1031604"/>
        </p:xfrm>
        <a:graphic>
          <a:graphicData uri="http://schemas.openxmlformats.org/drawingml/2006/chart">
            <c:chart xmlns:c="http://schemas.openxmlformats.org/drawingml/2006/chart" xmlns:r="http://schemas.openxmlformats.org/officeDocument/2006/relationships" r:id="rId8"/>
          </a:graphicData>
        </a:graphic>
      </p:graphicFrame>
      <p:sp>
        <p:nvSpPr>
          <p:cNvPr id="14" name="Rectangle 13"/>
          <p:cNvSpPr/>
          <p:nvPr/>
        </p:nvSpPr>
        <p:spPr>
          <a:xfrm>
            <a:off x="533400" y="3158374"/>
            <a:ext cx="1828800" cy="1931908"/>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p:cNvSpPr/>
          <p:nvPr/>
        </p:nvSpPr>
        <p:spPr>
          <a:xfrm>
            <a:off x="2362200" y="3158374"/>
            <a:ext cx="1904998"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4267200" y="3158374"/>
            <a:ext cx="1905000"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a:off x="6172200" y="3158374"/>
            <a:ext cx="1905000" cy="194521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Down Arrow 17"/>
          <p:cNvSpPr/>
          <p:nvPr/>
        </p:nvSpPr>
        <p:spPr>
          <a:xfrm flipV="1">
            <a:off x="1371600" y="3284528"/>
            <a:ext cx="128777" cy="260912"/>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TextBox 18"/>
          <p:cNvSpPr txBox="1"/>
          <p:nvPr/>
        </p:nvSpPr>
        <p:spPr>
          <a:xfrm>
            <a:off x="6324600" y="3234574"/>
            <a:ext cx="1371600" cy="938719"/>
          </a:xfrm>
          <a:prstGeom prst="rect">
            <a:avLst/>
          </a:prstGeom>
          <a:noFill/>
          <a:ln>
            <a:solidFill>
              <a:schemeClr val="tx1"/>
            </a:solidFill>
          </a:ln>
        </p:spPr>
        <p:txBody>
          <a:bodyPr wrap="square" rtlCol="0">
            <a:spAutoFit/>
          </a:bodyPr>
          <a:lstStyle/>
          <a:p>
            <a:r>
              <a:rPr lang="en-US" sz="1100" dirty="0">
                <a:solidFill>
                  <a:prstClr val="black"/>
                </a:solidFill>
              </a:rPr>
              <a:t>Activity</a:t>
            </a:r>
          </a:p>
          <a:p>
            <a:r>
              <a:rPr lang="en-US" sz="1100" dirty="0">
                <a:solidFill>
                  <a:prstClr val="black"/>
                </a:solidFill>
              </a:rPr>
              <a:t>Need</a:t>
            </a:r>
          </a:p>
          <a:p>
            <a:r>
              <a:rPr lang="en-US" sz="1100" dirty="0">
                <a:solidFill>
                  <a:prstClr val="black"/>
                </a:solidFill>
              </a:rPr>
              <a:t>Description</a:t>
            </a:r>
          </a:p>
          <a:p>
            <a:r>
              <a:rPr lang="en-US" sz="1100" dirty="0">
                <a:solidFill>
                  <a:prstClr val="black"/>
                </a:solidFill>
              </a:rPr>
              <a:t>Specific actions</a:t>
            </a:r>
          </a:p>
          <a:p>
            <a:r>
              <a:rPr lang="en-US" sz="1100" dirty="0">
                <a:solidFill>
                  <a:prstClr val="black"/>
                </a:solidFill>
              </a:rPr>
              <a:t>$$</a:t>
            </a:r>
          </a:p>
        </p:txBody>
      </p:sp>
      <p:sp>
        <p:nvSpPr>
          <p:cNvPr id="20" name="TextBox 19"/>
          <p:cNvSpPr txBox="1"/>
          <p:nvPr/>
        </p:nvSpPr>
        <p:spPr>
          <a:xfrm>
            <a:off x="6400800" y="3463174"/>
            <a:ext cx="1371600" cy="938719"/>
          </a:xfrm>
          <a:prstGeom prst="rect">
            <a:avLst/>
          </a:prstGeom>
          <a:solidFill>
            <a:schemeClr val="bg1"/>
          </a:solidFill>
          <a:ln>
            <a:solidFill>
              <a:schemeClr val="tx1"/>
            </a:solidFill>
          </a:ln>
        </p:spPr>
        <p:txBody>
          <a:bodyPr wrap="square" rtlCol="0">
            <a:spAutoFit/>
          </a:bodyPr>
          <a:lstStyle/>
          <a:p>
            <a:r>
              <a:rPr lang="en-US" sz="1100" dirty="0">
                <a:solidFill>
                  <a:prstClr val="black"/>
                </a:solidFill>
              </a:rPr>
              <a:t>Activity</a:t>
            </a:r>
          </a:p>
          <a:p>
            <a:r>
              <a:rPr lang="en-US" sz="1100" dirty="0">
                <a:solidFill>
                  <a:prstClr val="black"/>
                </a:solidFill>
              </a:rPr>
              <a:t>Need</a:t>
            </a:r>
          </a:p>
          <a:p>
            <a:r>
              <a:rPr lang="en-US" sz="1100" dirty="0">
                <a:solidFill>
                  <a:prstClr val="black"/>
                </a:solidFill>
              </a:rPr>
              <a:t>Description</a:t>
            </a:r>
          </a:p>
          <a:p>
            <a:r>
              <a:rPr lang="en-US" sz="1100" dirty="0">
                <a:solidFill>
                  <a:prstClr val="black"/>
                </a:solidFill>
              </a:rPr>
              <a:t>Specific actions</a:t>
            </a:r>
          </a:p>
          <a:p>
            <a:r>
              <a:rPr lang="en-US" sz="1100" dirty="0">
                <a:solidFill>
                  <a:prstClr val="black"/>
                </a:solidFill>
              </a:rPr>
              <a:t>$$</a:t>
            </a:r>
          </a:p>
        </p:txBody>
      </p:sp>
      <p:sp>
        <p:nvSpPr>
          <p:cNvPr id="21" name="TextBox 20"/>
          <p:cNvSpPr txBox="1"/>
          <p:nvPr/>
        </p:nvSpPr>
        <p:spPr>
          <a:xfrm>
            <a:off x="6477000" y="3667455"/>
            <a:ext cx="1371600" cy="938719"/>
          </a:xfrm>
          <a:prstGeom prst="rect">
            <a:avLst/>
          </a:prstGeom>
          <a:solidFill>
            <a:schemeClr val="bg1"/>
          </a:solidFill>
          <a:ln>
            <a:solidFill>
              <a:schemeClr val="tx1"/>
            </a:solidFill>
          </a:ln>
        </p:spPr>
        <p:txBody>
          <a:bodyPr wrap="square" rtlCol="0">
            <a:spAutoFit/>
          </a:bodyPr>
          <a:lstStyle/>
          <a:p>
            <a:r>
              <a:rPr lang="en-US" sz="1100" dirty="0">
                <a:solidFill>
                  <a:prstClr val="black"/>
                </a:solidFill>
              </a:rPr>
              <a:t>Activity</a:t>
            </a:r>
          </a:p>
          <a:p>
            <a:r>
              <a:rPr lang="en-US" sz="1100" dirty="0">
                <a:solidFill>
                  <a:prstClr val="black"/>
                </a:solidFill>
              </a:rPr>
              <a:t>Need</a:t>
            </a:r>
          </a:p>
          <a:p>
            <a:r>
              <a:rPr lang="en-US" sz="1100" dirty="0">
                <a:solidFill>
                  <a:prstClr val="black"/>
                </a:solidFill>
              </a:rPr>
              <a:t>Description</a:t>
            </a:r>
          </a:p>
          <a:p>
            <a:r>
              <a:rPr lang="en-US" sz="1100" dirty="0">
                <a:solidFill>
                  <a:prstClr val="black"/>
                </a:solidFill>
              </a:rPr>
              <a:t>Specific actions</a:t>
            </a:r>
          </a:p>
          <a:p>
            <a:r>
              <a:rPr lang="en-US" sz="1100" dirty="0">
                <a:solidFill>
                  <a:prstClr val="black"/>
                </a:solidFill>
              </a:rPr>
              <a:t>$$</a:t>
            </a:r>
          </a:p>
        </p:txBody>
      </p:sp>
      <p:sp>
        <p:nvSpPr>
          <p:cNvPr id="22" name="TextBox 21"/>
          <p:cNvSpPr txBox="1"/>
          <p:nvPr/>
        </p:nvSpPr>
        <p:spPr>
          <a:xfrm rot="5400000">
            <a:off x="6800357" y="4517722"/>
            <a:ext cx="590581" cy="584775"/>
          </a:xfrm>
          <a:prstGeom prst="rect">
            <a:avLst/>
          </a:prstGeom>
          <a:noFill/>
        </p:spPr>
        <p:txBody>
          <a:bodyPr wrap="square" rtlCol="0">
            <a:spAutoFit/>
          </a:bodyPr>
          <a:lstStyle/>
          <a:p>
            <a:r>
              <a:rPr lang="en-US" sz="3200" dirty="0">
                <a:solidFill>
                  <a:prstClr val="black"/>
                </a:solidFill>
              </a:rPr>
              <a:t>…</a:t>
            </a:r>
          </a:p>
        </p:txBody>
      </p:sp>
      <p:graphicFrame>
        <p:nvGraphicFramePr>
          <p:cNvPr id="23" name="Table 22"/>
          <p:cNvGraphicFramePr>
            <a:graphicFrameLocks noGrp="1"/>
          </p:cNvGraphicFramePr>
          <p:nvPr>
            <p:extLst>
              <p:ext uri="{D42A27DB-BD31-4B8C-83A1-F6EECF244321}">
                <p14:modId xmlns:p14="http://schemas.microsoft.com/office/powerpoint/2010/main" val="2754517325"/>
              </p:ext>
            </p:extLst>
          </p:nvPr>
        </p:nvGraphicFramePr>
        <p:xfrm>
          <a:off x="609600" y="3501200"/>
          <a:ext cx="1600200" cy="1261872"/>
        </p:xfrm>
        <a:graphic>
          <a:graphicData uri="http://schemas.openxmlformats.org/drawingml/2006/table">
            <a:tbl>
              <a:tblPr firstRow="1" firstCol="1" bandRow="1">
                <a:tableStyleId>{5C22544A-7EE6-4342-B048-85BDC9FD1C3A}</a:tableStyleId>
              </a:tblPr>
              <a:tblGrid>
                <a:gridCol w="831572"/>
                <a:gridCol w="768628"/>
              </a:tblGrid>
              <a:tr h="368325">
                <a:tc>
                  <a:txBody>
                    <a:bodyPr/>
                    <a:lstStyle/>
                    <a:p>
                      <a:pPr marL="0" marR="0">
                        <a:lnSpc>
                          <a:spcPct val="115000"/>
                        </a:lnSpc>
                        <a:spcBef>
                          <a:spcPts val="0"/>
                        </a:spcBef>
                        <a:spcAft>
                          <a:spcPts val="0"/>
                        </a:spcAft>
                      </a:pPr>
                      <a:r>
                        <a:rPr lang="en-US" sz="1200" dirty="0">
                          <a:effectLst/>
                        </a:rPr>
                        <a:t>Guiding Principles</a:t>
                      </a:r>
                      <a:endParaRPr lang="en-US" sz="12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1200" dirty="0">
                          <a:effectLst/>
                        </a:rPr>
                        <a:t>Priority </a:t>
                      </a:r>
                      <a:endParaRPr lang="en-US" sz="1200" dirty="0" smtClean="0">
                        <a:effectLst/>
                      </a:endParaRPr>
                    </a:p>
                    <a:p>
                      <a:pPr marL="0" marR="0">
                        <a:lnSpc>
                          <a:spcPct val="115000"/>
                        </a:lnSpc>
                        <a:spcBef>
                          <a:spcPts val="0"/>
                        </a:spcBef>
                        <a:spcAft>
                          <a:spcPts val="0"/>
                        </a:spcAft>
                      </a:pPr>
                      <a:r>
                        <a:rPr lang="en-US" sz="1200" dirty="0" smtClean="0">
                          <a:effectLst/>
                        </a:rPr>
                        <a:t>Topics</a:t>
                      </a:r>
                      <a:endParaRPr lang="en-US" sz="1200" dirty="0">
                        <a:effectLst/>
                        <a:latin typeface="Calibri"/>
                        <a:ea typeface="Times New Roman"/>
                        <a:cs typeface="Times New Roman"/>
                      </a:endParaRPr>
                    </a:p>
                  </a:txBody>
                  <a:tcPr marL="68580" marR="68580" marT="0" marB="0"/>
                </a:tc>
              </a:tr>
              <a:tr h="736649">
                <a:tc>
                  <a:txBody>
                    <a:bodyPr/>
                    <a:lstStyle/>
                    <a:p>
                      <a:pPr marL="114300" marR="0" lvl="0" indent="-114300">
                        <a:lnSpc>
                          <a:spcPct val="115000"/>
                        </a:lnSpc>
                        <a:spcBef>
                          <a:spcPts val="0"/>
                        </a:spcBef>
                        <a:spcAft>
                          <a:spcPts val="0"/>
                        </a:spcAft>
                        <a:buFont typeface="Symbol"/>
                        <a:buChar char=""/>
                      </a:pPr>
                      <a:r>
                        <a:rPr lang="en-US" sz="1200" dirty="0" smtClean="0">
                          <a:solidFill>
                            <a:schemeClr val="tx1"/>
                          </a:solidFill>
                          <a:effectLst/>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p>
                    <a:p>
                      <a:pPr marL="114300" marR="0" lvl="0" indent="-114300">
                        <a:lnSpc>
                          <a:spcPct val="115000"/>
                        </a:lnSpc>
                        <a:spcBef>
                          <a:spcPts val="0"/>
                        </a:spcBef>
                        <a:spcAft>
                          <a:spcPts val="0"/>
                        </a:spcAft>
                        <a:buFont typeface="Symbol"/>
                        <a:buChar char=""/>
                      </a:pPr>
                      <a:r>
                        <a:rPr lang="en-US" sz="1200" dirty="0" smtClean="0">
                          <a:solidFill>
                            <a:schemeClr val="tx1"/>
                          </a:solidFill>
                          <a:effectLst/>
                          <a:latin typeface="Calibri"/>
                          <a:ea typeface="Times New Roman"/>
                          <a:cs typeface="Times New Roman"/>
                        </a:rPr>
                        <a:t>…</a:t>
                      </a:r>
                      <a:endParaRPr lang="en-US" sz="1200" dirty="0">
                        <a:solidFill>
                          <a:schemeClr val="tx1"/>
                        </a:solidFill>
                        <a:effectLst/>
                        <a:latin typeface="Calibri"/>
                        <a:ea typeface="Times New Roman"/>
                        <a:cs typeface="Times New Roman"/>
                      </a:endParaRPr>
                    </a:p>
                  </a:txBody>
                  <a:tcPr marL="68580" marR="68580" marT="0" marB="0">
                    <a:solidFill>
                      <a:schemeClr val="accent1">
                        <a:lumMod val="40000"/>
                        <a:lumOff val="60000"/>
                      </a:schemeClr>
                    </a:solidFill>
                  </a:tcPr>
                </a:tc>
                <a:tc>
                  <a:txBody>
                    <a:bodyPr/>
                    <a:lstStyle/>
                    <a:p>
                      <a:pPr marL="114300" marR="0" lvl="0" indent="-114300">
                        <a:lnSpc>
                          <a:spcPct val="115000"/>
                        </a:lnSpc>
                        <a:spcBef>
                          <a:spcPts val="0"/>
                        </a:spcBef>
                        <a:spcAft>
                          <a:spcPts val="0"/>
                        </a:spcAft>
                        <a:buFont typeface="Symbol"/>
                        <a:buChar char=""/>
                      </a:pPr>
                      <a:r>
                        <a:rPr lang="en-US" sz="1200" dirty="0" smtClean="0">
                          <a:effectLst/>
                        </a:rPr>
                        <a:t>A</a:t>
                      </a:r>
                    </a:p>
                    <a:p>
                      <a:pPr marL="114300" marR="0" lvl="0" indent="-114300">
                        <a:lnSpc>
                          <a:spcPct val="115000"/>
                        </a:lnSpc>
                        <a:spcBef>
                          <a:spcPts val="0"/>
                        </a:spcBef>
                        <a:spcAft>
                          <a:spcPts val="0"/>
                        </a:spcAft>
                        <a:buFont typeface="Symbol"/>
                        <a:buChar char=""/>
                      </a:pPr>
                      <a:r>
                        <a:rPr lang="en-US" sz="1200" dirty="0" smtClean="0">
                          <a:effectLst/>
                        </a:rPr>
                        <a:t>B</a:t>
                      </a:r>
                    </a:p>
                    <a:p>
                      <a:pPr marL="114300" marR="0" lvl="0" indent="-114300">
                        <a:lnSpc>
                          <a:spcPct val="115000"/>
                        </a:lnSpc>
                        <a:spcBef>
                          <a:spcPts val="0"/>
                        </a:spcBef>
                        <a:spcAft>
                          <a:spcPts val="0"/>
                        </a:spcAft>
                        <a:buFont typeface="Symbol"/>
                        <a:buChar char=""/>
                      </a:pPr>
                      <a:r>
                        <a:rPr lang="en-US" sz="1200" dirty="0" smtClean="0">
                          <a:effectLst/>
                        </a:rPr>
                        <a:t>C</a:t>
                      </a:r>
                    </a:p>
                    <a:p>
                      <a:pPr marL="114300" marR="0" lvl="0" indent="-114300">
                        <a:lnSpc>
                          <a:spcPct val="115000"/>
                        </a:lnSpc>
                        <a:spcBef>
                          <a:spcPts val="0"/>
                        </a:spcBef>
                        <a:spcAft>
                          <a:spcPts val="0"/>
                        </a:spcAft>
                        <a:buFont typeface="Symbol"/>
                        <a:buChar char=""/>
                      </a:pPr>
                      <a:r>
                        <a:rPr lang="en-US" sz="1200" dirty="0" smtClean="0">
                          <a:effectLst/>
                        </a:rPr>
                        <a:t>D</a:t>
                      </a:r>
                    </a:p>
                  </a:txBody>
                  <a:tcPr marL="68580" marR="68580" marT="0" marB="0"/>
                </a:tc>
              </a:tr>
            </a:tbl>
          </a:graphicData>
        </a:graphic>
      </p:graphicFrame>
      <p:pic>
        <p:nvPicPr>
          <p:cNvPr id="24" name="Picture 2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43401" y="3451389"/>
            <a:ext cx="1676400" cy="1136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itle 1"/>
          <p:cNvSpPr txBox="1">
            <a:spLocks/>
          </p:cNvSpPr>
          <p:nvPr/>
        </p:nvSpPr>
        <p:spPr>
          <a:xfrm>
            <a:off x="685800" y="1142999"/>
            <a:ext cx="7894565" cy="91440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990000"/>
                </a:solidFill>
              </a:rPr>
              <a:t>Annual</a:t>
            </a:r>
            <a:r>
              <a:rPr lang="en-US" b="1" dirty="0" smtClean="0">
                <a:solidFill>
                  <a:srgbClr val="990000"/>
                </a:solidFill>
              </a:rPr>
              <a:t> </a:t>
            </a:r>
            <a:r>
              <a:rPr lang="en-US" b="1" dirty="0" smtClean="0">
                <a:solidFill>
                  <a:srgbClr val="990000"/>
                </a:solidFill>
              </a:rPr>
              <a:t>Implementation Planning Process</a:t>
            </a:r>
            <a:endParaRPr lang="en-US" b="1" dirty="0">
              <a:solidFill>
                <a:srgbClr val="990000"/>
              </a:solidFill>
            </a:endParaRPr>
          </a:p>
        </p:txBody>
      </p:sp>
    </p:spTree>
    <p:extLst>
      <p:ext uri="{BB962C8B-B14F-4D97-AF65-F5344CB8AC3E}">
        <p14:creationId xmlns:p14="http://schemas.microsoft.com/office/powerpoint/2010/main" val="381127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A061649-F10A-4965-85E8-894DB802B746}" type="slidenum">
              <a:rPr lang="en-US" smtClean="0">
                <a:solidFill>
                  <a:prstClr val="black">
                    <a:tint val="75000"/>
                  </a:prstClr>
                </a:solidFill>
              </a:rPr>
              <a:pPr/>
              <a:t>8</a:t>
            </a:fld>
            <a:endParaRPr lang="en-US" dirty="0">
              <a:solidFill>
                <a:prstClr val="black">
                  <a:tint val="75000"/>
                </a:prstClr>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3" y="0"/>
            <a:ext cx="8181975" cy="6858000"/>
          </a:xfrm>
          <a:prstGeom prst="rect">
            <a:avLst/>
          </a:prstGeom>
          <a:solidFill>
            <a:schemeClr val="bg1"/>
          </a:solidFill>
          <a:ln>
            <a:noFill/>
          </a:ln>
          <a:effectLst/>
        </p:spPr>
      </p:pic>
    </p:spTree>
    <p:extLst>
      <p:ext uri="{BB962C8B-B14F-4D97-AF65-F5344CB8AC3E}">
        <p14:creationId xmlns:p14="http://schemas.microsoft.com/office/powerpoint/2010/main" val="3494697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chemeClr val="accent1">
                <a:lumMod val="40000"/>
                <a:lumOff val="60000"/>
              </a:schemeClr>
            </a:gs>
            <a:gs pos="99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61115" y="2949575"/>
            <a:ext cx="7772400" cy="1470025"/>
          </a:xfrm>
          <a:prstGeom prst="rect">
            <a:avLst/>
          </a:prstGeom>
        </p:spPr>
        <p:txBody>
          <a:bodyPr>
            <a:normAutofit fontScale="90000"/>
          </a:bodyPr>
          <a:lstStyle/>
          <a:p>
            <a:r>
              <a:rPr lang="en-US" sz="2700" i="1" dirty="0" smtClean="0"/>
              <a:t/>
            </a:r>
            <a:br>
              <a:rPr lang="en-US" sz="2700" i="1" dirty="0" smtClean="0"/>
            </a:br>
            <a:r>
              <a:rPr lang="en-US" sz="2000" dirty="0" smtClean="0"/>
              <a:t/>
            </a:r>
            <a:br>
              <a:rPr lang="en-US" sz="2000" dirty="0" smtClean="0"/>
            </a:b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487715" y="1520370"/>
            <a:ext cx="12162972" cy="9122229"/>
          </a:xfrm>
          <a:prstGeom prst="rect">
            <a:avLst/>
          </a:prstGeom>
        </p:spPr>
      </p:pic>
      <p:sp>
        <p:nvSpPr>
          <p:cNvPr id="4" name="TextBox 3"/>
          <p:cNvSpPr txBox="1"/>
          <p:nvPr/>
        </p:nvSpPr>
        <p:spPr>
          <a:xfrm>
            <a:off x="337457" y="1905000"/>
            <a:ext cx="8686800" cy="3139321"/>
          </a:xfrm>
          <a:prstGeom prst="rect">
            <a:avLst/>
          </a:prstGeom>
          <a:solidFill>
            <a:schemeClr val="bg2">
              <a:alpha val="89000"/>
            </a:schemeClr>
          </a:solidFill>
        </p:spPr>
        <p:txBody>
          <a:bodyPr wrap="square" rtlCol="0">
            <a:spAutoFit/>
          </a:bodyPr>
          <a:lstStyle/>
          <a:p>
            <a:pPr marL="342900" indent="-342900">
              <a:spcAft>
                <a:spcPts val="1200"/>
              </a:spcAft>
              <a:buAutoNum type="arabicParenR"/>
            </a:pPr>
            <a:r>
              <a:rPr lang="en-US" sz="2400" b="1" dirty="0" smtClean="0"/>
              <a:t>What are the most immediate conservation needs across the NPLCC landscape?</a:t>
            </a:r>
          </a:p>
          <a:p>
            <a:pPr marL="342900" indent="-342900">
              <a:spcAft>
                <a:spcPts val="1200"/>
              </a:spcAft>
              <a:buAutoNum type="arabicParenR"/>
            </a:pPr>
            <a:r>
              <a:rPr lang="en-US" sz="2400" b="1" dirty="0" smtClean="0"/>
              <a:t>How valuable is this information for managers and other decision-makers?</a:t>
            </a:r>
          </a:p>
          <a:p>
            <a:pPr marL="342900" indent="-342900">
              <a:spcAft>
                <a:spcPts val="1200"/>
              </a:spcAft>
              <a:buAutoNum type="arabicParenR"/>
            </a:pPr>
            <a:r>
              <a:rPr lang="en-US" sz="2400" b="1" dirty="0" smtClean="0"/>
              <a:t>How critical is it for the NPLCC to focus on work of this type?</a:t>
            </a:r>
          </a:p>
          <a:p>
            <a:pPr marL="342900" indent="-342900">
              <a:spcAft>
                <a:spcPts val="1200"/>
              </a:spcAft>
              <a:buAutoNum type="arabicParenR"/>
            </a:pPr>
            <a:r>
              <a:rPr lang="en-US" sz="2400" b="1" dirty="0" smtClean="0"/>
              <a:t>Is there relevant work of this type already being done by others?</a:t>
            </a:r>
            <a:endParaRPr lang="en-US" sz="2400" b="1" dirty="0"/>
          </a:p>
        </p:txBody>
      </p:sp>
      <p:sp>
        <p:nvSpPr>
          <p:cNvPr id="5" name="TextBox 4"/>
          <p:cNvSpPr txBox="1"/>
          <p:nvPr/>
        </p:nvSpPr>
        <p:spPr>
          <a:xfrm>
            <a:off x="1600200" y="609599"/>
            <a:ext cx="5834783" cy="1077218"/>
          </a:xfrm>
          <a:prstGeom prst="rect">
            <a:avLst/>
          </a:prstGeom>
          <a:solidFill>
            <a:schemeClr val="bg2">
              <a:alpha val="89000"/>
            </a:schemeClr>
          </a:solidFill>
        </p:spPr>
        <p:txBody>
          <a:bodyPr wrap="square" rtlCol="0">
            <a:spAutoFit/>
          </a:bodyPr>
          <a:lstStyle/>
          <a:p>
            <a:pPr algn="ctr"/>
            <a:r>
              <a:rPr lang="en-US" sz="3200" b="1" dirty="0" smtClean="0">
                <a:solidFill>
                  <a:srgbClr val="C00000"/>
                </a:solidFill>
              </a:rPr>
              <a:t>Proposed Framing Questions for the 2017-2021 S-TEK Strategy</a:t>
            </a:r>
            <a:endParaRPr lang="en-US" sz="3200" b="1" dirty="0">
              <a:solidFill>
                <a:srgbClr val="C00000"/>
              </a:solidFill>
            </a:endParaRPr>
          </a:p>
        </p:txBody>
      </p:sp>
      <p:sp>
        <p:nvSpPr>
          <p:cNvPr id="6" name="TextBox 5"/>
          <p:cNvSpPr txBox="1"/>
          <p:nvPr/>
        </p:nvSpPr>
        <p:spPr>
          <a:xfrm>
            <a:off x="1600199" y="5558266"/>
            <a:ext cx="5834783" cy="954107"/>
          </a:xfrm>
          <a:prstGeom prst="rect">
            <a:avLst/>
          </a:prstGeom>
          <a:solidFill>
            <a:schemeClr val="bg2">
              <a:alpha val="89000"/>
            </a:schemeClr>
          </a:solidFill>
        </p:spPr>
        <p:txBody>
          <a:bodyPr wrap="square" rtlCol="0">
            <a:spAutoFit/>
          </a:bodyPr>
          <a:lstStyle/>
          <a:p>
            <a:pPr algn="ctr"/>
            <a:r>
              <a:rPr lang="en-US" sz="2800" b="1" dirty="0" smtClean="0">
                <a:solidFill>
                  <a:srgbClr val="C00000"/>
                </a:solidFill>
              </a:rPr>
              <a:t>What Role Should the NPLCC Play</a:t>
            </a:r>
            <a:r>
              <a:rPr lang="en-US" sz="2800" b="1" dirty="0" smtClean="0">
                <a:solidFill>
                  <a:srgbClr val="C00000"/>
                </a:solidFill>
              </a:rPr>
              <a:t>?</a:t>
            </a:r>
          </a:p>
          <a:p>
            <a:pPr algn="ctr"/>
            <a:r>
              <a:rPr lang="en-US" sz="2800" b="1" i="1" dirty="0" smtClean="0"/>
              <a:t>See handout for full descriptions</a:t>
            </a:r>
            <a:r>
              <a:rPr lang="en-US" sz="2800" b="1" i="1" dirty="0" smtClean="0"/>
              <a:t>  </a:t>
            </a:r>
            <a:endParaRPr lang="en-US" sz="2800" b="1" i="1" dirty="0"/>
          </a:p>
        </p:txBody>
      </p:sp>
    </p:spTree>
    <p:extLst>
      <p:ext uri="{BB962C8B-B14F-4D97-AF65-F5344CB8AC3E}">
        <p14:creationId xmlns:p14="http://schemas.microsoft.com/office/powerpoint/2010/main" val="32538105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2819400" y="1752600"/>
            <a:ext cx="184731" cy="369332"/>
          </a:xfrm>
          <a:prstGeom prst="rect">
            <a:avLst/>
          </a:prstGeom>
          <a:noFill/>
        </p:spPr>
        <p:txBody>
          <a:bodyPr wrap="none" rtlCol="0">
            <a:spAutoFit/>
          </a:bodyPr>
          <a:lstStyle/>
          <a:p>
            <a:endParaRPr lang="en-US" dirty="0"/>
          </a:p>
        </p:txBody>
      </p:sp>
      <p:sp>
        <p:nvSpPr>
          <p:cNvPr id="5" name="TextBox 4"/>
          <p:cNvSpPr txBox="1"/>
          <p:nvPr/>
        </p:nvSpPr>
        <p:spPr>
          <a:xfrm>
            <a:off x="1933288" y="457200"/>
            <a:ext cx="6220112" cy="523220"/>
          </a:xfrm>
          <a:prstGeom prst="rect">
            <a:avLst/>
          </a:prstGeom>
          <a:solidFill>
            <a:schemeClr val="bg1"/>
          </a:solidFill>
          <a:ln w="9525">
            <a:noFill/>
          </a:ln>
        </p:spPr>
        <p:txBody>
          <a:bodyPr wrap="square" rtlCol="0">
            <a:spAutoFit/>
          </a:bodyPr>
          <a:lstStyle/>
          <a:p>
            <a:r>
              <a:rPr lang="en-US" sz="2800" b="1" u="sng" dirty="0" smtClean="0"/>
              <a:t>Conservation Targets  Within the NPLCC</a:t>
            </a:r>
            <a:endParaRPr lang="en-US" sz="2800" b="1" u="sng"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54428"/>
            <a:ext cx="1703386" cy="1703386"/>
          </a:xfrm>
          <a:prstGeom prst="rect">
            <a:avLst/>
          </a:prstGeom>
        </p:spPr>
      </p:pic>
      <p:sp>
        <p:nvSpPr>
          <p:cNvPr id="8" name="TextBox 7"/>
          <p:cNvSpPr txBox="1"/>
          <p:nvPr/>
        </p:nvSpPr>
        <p:spPr>
          <a:xfrm>
            <a:off x="304800" y="1284906"/>
            <a:ext cx="3300519" cy="1384995"/>
          </a:xfrm>
          <a:prstGeom prst="rect">
            <a:avLst/>
          </a:prstGeom>
          <a:noFill/>
        </p:spPr>
        <p:txBody>
          <a:bodyPr wrap="none" rtlCol="0">
            <a:spAutoFit/>
          </a:bodyPr>
          <a:lstStyle/>
          <a:p>
            <a:r>
              <a:rPr lang="en-US" sz="2400" b="1" dirty="0" smtClean="0">
                <a:solidFill>
                  <a:schemeClr val="accent5">
                    <a:lumMod val="50000"/>
                  </a:schemeClr>
                </a:solidFill>
              </a:rPr>
              <a:t>Cascadia Partner Forum</a:t>
            </a:r>
            <a:r>
              <a:rPr lang="en-US" sz="2400" b="1" dirty="0" smtClean="0">
                <a:solidFill>
                  <a:schemeClr val="tx2"/>
                </a:solidFill>
              </a:rPr>
              <a:t>:</a:t>
            </a:r>
          </a:p>
          <a:p>
            <a:pPr marL="342900" indent="-342900">
              <a:buFont typeface="Arial" panose="020B0604020202020204" pitchFamily="34" charset="0"/>
              <a:buChar char="•"/>
            </a:pPr>
            <a:r>
              <a:rPr lang="en-US" sz="2000" b="1" dirty="0" smtClean="0"/>
              <a:t>Ecological Connectivity</a:t>
            </a:r>
          </a:p>
          <a:p>
            <a:pPr marL="342900" indent="-342900">
              <a:buFont typeface="Arial" panose="020B0604020202020204" pitchFamily="34" charset="0"/>
              <a:buChar char="•"/>
            </a:pPr>
            <a:r>
              <a:rPr lang="en-US" sz="2000" b="1" dirty="0" smtClean="0"/>
              <a:t>Grizzly Bear</a:t>
            </a:r>
          </a:p>
          <a:p>
            <a:pPr marL="342900" indent="-342900">
              <a:buFont typeface="Arial" panose="020B0604020202020204" pitchFamily="34" charset="0"/>
              <a:buChar char="•"/>
            </a:pPr>
            <a:r>
              <a:rPr lang="en-US" sz="2000" b="1" dirty="0" smtClean="0"/>
              <a:t>Salmon</a:t>
            </a:r>
            <a:endParaRPr lang="en-US" sz="2000" b="1" dirty="0"/>
          </a:p>
        </p:txBody>
      </p:sp>
      <p:sp>
        <p:nvSpPr>
          <p:cNvPr id="9" name="TextBox 8"/>
          <p:cNvSpPr txBox="1"/>
          <p:nvPr/>
        </p:nvSpPr>
        <p:spPr>
          <a:xfrm>
            <a:off x="4038600" y="1244768"/>
            <a:ext cx="4319259" cy="1384995"/>
          </a:xfrm>
          <a:prstGeom prst="rect">
            <a:avLst/>
          </a:prstGeom>
          <a:noFill/>
        </p:spPr>
        <p:txBody>
          <a:bodyPr wrap="none" rtlCol="0">
            <a:spAutoFit/>
          </a:bodyPr>
          <a:lstStyle/>
          <a:p>
            <a:r>
              <a:rPr lang="en-US" sz="2400" b="1" dirty="0" smtClean="0">
                <a:solidFill>
                  <a:schemeClr val="accent5">
                    <a:lumMod val="50000"/>
                  </a:schemeClr>
                </a:solidFill>
              </a:rPr>
              <a:t>PNW Coast LCD (</a:t>
            </a:r>
            <a:r>
              <a:rPr lang="en-US" sz="2400" b="1" i="1" dirty="0" smtClean="0">
                <a:solidFill>
                  <a:schemeClr val="accent5">
                    <a:lumMod val="50000"/>
                  </a:schemeClr>
                </a:solidFill>
              </a:rPr>
              <a:t>draft targets</a:t>
            </a:r>
            <a:r>
              <a:rPr lang="en-US" sz="2400" b="1" dirty="0" smtClean="0">
                <a:solidFill>
                  <a:schemeClr val="accent5">
                    <a:lumMod val="50000"/>
                  </a:schemeClr>
                </a:solidFill>
              </a:rPr>
              <a:t>)</a:t>
            </a:r>
            <a:r>
              <a:rPr lang="en-US" sz="2400" b="1" dirty="0" smtClean="0">
                <a:solidFill>
                  <a:schemeClr val="tx2"/>
                </a:solidFill>
              </a:rPr>
              <a:t>:</a:t>
            </a:r>
          </a:p>
          <a:p>
            <a:pPr marL="342900" indent="-342900">
              <a:buFont typeface="Arial" panose="020B0604020202020204" pitchFamily="34" charset="0"/>
              <a:buChar char="•"/>
            </a:pPr>
            <a:r>
              <a:rPr lang="en-US" sz="2000" b="1" dirty="0" smtClean="0"/>
              <a:t>Connectivity</a:t>
            </a:r>
          </a:p>
          <a:p>
            <a:pPr marL="342900" indent="-342900">
              <a:buFont typeface="Arial" panose="020B0604020202020204" pitchFamily="34" charset="0"/>
              <a:buChar char="•"/>
            </a:pPr>
            <a:r>
              <a:rPr lang="en-US" sz="2000" b="1" dirty="0" smtClean="0"/>
              <a:t>Diversity</a:t>
            </a:r>
          </a:p>
          <a:p>
            <a:pPr marL="342900" indent="-342900">
              <a:buFont typeface="Arial" panose="020B0604020202020204" pitchFamily="34" charset="0"/>
              <a:buChar char="•"/>
            </a:pPr>
            <a:r>
              <a:rPr lang="en-US" sz="2000" b="1" dirty="0" smtClean="0"/>
              <a:t>Other Coarse and Fine Filter Targets</a:t>
            </a:r>
            <a:endParaRPr lang="en-US" sz="2000" b="1" dirty="0"/>
          </a:p>
        </p:txBody>
      </p:sp>
      <p:sp>
        <p:nvSpPr>
          <p:cNvPr id="11" name="TextBox 10"/>
          <p:cNvSpPr txBox="1"/>
          <p:nvPr/>
        </p:nvSpPr>
        <p:spPr>
          <a:xfrm>
            <a:off x="348017" y="3123847"/>
            <a:ext cx="6220112" cy="523220"/>
          </a:xfrm>
          <a:prstGeom prst="rect">
            <a:avLst/>
          </a:prstGeom>
          <a:solidFill>
            <a:schemeClr val="bg1"/>
          </a:solidFill>
          <a:ln w="9525">
            <a:noFill/>
          </a:ln>
        </p:spPr>
        <p:txBody>
          <a:bodyPr wrap="square" rtlCol="0">
            <a:spAutoFit/>
          </a:bodyPr>
          <a:lstStyle/>
          <a:p>
            <a:r>
              <a:rPr lang="en-US" sz="2800" b="1" u="sng" dirty="0" smtClean="0"/>
              <a:t>Conservation Targets – Adjacent LCCs</a:t>
            </a:r>
            <a:endParaRPr lang="en-US" sz="2800" b="1" u="sng" dirty="0"/>
          </a:p>
        </p:txBody>
      </p:sp>
      <p:sp>
        <p:nvSpPr>
          <p:cNvPr id="12" name="TextBox 11"/>
          <p:cNvSpPr txBox="1"/>
          <p:nvPr/>
        </p:nvSpPr>
        <p:spPr>
          <a:xfrm>
            <a:off x="409288" y="3962400"/>
            <a:ext cx="2752164" cy="1384995"/>
          </a:xfrm>
          <a:prstGeom prst="rect">
            <a:avLst/>
          </a:prstGeom>
          <a:noFill/>
        </p:spPr>
        <p:txBody>
          <a:bodyPr wrap="none" rtlCol="0">
            <a:spAutoFit/>
          </a:bodyPr>
          <a:lstStyle/>
          <a:p>
            <a:r>
              <a:rPr lang="en-US" sz="2400" b="1" dirty="0" smtClean="0">
                <a:solidFill>
                  <a:schemeClr val="accent3">
                    <a:lumMod val="50000"/>
                  </a:schemeClr>
                </a:solidFill>
              </a:rPr>
              <a:t>Great Northern LCC:</a:t>
            </a:r>
          </a:p>
          <a:p>
            <a:pPr marL="342900" indent="-342900">
              <a:buFont typeface="Arial" panose="020B0604020202020204" pitchFamily="34" charset="0"/>
              <a:buChar char="•"/>
            </a:pPr>
            <a:r>
              <a:rPr lang="en-US" sz="2000" b="1" dirty="0" smtClean="0"/>
              <a:t>Connectivity</a:t>
            </a:r>
          </a:p>
          <a:p>
            <a:pPr marL="342900" indent="-342900">
              <a:buFont typeface="Arial" panose="020B0604020202020204" pitchFamily="34" charset="0"/>
              <a:buChar char="•"/>
            </a:pPr>
            <a:r>
              <a:rPr lang="en-US" sz="2000" b="1" dirty="0" smtClean="0"/>
              <a:t>Aquatic Integrity</a:t>
            </a:r>
          </a:p>
          <a:p>
            <a:pPr marL="342900" indent="-342900">
              <a:buFont typeface="Arial" panose="020B0604020202020204" pitchFamily="34" charset="0"/>
              <a:buChar char="•"/>
            </a:pPr>
            <a:r>
              <a:rPr lang="en-US" sz="2000" b="1" dirty="0" smtClean="0"/>
              <a:t>Other </a:t>
            </a:r>
          </a:p>
        </p:txBody>
      </p:sp>
      <p:sp>
        <p:nvSpPr>
          <p:cNvPr id="13" name="TextBox 12"/>
          <p:cNvSpPr txBox="1"/>
          <p:nvPr/>
        </p:nvSpPr>
        <p:spPr>
          <a:xfrm>
            <a:off x="3458073" y="3943052"/>
            <a:ext cx="5685927" cy="2000548"/>
          </a:xfrm>
          <a:prstGeom prst="rect">
            <a:avLst/>
          </a:prstGeom>
          <a:noFill/>
        </p:spPr>
        <p:txBody>
          <a:bodyPr wrap="square" rtlCol="0">
            <a:spAutoFit/>
          </a:bodyPr>
          <a:lstStyle/>
          <a:p>
            <a:r>
              <a:rPr lang="en-US" sz="2400" b="1" dirty="0" smtClean="0">
                <a:solidFill>
                  <a:schemeClr val="accent3">
                    <a:lumMod val="50000"/>
                  </a:schemeClr>
                </a:solidFill>
              </a:rPr>
              <a:t>Northwest Boreal LCC:</a:t>
            </a:r>
          </a:p>
          <a:p>
            <a:pPr marL="342900" indent="-342900">
              <a:buFont typeface="Arial" panose="020B0604020202020204" pitchFamily="34" charset="0"/>
              <a:buChar char="•"/>
            </a:pPr>
            <a:r>
              <a:rPr lang="en-US" sz="2000" b="1" dirty="0" smtClean="0"/>
              <a:t>Intact and connected landscapes and watersheds</a:t>
            </a:r>
          </a:p>
          <a:p>
            <a:pPr marL="342900" indent="-342900">
              <a:buFont typeface="Arial" panose="020B0604020202020204" pitchFamily="34" charset="0"/>
              <a:buChar char="•"/>
            </a:pPr>
            <a:r>
              <a:rPr lang="en-US" sz="2000" b="1" dirty="0" smtClean="0"/>
              <a:t>Sustained biodiversity and ecosystem services</a:t>
            </a:r>
          </a:p>
          <a:p>
            <a:pPr marL="342900" indent="-342900">
              <a:buFont typeface="Arial" panose="020B0604020202020204" pitchFamily="34" charset="0"/>
              <a:buChar char="•"/>
            </a:pPr>
            <a:r>
              <a:rPr lang="en-US" sz="2000" b="1" dirty="0" smtClean="0"/>
              <a:t>Cultural, economic, environmental, recreational, and  spiritual values supported</a:t>
            </a:r>
            <a:endParaRPr lang="en-US" sz="2000" b="1" dirty="0"/>
          </a:p>
        </p:txBody>
      </p:sp>
      <p:sp>
        <p:nvSpPr>
          <p:cNvPr id="14" name="TextBox 13"/>
          <p:cNvSpPr txBox="1"/>
          <p:nvPr/>
        </p:nvSpPr>
        <p:spPr>
          <a:xfrm>
            <a:off x="1096210" y="6055509"/>
            <a:ext cx="7006020" cy="584775"/>
          </a:xfrm>
          <a:prstGeom prst="rect">
            <a:avLst/>
          </a:prstGeom>
          <a:noFill/>
        </p:spPr>
        <p:txBody>
          <a:bodyPr wrap="none" rtlCol="0">
            <a:spAutoFit/>
          </a:bodyPr>
          <a:lstStyle/>
          <a:p>
            <a:r>
              <a:rPr lang="en-US" sz="3200" b="1" i="1" dirty="0" smtClean="0">
                <a:solidFill>
                  <a:srgbClr val="C00000"/>
                </a:solidFill>
              </a:rPr>
              <a:t>See Handout for More Targets/Priorities</a:t>
            </a:r>
            <a:endParaRPr lang="en-US" sz="3200" b="1" i="1" dirty="0">
              <a:solidFill>
                <a:srgbClr val="C00000"/>
              </a:solidFill>
            </a:endParaRPr>
          </a:p>
        </p:txBody>
      </p:sp>
    </p:spTree>
    <p:extLst>
      <p:ext uri="{BB962C8B-B14F-4D97-AF65-F5344CB8AC3E}">
        <p14:creationId xmlns:p14="http://schemas.microsoft.com/office/powerpoint/2010/main" val="3792163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1">
                <a:lumMod val="60000"/>
                <a:lumOff val="40000"/>
              </a:schemeClr>
            </a:gs>
            <a:gs pos="79500">
              <a:srgbClr val="D0DFC7"/>
            </a:gs>
            <a:gs pos="52000">
              <a:srgbClr val="C8D9D1"/>
            </a:gs>
            <a:gs pos="2333">
              <a:schemeClr val="accent1">
                <a:lumMod val="60000"/>
                <a:lumOff val="40000"/>
              </a:schemeClr>
            </a:gs>
            <a:gs pos="28000">
              <a:schemeClr val="accent1">
                <a:lumMod val="60000"/>
                <a:lumOff val="40000"/>
              </a:schemeClr>
            </a:gs>
            <a:gs pos="99000">
              <a:schemeClr val="accent3">
                <a:lumMod val="60000"/>
                <a:lumOff val="40000"/>
              </a:schemeClr>
            </a:gs>
            <a:gs pos="96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64566"/>
            <a:ext cx="5486400" cy="7100046"/>
          </a:xfrm>
          <a:prstGeom prst="rect">
            <a:avLst/>
          </a:prstGeom>
        </p:spPr>
      </p:pic>
      <p:sp>
        <p:nvSpPr>
          <p:cNvPr id="3" name="Oval 2"/>
          <p:cNvSpPr>
            <a:spLocks/>
          </p:cNvSpPr>
          <p:nvPr/>
        </p:nvSpPr>
        <p:spPr>
          <a:xfrm flipV="1">
            <a:off x="3529151" y="62047"/>
            <a:ext cx="362102" cy="822960"/>
          </a:xfrm>
          <a:prstGeom prst="ellipse">
            <a:avLst/>
          </a:prstGeom>
          <a:pattFill prst="ltUpDiag">
            <a:fgClr>
              <a:schemeClr val="tx1"/>
            </a:fgClr>
            <a:bgClr>
              <a:schemeClr val="bg1">
                <a:lumMod val="95000"/>
              </a:schemeClr>
            </a:bgClr>
          </a:pattFill>
          <a:scene3d>
            <a:camera prst="orthographicFront">
              <a:rot lat="0" lon="0" rev="1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819400" y="1752600"/>
            <a:ext cx="184731" cy="369332"/>
          </a:xfrm>
          <a:prstGeom prst="rect">
            <a:avLst/>
          </a:prstGeom>
          <a:noFill/>
        </p:spPr>
        <p:txBody>
          <a:bodyPr wrap="none" rtlCol="0">
            <a:spAutoFit/>
          </a:bodyPr>
          <a:lstStyle/>
          <a:p>
            <a:endParaRPr lang="en-US" dirty="0"/>
          </a:p>
        </p:txBody>
      </p:sp>
      <p:sp>
        <p:nvSpPr>
          <p:cNvPr id="5" name="TextBox 4"/>
          <p:cNvSpPr txBox="1"/>
          <p:nvPr/>
        </p:nvSpPr>
        <p:spPr>
          <a:xfrm>
            <a:off x="1957602" y="1381389"/>
            <a:ext cx="1752600" cy="523220"/>
          </a:xfrm>
          <a:prstGeom prst="rect">
            <a:avLst/>
          </a:prstGeom>
          <a:solidFill>
            <a:schemeClr val="bg1">
              <a:lumMod val="95000"/>
            </a:schemeClr>
          </a:solidFill>
          <a:ln w="9525">
            <a:solidFill>
              <a:schemeClr val="tx1"/>
            </a:solidFill>
          </a:ln>
        </p:spPr>
        <p:txBody>
          <a:bodyPr wrap="square" rtlCol="0">
            <a:spAutoFit/>
          </a:bodyPr>
          <a:lstStyle/>
          <a:p>
            <a:r>
              <a:rPr lang="en-US" sz="1400" dirty="0" smtClean="0"/>
              <a:t>SE Alaska Landscape Planning Partnership</a:t>
            </a:r>
            <a:endParaRPr lang="en-US" sz="1400" dirty="0"/>
          </a:p>
        </p:txBody>
      </p:sp>
      <p:sp>
        <p:nvSpPr>
          <p:cNvPr id="6" name="Right Arrow 5"/>
          <p:cNvSpPr/>
          <p:nvPr/>
        </p:nvSpPr>
        <p:spPr>
          <a:xfrm>
            <a:off x="3343930" y="1039730"/>
            <a:ext cx="694670" cy="285933"/>
          </a:xfrm>
          <a:prstGeom prst="rightArrow">
            <a:avLst/>
          </a:prstGeom>
          <a:scene3d>
            <a:camera prst="orthographicFront">
              <a:rot lat="0" lon="0" rev="4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8443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0" y="76200"/>
            <a:ext cx="6286500" cy="1325563"/>
          </a:xfrm>
        </p:spPr>
        <p:txBody>
          <a:bodyPr>
            <a:normAutofit/>
          </a:bodyPr>
          <a:lstStyle/>
          <a:p>
            <a:pPr algn="ctr"/>
            <a:r>
              <a:rPr lang="en-US" sz="4000" b="1" dirty="0" smtClean="0">
                <a:solidFill>
                  <a:srgbClr val="C00000"/>
                </a:solidFill>
                <a:latin typeface="+mn-lt"/>
              </a:rPr>
              <a:t>Potential NPLCC-Wide Conservation </a:t>
            </a:r>
            <a:r>
              <a:rPr lang="en-US" sz="4000" b="1" dirty="0" smtClean="0">
                <a:solidFill>
                  <a:srgbClr val="C00000"/>
                </a:solidFill>
                <a:latin typeface="+mn-lt"/>
              </a:rPr>
              <a:t>Targets</a:t>
            </a:r>
            <a:endParaRPr lang="en-US" sz="4000" b="1" dirty="0">
              <a:solidFill>
                <a:srgbClr val="C00000"/>
              </a:solidFill>
              <a:latin typeface="+mn-lt"/>
            </a:endParaRPr>
          </a:p>
        </p:txBody>
      </p:sp>
      <p:sp>
        <p:nvSpPr>
          <p:cNvPr id="3" name="Content Placeholder 2"/>
          <p:cNvSpPr>
            <a:spLocks noGrp="1"/>
          </p:cNvSpPr>
          <p:nvPr>
            <p:ph idx="1"/>
          </p:nvPr>
        </p:nvSpPr>
        <p:spPr>
          <a:xfrm>
            <a:off x="628650" y="1371600"/>
            <a:ext cx="7886700" cy="5333999"/>
          </a:xfrm>
        </p:spPr>
        <p:txBody>
          <a:bodyPr>
            <a:normAutofit/>
          </a:bodyPr>
          <a:lstStyle/>
          <a:p>
            <a:r>
              <a:rPr lang="en-US" sz="2800" dirty="0" smtClean="0"/>
              <a:t>Ecological connectivity</a:t>
            </a:r>
          </a:p>
          <a:p>
            <a:r>
              <a:rPr lang="en-US" sz="2800" dirty="0" smtClean="0"/>
              <a:t>Biodiversity</a:t>
            </a:r>
          </a:p>
          <a:p>
            <a:r>
              <a:rPr lang="en-US" sz="2800" dirty="0" smtClean="0"/>
              <a:t>Healthy biological communities</a:t>
            </a:r>
          </a:p>
          <a:p>
            <a:r>
              <a:rPr lang="en-US" sz="2800" dirty="0" smtClean="0"/>
              <a:t>Sustainable anadromous fish populations</a:t>
            </a:r>
          </a:p>
          <a:p>
            <a:r>
              <a:rPr lang="en-US" sz="2800" dirty="0" smtClean="0"/>
              <a:t>Physical and biological integrity of rivers, streams, and riparian </a:t>
            </a:r>
            <a:r>
              <a:rPr lang="en-US" sz="2800" dirty="0" err="1" smtClean="0"/>
              <a:t>cooridors</a:t>
            </a:r>
            <a:endParaRPr lang="en-US" sz="2800" dirty="0" smtClean="0"/>
          </a:p>
          <a:p>
            <a:r>
              <a:rPr lang="en-US" sz="2800" dirty="0" smtClean="0"/>
              <a:t>Sustainable forests</a:t>
            </a:r>
          </a:p>
          <a:p>
            <a:r>
              <a:rPr lang="en-US" sz="2800" dirty="0" smtClean="0"/>
              <a:t>Heathy lakes and wetlands </a:t>
            </a:r>
          </a:p>
          <a:p>
            <a:r>
              <a:rPr lang="en-US" sz="2800" dirty="0" smtClean="0"/>
              <a:t>Functioning coastal resources</a:t>
            </a:r>
          </a:p>
          <a:p>
            <a:r>
              <a:rPr lang="en-US" sz="2800" dirty="0" smtClean="0"/>
              <a:t>Coastal resiliency</a:t>
            </a:r>
          </a:p>
          <a:p>
            <a:r>
              <a:rPr lang="en-US" sz="2800" dirty="0" smtClean="0"/>
              <a:t>Functioning alpine and sub-alpine ecosystems</a:t>
            </a:r>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54428"/>
            <a:ext cx="1981200" cy="1981200"/>
          </a:xfrm>
          <a:prstGeom prst="rect">
            <a:avLst/>
          </a:prstGeom>
        </p:spPr>
      </p:pic>
    </p:spTree>
    <p:extLst>
      <p:ext uri="{BB962C8B-B14F-4D97-AF65-F5344CB8AC3E}">
        <p14:creationId xmlns:p14="http://schemas.microsoft.com/office/powerpoint/2010/main" val="844788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93755859"/>
              </p:ext>
            </p:extLst>
          </p:nvPr>
        </p:nvGraphicFramePr>
        <p:xfrm>
          <a:off x="-228600" y="1159665"/>
          <a:ext cx="10515600" cy="536817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6324600" y="2391060"/>
            <a:ext cx="542136" cy="338554"/>
          </a:xfrm>
          <a:prstGeom prst="rect">
            <a:avLst/>
          </a:prstGeom>
          <a:noFill/>
        </p:spPr>
        <p:txBody>
          <a:bodyPr wrap="none" rtlCol="0">
            <a:spAutoFit/>
          </a:bodyPr>
          <a:lstStyle/>
          <a:p>
            <a:r>
              <a:rPr lang="en-US" sz="1600" b="1" dirty="0" smtClean="0"/>
              <a:t>32%</a:t>
            </a:r>
            <a:endParaRPr lang="en-US" sz="1600" b="1" dirty="0"/>
          </a:p>
        </p:txBody>
      </p:sp>
      <p:sp>
        <p:nvSpPr>
          <p:cNvPr id="4" name="TextBox 3"/>
          <p:cNvSpPr txBox="1"/>
          <p:nvPr/>
        </p:nvSpPr>
        <p:spPr>
          <a:xfrm>
            <a:off x="5791200" y="2867837"/>
            <a:ext cx="542136" cy="338554"/>
          </a:xfrm>
          <a:prstGeom prst="rect">
            <a:avLst/>
          </a:prstGeom>
          <a:noFill/>
        </p:spPr>
        <p:txBody>
          <a:bodyPr wrap="none" rtlCol="0">
            <a:spAutoFit/>
          </a:bodyPr>
          <a:lstStyle/>
          <a:p>
            <a:r>
              <a:rPr lang="en-US" sz="1600" b="1" dirty="0" smtClean="0"/>
              <a:t>21%</a:t>
            </a:r>
            <a:endParaRPr lang="en-US" sz="1600" b="1" dirty="0"/>
          </a:p>
        </p:txBody>
      </p:sp>
      <p:sp>
        <p:nvSpPr>
          <p:cNvPr id="5" name="TextBox 4"/>
          <p:cNvSpPr txBox="1"/>
          <p:nvPr/>
        </p:nvSpPr>
        <p:spPr>
          <a:xfrm>
            <a:off x="5562600" y="3461657"/>
            <a:ext cx="542136" cy="338554"/>
          </a:xfrm>
          <a:prstGeom prst="rect">
            <a:avLst/>
          </a:prstGeom>
          <a:noFill/>
        </p:spPr>
        <p:txBody>
          <a:bodyPr wrap="none" rtlCol="0">
            <a:spAutoFit/>
          </a:bodyPr>
          <a:lstStyle/>
          <a:p>
            <a:r>
              <a:rPr lang="en-US" sz="1600" b="1" dirty="0" smtClean="0"/>
              <a:t>16%</a:t>
            </a:r>
            <a:endParaRPr lang="en-US" sz="1600" b="1" dirty="0"/>
          </a:p>
        </p:txBody>
      </p:sp>
      <p:sp>
        <p:nvSpPr>
          <p:cNvPr id="6" name="TextBox 5"/>
          <p:cNvSpPr txBox="1"/>
          <p:nvPr/>
        </p:nvSpPr>
        <p:spPr>
          <a:xfrm>
            <a:off x="5562600" y="3843754"/>
            <a:ext cx="542136" cy="338554"/>
          </a:xfrm>
          <a:prstGeom prst="rect">
            <a:avLst/>
          </a:prstGeom>
          <a:noFill/>
        </p:spPr>
        <p:txBody>
          <a:bodyPr wrap="none" rtlCol="0">
            <a:spAutoFit/>
          </a:bodyPr>
          <a:lstStyle/>
          <a:p>
            <a:r>
              <a:rPr lang="en-US" sz="1600" b="1" dirty="0" smtClean="0"/>
              <a:t>16%</a:t>
            </a:r>
            <a:endParaRPr lang="en-US" sz="1600" b="1" dirty="0"/>
          </a:p>
        </p:txBody>
      </p:sp>
      <p:sp>
        <p:nvSpPr>
          <p:cNvPr id="7" name="TextBox 6"/>
          <p:cNvSpPr txBox="1"/>
          <p:nvPr/>
        </p:nvSpPr>
        <p:spPr>
          <a:xfrm>
            <a:off x="5302418" y="4436477"/>
            <a:ext cx="542136" cy="338554"/>
          </a:xfrm>
          <a:prstGeom prst="rect">
            <a:avLst/>
          </a:prstGeom>
          <a:noFill/>
        </p:spPr>
        <p:txBody>
          <a:bodyPr wrap="none" rtlCol="0">
            <a:spAutoFit/>
          </a:bodyPr>
          <a:lstStyle/>
          <a:p>
            <a:r>
              <a:rPr lang="en-US" sz="1600" b="1" dirty="0" smtClean="0"/>
              <a:t>11%</a:t>
            </a:r>
            <a:endParaRPr lang="en-US" sz="1600" b="1" dirty="0"/>
          </a:p>
        </p:txBody>
      </p:sp>
      <p:sp>
        <p:nvSpPr>
          <p:cNvPr id="8" name="TextBox 7"/>
          <p:cNvSpPr txBox="1"/>
          <p:nvPr/>
        </p:nvSpPr>
        <p:spPr>
          <a:xfrm>
            <a:off x="4864478" y="4808276"/>
            <a:ext cx="437940" cy="338554"/>
          </a:xfrm>
          <a:prstGeom prst="rect">
            <a:avLst/>
          </a:prstGeom>
          <a:noFill/>
        </p:spPr>
        <p:txBody>
          <a:bodyPr wrap="none" rtlCol="0">
            <a:spAutoFit/>
          </a:bodyPr>
          <a:lstStyle/>
          <a:p>
            <a:r>
              <a:rPr lang="en-US" sz="1600" b="1" dirty="0"/>
              <a:t>0</a:t>
            </a:r>
            <a:r>
              <a:rPr lang="en-US" sz="1600" b="1" dirty="0" smtClean="0"/>
              <a:t>%</a:t>
            </a:r>
            <a:endParaRPr lang="en-US" sz="1600" b="1" dirty="0"/>
          </a:p>
        </p:txBody>
      </p:sp>
      <p:sp>
        <p:nvSpPr>
          <p:cNvPr id="9" name="TextBox 8"/>
          <p:cNvSpPr txBox="1"/>
          <p:nvPr/>
        </p:nvSpPr>
        <p:spPr>
          <a:xfrm>
            <a:off x="4864478" y="5791200"/>
            <a:ext cx="437940" cy="338554"/>
          </a:xfrm>
          <a:prstGeom prst="rect">
            <a:avLst/>
          </a:prstGeom>
          <a:noFill/>
        </p:spPr>
        <p:txBody>
          <a:bodyPr wrap="none" rtlCol="0">
            <a:spAutoFit/>
          </a:bodyPr>
          <a:lstStyle/>
          <a:p>
            <a:r>
              <a:rPr lang="en-US" sz="1600" b="1" dirty="0"/>
              <a:t>0</a:t>
            </a:r>
            <a:r>
              <a:rPr lang="en-US" sz="1600" b="1" dirty="0" smtClean="0"/>
              <a:t>%</a:t>
            </a:r>
            <a:endParaRPr lang="en-US" sz="1600" b="1" dirty="0"/>
          </a:p>
        </p:txBody>
      </p:sp>
      <p:sp>
        <p:nvSpPr>
          <p:cNvPr id="10" name="TextBox 9"/>
          <p:cNvSpPr txBox="1"/>
          <p:nvPr/>
        </p:nvSpPr>
        <p:spPr>
          <a:xfrm>
            <a:off x="4864478" y="5334000"/>
            <a:ext cx="437940" cy="338554"/>
          </a:xfrm>
          <a:prstGeom prst="rect">
            <a:avLst/>
          </a:prstGeom>
          <a:noFill/>
        </p:spPr>
        <p:txBody>
          <a:bodyPr wrap="none" rtlCol="0">
            <a:spAutoFit/>
          </a:bodyPr>
          <a:lstStyle/>
          <a:p>
            <a:r>
              <a:rPr lang="en-US" sz="1600" b="1" dirty="0"/>
              <a:t>0</a:t>
            </a:r>
            <a:r>
              <a:rPr lang="en-US" sz="1600" b="1" dirty="0" smtClean="0"/>
              <a:t>%</a:t>
            </a:r>
            <a:endParaRPr lang="en-US" sz="1600" b="1" dirty="0"/>
          </a:p>
        </p:txBody>
      </p:sp>
      <p:sp>
        <p:nvSpPr>
          <p:cNvPr id="11" name="TextBox 10"/>
          <p:cNvSpPr txBox="1"/>
          <p:nvPr/>
        </p:nvSpPr>
        <p:spPr>
          <a:xfrm>
            <a:off x="2370936" y="228600"/>
            <a:ext cx="7467600" cy="553998"/>
          </a:xfrm>
          <a:prstGeom prst="rect">
            <a:avLst/>
          </a:prstGeom>
          <a:noFill/>
        </p:spPr>
        <p:txBody>
          <a:bodyPr wrap="square" rtlCol="0">
            <a:spAutoFit/>
          </a:bodyPr>
          <a:lstStyle/>
          <a:p>
            <a:r>
              <a:rPr lang="en-US" sz="3000" b="1" u="sng" dirty="0" smtClean="0">
                <a:solidFill>
                  <a:srgbClr val="C00000"/>
                </a:solidFill>
              </a:rPr>
              <a:t>S-TEK Poll </a:t>
            </a:r>
            <a:r>
              <a:rPr lang="en-US" sz="3000" b="1" u="sng" dirty="0" smtClean="0">
                <a:solidFill>
                  <a:srgbClr val="C00000"/>
                </a:solidFill>
              </a:rPr>
              <a:t>Results – Conservation Targets</a:t>
            </a:r>
            <a:endParaRPr lang="en-US" sz="3000" b="1" u="sng" dirty="0">
              <a:solidFill>
                <a:srgbClr val="C00000"/>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304800"/>
            <a:ext cx="1981200" cy="1981200"/>
          </a:xfrm>
          <a:prstGeom prst="rect">
            <a:avLst/>
          </a:prstGeom>
        </p:spPr>
      </p:pic>
    </p:spTree>
    <p:extLst>
      <p:ext uri="{BB962C8B-B14F-4D97-AF65-F5344CB8AC3E}">
        <p14:creationId xmlns:p14="http://schemas.microsoft.com/office/powerpoint/2010/main" val="409038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Line 5"/>
          <p:cNvSpPr>
            <a:spLocks noChangeShapeType="1"/>
          </p:cNvSpPr>
          <p:nvPr/>
        </p:nvSpPr>
        <p:spPr bwMode="auto">
          <a:xfrm flipV="1">
            <a:off x="0" y="914400"/>
            <a:ext cx="9144000" cy="11113"/>
          </a:xfrm>
          <a:prstGeom prst="line">
            <a:avLst/>
          </a:prstGeom>
          <a:noFill/>
          <a:ln w="57150" cmpd="sng">
            <a:solidFill>
              <a:srgbClr val="663300"/>
            </a:solidFill>
            <a:round/>
            <a:headEnd/>
            <a:tailEnd/>
          </a:ln>
        </p:spPr>
        <p:txBody>
          <a:bodyPr anchor="ctr"/>
          <a:lstStyle/>
          <a:p>
            <a:endParaRPr lang="en-US" dirty="0">
              <a:solidFill>
                <a:prstClr val="black"/>
              </a:solidFill>
            </a:endParaRPr>
          </a:p>
        </p:txBody>
      </p:sp>
      <p:pic>
        <p:nvPicPr>
          <p:cNvPr id="13" name="Picture 12" descr="D:\Users\arobertson\Pictures\Redwood-tree-and-hikers(NPLC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180"/>
          <a:stretch/>
        </p:blipFill>
        <p:spPr bwMode="auto">
          <a:xfrm>
            <a:off x="3803072" y="-16700"/>
            <a:ext cx="5340927" cy="8946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0"/>
            <a:ext cx="27432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457200" y="1447800"/>
            <a:ext cx="8229600" cy="4525963"/>
          </a:xfrm>
        </p:spPr>
        <p:txBody>
          <a:bodyPr/>
          <a:lstStyle/>
          <a:p>
            <a:pPr marL="0" indent="0">
              <a:spcBef>
                <a:spcPts val="600"/>
              </a:spcBef>
              <a:spcAft>
                <a:spcPts val="1200"/>
              </a:spcAft>
              <a:buNone/>
            </a:pPr>
            <a:r>
              <a:rPr lang="en-US" sz="4000" b="1" dirty="0" smtClean="0">
                <a:solidFill>
                  <a:schemeClr val="accent3">
                    <a:lumMod val="50000"/>
                  </a:schemeClr>
                </a:solidFill>
              </a:rPr>
              <a:t>Conservation Targets Discussed:</a:t>
            </a:r>
          </a:p>
          <a:p>
            <a:pPr>
              <a:spcBef>
                <a:spcPts val="600"/>
              </a:spcBef>
              <a:spcAft>
                <a:spcPts val="1200"/>
              </a:spcAft>
            </a:pPr>
            <a:r>
              <a:rPr lang="en-US" dirty="0"/>
              <a:t>Terrestrial connectivity for the service of fully functioning terrestrial </a:t>
            </a:r>
            <a:r>
              <a:rPr lang="en-US" dirty="0" smtClean="0"/>
              <a:t>ecosystems</a:t>
            </a:r>
          </a:p>
          <a:p>
            <a:pPr>
              <a:spcBef>
                <a:spcPts val="600"/>
              </a:spcBef>
              <a:spcAft>
                <a:spcPts val="1200"/>
              </a:spcAft>
            </a:pPr>
            <a:r>
              <a:rPr lang="en-US" dirty="0"/>
              <a:t>Aquatic Connectivity in the service of </a:t>
            </a:r>
            <a:r>
              <a:rPr lang="en-US" dirty="0" smtClean="0"/>
              <a:t>fully functional aquatic </a:t>
            </a:r>
            <a:r>
              <a:rPr lang="en-US" dirty="0"/>
              <a:t>and </a:t>
            </a:r>
            <a:r>
              <a:rPr lang="en-US" dirty="0" smtClean="0"/>
              <a:t>riparian </a:t>
            </a:r>
            <a:r>
              <a:rPr lang="en-US" dirty="0"/>
              <a:t>e</a:t>
            </a:r>
            <a:r>
              <a:rPr lang="en-US" dirty="0" smtClean="0"/>
              <a:t>cosystems</a:t>
            </a:r>
          </a:p>
          <a:p>
            <a:pPr>
              <a:spcBef>
                <a:spcPts val="600"/>
              </a:spcBef>
              <a:spcAft>
                <a:spcPts val="1200"/>
              </a:spcAft>
            </a:pPr>
            <a:r>
              <a:rPr lang="en-US" dirty="0"/>
              <a:t>Healthy and resilient coastal communities</a:t>
            </a:r>
          </a:p>
        </p:txBody>
      </p:sp>
    </p:spTree>
    <p:extLst>
      <p:ext uri="{BB962C8B-B14F-4D97-AF65-F5344CB8AC3E}">
        <p14:creationId xmlns:p14="http://schemas.microsoft.com/office/powerpoint/2010/main" val="412140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bwMode="auto">
          <a:xfrm>
            <a:off x="0" y="5842000"/>
            <a:ext cx="9144000" cy="1033463"/>
          </a:xfrm>
          <a:prstGeom prst="rect">
            <a:avLst/>
          </a:prstGeom>
          <a:noFill/>
          <a:ln w="9525">
            <a:noFill/>
            <a:miter lim="800000"/>
            <a:headEnd/>
            <a:tailEnd/>
          </a:ln>
        </p:spPr>
        <p:txBody>
          <a:bodyPr/>
          <a:lstStyle/>
          <a:p>
            <a:pPr algn="ctr" eaLnBrk="0" fontAlgn="base" hangingPunct="0">
              <a:lnSpc>
                <a:spcPct val="80000"/>
              </a:lnSpc>
              <a:spcBef>
                <a:spcPct val="20000"/>
              </a:spcBef>
              <a:spcAft>
                <a:spcPct val="0"/>
              </a:spcAft>
              <a:buSzPct val="130000"/>
              <a:defRPr/>
            </a:pPr>
            <a:endParaRPr lang="en-US" sz="2000" b="1" kern="0" dirty="0">
              <a:solidFill>
                <a:srgbClr val="FFFFFF"/>
              </a:solidFill>
              <a:ea typeface="ＭＳ Ｐゴシック" pitchFamily="87" charset="-128"/>
            </a:endParaRPr>
          </a:p>
        </p:txBody>
      </p:sp>
      <p:sp>
        <p:nvSpPr>
          <p:cNvPr id="3" name="TextBox 2"/>
          <p:cNvSpPr txBox="1"/>
          <p:nvPr/>
        </p:nvSpPr>
        <p:spPr>
          <a:xfrm>
            <a:off x="1524000" y="0"/>
            <a:ext cx="7620000" cy="1200329"/>
          </a:xfrm>
          <a:prstGeom prst="rect">
            <a:avLst/>
          </a:prstGeom>
          <a:noFill/>
        </p:spPr>
        <p:txBody>
          <a:bodyPr wrap="square" rtlCol="0">
            <a:spAutoFit/>
          </a:bodyPr>
          <a:lstStyle/>
          <a:p>
            <a:r>
              <a:rPr lang="en-US" sz="3600" dirty="0" smtClean="0">
                <a:solidFill>
                  <a:prstClr val="white"/>
                </a:solidFill>
              </a:rPr>
              <a:t>Acknowledgements for following slides - Open Standards process </a:t>
            </a:r>
            <a:r>
              <a:rPr lang="en-US" sz="3600" dirty="0" smtClean="0">
                <a:solidFill>
                  <a:srgbClr val="FFFF00"/>
                </a:solidFill>
              </a:rPr>
              <a:t>(not mine)</a:t>
            </a:r>
            <a:endParaRPr lang="en-US" sz="3600" dirty="0">
              <a:solidFill>
                <a:srgbClr val="FFFF00"/>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843" y="1447320"/>
            <a:ext cx="3716779" cy="23585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962400"/>
            <a:ext cx="3798422" cy="283209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7731" y="1447800"/>
            <a:ext cx="3666669" cy="2750002"/>
          </a:xfrm>
          <a:prstGeom prst="rect">
            <a:avLst/>
          </a:prstGeom>
          <a:ln>
            <a:solidFill>
              <a:schemeClr val="tx1"/>
            </a:solidFill>
          </a:ln>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9828" y="4317548"/>
            <a:ext cx="3285669" cy="2464252"/>
          </a:xfrm>
          <a:prstGeom prst="rect">
            <a:avLst/>
          </a:prstGeom>
          <a:ln>
            <a:solidFill>
              <a:schemeClr val="tx1"/>
            </a:solidFill>
          </a:ln>
        </p:spPr>
      </p:pic>
    </p:spTree>
    <p:extLst>
      <p:ext uri="{BB962C8B-B14F-4D97-AF65-F5344CB8AC3E}">
        <p14:creationId xmlns:p14="http://schemas.microsoft.com/office/powerpoint/2010/main" val="1761013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857" t="19905" r="23500" b="6190"/>
          <a:stretch/>
        </p:blipFill>
        <p:spPr bwMode="auto">
          <a:xfrm>
            <a:off x="-43543" y="10886"/>
            <a:ext cx="9187543" cy="6777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70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179" t="17429" r="23393" b="6190"/>
          <a:stretch/>
        </p:blipFill>
        <p:spPr bwMode="auto">
          <a:xfrm>
            <a:off x="10886" y="0"/>
            <a:ext cx="9133114" cy="7209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299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752600"/>
            <a:ext cx="3433346"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133600" y="0"/>
            <a:ext cx="5486400" cy="1323439"/>
          </a:xfrm>
          <a:prstGeom prst="rect">
            <a:avLst/>
          </a:prstGeom>
          <a:noFill/>
        </p:spPr>
        <p:txBody>
          <a:bodyPr wrap="square" rtlCol="0">
            <a:spAutoFit/>
          </a:bodyPr>
          <a:lstStyle/>
          <a:p>
            <a:r>
              <a:rPr lang="en-US" sz="4000" b="1" dirty="0">
                <a:solidFill>
                  <a:prstClr val="white"/>
                </a:solidFill>
              </a:rPr>
              <a:t>Conservation Measures Partnership  Resources</a:t>
            </a:r>
          </a:p>
        </p:txBody>
      </p:sp>
      <p:sp>
        <p:nvSpPr>
          <p:cNvPr id="9" name="TextBox 8"/>
          <p:cNvSpPr txBox="1"/>
          <p:nvPr/>
        </p:nvSpPr>
        <p:spPr>
          <a:xfrm>
            <a:off x="3661946" y="1772478"/>
            <a:ext cx="5253454" cy="3539430"/>
          </a:xfrm>
          <a:prstGeom prst="rect">
            <a:avLst/>
          </a:prstGeom>
          <a:noFill/>
        </p:spPr>
        <p:txBody>
          <a:bodyPr wrap="square" rtlCol="0">
            <a:spAutoFit/>
          </a:bodyPr>
          <a:lstStyle/>
          <a:p>
            <a:r>
              <a:rPr lang="en-US" sz="2800" b="1" dirty="0">
                <a:solidFill>
                  <a:prstClr val="black"/>
                </a:solidFill>
              </a:rPr>
              <a:t>Threats and Actions Taxonomy </a:t>
            </a:r>
            <a:endParaRPr lang="en-US" sz="2800" dirty="0">
              <a:solidFill>
                <a:prstClr val="black"/>
              </a:solidFill>
            </a:endParaRPr>
          </a:p>
          <a:p>
            <a:r>
              <a:rPr lang="en-US" sz="2800" dirty="0">
                <a:solidFill>
                  <a:prstClr val="black"/>
                </a:solidFill>
                <a:hlinkClick r:id="rId4"/>
              </a:rPr>
              <a:t>http://cmp-openstandards.org/using-os/tools/classification-beta-v-2-0</a:t>
            </a:r>
            <a:endParaRPr lang="en-US" sz="2800" dirty="0">
              <a:solidFill>
                <a:prstClr val="black"/>
              </a:solidFill>
            </a:endParaRPr>
          </a:p>
          <a:p>
            <a:endParaRPr lang="en-US" sz="2800" dirty="0">
              <a:solidFill>
                <a:prstClr val="black"/>
              </a:solidFill>
            </a:endParaRPr>
          </a:p>
          <a:p>
            <a:r>
              <a:rPr lang="en-US" sz="2800" b="1" dirty="0">
                <a:solidFill>
                  <a:prstClr val="black"/>
                </a:solidFill>
              </a:rPr>
              <a:t>Miradi (software)</a:t>
            </a:r>
          </a:p>
          <a:p>
            <a:r>
              <a:rPr lang="en-US" sz="2800" dirty="0">
                <a:solidFill>
                  <a:prstClr val="black"/>
                </a:solidFill>
                <a:hlinkClick r:id="rId5"/>
              </a:rPr>
              <a:t>www.miradi.org</a:t>
            </a:r>
            <a:r>
              <a:rPr lang="en-US" sz="2800" dirty="0">
                <a:solidFill>
                  <a:prstClr val="black"/>
                </a:solidFill>
              </a:rPr>
              <a:t> </a:t>
            </a:r>
          </a:p>
          <a:p>
            <a:r>
              <a:rPr lang="en-US" sz="2800" dirty="0">
                <a:solidFill>
                  <a:prstClr val="black"/>
                </a:solidFill>
              </a:rPr>
              <a:t> </a:t>
            </a:r>
          </a:p>
        </p:txBody>
      </p:sp>
      <p:pic>
        <p:nvPicPr>
          <p:cNvPr id="157698" name="Picture 2" descr="Miradi"/>
          <p:cNvPicPr>
            <a:picLocks noChangeAspect="1" noChangeArrowheads="1"/>
          </p:cNvPicPr>
          <p:nvPr/>
        </p:nvPicPr>
        <p:blipFill>
          <a:blip r:embed="rId6" cstate="print">
            <a:duotone>
              <a:prstClr val="black"/>
              <a:schemeClr val="accent6">
                <a:lumMod val="75000"/>
                <a:tint val="45000"/>
                <a:satMod val="400000"/>
              </a:schemeClr>
            </a:duotone>
            <a:extLst>
              <a:ext uri="{28A0092B-C50C-407E-A947-70E740481C1C}">
                <a14:useLocalDpi xmlns:a14="http://schemas.microsoft.com/office/drawing/2010/main" val="0"/>
              </a:ext>
            </a:extLst>
          </a:blip>
          <a:srcRect/>
          <a:stretch>
            <a:fillRect/>
          </a:stretch>
        </p:blipFill>
        <p:spPr bwMode="auto">
          <a:xfrm>
            <a:off x="3760751" y="5150007"/>
            <a:ext cx="5102225" cy="829211"/>
          </a:xfrm>
          <a:prstGeom prst="rect">
            <a:avLst/>
          </a:prstGeom>
          <a:solidFill>
            <a:srgbClr val="00B050"/>
          </a:solidFill>
        </p:spPr>
      </p:pic>
      <p:sp>
        <p:nvSpPr>
          <p:cNvPr id="10" name="TextBox 9"/>
          <p:cNvSpPr txBox="1"/>
          <p:nvPr/>
        </p:nvSpPr>
        <p:spPr>
          <a:xfrm>
            <a:off x="228600" y="6230300"/>
            <a:ext cx="7620000" cy="461665"/>
          </a:xfrm>
          <a:prstGeom prst="rect">
            <a:avLst/>
          </a:prstGeom>
          <a:noFill/>
        </p:spPr>
        <p:txBody>
          <a:bodyPr wrap="square" rtlCol="0">
            <a:spAutoFit/>
          </a:bodyPr>
          <a:lstStyle/>
          <a:p>
            <a:r>
              <a:rPr lang="en-US" sz="2400" dirty="0">
                <a:solidFill>
                  <a:prstClr val="black"/>
                </a:solidFill>
                <a:hlinkClick r:id="rId7"/>
              </a:rPr>
              <a:t>www.conservationmeasure.org</a:t>
            </a:r>
            <a:r>
              <a:rPr lang="en-US" dirty="0">
                <a:solidFill>
                  <a:prstClr val="black"/>
                </a:solidFill>
              </a:rPr>
              <a:t> </a:t>
            </a:r>
          </a:p>
        </p:txBody>
      </p:sp>
    </p:spTree>
    <p:extLst>
      <p:ext uri="{BB962C8B-B14F-4D97-AF65-F5344CB8AC3E}">
        <p14:creationId xmlns:p14="http://schemas.microsoft.com/office/powerpoint/2010/main" val="369136024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7" name="Rectangle 3"/>
          <p:cNvSpPr>
            <a:spLocks noChangeArrowheads="1"/>
          </p:cNvSpPr>
          <p:nvPr/>
        </p:nvSpPr>
        <p:spPr bwMode="auto">
          <a:xfrm>
            <a:off x="3276600" y="114300"/>
            <a:ext cx="5867400" cy="1257300"/>
          </a:xfrm>
          <a:prstGeom prst="rect">
            <a:avLst/>
          </a:prstGeom>
          <a:noFill/>
          <a:ln w="12700">
            <a:noFill/>
            <a:miter lim="800000"/>
            <a:headEnd/>
            <a:tailEnd/>
          </a:ln>
          <a:effectLst/>
        </p:spPr>
        <p:txBody>
          <a:bodyPr lIns="90488" tIns="44450" rIns="90488" bIns="44450" anchor="b"/>
          <a:lstStyle/>
          <a:p>
            <a:endParaRPr lang="en-US" sz="3600">
              <a:solidFill>
                <a:prstClr val="white"/>
              </a:solidFill>
            </a:endParaRPr>
          </a:p>
        </p:txBody>
      </p:sp>
      <p:sp>
        <p:nvSpPr>
          <p:cNvPr id="369668" name="Rectangle 4"/>
          <p:cNvSpPr>
            <a:spLocks noChangeArrowheads="1"/>
          </p:cNvSpPr>
          <p:nvPr/>
        </p:nvSpPr>
        <p:spPr bwMode="auto">
          <a:xfrm>
            <a:off x="2068996" y="228600"/>
            <a:ext cx="7048500" cy="1143000"/>
          </a:xfrm>
          <a:prstGeom prst="rect">
            <a:avLst/>
          </a:prstGeom>
          <a:noFill/>
          <a:ln w="9525" algn="ctr">
            <a:noFill/>
            <a:miter lim="800000"/>
            <a:headEnd/>
            <a:tailEnd/>
          </a:ln>
          <a:effectLst/>
        </p:spPr>
        <p:txBody>
          <a:bodyPr anchor="ctr"/>
          <a:lstStyle/>
          <a:p>
            <a:r>
              <a:rPr lang="en-US" sz="3600" b="1" dirty="0">
                <a:solidFill>
                  <a:prstClr val="white"/>
                </a:solidFill>
              </a:rPr>
              <a:t>OS addresses these questions…</a:t>
            </a:r>
          </a:p>
        </p:txBody>
      </p:sp>
      <p:sp>
        <p:nvSpPr>
          <p:cNvPr id="7" name="Rectangle 2"/>
          <p:cNvSpPr txBox="1">
            <a:spLocks noChangeArrowheads="1"/>
          </p:cNvSpPr>
          <p:nvPr/>
        </p:nvSpPr>
        <p:spPr>
          <a:xfrm>
            <a:off x="152400" y="1485900"/>
            <a:ext cx="8686800" cy="4914900"/>
          </a:xfrm>
          <a:prstGeom prst="rect">
            <a:avLst/>
          </a:prstGeom>
          <a:noFill/>
          <a:ln/>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What is the biodiversity (or human/cultural target) of interest and its status</a:t>
            </a:r>
            <a:r>
              <a:rPr lang="en-US" sz="2400" dirty="0" smtClean="0">
                <a:solidFill>
                  <a:prstClr val="black"/>
                </a:solidFill>
              </a:rPr>
              <a:t>?</a:t>
            </a:r>
            <a:endParaRPr lang="en-US" sz="2400" dirty="0">
              <a:solidFill>
                <a:prstClr val="black"/>
              </a:solidFill>
            </a:endParaRPr>
          </a:p>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What threats exist and what’s their importance</a:t>
            </a:r>
            <a:r>
              <a:rPr lang="en-US" sz="2400" dirty="0" smtClean="0">
                <a:solidFill>
                  <a:prstClr val="black"/>
                </a:solidFill>
              </a:rPr>
              <a:t>?</a:t>
            </a:r>
            <a:endParaRPr lang="en-US" sz="2400" dirty="0">
              <a:solidFill>
                <a:prstClr val="black"/>
              </a:solidFill>
            </a:endParaRPr>
          </a:p>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Which stakeholders should be engaged, what underlying causes and opportunities warrant attention</a:t>
            </a:r>
            <a:r>
              <a:rPr lang="en-US" sz="2400" dirty="0" smtClean="0">
                <a:solidFill>
                  <a:prstClr val="black"/>
                </a:solidFill>
              </a:rPr>
              <a:t>?</a:t>
            </a:r>
            <a:endParaRPr lang="en-US" sz="2400" dirty="0">
              <a:solidFill>
                <a:prstClr val="black"/>
              </a:solidFill>
            </a:endParaRPr>
          </a:p>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What specific outcomes are we trying to achieve</a:t>
            </a:r>
            <a:r>
              <a:rPr lang="en-US" sz="2400" dirty="0" smtClean="0">
                <a:solidFill>
                  <a:prstClr val="black"/>
                </a:solidFill>
              </a:rPr>
              <a:t>?</a:t>
            </a:r>
            <a:endParaRPr lang="en-US" sz="2400" dirty="0">
              <a:solidFill>
                <a:prstClr val="black"/>
              </a:solidFill>
            </a:endParaRPr>
          </a:p>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What strategies and actions do we need to take to achieve the desired outcomes</a:t>
            </a:r>
            <a:r>
              <a:rPr lang="en-US" sz="2400" dirty="0" smtClean="0">
                <a:solidFill>
                  <a:prstClr val="black"/>
                </a:solidFill>
              </a:rPr>
              <a:t>?</a:t>
            </a:r>
            <a:endParaRPr lang="en-US" sz="2400" dirty="0">
              <a:solidFill>
                <a:prstClr val="black"/>
              </a:solidFill>
            </a:endParaRPr>
          </a:p>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How do we know if our actions are working</a:t>
            </a:r>
            <a:r>
              <a:rPr lang="en-US" sz="2400" dirty="0" smtClean="0">
                <a:solidFill>
                  <a:prstClr val="black"/>
                </a:solidFill>
              </a:rPr>
              <a:t>?</a:t>
            </a:r>
            <a:endParaRPr lang="en-US" sz="2400" dirty="0">
              <a:solidFill>
                <a:prstClr val="black"/>
              </a:solidFill>
            </a:endParaRPr>
          </a:p>
          <a:p>
            <a:pPr marL="285750" indent="-285750" algn="l">
              <a:lnSpc>
                <a:spcPct val="100000"/>
              </a:lnSpc>
              <a:spcBef>
                <a:spcPts val="0"/>
              </a:spcBef>
              <a:spcAft>
                <a:spcPts val="1200"/>
              </a:spcAft>
              <a:buFont typeface="Arial" panose="020B0604020202020204" pitchFamily="34" charset="0"/>
              <a:buChar char="•"/>
            </a:pPr>
            <a:r>
              <a:rPr lang="en-US" sz="2400" dirty="0">
                <a:solidFill>
                  <a:prstClr val="black"/>
                </a:solidFill>
              </a:rPr>
              <a:t>How can we adapt and learn and share results to achieve impact at broader scales?</a:t>
            </a:r>
          </a:p>
        </p:txBody>
      </p:sp>
    </p:spTree>
    <p:extLst>
      <p:ext uri="{BB962C8B-B14F-4D97-AF65-F5344CB8AC3E}">
        <p14:creationId xmlns:p14="http://schemas.microsoft.com/office/powerpoint/2010/main" val="1730578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AutoShape 2" descr="Inline image 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81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6132" y="533400"/>
            <a:ext cx="8563068"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47589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2072" t="17429" r="23500" b="8096"/>
          <a:stretch/>
        </p:blipFill>
        <p:spPr bwMode="auto">
          <a:xfrm>
            <a:off x="0" y="0"/>
            <a:ext cx="9144000" cy="686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
          <p:cNvSpPr txBox="1">
            <a:spLocks noChangeArrowheads="1"/>
          </p:cNvSpPr>
          <p:nvPr/>
        </p:nvSpPr>
        <p:spPr bwMode="auto">
          <a:xfrm>
            <a:off x="2743200" y="6261704"/>
            <a:ext cx="4659086" cy="461665"/>
          </a:xfrm>
          <a:prstGeom prst="rect">
            <a:avLst/>
          </a:prstGeom>
          <a:solidFill>
            <a:schemeClr val="bg1"/>
          </a:solidFill>
          <a:ln w="9525">
            <a:noFill/>
            <a:miter lim="800000"/>
            <a:headEnd/>
            <a:tailEnd/>
          </a:ln>
        </p:spPr>
        <p:txBody>
          <a:bodyPr wrap="square">
            <a:spAutoFit/>
          </a:bodyPr>
          <a:lstStyle/>
          <a:p>
            <a:pPr eaLnBrk="0" hangingPunct="0">
              <a:spcBef>
                <a:spcPct val="50000"/>
              </a:spcBef>
            </a:pPr>
            <a:r>
              <a:rPr lang="en-US" sz="2400" dirty="0">
                <a:hlinkClick r:id="rId3"/>
              </a:rPr>
              <a:t>www.conservationmeasures.org</a:t>
            </a:r>
            <a:endParaRPr lang="en-US" sz="2400" dirty="0"/>
          </a:p>
        </p:txBody>
      </p:sp>
    </p:spTree>
    <p:extLst>
      <p:ext uri="{BB962C8B-B14F-4D97-AF65-F5344CB8AC3E}">
        <p14:creationId xmlns:p14="http://schemas.microsoft.com/office/powerpoint/2010/main" val="33846150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9" descr="OS V 3.0 with title.jpg"/>
          <p:cNvPicPr>
            <a:picLocks noChangeAspect="1"/>
          </p:cNvPicPr>
          <p:nvPr/>
        </p:nvPicPr>
        <p:blipFill>
          <a:blip r:embed="rId3" cstate="print">
            <a:extLst>
              <a:ext uri="{28A0092B-C50C-407E-A947-70E740481C1C}">
                <a14:useLocalDpi xmlns:a14="http://schemas.microsoft.com/office/drawing/2010/main" val="0"/>
              </a:ext>
            </a:extLst>
          </a:blip>
          <a:srcRect t="8565" b="5788"/>
          <a:stretch>
            <a:fillRect/>
          </a:stretch>
        </p:blipFill>
        <p:spPr bwMode="auto">
          <a:xfrm>
            <a:off x="1428749" y="1524000"/>
            <a:ext cx="6298938" cy="539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0" y="6400800"/>
            <a:ext cx="4114800" cy="400110"/>
          </a:xfrm>
          <a:prstGeom prst="rect">
            <a:avLst/>
          </a:prstGeom>
          <a:solidFill>
            <a:schemeClr val="bg1"/>
          </a:solidFill>
          <a:ln w="9525">
            <a:noFill/>
            <a:miter lim="800000"/>
            <a:headEnd/>
            <a:tailEnd/>
          </a:ln>
        </p:spPr>
        <p:txBody>
          <a:bodyPr wrap="square">
            <a:spAutoFit/>
          </a:bodyPr>
          <a:lstStyle/>
          <a:p>
            <a:pPr eaLnBrk="0" hangingPunct="0">
              <a:spcBef>
                <a:spcPct val="50000"/>
              </a:spcBef>
            </a:pPr>
            <a:r>
              <a:rPr lang="en-US" sz="2000" dirty="0">
                <a:hlinkClick r:id="rId4"/>
              </a:rPr>
              <a:t>www.conservationmeasures.org</a:t>
            </a:r>
            <a:endParaRPr lang="en-US" sz="2000" dirty="0"/>
          </a:p>
        </p:txBody>
      </p:sp>
      <p:sp>
        <p:nvSpPr>
          <p:cNvPr id="5" name="Rounded Rectangle 4"/>
          <p:cNvSpPr>
            <a:spLocks noChangeArrowheads="1"/>
          </p:cNvSpPr>
          <p:nvPr/>
        </p:nvSpPr>
        <p:spPr bwMode="auto">
          <a:xfrm>
            <a:off x="3657599" y="1600200"/>
            <a:ext cx="2133601" cy="1097280"/>
          </a:xfrm>
          <a:prstGeom prst="roundRect">
            <a:avLst>
              <a:gd name="adj" fmla="val 16667"/>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en-US"/>
          </a:p>
        </p:txBody>
      </p:sp>
      <p:sp>
        <p:nvSpPr>
          <p:cNvPr id="6" name="Rounded Rectangle 5"/>
          <p:cNvSpPr>
            <a:spLocks noChangeArrowheads="1"/>
          </p:cNvSpPr>
          <p:nvPr/>
        </p:nvSpPr>
        <p:spPr bwMode="auto">
          <a:xfrm>
            <a:off x="5486400" y="3124200"/>
            <a:ext cx="1981200" cy="1097280"/>
          </a:xfrm>
          <a:prstGeom prst="roundRect">
            <a:avLst>
              <a:gd name="adj" fmla="val 16667"/>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en-US"/>
          </a:p>
        </p:txBody>
      </p:sp>
      <p:sp>
        <p:nvSpPr>
          <p:cNvPr id="8" name="Title 1"/>
          <p:cNvSpPr>
            <a:spLocks noGrp="1"/>
          </p:cNvSpPr>
          <p:nvPr>
            <p:ph type="title"/>
          </p:nvPr>
        </p:nvSpPr>
        <p:spPr/>
        <p:txBody>
          <a:bodyPr>
            <a:normAutofit fontScale="90000"/>
          </a:bodyPr>
          <a:lstStyle/>
          <a:p>
            <a:r>
              <a:rPr lang="en-US" dirty="0">
                <a:ea typeface="ＭＳ Ｐゴシック" pitchFamily="34" charset="-128"/>
              </a:rPr>
              <a:t>Open Standards for the Practice of Conservation: </a:t>
            </a:r>
            <a:r>
              <a:rPr lang="en-US" b="1" dirty="0">
                <a:solidFill>
                  <a:srgbClr val="FF33CC"/>
                </a:solidFill>
                <a:ea typeface="ＭＳ Ｐゴシック" pitchFamily="34" charset="-128"/>
              </a:rPr>
              <a:t>Key Initial Steps…</a:t>
            </a:r>
          </a:p>
        </p:txBody>
      </p:sp>
    </p:spTree>
    <p:extLst>
      <p:ext uri="{BB962C8B-B14F-4D97-AF65-F5344CB8AC3E}">
        <p14:creationId xmlns:p14="http://schemas.microsoft.com/office/powerpoint/2010/main" val="52992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536" t="17237" r="18572" b="7334"/>
          <a:stretch/>
        </p:blipFill>
        <p:spPr bwMode="auto">
          <a:xfrm>
            <a:off x="-152399" y="21771"/>
            <a:ext cx="4978456" cy="3358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C:\photos\IMG_2037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69820"/>
            <a:ext cx="4546601" cy="340995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photos\IMG_0767.JPG"/>
          <p:cNvPicPr>
            <a:picLocks noChangeAspect="1" noChangeArrowheads="1"/>
          </p:cNvPicPr>
          <p:nvPr/>
        </p:nvPicPr>
        <p:blipFill rotWithShape="1">
          <a:blip r:embed="rId5">
            <a:extLst>
              <a:ext uri="{28A0092B-C50C-407E-A947-70E740481C1C}">
                <a14:useLocalDpi xmlns:a14="http://schemas.microsoft.com/office/drawing/2010/main" val="0"/>
              </a:ext>
            </a:extLst>
          </a:blip>
          <a:srcRect l="5419"/>
          <a:stretch/>
        </p:blipFill>
        <p:spPr bwMode="auto">
          <a:xfrm>
            <a:off x="4546602" y="3364775"/>
            <a:ext cx="4597398" cy="36456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photos\IMG_075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5759" y="10885"/>
            <a:ext cx="4576839" cy="3432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8866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1">
                <a:lumMod val="60000"/>
                <a:lumOff val="40000"/>
              </a:schemeClr>
            </a:gs>
            <a:gs pos="79500">
              <a:srgbClr val="D0DFC7"/>
            </a:gs>
            <a:gs pos="52000">
              <a:srgbClr val="C8D9D1"/>
            </a:gs>
            <a:gs pos="2333">
              <a:schemeClr val="accent1">
                <a:lumMod val="60000"/>
                <a:lumOff val="40000"/>
              </a:schemeClr>
            </a:gs>
            <a:gs pos="28000">
              <a:schemeClr val="accent1">
                <a:lumMod val="60000"/>
                <a:lumOff val="40000"/>
              </a:schemeClr>
            </a:gs>
            <a:gs pos="99000">
              <a:schemeClr val="accent3">
                <a:lumMod val="60000"/>
                <a:lumOff val="40000"/>
              </a:schemeClr>
            </a:gs>
            <a:gs pos="96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785" t="12666" r="7750" b="5238"/>
          <a:stretch/>
        </p:blipFill>
        <p:spPr bwMode="auto">
          <a:xfrm>
            <a:off x="1" y="1187404"/>
            <a:ext cx="9144000" cy="5670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3400" y="152399"/>
            <a:ext cx="7957563" cy="461665"/>
          </a:xfrm>
          <a:prstGeom prst="rect">
            <a:avLst/>
          </a:prstGeom>
          <a:noFill/>
        </p:spPr>
        <p:txBody>
          <a:bodyPr wrap="none" rtlCol="0">
            <a:spAutoFit/>
          </a:bodyPr>
          <a:lstStyle/>
          <a:p>
            <a:r>
              <a:rPr lang="en-US" sz="2400" b="1" dirty="0" smtClean="0"/>
              <a:t>WORKING DRAFT Conceptual Model for Aquatic Connectivity</a:t>
            </a:r>
            <a:r>
              <a:rPr lang="en-US" sz="2400" dirty="0" smtClean="0"/>
              <a:t> </a:t>
            </a:r>
            <a:endParaRPr lang="en-US" sz="2400" dirty="0"/>
          </a:p>
        </p:txBody>
      </p:sp>
      <p:sp>
        <p:nvSpPr>
          <p:cNvPr id="5" name="TextBox 4"/>
          <p:cNvSpPr txBox="1"/>
          <p:nvPr/>
        </p:nvSpPr>
        <p:spPr>
          <a:xfrm>
            <a:off x="3352800" y="596279"/>
            <a:ext cx="1757744" cy="646331"/>
          </a:xfrm>
          <a:prstGeom prst="rect">
            <a:avLst/>
          </a:prstGeom>
          <a:solidFill>
            <a:schemeClr val="accent2">
              <a:lumMod val="60000"/>
              <a:lumOff val="40000"/>
            </a:schemeClr>
          </a:solidFill>
          <a:ln w="19050">
            <a:solidFill>
              <a:schemeClr val="tx1"/>
            </a:solidFill>
          </a:ln>
        </p:spPr>
        <p:txBody>
          <a:bodyPr wrap="square" rtlCol="0" anchor="ctr">
            <a:spAutoFit/>
          </a:bodyPr>
          <a:lstStyle/>
          <a:p>
            <a:pPr algn="ctr"/>
            <a:r>
              <a:rPr lang="en-US" b="1" dirty="0" smtClean="0"/>
              <a:t>Direct Threat (Change Agent)</a:t>
            </a:r>
            <a:endParaRPr lang="en-US" dirty="0"/>
          </a:p>
        </p:txBody>
      </p:sp>
      <p:sp>
        <p:nvSpPr>
          <p:cNvPr id="6" name="TextBox 5"/>
          <p:cNvSpPr txBox="1"/>
          <p:nvPr/>
        </p:nvSpPr>
        <p:spPr>
          <a:xfrm>
            <a:off x="6019800" y="545058"/>
            <a:ext cx="1757744" cy="646331"/>
          </a:xfrm>
          <a:prstGeom prst="rect">
            <a:avLst/>
          </a:prstGeom>
          <a:solidFill>
            <a:srgbClr val="66FF66"/>
          </a:solidFill>
          <a:ln w="19050">
            <a:solidFill>
              <a:schemeClr val="tx1"/>
            </a:solidFill>
          </a:ln>
        </p:spPr>
        <p:txBody>
          <a:bodyPr wrap="square" rtlCol="0" anchor="ctr">
            <a:spAutoFit/>
          </a:bodyPr>
          <a:lstStyle/>
          <a:p>
            <a:pPr algn="ctr"/>
            <a:r>
              <a:rPr lang="en-US" b="1" dirty="0" smtClean="0"/>
              <a:t>Conservation Target</a:t>
            </a:r>
            <a:endParaRPr lang="en-US" dirty="0"/>
          </a:p>
        </p:txBody>
      </p:sp>
      <p:sp>
        <p:nvSpPr>
          <p:cNvPr id="7" name="TextBox 6"/>
          <p:cNvSpPr txBox="1"/>
          <p:nvPr/>
        </p:nvSpPr>
        <p:spPr>
          <a:xfrm>
            <a:off x="228600" y="570435"/>
            <a:ext cx="2514600" cy="646331"/>
          </a:xfrm>
          <a:prstGeom prst="rect">
            <a:avLst/>
          </a:prstGeom>
          <a:solidFill>
            <a:srgbClr val="FFC000"/>
          </a:solidFill>
          <a:ln w="19050">
            <a:solidFill>
              <a:schemeClr val="tx1"/>
            </a:solidFill>
          </a:ln>
        </p:spPr>
        <p:txBody>
          <a:bodyPr wrap="square" rtlCol="0" anchor="ctr">
            <a:spAutoFit/>
          </a:bodyPr>
          <a:lstStyle/>
          <a:p>
            <a:pPr algn="ctr"/>
            <a:r>
              <a:rPr lang="en-US" b="1" dirty="0" smtClean="0"/>
              <a:t>Contributing </a:t>
            </a:r>
          </a:p>
          <a:p>
            <a:pPr algn="ctr"/>
            <a:r>
              <a:rPr lang="en-US" b="1" dirty="0" smtClean="0"/>
              <a:t>Factors &amp; Opportunities</a:t>
            </a:r>
            <a:endParaRPr lang="en-US" dirty="0"/>
          </a:p>
        </p:txBody>
      </p:sp>
    </p:spTree>
    <p:extLst>
      <p:ext uri="{BB962C8B-B14F-4D97-AF65-F5344CB8AC3E}">
        <p14:creationId xmlns:p14="http://schemas.microsoft.com/office/powerpoint/2010/main" val="1741188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1">
                <a:lumMod val="60000"/>
                <a:lumOff val="40000"/>
              </a:schemeClr>
            </a:gs>
            <a:gs pos="79500">
              <a:srgbClr val="D0DFC7"/>
            </a:gs>
            <a:gs pos="52000">
              <a:srgbClr val="C8D9D1"/>
            </a:gs>
            <a:gs pos="2333">
              <a:schemeClr val="accent1">
                <a:lumMod val="60000"/>
                <a:lumOff val="40000"/>
              </a:schemeClr>
            </a:gs>
            <a:gs pos="28000">
              <a:schemeClr val="accent1">
                <a:lumMod val="60000"/>
                <a:lumOff val="40000"/>
              </a:schemeClr>
            </a:gs>
            <a:gs pos="99000">
              <a:schemeClr val="accent3">
                <a:lumMod val="60000"/>
                <a:lumOff val="40000"/>
              </a:schemeClr>
            </a:gs>
            <a:gs pos="96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3" name="TextBox 2"/>
          <p:cNvSpPr txBox="1"/>
          <p:nvPr/>
        </p:nvSpPr>
        <p:spPr>
          <a:xfrm>
            <a:off x="141574" y="76200"/>
            <a:ext cx="8915400" cy="523220"/>
          </a:xfrm>
          <a:prstGeom prst="rect">
            <a:avLst/>
          </a:prstGeom>
          <a:noFill/>
        </p:spPr>
        <p:txBody>
          <a:bodyPr wrap="square" rtlCol="0">
            <a:spAutoFit/>
          </a:bodyPr>
          <a:lstStyle/>
          <a:p>
            <a:pPr algn="ctr"/>
            <a:r>
              <a:rPr lang="en-US" sz="2600" b="1" dirty="0" smtClean="0">
                <a:solidFill>
                  <a:srgbClr val="C00000"/>
                </a:solidFill>
              </a:rPr>
              <a:t>WORKING DRAFT </a:t>
            </a:r>
            <a:r>
              <a:rPr lang="en-US" sz="2600" b="1" dirty="0" smtClean="0"/>
              <a:t>Conceptual Model </a:t>
            </a:r>
            <a:r>
              <a:rPr lang="en-US" sz="2600" b="1" dirty="0" smtClean="0"/>
              <a:t>Coastal</a:t>
            </a:r>
            <a:r>
              <a:rPr lang="en-US" sz="2600" dirty="0" smtClean="0"/>
              <a:t> </a:t>
            </a:r>
            <a:r>
              <a:rPr lang="en-US" sz="2600" b="1" dirty="0" smtClean="0"/>
              <a:t>Communiti</a:t>
            </a:r>
            <a:r>
              <a:rPr lang="en-US" sz="2800" b="1" dirty="0" smtClean="0"/>
              <a:t>es</a:t>
            </a:r>
            <a:endParaRPr lang="en-US" sz="2800" b="1"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702" t="12816" r="5452" b="6729"/>
          <a:stretch/>
        </p:blipFill>
        <p:spPr bwMode="auto">
          <a:xfrm>
            <a:off x="-21652" y="1295400"/>
            <a:ext cx="9241852"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29200" y="6135469"/>
            <a:ext cx="1735973" cy="646331"/>
          </a:xfrm>
          <a:prstGeom prst="rect">
            <a:avLst/>
          </a:prstGeom>
          <a:solidFill>
            <a:srgbClr val="FFC000"/>
          </a:solidFill>
          <a:ln w="19050">
            <a:solidFill>
              <a:schemeClr val="tx1"/>
            </a:solidFill>
          </a:ln>
        </p:spPr>
        <p:txBody>
          <a:bodyPr wrap="square" rtlCol="0" anchor="ctr">
            <a:spAutoFit/>
          </a:bodyPr>
          <a:lstStyle/>
          <a:p>
            <a:pPr algn="ctr"/>
            <a:r>
              <a:rPr lang="en-US" b="1" dirty="0" smtClean="0"/>
              <a:t>Contributing </a:t>
            </a:r>
          </a:p>
          <a:p>
            <a:pPr algn="ctr"/>
            <a:r>
              <a:rPr lang="en-US" b="1" dirty="0" smtClean="0"/>
              <a:t>Factor</a:t>
            </a:r>
            <a:endParaRPr lang="en-US" dirty="0"/>
          </a:p>
        </p:txBody>
      </p:sp>
      <p:sp>
        <p:nvSpPr>
          <p:cNvPr id="6" name="TextBox 5"/>
          <p:cNvSpPr txBox="1"/>
          <p:nvPr/>
        </p:nvSpPr>
        <p:spPr>
          <a:xfrm>
            <a:off x="2841530" y="559549"/>
            <a:ext cx="1757744" cy="646331"/>
          </a:xfrm>
          <a:prstGeom prst="rect">
            <a:avLst/>
          </a:prstGeom>
          <a:solidFill>
            <a:schemeClr val="accent2">
              <a:lumMod val="60000"/>
              <a:lumOff val="40000"/>
            </a:schemeClr>
          </a:solidFill>
          <a:ln w="19050">
            <a:solidFill>
              <a:schemeClr val="tx1"/>
            </a:solidFill>
          </a:ln>
        </p:spPr>
        <p:txBody>
          <a:bodyPr wrap="square" rtlCol="0" anchor="ctr">
            <a:spAutoFit/>
          </a:bodyPr>
          <a:lstStyle/>
          <a:p>
            <a:pPr algn="ctr"/>
            <a:r>
              <a:rPr lang="en-US" b="1" dirty="0" smtClean="0"/>
              <a:t>Direct Threat (Change Agent)</a:t>
            </a:r>
            <a:endParaRPr lang="en-US" dirty="0"/>
          </a:p>
        </p:txBody>
      </p:sp>
      <p:sp>
        <p:nvSpPr>
          <p:cNvPr id="7" name="TextBox 6"/>
          <p:cNvSpPr txBox="1"/>
          <p:nvPr/>
        </p:nvSpPr>
        <p:spPr>
          <a:xfrm>
            <a:off x="5562600" y="545058"/>
            <a:ext cx="1757744" cy="646331"/>
          </a:xfrm>
          <a:prstGeom prst="rect">
            <a:avLst/>
          </a:prstGeom>
          <a:solidFill>
            <a:srgbClr val="66FF66"/>
          </a:solidFill>
          <a:ln w="19050">
            <a:solidFill>
              <a:schemeClr val="tx1"/>
            </a:solidFill>
          </a:ln>
        </p:spPr>
        <p:txBody>
          <a:bodyPr wrap="square" rtlCol="0" anchor="ctr">
            <a:spAutoFit/>
          </a:bodyPr>
          <a:lstStyle/>
          <a:p>
            <a:pPr algn="ctr"/>
            <a:r>
              <a:rPr lang="en-US" b="1" dirty="0" smtClean="0"/>
              <a:t>Conservation Target</a:t>
            </a:r>
            <a:endParaRPr lang="en-US" dirty="0"/>
          </a:p>
        </p:txBody>
      </p:sp>
      <p:sp>
        <p:nvSpPr>
          <p:cNvPr id="8" name="TextBox 7"/>
          <p:cNvSpPr txBox="1"/>
          <p:nvPr/>
        </p:nvSpPr>
        <p:spPr>
          <a:xfrm>
            <a:off x="152400" y="559549"/>
            <a:ext cx="2514600" cy="646331"/>
          </a:xfrm>
          <a:prstGeom prst="rect">
            <a:avLst/>
          </a:prstGeom>
          <a:solidFill>
            <a:srgbClr val="FFC000"/>
          </a:solidFill>
          <a:ln w="19050">
            <a:solidFill>
              <a:schemeClr val="tx1"/>
            </a:solidFill>
          </a:ln>
        </p:spPr>
        <p:txBody>
          <a:bodyPr wrap="square" rtlCol="0" anchor="ctr">
            <a:spAutoFit/>
          </a:bodyPr>
          <a:lstStyle/>
          <a:p>
            <a:pPr algn="ctr"/>
            <a:r>
              <a:rPr lang="en-US" b="1" dirty="0" smtClean="0"/>
              <a:t>Contributing </a:t>
            </a:r>
          </a:p>
          <a:p>
            <a:pPr algn="ctr"/>
            <a:r>
              <a:rPr lang="en-US" b="1" dirty="0" smtClean="0"/>
              <a:t>Factors &amp; Opportunities</a:t>
            </a:r>
            <a:endParaRPr lang="en-US" dirty="0"/>
          </a:p>
        </p:txBody>
      </p:sp>
    </p:spTree>
    <p:extLst>
      <p:ext uri="{BB962C8B-B14F-4D97-AF65-F5344CB8AC3E}">
        <p14:creationId xmlns:p14="http://schemas.microsoft.com/office/powerpoint/2010/main" val="1439386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985" t="28779" r="17343"/>
          <a:stretch/>
        </p:blipFill>
        <p:spPr bwMode="auto">
          <a:xfrm>
            <a:off x="-76200" y="152399"/>
            <a:ext cx="9248347" cy="6596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81600" y="248334"/>
            <a:ext cx="3555589" cy="646331"/>
          </a:xfrm>
          <a:prstGeom prst="rect">
            <a:avLst/>
          </a:prstGeom>
          <a:noFill/>
        </p:spPr>
        <p:txBody>
          <a:bodyPr wrap="none" rtlCol="0">
            <a:spAutoFit/>
          </a:bodyPr>
          <a:lstStyle/>
          <a:p>
            <a:r>
              <a:rPr lang="en-US" b="1" dirty="0" smtClean="0">
                <a:solidFill>
                  <a:srgbClr val="C00000"/>
                </a:solidFill>
              </a:rPr>
              <a:t>Working Draft </a:t>
            </a:r>
            <a:r>
              <a:rPr lang="en-US" b="1" dirty="0" smtClean="0"/>
              <a:t>– Conceptual Model </a:t>
            </a:r>
          </a:p>
          <a:p>
            <a:r>
              <a:rPr lang="en-US" b="1" dirty="0" smtClean="0"/>
              <a:t>For Terrestrial Connectivity </a:t>
            </a:r>
            <a:endParaRPr lang="en-US" b="1" dirty="0"/>
          </a:p>
        </p:txBody>
      </p:sp>
    </p:spTree>
    <p:extLst>
      <p:ext uri="{BB962C8B-B14F-4D97-AF65-F5344CB8AC3E}">
        <p14:creationId xmlns:p14="http://schemas.microsoft.com/office/powerpoint/2010/main" val="4117459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821" t="42193" r="25000" b="9634"/>
          <a:stretch/>
        </p:blipFill>
        <p:spPr bwMode="auto">
          <a:xfrm>
            <a:off x="544285" y="3026620"/>
            <a:ext cx="8165484" cy="3831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5800" y="327354"/>
            <a:ext cx="7463453" cy="461665"/>
          </a:xfrm>
          <a:prstGeom prst="rect">
            <a:avLst/>
          </a:prstGeom>
          <a:noFill/>
        </p:spPr>
        <p:txBody>
          <a:bodyPr wrap="none" rtlCol="0">
            <a:spAutoFit/>
          </a:bodyPr>
          <a:lstStyle/>
          <a:p>
            <a:r>
              <a:rPr lang="en-US" sz="2400" b="1" dirty="0" smtClean="0"/>
              <a:t>Results Chains - Important for S-TEK Strategy Work Plans </a:t>
            </a:r>
            <a:endParaRPr lang="en-US" sz="2400" b="1" dirty="0"/>
          </a:p>
        </p:txBody>
      </p:sp>
      <p:sp>
        <p:nvSpPr>
          <p:cNvPr id="4" name="Oval 3"/>
          <p:cNvSpPr/>
          <p:nvPr/>
        </p:nvSpPr>
        <p:spPr>
          <a:xfrm>
            <a:off x="7006253" y="895350"/>
            <a:ext cx="2057400" cy="1295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Conservation Target</a:t>
            </a:r>
            <a:endParaRPr lang="en-US" dirty="0">
              <a:solidFill>
                <a:schemeClr val="tx1"/>
              </a:solidFill>
            </a:endParaRPr>
          </a:p>
        </p:txBody>
      </p:sp>
      <p:sp>
        <p:nvSpPr>
          <p:cNvPr id="5" name="Rectangle 4"/>
          <p:cNvSpPr/>
          <p:nvPr/>
        </p:nvSpPr>
        <p:spPr>
          <a:xfrm>
            <a:off x="5257800" y="990600"/>
            <a:ext cx="1600200" cy="1143000"/>
          </a:xfrm>
          <a:prstGeom prst="rect">
            <a:avLst/>
          </a:prstGeom>
          <a:solidFill>
            <a:srgbClr val="ED2F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Threat </a:t>
            </a:r>
          </a:p>
          <a:p>
            <a:pPr algn="ctr"/>
            <a:r>
              <a:rPr lang="en-US" dirty="0" smtClean="0">
                <a:solidFill>
                  <a:schemeClr val="tx1"/>
                </a:solidFill>
              </a:rPr>
              <a:t>Reduction</a:t>
            </a:r>
          </a:p>
          <a:p>
            <a:pPr algn="ctr"/>
            <a:r>
              <a:rPr lang="en-US" dirty="0" smtClean="0">
                <a:solidFill>
                  <a:schemeClr val="tx1"/>
                </a:solidFill>
              </a:rPr>
              <a:t>Result</a:t>
            </a:r>
            <a:endParaRPr lang="en-US" dirty="0">
              <a:solidFill>
                <a:schemeClr val="tx1"/>
              </a:solidFill>
            </a:endParaRPr>
          </a:p>
        </p:txBody>
      </p:sp>
      <p:sp>
        <p:nvSpPr>
          <p:cNvPr id="8" name="Rectangle 7"/>
          <p:cNvSpPr/>
          <p:nvPr/>
        </p:nvSpPr>
        <p:spPr>
          <a:xfrm>
            <a:off x="3363686" y="1001486"/>
            <a:ext cx="1600200" cy="1143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Intermediate</a:t>
            </a:r>
          </a:p>
          <a:p>
            <a:pPr algn="ctr"/>
            <a:r>
              <a:rPr lang="en-US" dirty="0" smtClean="0">
                <a:solidFill>
                  <a:schemeClr val="tx1"/>
                </a:solidFill>
              </a:rPr>
              <a:t>Result</a:t>
            </a:r>
            <a:endParaRPr lang="en-US" dirty="0">
              <a:solidFill>
                <a:schemeClr val="tx1"/>
              </a:solidFill>
            </a:endParaRPr>
          </a:p>
        </p:txBody>
      </p:sp>
      <p:sp>
        <p:nvSpPr>
          <p:cNvPr id="6" name="Hexagon 5"/>
          <p:cNvSpPr/>
          <p:nvPr/>
        </p:nvSpPr>
        <p:spPr>
          <a:xfrm>
            <a:off x="1752600" y="990600"/>
            <a:ext cx="1436914" cy="1104900"/>
          </a:xfrm>
          <a:prstGeom prst="hexag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Strategy</a:t>
            </a:r>
            <a:endParaRPr lang="en-US" dirty="0">
              <a:solidFill>
                <a:schemeClr val="tx1"/>
              </a:solidFill>
            </a:endParaRPr>
          </a:p>
        </p:txBody>
      </p:sp>
      <p:sp>
        <p:nvSpPr>
          <p:cNvPr id="7" name="Oval 6"/>
          <p:cNvSpPr/>
          <p:nvPr/>
        </p:nvSpPr>
        <p:spPr>
          <a:xfrm>
            <a:off x="152400" y="1292679"/>
            <a:ext cx="1524000" cy="8001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Activity</a:t>
            </a:r>
            <a:endParaRPr lang="en-US" dirty="0">
              <a:solidFill>
                <a:schemeClr val="tx1"/>
              </a:solidFill>
            </a:endParaRPr>
          </a:p>
        </p:txBody>
      </p:sp>
      <p:sp>
        <p:nvSpPr>
          <p:cNvPr id="9" name="TextBox 8"/>
          <p:cNvSpPr txBox="1"/>
          <p:nvPr/>
        </p:nvSpPr>
        <p:spPr>
          <a:xfrm>
            <a:off x="74466" y="2492896"/>
            <a:ext cx="9105121" cy="461665"/>
          </a:xfrm>
          <a:prstGeom prst="rect">
            <a:avLst/>
          </a:prstGeom>
          <a:noFill/>
        </p:spPr>
        <p:txBody>
          <a:bodyPr wrap="none" rtlCol="0">
            <a:spAutoFit/>
          </a:bodyPr>
          <a:lstStyle/>
          <a:p>
            <a:r>
              <a:rPr lang="en-US" sz="2400" b="1" dirty="0" smtClean="0"/>
              <a:t>Draft </a:t>
            </a:r>
            <a:r>
              <a:rPr lang="en-US" sz="2400" b="1" dirty="0" smtClean="0"/>
              <a:t>Theory of Change example </a:t>
            </a:r>
            <a:r>
              <a:rPr lang="en-US" sz="2400" b="1" dirty="0" smtClean="0"/>
              <a:t>created during Seattle S-TEK meeting:</a:t>
            </a:r>
            <a:endParaRPr lang="en-US" sz="2400" b="1" dirty="0"/>
          </a:p>
        </p:txBody>
      </p:sp>
      <p:sp>
        <p:nvSpPr>
          <p:cNvPr id="2" name="TextBox 1"/>
          <p:cNvSpPr txBox="1"/>
          <p:nvPr/>
        </p:nvSpPr>
        <p:spPr>
          <a:xfrm>
            <a:off x="4395755" y="6259286"/>
            <a:ext cx="4045531" cy="369332"/>
          </a:xfrm>
          <a:prstGeom prst="rect">
            <a:avLst/>
          </a:prstGeom>
          <a:noFill/>
        </p:spPr>
        <p:txBody>
          <a:bodyPr wrap="none" rtlCol="0">
            <a:spAutoFit/>
          </a:bodyPr>
          <a:lstStyle/>
          <a:p>
            <a:r>
              <a:rPr lang="en-US" b="1" dirty="0" smtClean="0"/>
              <a:t>Articulating a Path Towards Connectivity</a:t>
            </a:r>
            <a:endParaRPr lang="en-US" b="1" dirty="0"/>
          </a:p>
        </p:txBody>
      </p:sp>
    </p:spTree>
    <p:extLst>
      <p:ext uri="{BB962C8B-B14F-4D97-AF65-F5344CB8AC3E}">
        <p14:creationId xmlns:p14="http://schemas.microsoft.com/office/powerpoint/2010/main" val="8906932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ok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63700"/>
            <a:ext cx="9144000" cy="3507288"/>
          </a:xfrm>
          <a:prstGeom prst="rect">
            <a:avLst/>
          </a:prstGeom>
        </p:spPr>
      </p:pic>
      <p:pic>
        <p:nvPicPr>
          <p:cNvPr id="62467" name="Picture 15" descr="81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495800"/>
            <a:ext cx="2738438" cy="237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752600" y="0"/>
            <a:ext cx="7391400" cy="1371600"/>
          </a:xfrm>
        </p:spPr>
        <p:txBody>
          <a:bodyPr/>
          <a:lstStyle/>
          <a:p>
            <a:r>
              <a:rPr lang="en-US" dirty="0" smtClean="0"/>
              <a:t>Example of a Real Theory of Change</a:t>
            </a:r>
            <a:endParaRPr lang="en-US" dirty="0"/>
          </a:p>
        </p:txBody>
      </p:sp>
    </p:spTree>
    <p:extLst>
      <p:ext uri="{BB962C8B-B14F-4D97-AF65-F5344CB8AC3E}">
        <p14:creationId xmlns:p14="http://schemas.microsoft.com/office/powerpoint/2010/main" val="10634069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ok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63700"/>
            <a:ext cx="9144000" cy="3507288"/>
          </a:xfrm>
          <a:prstGeom prst="rect">
            <a:avLst/>
          </a:prstGeom>
        </p:spPr>
      </p:pic>
      <p:pic>
        <p:nvPicPr>
          <p:cNvPr id="62467" name="Picture 15" descr="81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495800"/>
            <a:ext cx="2738438" cy="237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752600" y="0"/>
            <a:ext cx="7391400" cy="1371600"/>
          </a:xfrm>
        </p:spPr>
        <p:txBody>
          <a:bodyPr/>
          <a:lstStyle/>
          <a:p>
            <a:r>
              <a:rPr lang="en-US" dirty="0" smtClean="0"/>
              <a:t>Example of a Real Theory of Change</a:t>
            </a:r>
            <a:endParaRPr lang="en-US" dirty="0"/>
          </a:p>
        </p:txBody>
      </p:sp>
    </p:spTree>
    <p:extLst>
      <p:ext uri="{BB962C8B-B14F-4D97-AF65-F5344CB8AC3E}">
        <p14:creationId xmlns:p14="http://schemas.microsoft.com/office/powerpoint/2010/main" val="32487831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ycatch reduction R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71803"/>
            <a:ext cx="9144000" cy="3319397"/>
          </a:xfrm>
          <a:prstGeom prst="rect">
            <a:avLst/>
          </a:prstGeom>
        </p:spPr>
      </p:pic>
      <p:pic>
        <p:nvPicPr>
          <p:cNvPr id="62467" name="Picture 15" descr="81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495800"/>
            <a:ext cx="2738438" cy="237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AutoShape 14"/>
          <p:cNvSpPr>
            <a:spLocks noChangeArrowheads="1"/>
          </p:cNvSpPr>
          <p:nvPr/>
        </p:nvSpPr>
        <p:spPr bwMode="auto">
          <a:xfrm>
            <a:off x="4495800" y="1400175"/>
            <a:ext cx="4724400" cy="1800225"/>
          </a:xfrm>
          <a:prstGeom prst="wedgeRectCallout">
            <a:avLst>
              <a:gd name="adj1" fmla="val 27478"/>
              <a:gd name="adj2" fmla="val 68120"/>
            </a:avLst>
          </a:prstGeom>
          <a:solidFill>
            <a:srgbClr val="FF0000">
              <a:alpha val="32156"/>
            </a:srgbClr>
          </a:solidFill>
          <a:ln w="9525">
            <a:solidFill>
              <a:srgbClr val="000000"/>
            </a:solidFill>
            <a:miter lim="800000"/>
            <a:headEnd/>
            <a:tailEnd/>
          </a:ln>
        </p:spPr>
        <p:txBody>
          <a:bodyPr/>
          <a:lstStyle/>
          <a:p>
            <a:pPr eaLnBrk="0" hangingPunct="0">
              <a:buFont typeface="Wingdings" charset="0"/>
              <a:buNone/>
            </a:pPr>
            <a:r>
              <a:rPr lang="en-US" sz="1200" b="1" dirty="0">
                <a:solidFill>
                  <a:prstClr val="black"/>
                </a:solidFill>
              </a:rPr>
              <a:t>Measurable Goal:</a:t>
            </a:r>
            <a:r>
              <a:rPr lang="en-US" sz="1200" dirty="0">
                <a:solidFill>
                  <a:prstClr val="black"/>
                </a:solidFill>
              </a:rPr>
              <a:t>  </a:t>
            </a:r>
          </a:p>
          <a:p>
            <a:pPr eaLnBrk="0" hangingPunct="0">
              <a:buFont typeface="Wingdings" charset="0"/>
              <a:buNone/>
            </a:pPr>
            <a:r>
              <a:rPr lang="en-US" sz="1200" dirty="0">
                <a:solidFill>
                  <a:prstClr val="black"/>
                </a:solidFill>
              </a:rPr>
              <a:t>By </a:t>
            </a:r>
            <a:r>
              <a:rPr lang="en-US" sz="1200" b="1" dirty="0">
                <a:solidFill>
                  <a:srgbClr val="0033CC"/>
                </a:solidFill>
              </a:rPr>
              <a:t>2025</a:t>
            </a:r>
            <a:r>
              <a:rPr lang="en-US" sz="1200" dirty="0">
                <a:solidFill>
                  <a:prstClr val="black"/>
                </a:solidFill>
              </a:rPr>
              <a:t>, there will be a 10% increase in the survival of leatherback and green turtles into the </a:t>
            </a:r>
            <a:r>
              <a:rPr lang="en-US" sz="1200" dirty="0" err="1">
                <a:solidFill>
                  <a:prstClr val="black"/>
                </a:solidFill>
              </a:rPr>
              <a:t>GoC</a:t>
            </a:r>
            <a:r>
              <a:rPr lang="en-US" sz="1200" dirty="0">
                <a:solidFill>
                  <a:prstClr val="black"/>
                </a:solidFill>
              </a:rPr>
              <a:t> compared to 2005 levels.</a:t>
            </a:r>
          </a:p>
          <a:p>
            <a:pPr eaLnBrk="0" hangingPunct="0">
              <a:buFont typeface="Wingdings" charset="0"/>
              <a:buNone/>
            </a:pPr>
            <a:endParaRPr lang="en-US" sz="1200" b="1" dirty="0">
              <a:solidFill>
                <a:prstClr val="black"/>
              </a:solidFill>
            </a:endParaRPr>
          </a:p>
          <a:p>
            <a:pPr eaLnBrk="0" hangingPunct="0">
              <a:buFont typeface="Wingdings" charset="0"/>
              <a:buNone/>
            </a:pPr>
            <a:r>
              <a:rPr lang="en-US" sz="1200" b="1" dirty="0">
                <a:solidFill>
                  <a:prstClr val="black"/>
                </a:solidFill>
              </a:rPr>
              <a:t>Indicator:</a:t>
            </a:r>
            <a:r>
              <a:rPr lang="en-US" sz="1200" dirty="0">
                <a:solidFill>
                  <a:prstClr val="black"/>
                </a:solidFill>
              </a:rPr>
              <a:t>  Abundance Index</a:t>
            </a:r>
          </a:p>
          <a:p>
            <a:pPr eaLnBrk="0" hangingPunct="0">
              <a:buFont typeface="Wingdings" charset="0"/>
              <a:buNone/>
            </a:pPr>
            <a:r>
              <a:rPr lang="en-US" sz="1200" b="1" dirty="0">
                <a:solidFill>
                  <a:prstClr val="black"/>
                </a:solidFill>
              </a:rPr>
              <a:t>Method:</a:t>
            </a:r>
            <a:r>
              <a:rPr lang="en-US" sz="1200" dirty="0">
                <a:solidFill>
                  <a:prstClr val="black"/>
                </a:solidFill>
              </a:rPr>
              <a:t>  Counting of nesting turtles</a:t>
            </a:r>
          </a:p>
          <a:p>
            <a:pPr eaLnBrk="0" hangingPunct="0">
              <a:buFont typeface="Wingdings" charset="0"/>
              <a:buNone/>
            </a:pPr>
            <a:r>
              <a:rPr lang="en-US" sz="1200" b="1" dirty="0">
                <a:solidFill>
                  <a:prstClr val="black"/>
                </a:solidFill>
              </a:rPr>
              <a:t>Date:</a:t>
            </a:r>
            <a:r>
              <a:rPr lang="en-US" sz="1200" dirty="0">
                <a:solidFill>
                  <a:prstClr val="black"/>
                </a:solidFill>
              </a:rPr>
              <a:t>  Every three years, starting in 2007</a:t>
            </a:r>
          </a:p>
          <a:p>
            <a:pPr eaLnBrk="0" hangingPunct="0">
              <a:buFont typeface="Wingdings" charset="0"/>
              <a:buNone/>
            </a:pPr>
            <a:r>
              <a:rPr lang="en-US" sz="1200" b="1" dirty="0">
                <a:solidFill>
                  <a:prstClr val="black"/>
                </a:solidFill>
              </a:rPr>
              <a:t>Responsible Entity:</a:t>
            </a:r>
            <a:r>
              <a:rPr lang="en-US" sz="1200" dirty="0">
                <a:solidFill>
                  <a:prstClr val="black"/>
                </a:solidFill>
              </a:rPr>
              <a:t>  Turtle camps personnel</a:t>
            </a:r>
          </a:p>
          <a:p>
            <a:pPr eaLnBrk="0" hangingPunct="0">
              <a:buFont typeface="Wingdings" charset="0"/>
              <a:buNone/>
            </a:pPr>
            <a:r>
              <a:rPr lang="en-US" sz="1200" b="1" dirty="0">
                <a:solidFill>
                  <a:prstClr val="black"/>
                </a:solidFill>
              </a:rPr>
              <a:t>Place:</a:t>
            </a:r>
            <a:r>
              <a:rPr lang="en-US" sz="1200" dirty="0">
                <a:solidFill>
                  <a:prstClr val="black"/>
                </a:solidFill>
              </a:rPr>
              <a:t>  Baja  California Sur and Michoacán turtle camps</a:t>
            </a:r>
          </a:p>
        </p:txBody>
      </p:sp>
      <p:sp>
        <p:nvSpPr>
          <p:cNvPr id="5" name="Title 4"/>
          <p:cNvSpPr>
            <a:spLocks noGrp="1"/>
          </p:cNvSpPr>
          <p:nvPr>
            <p:ph type="title"/>
          </p:nvPr>
        </p:nvSpPr>
        <p:spPr>
          <a:xfrm>
            <a:off x="1752600" y="0"/>
            <a:ext cx="7391400" cy="1371600"/>
          </a:xfrm>
        </p:spPr>
        <p:txBody>
          <a:bodyPr/>
          <a:lstStyle/>
          <a:p>
            <a:r>
              <a:rPr lang="en-US" dirty="0" smtClean="0"/>
              <a:t>Example of a Real Theory of Change</a:t>
            </a:r>
            <a:endParaRPr lang="en-US" dirty="0"/>
          </a:p>
        </p:txBody>
      </p:sp>
    </p:spTree>
    <p:extLst>
      <p:ext uri="{BB962C8B-B14F-4D97-AF65-F5344CB8AC3E}">
        <p14:creationId xmlns:p14="http://schemas.microsoft.com/office/powerpoint/2010/main" val="78161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ycatch reduction R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71803"/>
            <a:ext cx="9144000" cy="3319397"/>
          </a:xfrm>
          <a:prstGeom prst="rect">
            <a:avLst/>
          </a:prstGeom>
        </p:spPr>
      </p:pic>
      <p:pic>
        <p:nvPicPr>
          <p:cNvPr id="62467" name="Picture 15" descr="81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495800"/>
            <a:ext cx="2738438" cy="237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752600" y="0"/>
            <a:ext cx="7391400" cy="1371600"/>
          </a:xfrm>
        </p:spPr>
        <p:txBody>
          <a:bodyPr/>
          <a:lstStyle/>
          <a:p>
            <a:r>
              <a:rPr lang="en-US" dirty="0" smtClean="0"/>
              <a:t>Example of a Real Theory of Change</a:t>
            </a:r>
            <a:endParaRPr lang="en-US" dirty="0"/>
          </a:p>
        </p:txBody>
      </p:sp>
      <p:sp>
        <p:nvSpPr>
          <p:cNvPr id="6" name="AutoShape 14"/>
          <p:cNvSpPr>
            <a:spLocks noChangeArrowheads="1"/>
          </p:cNvSpPr>
          <p:nvPr/>
        </p:nvSpPr>
        <p:spPr bwMode="auto">
          <a:xfrm>
            <a:off x="4572000" y="1524000"/>
            <a:ext cx="2286000" cy="1511300"/>
          </a:xfrm>
          <a:prstGeom prst="wedgeRectCallout">
            <a:avLst>
              <a:gd name="adj1" fmla="val -1810"/>
              <a:gd name="adj2" fmla="val 72269"/>
            </a:avLst>
          </a:prstGeom>
          <a:solidFill>
            <a:srgbClr val="99CCFF"/>
          </a:solidFill>
          <a:ln w="9525">
            <a:solidFill>
              <a:srgbClr val="000000"/>
            </a:solidFill>
            <a:miter lim="800000"/>
            <a:headEnd/>
            <a:tailEnd/>
          </a:ln>
        </p:spPr>
        <p:txBody>
          <a:bodyPr/>
          <a:lstStyle/>
          <a:p>
            <a:pPr eaLnBrk="0" hangingPunct="0">
              <a:buFont typeface="Wingdings" charset="0"/>
              <a:buNone/>
            </a:pPr>
            <a:r>
              <a:rPr lang="en-US" sz="1200" b="1" dirty="0">
                <a:solidFill>
                  <a:prstClr val="black"/>
                </a:solidFill>
              </a:rPr>
              <a:t>Measurable Objective:</a:t>
            </a:r>
            <a:r>
              <a:rPr lang="en-US" sz="1200" dirty="0">
                <a:solidFill>
                  <a:prstClr val="black"/>
                </a:solidFill>
              </a:rPr>
              <a:t>  </a:t>
            </a:r>
          </a:p>
          <a:p>
            <a:pPr eaLnBrk="0" hangingPunct="0">
              <a:buFont typeface="Wingdings" charset="0"/>
              <a:buNone/>
            </a:pPr>
            <a:r>
              <a:rPr lang="en-US" sz="1200" dirty="0">
                <a:solidFill>
                  <a:prstClr val="black"/>
                </a:solidFill>
              </a:rPr>
              <a:t>By </a:t>
            </a:r>
            <a:r>
              <a:rPr lang="en-US" sz="1200" b="1" dirty="0">
                <a:solidFill>
                  <a:srgbClr val="0033CC"/>
                </a:solidFill>
              </a:rPr>
              <a:t>2012</a:t>
            </a:r>
            <a:r>
              <a:rPr lang="en-US" sz="1200" dirty="0">
                <a:solidFill>
                  <a:prstClr val="black"/>
                </a:solidFill>
              </a:rPr>
              <a:t>, 90% of the Gulf</a:t>
            </a:r>
            <a:r>
              <a:rPr lang="ja-JP" altLang="en-US" sz="1200" dirty="0">
                <a:solidFill>
                  <a:prstClr val="black"/>
                </a:solidFill>
              </a:rPr>
              <a:t>’</a:t>
            </a:r>
            <a:r>
              <a:rPr lang="en-US" altLang="ja-JP" sz="1200" dirty="0">
                <a:solidFill>
                  <a:prstClr val="black"/>
                </a:solidFill>
              </a:rPr>
              <a:t>s artisanal </a:t>
            </a:r>
            <a:r>
              <a:rPr lang="en-US" altLang="ja-JP" sz="1200" dirty="0" err="1">
                <a:solidFill>
                  <a:prstClr val="black"/>
                </a:solidFill>
              </a:rPr>
              <a:t>longliner</a:t>
            </a:r>
            <a:r>
              <a:rPr lang="en-US" altLang="ja-JP" sz="1200" dirty="0">
                <a:solidFill>
                  <a:prstClr val="black"/>
                </a:solidFill>
              </a:rPr>
              <a:t> fleet will operate with circle hooks.</a:t>
            </a:r>
          </a:p>
          <a:p>
            <a:pPr eaLnBrk="0" hangingPunct="0">
              <a:buFont typeface="Wingdings" charset="0"/>
              <a:buNone/>
            </a:pPr>
            <a:endParaRPr lang="en-US" sz="1200" b="1" dirty="0">
              <a:solidFill>
                <a:prstClr val="black"/>
              </a:solidFill>
            </a:endParaRPr>
          </a:p>
          <a:p>
            <a:pPr eaLnBrk="0" hangingPunct="0">
              <a:buFont typeface="Wingdings" charset="0"/>
              <a:buNone/>
            </a:pPr>
            <a:r>
              <a:rPr lang="en-US" sz="1200" b="1" dirty="0">
                <a:solidFill>
                  <a:prstClr val="black"/>
                </a:solidFill>
              </a:rPr>
              <a:t>Indicator:</a:t>
            </a:r>
            <a:r>
              <a:rPr lang="en-US" sz="1200" dirty="0">
                <a:solidFill>
                  <a:prstClr val="black"/>
                </a:solidFill>
              </a:rPr>
              <a:t>  Percentage of boats using circle hooks </a:t>
            </a:r>
          </a:p>
        </p:txBody>
      </p:sp>
      <p:sp>
        <p:nvSpPr>
          <p:cNvPr id="7" name="AutoShape 15"/>
          <p:cNvSpPr>
            <a:spLocks noChangeArrowheads="1"/>
          </p:cNvSpPr>
          <p:nvPr/>
        </p:nvSpPr>
        <p:spPr bwMode="auto">
          <a:xfrm>
            <a:off x="107950" y="4913312"/>
            <a:ext cx="2520950" cy="1944688"/>
          </a:xfrm>
          <a:prstGeom prst="wedgeRectCallout">
            <a:avLst>
              <a:gd name="adj1" fmla="val 43894"/>
              <a:gd name="adj2" fmla="val -95389"/>
            </a:avLst>
          </a:prstGeom>
          <a:solidFill>
            <a:srgbClr val="99CCFF"/>
          </a:solidFill>
          <a:ln w="9525">
            <a:solidFill>
              <a:srgbClr val="000000"/>
            </a:solidFill>
            <a:miter lim="800000"/>
            <a:headEnd/>
            <a:tailEnd/>
          </a:ln>
        </p:spPr>
        <p:txBody>
          <a:bodyPr/>
          <a:lstStyle/>
          <a:p>
            <a:pPr eaLnBrk="0" hangingPunct="0">
              <a:buFont typeface="Wingdings" charset="0"/>
              <a:buNone/>
            </a:pPr>
            <a:r>
              <a:rPr lang="en-US" sz="1200" b="1" dirty="0">
                <a:solidFill>
                  <a:prstClr val="black"/>
                </a:solidFill>
              </a:rPr>
              <a:t>Measurable Objective:</a:t>
            </a:r>
            <a:r>
              <a:rPr lang="en-US" sz="1200" dirty="0">
                <a:solidFill>
                  <a:prstClr val="black"/>
                </a:solidFill>
              </a:rPr>
              <a:t>  </a:t>
            </a:r>
          </a:p>
          <a:p>
            <a:pPr eaLnBrk="0" hangingPunct="0">
              <a:buFont typeface="Wingdings" charset="0"/>
              <a:buNone/>
            </a:pPr>
            <a:r>
              <a:rPr lang="en-US" sz="1200" dirty="0">
                <a:solidFill>
                  <a:prstClr val="black"/>
                </a:solidFill>
              </a:rPr>
              <a:t>By </a:t>
            </a:r>
            <a:r>
              <a:rPr lang="en-US" sz="1200" b="1" dirty="0">
                <a:solidFill>
                  <a:srgbClr val="0033CC"/>
                </a:solidFill>
              </a:rPr>
              <a:t>2009</a:t>
            </a:r>
            <a:r>
              <a:rPr lang="en-US" sz="1200" dirty="0">
                <a:solidFill>
                  <a:prstClr val="black"/>
                </a:solidFill>
              </a:rPr>
              <a:t>, we will have a proven method (circular hooks) to significantly reduce marine turtle </a:t>
            </a:r>
            <a:r>
              <a:rPr lang="en-US" sz="1200" dirty="0" err="1">
                <a:solidFill>
                  <a:prstClr val="black"/>
                </a:solidFill>
              </a:rPr>
              <a:t>bycatch</a:t>
            </a:r>
            <a:r>
              <a:rPr lang="en-US" sz="1200" dirty="0">
                <a:solidFill>
                  <a:prstClr val="black"/>
                </a:solidFill>
              </a:rPr>
              <a:t> from the artisanal </a:t>
            </a:r>
            <a:r>
              <a:rPr lang="en-US" sz="1200" dirty="0" err="1">
                <a:solidFill>
                  <a:prstClr val="black"/>
                </a:solidFill>
              </a:rPr>
              <a:t>longline</a:t>
            </a:r>
            <a:r>
              <a:rPr lang="en-US" sz="1200" dirty="0">
                <a:solidFill>
                  <a:prstClr val="black"/>
                </a:solidFill>
              </a:rPr>
              <a:t> fleets from 12 locations on the Mexican Pacific.</a:t>
            </a:r>
          </a:p>
          <a:p>
            <a:pPr eaLnBrk="0" hangingPunct="0">
              <a:buFont typeface="Wingdings" charset="0"/>
              <a:buNone/>
            </a:pPr>
            <a:endParaRPr lang="en-US" sz="1200" dirty="0">
              <a:solidFill>
                <a:prstClr val="black"/>
              </a:solidFill>
            </a:endParaRPr>
          </a:p>
          <a:p>
            <a:pPr eaLnBrk="0" hangingPunct="0">
              <a:buFont typeface="Wingdings" charset="0"/>
              <a:buNone/>
            </a:pPr>
            <a:r>
              <a:rPr lang="en-US" sz="1200" b="1" dirty="0">
                <a:solidFill>
                  <a:prstClr val="black"/>
                </a:solidFill>
              </a:rPr>
              <a:t>Indicator:</a:t>
            </a:r>
            <a:r>
              <a:rPr lang="en-US" sz="1200" dirty="0">
                <a:solidFill>
                  <a:prstClr val="black"/>
                </a:solidFill>
              </a:rPr>
              <a:t>  Circular hooks </a:t>
            </a:r>
            <a:r>
              <a:rPr lang="en-US" sz="1200" dirty="0" err="1">
                <a:solidFill>
                  <a:prstClr val="black"/>
                </a:solidFill>
              </a:rPr>
              <a:t>bycatch</a:t>
            </a:r>
            <a:r>
              <a:rPr lang="en-US" sz="1200" dirty="0">
                <a:solidFill>
                  <a:prstClr val="black"/>
                </a:solidFill>
              </a:rPr>
              <a:t> rate for marine turtle</a:t>
            </a:r>
          </a:p>
        </p:txBody>
      </p:sp>
      <p:sp>
        <p:nvSpPr>
          <p:cNvPr id="8" name="AutoShape 16"/>
          <p:cNvSpPr>
            <a:spLocks noChangeArrowheads="1"/>
          </p:cNvSpPr>
          <p:nvPr/>
        </p:nvSpPr>
        <p:spPr bwMode="auto">
          <a:xfrm>
            <a:off x="2743200" y="5486400"/>
            <a:ext cx="3810000" cy="1371600"/>
          </a:xfrm>
          <a:prstGeom prst="wedgeRectCallout">
            <a:avLst>
              <a:gd name="adj1" fmla="val -29845"/>
              <a:gd name="adj2" fmla="val -68440"/>
            </a:avLst>
          </a:prstGeom>
          <a:solidFill>
            <a:srgbClr val="99CCFF"/>
          </a:solidFill>
          <a:ln w="9525">
            <a:solidFill>
              <a:srgbClr val="000000"/>
            </a:solidFill>
            <a:miter lim="800000"/>
            <a:headEnd/>
            <a:tailEnd/>
          </a:ln>
        </p:spPr>
        <p:txBody>
          <a:bodyPr/>
          <a:lstStyle/>
          <a:p>
            <a:pPr eaLnBrk="0" hangingPunct="0">
              <a:buFont typeface="Wingdings" charset="0"/>
              <a:buNone/>
            </a:pPr>
            <a:r>
              <a:rPr lang="en-US" sz="1200" b="1" dirty="0">
                <a:solidFill>
                  <a:prstClr val="black"/>
                </a:solidFill>
              </a:rPr>
              <a:t>Measurable Objective:</a:t>
            </a:r>
            <a:r>
              <a:rPr lang="en-US" sz="1200" dirty="0">
                <a:solidFill>
                  <a:prstClr val="black"/>
                </a:solidFill>
              </a:rPr>
              <a:t>  </a:t>
            </a:r>
          </a:p>
          <a:p>
            <a:pPr eaLnBrk="0" hangingPunct="0">
              <a:buFont typeface="Wingdings" charset="0"/>
              <a:buNone/>
            </a:pPr>
            <a:r>
              <a:rPr lang="en-US" sz="1200" dirty="0">
                <a:solidFill>
                  <a:prstClr val="black"/>
                </a:solidFill>
              </a:rPr>
              <a:t>By </a:t>
            </a:r>
            <a:r>
              <a:rPr lang="en-US" sz="1200" b="1" dirty="0">
                <a:solidFill>
                  <a:srgbClr val="0033CC"/>
                </a:solidFill>
              </a:rPr>
              <a:t>2010</a:t>
            </a:r>
            <a:r>
              <a:rPr lang="en-US" sz="1200" dirty="0">
                <a:solidFill>
                  <a:prstClr val="black"/>
                </a:solidFill>
              </a:rPr>
              <a:t>, at least 220,000 circular hooks will have been exchanged for the same number of type </a:t>
            </a:r>
            <a:r>
              <a:rPr lang="ja-JP" altLang="en-US" sz="1200" dirty="0">
                <a:solidFill>
                  <a:prstClr val="black"/>
                </a:solidFill>
              </a:rPr>
              <a:t>“</a:t>
            </a:r>
            <a:r>
              <a:rPr lang="en-US" altLang="ja-JP" sz="1200" dirty="0">
                <a:solidFill>
                  <a:prstClr val="black"/>
                </a:solidFill>
              </a:rPr>
              <a:t>J</a:t>
            </a:r>
            <a:r>
              <a:rPr lang="ja-JP" altLang="en-US" sz="1200" dirty="0">
                <a:solidFill>
                  <a:prstClr val="black"/>
                </a:solidFill>
              </a:rPr>
              <a:t>”</a:t>
            </a:r>
            <a:r>
              <a:rPr lang="en-US" altLang="ja-JP" sz="1200" dirty="0">
                <a:solidFill>
                  <a:prstClr val="black"/>
                </a:solidFill>
              </a:rPr>
              <a:t> hooks in the artisanal </a:t>
            </a:r>
            <a:r>
              <a:rPr lang="en-US" altLang="ja-JP" sz="1200" dirty="0" err="1">
                <a:solidFill>
                  <a:prstClr val="black"/>
                </a:solidFill>
              </a:rPr>
              <a:t>longliner</a:t>
            </a:r>
            <a:r>
              <a:rPr lang="en-US" altLang="ja-JP" sz="1200" dirty="0">
                <a:solidFill>
                  <a:prstClr val="black"/>
                </a:solidFill>
              </a:rPr>
              <a:t> fleet in the </a:t>
            </a:r>
            <a:r>
              <a:rPr lang="en-US" altLang="ja-JP" sz="1200" dirty="0" err="1" smtClean="0">
                <a:solidFill>
                  <a:prstClr val="black"/>
                </a:solidFill>
              </a:rPr>
              <a:t>GoC</a:t>
            </a:r>
            <a:r>
              <a:rPr lang="en-US" altLang="ja-JP" sz="1200" dirty="0" smtClean="0">
                <a:solidFill>
                  <a:prstClr val="black"/>
                </a:solidFill>
              </a:rPr>
              <a:t>.</a:t>
            </a:r>
            <a:endParaRPr lang="en-US" sz="1200" dirty="0">
              <a:solidFill>
                <a:prstClr val="black"/>
              </a:solidFill>
            </a:endParaRPr>
          </a:p>
          <a:p>
            <a:pPr eaLnBrk="0" hangingPunct="0">
              <a:buFont typeface="Wingdings" charset="0"/>
              <a:buNone/>
            </a:pPr>
            <a:endParaRPr lang="en-US" sz="1200" b="1" dirty="0">
              <a:solidFill>
                <a:prstClr val="black"/>
              </a:solidFill>
            </a:endParaRPr>
          </a:p>
          <a:p>
            <a:pPr eaLnBrk="0" hangingPunct="0">
              <a:buFont typeface="Wingdings" charset="0"/>
              <a:buNone/>
            </a:pPr>
            <a:r>
              <a:rPr lang="en-US" sz="1200" b="1" dirty="0">
                <a:solidFill>
                  <a:prstClr val="black"/>
                </a:solidFill>
              </a:rPr>
              <a:t>Indicator:</a:t>
            </a:r>
            <a:r>
              <a:rPr lang="en-US" sz="1200" dirty="0">
                <a:solidFill>
                  <a:prstClr val="black"/>
                </a:solidFill>
              </a:rPr>
              <a:t>  Number of </a:t>
            </a:r>
            <a:r>
              <a:rPr lang="ja-JP" altLang="en-US" sz="1200" dirty="0">
                <a:solidFill>
                  <a:prstClr val="black"/>
                </a:solidFill>
              </a:rPr>
              <a:t>“</a:t>
            </a:r>
            <a:r>
              <a:rPr lang="en-US" altLang="ja-JP" sz="1200" dirty="0">
                <a:solidFill>
                  <a:prstClr val="black"/>
                </a:solidFill>
              </a:rPr>
              <a:t>J</a:t>
            </a:r>
            <a:r>
              <a:rPr lang="ja-JP" altLang="en-US" sz="1200" dirty="0">
                <a:solidFill>
                  <a:prstClr val="black"/>
                </a:solidFill>
              </a:rPr>
              <a:t>”</a:t>
            </a:r>
            <a:r>
              <a:rPr lang="en-US" altLang="ja-JP" sz="1200" dirty="0">
                <a:solidFill>
                  <a:prstClr val="black"/>
                </a:solidFill>
              </a:rPr>
              <a:t> hooks exchanged for circular hooks</a:t>
            </a:r>
            <a:endParaRPr lang="en-US" sz="1200" dirty="0">
              <a:solidFill>
                <a:prstClr val="black"/>
              </a:solidFill>
            </a:endParaRPr>
          </a:p>
        </p:txBody>
      </p:sp>
    </p:spTree>
    <p:extLst>
      <p:ext uri="{BB962C8B-B14F-4D97-AF65-F5344CB8AC3E}">
        <p14:creationId xmlns:p14="http://schemas.microsoft.com/office/powerpoint/2010/main" val="9713616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ycatch reduction R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71803"/>
            <a:ext cx="9144000" cy="3319397"/>
          </a:xfrm>
          <a:prstGeom prst="rect">
            <a:avLst/>
          </a:prstGeom>
        </p:spPr>
      </p:pic>
      <p:pic>
        <p:nvPicPr>
          <p:cNvPr id="62467" name="Picture 15" descr="81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495800"/>
            <a:ext cx="2738438" cy="237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752600" y="0"/>
            <a:ext cx="7391400" cy="1371600"/>
          </a:xfrm>
        </p:spPr>
        <p:txBody>
          <a:bodyPr/>
          <a:lstStyle/>
          <a:p>
            <a:r>
              <a:rPr lang="en-US" dirty="0" smtClean="0"/>
              <a:t>Example of a Real Theory of Change</a:t>
            </a:r>
            <a:endParaRPr lang="en-US" dirty="0"/>
          </a:p>
        </p:txBody>
      </p:sp>
      <p:sp>
        <p:nvSpPr>
          <p:cNvPr id="9" name="AutoShape 13"/>
          <p:cNvSpPr>
            <a:spLocks noChangeArrowheads="1"/>
          </p:cNvSpPr>
          <p:nvPr/>
        </p:nvSpPr>
        <p:spPr bwMode="auto">
          <a:xfrm>
            <a:off x="1143000" y="1752600"/>
            <a:ext cx="2286000" cy="1295400"/>
          </a:xfrm>
          <a:prstGeom prst="wedgeRectCallout">
            <a:avLst>
              <a:gd name="adj1" fmla="val -2517"/>
              <a:gd name="adj2" fmla="val 162708"/>
            </a:avLst>
          </a:prstGeom>
          <a:solidFill>
            <a:srgbClr val="FFFF00"/>
          </a:solidFill>
          <a:ln w="9525">
            <a:solidFill>
              <a:srgbClr val="000000"/>
            </a:solidFill>
            <a:miter lim="800000"/>
            <a:headEnd/>
            <a:tailEnd/>
          </a:ln>
        </p:spPr>
        <p:txBody>
          <a:bodyPr/>
          <a:lstStyle/>
          <a:p>
            <a:pPr eaLnBrk="0" hangingPunct="0">
              <a:buFont typeface="Wingdings" charset="0"/>
              <a:buNone/>
            </a:pPr>
            <a:r>
              <a:rPr lang="en-US" sz="1200" b="1" dirty="0" smtClean="0">
                <a:solidFill>
                  <a:prstClr val="black"/>
                </a:solidFill>
              </a:rPr>
              <a:t>Activity Planning:</a:t>
            </a:r>
            <a:endParaRPr lang="en-US" sz="1200" dirty="0">
              <a:solidFill>
                <a:prstClr val="black"/>
              </a:solidFill>
            </a:endParaRPr>
          </a:p>
          <a:p>
            <a:pPr eaLnBrk="0" hangingPunct="0">
              <a:buFont typeface="Wingdings" charset="0"/>
              <a:buNone/>
            </a:pPr>
            <a:r>
              <a:rPr lang="en-US" sz="1200" dirty="0">
                <a:solidFill>
                  <a:prstClr val="black"/>
                </a:solidFill>
              </a:rPr>
              <a:t>By July </a:t>
            </a:r>
            <a:r>
              <a:rPr lang="en-US" sz="1200" b="1" dirty="0">
                <a:solidFill>
                  <a:srgbClr val="0033CC"/>
                </a:solidFill>
              </a:rPr>
              <a:t>2008</a:t>
            </a:r>
            <a:r>
              <a:rPr lang="en-US" sz="1200" dirty="0">
                <a:solidFill>
                  <a:prstClr val="black"/>
                </a:solidFill>
              </a:rPr>
              <a:t>, carry out 10 three-day fishing trials in three different locations using circular hooks.  Publish full report by November 2008.</a:t>
            </a:r>
          </a:p>
        </p:txBody>
      </p:sp>
      <p:sp>
        <p:nvSpPr>
          <p:cNvPr id="10" name="AutoShape 14"/>
          <p:cNvSpPr>
            <a:spLocks noChangeArrowheads="1"/>
          </p:cNvSpPr>
          <p:nvPr/>
        </p:nvSpPr>
        <p:spPr bwMode="auto">
          <a:xfrm>
            <a:off x="1828800" y="5867400"/>
            <a:ext cx="3657600" cy="838200"/>
          </a:xfrm>
          <a:prstGeom prst="wedgeRectCallout">
            <a:avLst>
              <a:gd name="adj1" fmla="val -4959"/>
              <a:gd name="adj2" fmla="val -80778"/>
            </a:avLst>
          </a:prstGeom>
          <a:solidFill>
            <a:srgbClr val="FFFF00"/>
          </a:solidFill>
          <a:ln w="9525">
            <a:solidFill>
              <a:srgbClr val="000000"/>
            </a:solidFill>
            <a:miter lim="800000"/>
            <a:headEnd/>
            <a:tailEnd/>
          </a:ln>
        </p:spPr>
        <p:txBody>
          <a:bodyPr/>
          <a:lstStyle/>
          <a:p>
            <a:pPr eaLnBrk="0" hangingPunct="0">
              <a:buFont typeface="Wingdings" charset="0"/>
              <a:buNone/>
            </a:pPr>
            <a:r>
              <a:rPr lang="en-US" sz="1200" b="1" dirty="0" smtClean="0">
                <a:solidFill>
                  <a:prstClr val="black"/>
                </a:solidFill>
              </a:rPr>
              <a:t>Activity Planning:</a:t>
            </a:r>
            <a:endParaRPr lang="en-US" sz="1200" dirty="0">
              <a:solidFill>
                <a:prstClr val="black"/>
              </a:solidFill>
            </a:endParaRPr>
          </a:p>
          <a:p>
            <a:pPr eaLnBrk="0" hangingPunct="0">
              <a:buFont typeface="Wingdings" charset="0"/>
              <a:buNone/>
            </a:pPr>
            <a:r>
              <a:rPr lang="en-US" sz="1200" dirty="0">
                <a:solidFill>
                  <a:prstClr val="black"/>
                </a:solidFill>
              </a:rPr>
              <a:t>By January </a:t>
            </a:r>
            <a:r>
              <a:rPr lang="en-US" sz="1200" b="1" dirty="0">
                <a:solidFill>
                  <a:srgbClr val="0033CC"/>
                </a:solidFill>
              </a:rPr>
              <a:t>2009</a:t>
            </a:r>
            <a:r>
              <a:rPr lang="en-US" sz="1200" dirty="0">
                <a:solidFill>
                  <a:prstClr val="black"/>
                </a:solidFill>
              </a:rPr>
              <a:t>, develop, staff, publicize and initiate major hooks exchange campaign initiative in three regions.</a:t>
            </a:r>
          </a:p>
        </p:txBody>
      </p:sp>
    </p:spTree>
    <p:extLst>
      <p:ext uri="{BB962C8B-B14F-4D97-AF65-F5344CB8AC3E}">
        <p14:creationId xmlns:p14="http://schemas.microsoft.com/office/powerpoint/2010/main" val="33575805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254031900"/>
              </p:ext>
            </p:extLst>
          </p:nvPr>
        </p:nvGraphicFramePr>
        <p:xfrm>
          <a:off x="217714" y="990600"/>
          <a:ext cx="8915400" cy="5638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52400" y="228600"/>
            <a:ext cx="9100184" cy="707886"/>
          </a:xfrm>
          <a:prstGeom prst="rect">
            <a:avLst/>
          </a:prstGeom>
          <a:noFill/>
        </p:spPr>
        <p:txBody>
          <a:bodyPr wrap="none" rtlCol="0">
            <a:spAutoFit/>
          </a:bodyPr>
          <a:lstStyle/>
          <a:p>
            <a:r>
              <a:rPr lang="en-US" sz="2000" b="1" dirty="0" smtClean="0">
                <a:solidFill>
                  <a:prstClr val="black"/>
                </a:solidFill>
              </a:rPr>
              <a:t>Number of NPLCC Funded Projects  (2011 – 2016 ) Shown by Category:</a:t>
            </a:r>
          </a:p>
          <a:p>
            <a:r>
              <a:rPr lang="en-US" sz="2000" b="1" dirty="0">
                <a:solidFill>
                  <a:prstClr val="black"/>
                </a:solidFill>
              </a:rPr>
              <a:t> </a:t>
            </a:r>
            <a:r>
              <a:rPr lang="en-US" sz="2000" b="1" dirty="0" smtClean="0">
                <a:solidFill>
                  <a:prstClr val="black"/>
                </a:solidFill>
              </a:rPr>
              <a:t>    ($3.0M NPLCC and $630K National LCCs for projects with adjacent LCCs included) </a:t>
            </a:r>
            <a:endParaRPr lang="en-US" sz="2000" b="1" dirty="0">
              <a:solidFill>
                <a:prstClr val="black"/>
              </a:solidFill>
            </a:endParaRPr>
          </a:p>
        </p:txBody>
      </p:sp>
      <p:sp>
        <p:nvSpPr>
          <p:cNvPr id="2" name="TextBox 1"/>
          <p:cNvSpPr txBox="1"/>
          <p:nvPr/>
        </p:nvSpPr>
        <p:spPr>
          <a:xfrm>
            <a:off x="7222838" y="6021363"/>
            <a:ext cx="1873077" cy="338554"/>
          </a:xfrm>
          <a:prstGeom prst="rect">
            <a:avLst/>
          </a:prstGeom>
          <a:noFill/>
        </p:spPr>
        <p:txBody>
          <a:bodyPr wrap="none" rtlCol="0">
            <a:spAutoFit/>
          </a:bodyPr>
          <a:lstStyle/>
          <a:p>
            <a:r>
              <a:rPr lang="en-US" sz="1600" dirty="0" smtClean="0">
                <a:solidFill>
                  <a:prstClr val="black"/>
                </a:solidFill>
              </a:rPr>
              <a:t>(3 geographies with </a:t>
            </a:r>
          </a:p>
        </p:txBody>
      </p:sp>
    </p:spTree>
    <p:extLst>
      <p:ext uri="{BB962C8B-B14F-4D97-AF65-F5344CB8AC3E}">
        <p14:creationId xmlns:p14="http://schemas.microsoft.com/office/powerpoint/2010/main" val="11414697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2618" y="103910"/>
            <a:ext cx="8229600" cy="1143000"/>
          </a:xfrm>
        </p:spPr>
        <p:txBody>
          <a:bodyPr/>
          <a:lstStyle/>
          <a:p>
            <a:r>
              <a:rPr lang="en-US" b="1" dirty="0" smtClean="0"/>
              <a:t>Theories of Change</a:t>
            </a:r>
            <a:endParaRPr lang="en-US" b="1" dirty="0"/>
          </a:p>
        </p:txBody>
      </p:sp>
      <p:sp>
        <p:nvSpPr>
          <p:cNvPr id="4" name="Oval 3"/>
          <p:cNvSpPr/>
          <p:nvPr/>
        </p:nvSpPr>
        <p:spPr>
          <a:xfrm>
            <a:off x="6897583" y="2933700"/>
            <a:ext cx="1905000" cy="1371600"/>
          </a:xfrm>
          <a:prstGeom prst="ellipse">
            <a:avLst/>
          </a:prstGeom>
          <a:solidFill>
            <a:srgbClr val="0088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Outcome: Connected Landscapes</a:t>
            </a:r>
            <a:endParaRPr lang="en-US" b="1" dirty="0">
              <a:solidFill>
                <a:schemeClr val="tx1"/>
              </a:solidFill>
            </a:endParaRPr>
          </a:p>
        </p:txBody>
      </p:sp>
      <p:sp>
        <p:nvSpPr>
          <p:cNvPr id="5" name="Rectangle 4"/>
          <p:cNvSpPr/>
          <p:nvPr/>
        </p:nvSpPr>
        <p:spPr>
          <a:xfrm>
            <a:off x="4662055" y="3048000"/>
            <a:ext cx="1524000" cy="1143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Intermediate </a:t>
            </a:r>
            <a:r>
              <a:rPr lang="en-US" dirty="0" smtClean="0">
                <a:solidFill>
                  <a:schemeClr val="tx1"/>
                </a:solidFill>
              </a:rPr>
              <a:t>Outcome</a:t>
            </a:r>
          </a:p>
        </p:txBody>
      </p:sp>
      <p:sp>
        <p:nvSpPr>
          <p:cNvPr id="6" name="Rectangle 5"/>
          <p:cNvSpPr/>
          <p:nvPr/>
        </p:nvSpPr>
        <p:spPr>
          <a:xfrm>
            <a:off x="2667000" y="3048000"/>
            <a:ext cx="1524000" cy="1143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Intermediate </a:t>
            </a:r>
            <a:r>
              <a:rPr lang="en-US" dirty="0" smtClean="0">
                <a:solidFill>
                  <a:schemeClr val="tx1"/>
                </a:solidFill>
              </a:rPr>
              <a:t>Outcome</a:t>
            </a:r>
          </a:p>
        </p:txBody>
      </p:sp>
      <p:sp>
        <p:nvSpPr>
          <p:cNvPr id="7" name="Rectangle 6"/>
          <p:cNvSpPr/>
          <p:nvPr/>
        </p:nvSpPr>
        <p:spPr>
          <a:xfrm>
            <a:off x="685800" y="3041073"/>
            <a:ext cx="1524000" cy="1143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Intermediate </a:t>
            </a:r>
            <a:r>
              <a:rPr lang="en-US" dirty="0" smtClean="0">
                <a:solidFill>
                  <a:schemeClr val="tx1"/>
                </a:solidFill>
              </a:rPr>
              <a:t>Outcome</a:t>
            </a:r>
          </a:p>
        </p:txBody>
      </p:sp>
      <p:cxnSp>
        <p:nvCxnSpPr>
          <p:cNvPr id="9" name="Straight Arrow Connector 8"/>
          <p:cNvCxnSpPr/>
          <p:nvPr/>
        </p:nvCxnSpPr>
        <p:spPr>
          <a:xfrm>
            <a:off x="2209800" y="3612573"/>
            <a:ext cx="457200" cy="69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3"/>
            <a:endCxn id="5" idx="1"/>
          </p:cNvCxnSpPr>
          <p:nvPr/>
        </p:nvCxnSpPr>
        <p:spPr>
          <a:xfrm>
            <a:off x="4191000" y="3619500"/>
            <a:ext cx="47105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5" idx="3"/>
            <a:endCxn id="4" idx="2"/>
          </p:cNvCxnSpPr>
          <p:nvPr/>
        </p:nvCxnSpPr>
        <p:spPr>
          <a:xfrm>
            <a:off x="6186055" y="3619500"/>
            <a:ext cx="7115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685800" y="4876800"/>
            <a:ext cx="16002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Strategy</a:t>
            </a:r>
            <a:endParaRPr lang="en-US" dirty="0">
              <a:solidFill>
                <a:prstClr val="black"/>
              </a:solidFill>
            </a:endParaRPr>
          </a:p>
        </p:txBody>
      </p:sp>
      <p:sp>
        <p:nvSpPr>
          <p:cNvPr id="16" name="Rounded Rectangle 15"/>
          <p:cNvSpPr/>
          <p:nvPr/>
        </p:nvSpPr>
        <p:spPr>
          <a:xfrm>
            <a:off x="4648200" y="1233055"/>
            <a:ext cx="16002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Strategy</a:t>
            </a:r>
            <a:endParaRPr lang="en-US" dirty="0">
              <a:solidFill>
                <a:prstClr val="black"/>
              </a:solidFill>
            </a:endParaRPr>
          </a:p>
        </p:txBody>
      </p:sp>
      <p:cxnSp>
        <p:nvCxnSpPr>
          <p:cNvPr id="18" name="Straight Arrow Connector 17"/>
          <p:cNvCxnSpPr>
            <a:stCxn id="15" idx="0"/>
            <a:endCxn id="7" idx="2"/>
          </p:cNvCxnSpPr>
          <p:nvPr/>
        </p:nvCxnSpPr>
        <p:spPr>
          <a:xfrm flipH="1" flipV="1">
            <a:off x="1447800" y="4184073"/>
            <a:ext cx="38100" cy="6927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5" idx="0"/>
            <a:endCxn id="16" idx="2"/>
          </p:cNvCxnSpPr>
          <p:nvPr/>
        </p:nvCxnSpPr>
        <p:spPr>
          <a:xfrm flipV="1">
            <a:off x="5424055" y="2299855"/>
            <a:ext cx="24245" cy="7481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2667000" y="1163782"/>
            <a:ext cx="16002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Strategy</a:t>
            </a:r>
            <a:endParaRPr lang="en-US" dirty="0">
              <a:solidFill>
                <a:prstClr val="black"/>
              </a:solidFill>
            </a:endParaRPr>
          </a:p>
        </p:txBody>
      </p:sp>
      <p:sp>
        <p:nvSpPr>
          <p:cNvPr id="17" name="Rounded Rectangle 16"/>
          <p:cNvSpPr/>
          <p:nvPr/>
        </p:nvSpPr>
        <p:spPr>
          <a:xfrm>
            <a:off x="2667000" y="4876800"/>
            <a:ext cx="16002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Strategy</a:t>
            </a:r>
            <a:endParaRPr lang="en-US" dirty="0">
              <a:solidFill>
                <a:prstClr val="black"/>
              </a:solidFill>
            </a:endParaRPr>
          </a:p>
        </p:txBody>
      </p:sp>
      <p:sp>
        <p:nvSpPr>
          <p:cNvPr id="19" name="Rounded Rectangle 18"/>
          <p:cNvSpPr/>
          <p:nvPr/>
        </p:nvSpPr>
        <p:spPr>
          <a:xfrm>
            <a:off x="647700" y="1177637"/>
            <a:ext cx="16002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black"/>
                </a:solidFill>
              </a:rPr>
              <a:t>Strategy</a:t>
            </a:r>
            <a:endParaRPr lang="en-US" dirty="0">
              <a:solidFill>
                <a:prstClr val="black"/>
              </a:solidFill>
            </a:endParaRPr>
          </a:p>
        </p:txBody>
      </p:sp>
      <p:cxnSp>
        <p:nvCxnSpPr>
          <p:cNvPr id="8" name="Straight Arrow Connector 7"/>
          <p:cNvCxnSpPr>
            <a:stCxn id="19" idx="2"/>
            <a:endCxn id="7" idx="0"/>
          </p:cNvCxnSpPr>
          <p:nvPr/>
        </p:nvCxnSpPr>
        <p:spPr>
          <a:xfrm>
            <a:off x="1447800" y="2244437"/>
            <a:ext cx="0" cy="796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4" idx="2"/>
            <a:endCxn id="6" idx="0"/>
          </p:cNvCxnSpPr>
          <p:nvPr/>
        </p:nvCxnSpPr>
        <p:spPr>
          <a:xfrm flipH="1">
            <a:off x="3429000" y="2230582"/>
            <a:ext cx="38100" cy="8174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7" idx="0"/>
            <a:endCxn id="6" idx="2"/>
          </p:cNvCxnSpPr>
          <p:nvPr/>
        </p:nvCxnSpPr>
        <p:spPr>
          <a:xfrm flipH="1" flipV="1">
            <a:off x="3429000" y="4191000"/>
            <a:ext cx="381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7" idx="3"/>
            <a:endCxn id="5" idx="2"/>
          </p:cNvCxnSpPr>
          <p:nvPr/>
        </p:nvCxnSpPr>
        <p:spPr>
          <a:xfrm flipV="1">
            <a:off x="4267200" y="4191000"/>
            <a:ext cx="1156855"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Rounded Rectangle 2"/>
          <p:cNvSpPr/>
          <p:nvPr/>
        </p:nvSpPr>
        <p:spPr>
          <a:xfrm>
            <a:off x="5997038" y="1402773"/>
            <a:ext cx="900545" cy="58881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F.S</a:t>
            </a:r>
            <a:r>
              <a:rPr lang="en-US" dirty="0" smtClean="0">
                <a:solidFill>
                  <a:schemeClr val="tx1"/>
                </a:solidFill>
              </a:rPr>
              <a:t>.</a:t>
            </a:r>
            <a:endParaRPr lang="en-US" dirty="0">
              <a:solidFill>
                <a:schemeClr val="tx1"/>
              </a:solidFill>
            </a:endParaRPr>
          </a:p>
        </p:txBody>
      </p:sp>
      <p:sp>
        <p:nvSpPr>
          <p:cNvPr id="23" name="Rounded Rectangle 22"/>
          <p:cNvSpPr/>
          <p:nvPr/>
        </p:nvSpPr>
        <p:spPr>
          <a:xfrm>
            <a:off x="2438400" y="938646"/>
            <a:ext cx="900545" cy="58881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NPLCC</a:t>
            </a:r>
            <a:endParaRPr lang="en-US" dirty="0">
              <a:solidFill>
                <a:schemeClr val="tx1"/>
              </a:solidFill>
            </a:endParaRPr>
          </a:p>
        </p:txBody>
      </p:sp>
      <p:sp>
        <p:nvSpPr>
          <p:cNvPr id="25" name="Rounded Rectangle 24"/>
          <p:cNvSpPr/>
          <p:nvPr/>
        </p:nvSpPr>
        <p:spPr>
          <a:xfrm>
            <a:off x="3622963" y="5791200"/>
            <a:ext cx="900545" cy="58881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ODFW</a:t>
            </a:r>
            <a:endParaRPr lang="en-US" dirty="0">
              <a:solidFill>
                <a:schemeClr val="tx1"/>
              </a:solidFill>
            </a:endParaRPr>
          </a:p>
        </p:txBody>
      </p:sp>
      <p:sp>
        <p:nvSpPr>
          <p:cNvPr id="26" name="Rounded Rectangle 25"/>
          <p:cNvSpPr/>
          <p:nvPr/>
        </p:nvSpPr>
        <p:spPr>
          <a:xfrm>
            <a:off x="2680853" y="5791200"/>
            <a:ext cx="900545" cy="58881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WDFW</a:t>
            </a:r>
            <a:endParaRPr lang="en-US" dirty="0">
              <a:solidFill>
                <a:schemeClr val="tx1"/>
              </a:solidFill>
            </a:endParaRPr>
          </a:p>
        </p:txBody>
      </p:sp>
      <p:sp>
        <p:nvSpPr>
          <p:cNvPr id="27" name="Rounded Rectangle 26"/>
          <p:cNvSpPr/>
          <p:nvPr/>
        </p:nvSpPr>
        <p:spPr>
          <a:xfrm>
            <a:off x="1035627" y="5791200"/>
            <a:ext cx="900545" cy="58881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TNC</a:t>
            </a:r>
            <a:endParaRPr lang="en-US" dirty="0">
              <a:solidFill>
                <a:schemeClr val="tx1"/>
              </a:solidFill>
            </a:endParaRPr>
          </a:p>
        </p:txBody>
      </p:sp>
      <p:sp>
        <p:nvSpPr>
          <p:cNvPr id="28" name="Rounded Rectangle 27"/>
          <p:cNvSpPr/>
          <p:nvPr/>
        </p:nvSpPr>
        <p:spPr>
          <a:xfrm>
            <a:off x="997527" y="855519"/>
            <a:ext cx="900545" cy="58881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FWS</a:t>
            </a:r>
            <a:endParaRPr lang="en-US" dirty="0">
              <a:solidFill>
                <a:schemeClr val="tx1"/>
              </a:solidFill>
            </a:endParaRPr>
          </a:p>
        </p:txBody>
      </p:sp>
    </p:spTree>
    <p:extLst>
      <p:ext uri="{BB962C8B-B14F-4D97-AF65-F5344CB8AC3E}">
        <p14:creationId xmlns:p14="http://schemas.microsoft.com/office/powerpoint/2010/main" val="20322558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chemeClr val="accent1">
                <a:lumMod val="40000"/>
                <a:lumOff val="60000"/>
              </a:schemeClr>
            </a:gs>
            <a:gs pos="99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61115" y="2949579"/>
            <a:ext cx="7772400" cy="1470025"/>
          </a:xfrm>
          <a:prstGeom prst="rect">
            <a:avLst/>
          </a:prstGeom>
        </p:spPr>
        <p:txBody>
          <a:bodyPr>
            <a:normAutofit fontScale="90000"/>
          </a:bodyPr>
          <a:lstStyle/>
          <a:p>
            <a:r>
              <a:rPr lang="en-US" sz="2700" i="1" dirty="0" smtClean="0"/>
              <a:t/>
            </a:r>
            <a:br>
              <a:rPr lang="en-US" sz="2700" i="1" dirty="0" smtClean="0"/>
            </a:br>
            <a:r>
              <a:rPr lang="en-US" sz="2000" dirty="0" smtClean="0"/>
              <a:t/>
            </a:r>
            <a:br>
              <a:rPr lang="en-US" sz="2000" dirty="0" smtClean="0"/>
            </a:b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6" y="0"/>
            <a:ext cx="9144000" cy="6858000"/>
          </a:xfrm>
          <a:prstGeom prst="rect">
            <a:avLst/>
          </a:prstGeom>
        </p:spPr>
      </p:pic>
      <p:sp>
        <p:nvSpPr>
          <p:cNvPr id="5" name="TextBox 4"/>
          <p:cNvSpPr txBox="1"/>
          <p:nvPr/>
        </p:nvSpPr>
        <p:spPr>
          <a:xfrm>
            <a:off x="838200" y="533400"/>
            <a:ext cx="7494815" cy="6109365"/>
          </a:xfrm>
          <a:prstGeom prst="rect">
            <a:avLst/>
          </a:prstGeom>
          <a:solidFill>
            <a:schemeClr val="bg2">
              <a:alpha val="86000"/>
            </a:schemeClr>
          </a:solidFill>
        </p:spPr>
        <p:txBody>
          <a:bodyPr wrap="square" rtlCol="0">
            <a:spAutoFit/>
          </a:bodyPr>
          <a:lstStyle/>
          <a:p>
            <a:pPr algn="ctr"/>
            <a:r>
              <a:rPr lang="en-US" sz="4000" b="1" dirty="0" smtClean="0">
                <a:solidFill>
                  <a:srgbClr val="0070C0"/>
                </a:solidFill>
              </a:rPr>
              <a:t>Break-out Groups</a:t>
            </a:r>
          </a:p>
          <a:p>
            <a:pPr algn="ctr"/>
            <a:r>
              <a:rPr lang="en-US" sz="3200" b="1" dirty="0" smtClean="0">
                <a:solidFill>
                  <a:srgbClr val="0070C0"/>
                </a:solidFill>
              </a:rPr>
              <a:t>(2 in room &amp; 1 on phone)</a:t>
            </a:r>
          </a:p>
          <a:p>
            <a:pPr algn="ctr"/>
            <a:endParaRPr lang="en-US" sz="2400" b="1" dirty="0" smtClean="0">
              <a:effectLst>
                <a:outerShdw blurRad="38100" dist="38100" dir="2700000" algn="tl">
                  <a:srgbClr val="000000">
                    <a:alpha val="43137"/>
                  </a:srgbClr>
                </a:outerShdw>
              </a:effectLst>
            </a:endParaRPr>
          </a:p>
          <a:p>
            <a:pPr marL="571500" indent="-571500">
              <a:spcAft>
                <a:spcPts val="600"/>
              </a:spcAft>
              <a:buClr>
                <a:schemeClr val="tx2"/>
              </a:buClr>
              <a:buFont typeface="Wingdings" panose="05000000000000000000" pitchFamily="2" charset="2"/>
              <a:buChar char="Ø"/>
            </a:pPr>
            <a:r>
              <a:rPr lang="en-US" sz="3200" b="1" dirty="0" smtClean="0"/>
              <a:t>Review Conservation Targets</a:t>
            </a:r>
          </a:p>
          <a:p>
            <a:pPr marL="1028700" lvl="1" indent="-571500">
              <a:spcAft>
                <a:spcPts val="600"/>
              </a:spcAft>
              <a:buClr>
                <a:schemeClr val="tx2"/>
              </a:buClr>
              <a:buFont typeface="Wingdings" panose="05000000000000000000" pitchFamily="2" charset="2"/>
              <a:buChar char="§"/>
            </a:pPr>
            <a:r>
              <a:rPr lang="en-US" sz="2800" dirty="0" smtClean="0"/>
              <a:t>Seem reasonable? Recommend Changes?</a:t>
            </a:r>
          </a:p>
          <a:p>
            <a:pPr marL="571500" indent="-571500">
              <a:spcAft>
                <a:spcPts val="600"/>
              </a:spcAft>
              <a:buClr>
                <a:schemeClr val="tx2"/>
              </a:buClr>
              <a:buFont typeface="Wingdings" panose="05000000000000000000" pitchFamily="2" charset="2"/>
              <a:buChar char="Ø"/>
            </a:pPr>
            <a:r>
              <a:rPr lang="en-US" sz="2800" b="1" dirty="0" smtClean="0"/>
              <a:t>Review </a:t>
            </a:r>
            <a:r>
              <a:rPr lang="en-US" sz="2800" b="1" dirty="0" smtClean="0">
                <a:solidFill>
                  <a:srgbClr val="C00000"/>
                </a:solidFill>
              </a:rPr>
              <a:t>DRAFT </a:t>
            </a:r>
            <a:r>
              <a:rPr lang="en-US" sz="2800" b="1" dirty="0" smtClean="0"/>
              <a:t>List Direct Change Agents </a:t>
            </a:r>
          </a:p>
          <a:p>
            <a:pPr marL="1028700" lvl="1" indent="-571500">
              <a:spcAft>
                <a:spcPts val="600"/>
              </a:spcAft>
              <a:buClr>
                <a:schemeClr val="tx2"/>
              </a:buClr>
              <a:buFont typeface="Wingdings" panose="05000000000000000000" pitchFamily="2" charset="2"/>
              <a:buChar char="§"/>
            </a:pPr>
            <a:r>
              <a:rPr lang="en-US" sz="2800" dirty="0" smtClean="0"/>
              <a:t>Any missing based on your work?</a:t>
            </a:r>
          </a:p>
          <a:p>
            <a:pPr marL="571500" indent="-571500">
              <a:spcAft>
                <a:spcPts val="600"/>
              </a:spcAft>
              <a:buClr>
                <a:schemeClr val="tx2"/>
              </a:buClr>
              <a:buFont typeface="Wingdings" panose="05000000000000000000" pitchFamily="2" charset="2"/>
              <a:buChar char="Ø"/>
            </a:pPr>
            <a:r>
              <a:rPr lang="en-US" sz="3200" b="1" dirty="0" smtClean="0"/>
              <a:t>R</a:t>
            </a:r>
            <a:r>
              <a:rPr lang="en-US" sz="2800" b="1" dirty="0" smtClean="0"/>
              <a:t>eview Contributing Factors</a:t>
            </a:r>
          </a:p>
          <a:p>
            <a:pPr marL="914400" lvl="1" indent="-457200">
              <a:spcAft>
                <a:spcPts val="600"/>
              </a:spcAft>
              <a:buClr>
                <a:schemeClr val="tx2"/>
              </a:buClr>
              <a:buFont typeface="Wingdings" panose="05000000000000000000" pitchFamily="2" charset="2"/>
              <a:buChar char="§"/>
            </a:pPr>
            <a:r>
              <a:rPr lang="en-US" sz="2800" dirty="0" smtClean="0"/>
              <a:t>Key ones missing affect Change agents?</a:t>
            </a:r>
          </a:p>
          <a:p>
            <a:pPr marL="576263" lvl="1" indent="-522288">
              <a:spcAft>
                <a:spcPts val="600"/>
              </a:spcAft>
              <a:buClr>
                <a:schemeClr val="tx2"/>
              </a:buClr>
              <a:buFont typeface="Wingdings" panose="05000000000000000000" pitchFamily="2" charset="2"/>
              <a:buChar char="Ø"/>
            </a:pPr>
            <a:r>
              <a:rPr lang="en-US" sz="2800" b="1" dirty="0" smtClean="0"/>
              <a:t>Mark Direct Change Agents you address management actions/decisions </a:t>
            </a:r>
            <a:r>
              <a:rPr lang="en-US" sz="2800" dirty="0" smtClean="0"/>
              <a:t>(dots/poll)</a:t>
            </a:r>
          </a:p>
          <a:p>
            <a:pPr marL="511175" lvl="1" indent="-457200">
              <a:spcAft>
                <a:spcPts val="600"/>
              </a:spcAft>
              <a:buClr>
                <a:schemeClr val="tx2"/>
              </a:buClr>
              <a:buFont typeface="Wingdings" panose="05000000000000000000" pitchFamily="2" charset="2"/>
              <a:buChar char="Ø"/>
            </a:pPr>
            <a:r>
              <a:rPr lang="en-US" sz="2800" b="1" dirty="0" smtClean="0"/>
              <a:t>Group Report Out	</a:t>
            </a:r>
            <a:endParaRPr lang="en-US" sz="3600" b="1" dirty="0"/>
          </a:p>
        </p:txBody>
      </p:sp>
    </p:spTree>
    <p:extLst>
      <p:ext uri="{BB962C8B-B14F-4D97-AF65-F5344CB8AC3E}">
        <p14:creationId xmlns:p14="http://schemas.microsoft.com/office/powerpoint/2010/main" val="6016796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285" t="17809" r="23607" b="16286"/>
          <a:stretch/>
        </p:blipFill>
        <p:spPr bwMode="auto">
          <a:xfrm>
            <a:off x="-32657" y="228600"/>
            <a:ext cx="9262766" cy="6346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7704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1">
                <a:lumMod val="60000"/>
                <a:lumOff val="40000"/>
              </a:schemeClr>
            </a:gs>
            <a:gs pos="79500">
              <a:srgbClr val="D0DFC7"/>
            </a:gs>
            <a:gs pos="52000">
              <a:srgbClr val="C8D9D1"/>
            </a:gs>
            <a:gs pos="2333">
              <a:schemeClr val="accent1">
                <a:lumMod val="60000"/>
                <a:lumOff val="40000"/>
              </a:schemeClr>
            </a:gs>
            <a:gs pos="28000">
              <a:schemeClr val="accent1">
                <a:lumMod val="60000"/>
                <a:lumOff val="40000"/>
              </a:schemeClr>
            </a:gs>
            <a:gs pos="99000">
              <a:schemeClr val="accent3">
                <a:lumMod val="60000"/>
                <a:lumOff val="40000"/>
              </a:schemeClr>
            </a:gs>
            <a:gs pos="96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4" name="TextBox 3"/>
          <p:cNvSpPr txBox="1"/>
          <p:nvPr/>
        </p:nvSpPr>
        <p:spPr>
          <a:xfrm>
            <a:off x="1904999" y="381000"/>
            <a:ext cx="4779963" cy="646331"/>
          </a:xfrm>
          <a:prstGeom prst="rect">
            <a:avLst/>
          </a:prstGeom>
          <a:noFill/>
        </p:spPr>
        <p:txBody>
          <a:bodyPr wrap="none" rtlCol="0">
            <a:spAutoFit/>
          </a:bodyPr>
          <a:lstStyle/>
          <a:p>
            <a:r>
              <a:rPr lang="en-US" sz="3600" b="1" dirty="0" smtClean="0">
                <a:solidFill>
                  <a:srgbClr val="C00000"/>
                </a:solidFill>
              </a:rPr>
              <a:t>Summary Threat Rating</a:t>
            </a:r>
            <a:r>
              <a:rPr lang="en-US" sz="2800" dirty="0" smtClean="0"/>
              <a:t> </a:t>
            </a:r>
            <a:endParaRPr lang="en-US" sz="2800"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8476" r="46490" b="7809"/>
          <a:stretch/>
        </p:blipFill>
        <p:spPr bwMode="auto">
          <a:xfrm>
            <a:off x="76200" y="4419600"/>
            <a:ext cx="8985579" cy="1295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685800" y="1382093"/>
            <a:ext cx="3276600" cy="2277547"/>
          </a:xfrm>
          <a:prstGeom prst="rect">
            <a:avLst/>
          </a:prstGeom>
          <a:noFill/>
        </p:spPr>
        <p:txBody>
          <a:bodyPr wrap="square" rtlCol="0">
            <a:spAutoFit/>
          </a:bodyPr>
          <a:lstStyle/>
          <a:p>
            <a:r>
              <a:rPr lang="en-US" sz="2800" b="1" u="sng" dirty="0" smtClean="0"/>
              <a:t>Evaluate 3 Factors</a:t>
            </a:r>
            <a:r>
              <a:rPr lang="en-US" sz="2800" b="1" dirty="0" smtClean="0"/>
              <a:t>:</a:t>
            </a:r>
          </a:p>
          <a:p>
            <a:pPr marL="285750" indent="-285750">
              <a:buFont typeface="Arial" panose="020B0604020202020204" pitchFamily="34" charset="0"/>
              <a:buChar char="•"/>
            </a:pPr>
            <a:r>
              <a:rPr lang="en-US" sz="2600" dirty="0" smtClean="0"/>
              <a:t>Scope</a:t>
            </a:r>
          </a:p>
          <a:p>
            <a:pPr marL="285750" indent="-285750">
              <a:buFont typeface="Arial" panose="020B0604020202020204" pitchFamily="34" charset="0"/>
              <a:buChar char="•"/>
            </a:pPr>
            <a:r>
              <a:rPr lang="en-US" sz="2600" dirty="0" smtClean="0"/>
              <a:t>Severity</a:t>
            </a:r>
          </a:p>
          <a:p>
            <a:pPr marL="285750" indent="-285750">
              <a:buFont typeface="Arial" panose="020B0604020202020204" pitchFamily="34" charset="0"/>
              <a:buChar char="•"/>
            </a:pPr>
            <a:r>
              <a:rPr lang="en-US" sz="2600" dirty="0" smtClean="0"/>
              <a:t>Irreversibility</a:t>
            </a:r>
          </a:p>
          <a:p>
            <a:pPr marL="285750" indent="-285750">
              <a:buFont typeface="Arial" panose="020B0604020202020204" pitchFamily="34" charset="0"/>
              <a:buChar char="•"/>
            </a:pPr>
            <a:endParaRPr lang="en-US" dirty="0"/>
          </a:p>
          <a:p>
            <a:endParaRPr lang="en-US" dirty="0"/>
          </a:p>
        </p:txBody>
      </p:sp>
      <p:sp>
        <p:nvSpPr>
          <p:cNvPr id="10" name="TextBox 9"/>
          <p:cNvSpPr txBox="1"/>
          <p:nvPr/>
        </p:nvSpPr>
        <p:spPr>
          <a:xfrm>
            <a:off x="5334000" y="1371600"/>
            <a:ext cx="3276600" cy="2677656"/>
          </a:xfrm>
          <a:prstGeom prst="rect">
            <a:avLst/>
          </a:prstGeom>
          <a:noFill/>
        </p:spPr>
        <p:txBody>
          <a:bodyPr wrap="square" rtlCol="0">
            <a:spAutoFit/>
          </a:bodyPr>
          <a:lstStyle/>
          <a:p>
            <a:r>
              <a:rPr lang="en-US" sz="2800" b="1" u="sng" dirty="0" smtClean="0"/>
              <a:t>4 Scor</a:t>
            </a:r>
            <a:r>
              <a:rPr lang="en-US" sz="2800" b="1" dirty="0" smtClean="0"/>
              <a:t>es:</a:t>
            </a:r>
          </a:p>
          <a:p>
            <a:pPr marL="285750" indent="-285750">
              <a:buFont typeface="Arial" panose="020B0604020202020204" pitchFamily="34" charset="0"/>
              <a:buChar char="•"/>
            </a:pPr>
            <a:r>
              <a:rPr lang="en-US" sz="2600" dirty="0" smtClean="0"/>
              <a:t>Very High</a:t>
            </a:r>
          </a:p>
          <a:p>
            <a:pPr marL="285750" indent="-285750">
              <a:buFont typeface="Arial" panose="020B0604020202020204" pitchFamily="34" charset="0"/>
              <a:buChar char="•"/>
            </a:pPr>
            <a:r>
              <a:rPr lang="en-US" sz="2600" dirty="0" smtClean="0"/>
              <a:t>High</a:t>
            </a:r>
          </a:p>
          <a:p>
            <a:pPr marL="285750" indent="-285750">
              <a:buFont typeface="Arial" panose="020B0604020202020204" pitchFamily="34" charset="0"/>
              <a:buChar char="•"/>
            </a:pPr>
            <a:r>
              <a:rPr lang="en-US" sz="2600" dirty="0" smtClean="0"/>
              <a:t>Medium</a:t>
            </a:r>
          </a:p>
          <a:p>
            <a:pPr marL="285750" indent="-285750">
              <a:buFont typeface="Arial" panose="020B0604020202020204" pitchFamily="34" charset="0"/>
              <a:buChar char="•"/>
            </a:pPr>
            <a:r>
              <a:rPr lang="en-US" sz="2600" dirty="0" smtClean="0"/>
              <a:t>Low</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8268265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1">
                <a:lumMod val="60000"/>
                <a:lumOff val="40000"/>
              </a:schemeClr>
            </a:gs>
            <a:gs pos="79500">
              <a:srgbClr val="D0DFC7"/>
            </a:gs>
            <a:gs pos="52000">
              <a:srgbClr val="C8D9D1"/>
            </a:gs>
            <a:gs pos="2333">
              <a:schemeClr val="accent1">
                <a:lumMod val="60000"/>
                <a:lumOff val="40000"/>
              </a:schemeClr>
            </a:gs>
            <a:gs pos="28000">
              <a:schemeClr val="accent1">
                <a:lumMod val="60000"/>
                <a:lumOff val="40000"/>
              </a:schemeClr>
            </a:gs>
            <a:gs pos="99000">
              <a:schemeClr val="accent3">
                <a:lumMod val="60000"/>
                <a:lumOff val="40000"/>
              </a:schemeClr>
            </a:gs>
            <a:gs pos="96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pic>
        <p:nvPicPr>
          <p:cNvPr id="6" name="Picture 2" descr="C:\Users\mmahaffy\Downloads\image (3).png"/>
          <p:cNvPicPr>
            <a:picLocks noChangeAspect="1" noChangeArrowheads="1"/>
          </p:cNvPicPr>
          <p:nvPr/>
        </p:nvPicPr>
        <p:blipFill rotWithShape="1">
          <a:blip r:embed="rId3">
            <a:extLst>
              <a:ext uri="{28A0092B-C50C-407E-A947-70E740481C1C}">
                <a14:useLocalDpi xmlns:a14="http://schemas.microsoft.com/office/drawing/2010/main" val="0"/>
              </a:ext>
            </a:extLst>
          </a:blip>
          <a:srcRect l="54165" t="45043" r="4324" b="8540"/>
          <a:stretch/>
        </p:blipFill>
        <p:spPr bwMode="auto">
          <a:xfrm>
            <a:off x="2438400" y="4596004"/>
            <a:ext cx="5972448"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mahaffy\Downloads\image (3).png"/>
          <p:cNvPicPr>
            <a:picLocks noChangeAspect="1" noChangeArrowheads="1"/>
          </p:cNvPicPr>
          <p:nvPr/>
        </p:nvPicPr>
        <p:blipFill rotWithShape="1">
          <a:blip r:embed="rId3">
            <a:extLst>
              <a:ext uri="{28A0092B-C50C-407E-A947-70E740481C1C}">
                <a14:useLocalDpi xmlns:a14="http://schemas.microsoft.com/office/drawing/2010/main" val="0"/>
              </a:ext>
            </a:extLst>
          </a:blip>
          <a:srcRect t="42340" r="57497" b="6286"/>
          <a:stretch/>
        </p:blipFill>
        <p:spPr bwMode="auto">
          <a:xfrm>
            <a:off x="784383" y="1678356"/>
            <a:ext cx="5320562" cy="1981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377708"/>
            <a:ext cx="8654870" cy="523220"/>
          </a:xfrm>
          <a:prstGeom prst="rect">
            <a:avLst/>
          </a:prstGeom>
          <a:noFill/>
        </p:spPr>
        <p:txBody>
          <a:bodyPr wrap="none" rtlCol="0">
            <a:spAutoFit/>
          </a:bodyPr>
          <a:lstStyle/>
          <a:p>
            <a:r>
              <a:rPr lang="en-US" sz="2800" b="1" dirty="0" smtClean="0">
                <a:solidFill>
                  <a:srgbClr val="C00000"/>
                </a:solidFill>
              </a:rPr>
              <a:t>Explanation of How Target-Threat Ratings are Calculated </a:t>
            </a:r>
            <a:endParaRPr lang="en-US" sz="2800" b="1" dirty="0">
              <a:solidFill>
                <a:srgbClr val="C00000"/>
              </a:solidFill>
            </a:endParaRPr>
          </a:p>
        </p:txBody>
      </p:sp>
      <p:sp>
        <p:nvSpPr>
          <p:cNvPr id="3" name="TextBox 2"/>
          <p:cNvSpPr txBox="1"/>
          <p:nvPr/>
        </p:nvSpPr>
        <p:spPr>
          <a:xfrm>
            <a:off x="475584" y="1132965"/>
            <a:ext cx="3887346" cy="461665"/>
          </a:xfrm>
          <a:prstGeom prst="rect">
            <a:avLst/>
          </a:prstGeom>
          <a:noFill/>
        </p:spPr>
        <p:txBody>
          <a:bodyPr wrap="none" rtlCol="0">
            <a:spAutoFit/>
          </a:bodyPr>
          <a:lstStyle/>
          <a:p>
            <a:r>
              <a:rPr lang="en-US" sz="2400" b="1" dirty="0" smtClean="0"/>
              <a:t>1. Threat Magnitude ranking </a:t>
            </a:r>
            <a:endParaRPr lang="en-US" sz="2400" b="1" dirty="0"/>
          </a:p>
        </p:txBody>
      </p:sp>
      <p:sp>
        <p:nvSpPr>
          <p:cNvPr id="4" name="TextBox 3"/>
          <p:cNvSpPr txBox="1"/>
          <p:nvPr/>
        </p:nvSpPr>
        <p:spPr>
          <a:xfrm>
            <a:off x="475584" y="4123453"/>
            <a:ext cx="3164777" cy="461665"/>
          </a:xfrm>
          <a:prstGeom prst="rect">
            <a:avLst/>
          </a:prstGeom>
          <a:noFill/>
        </p:spPr>
        <p:txBody>
          <a:bodyPr wrap="none" rtlCol="0">
            <a:spAutoFit/>
          </a:bodyPr>
          <a:lstStyle/>
          <a:p>
            <a:r>
              <a:rPr lang="en-US" sz="2400" b="1" dirty="0" smtClean="0"/>
              <a:t>2. Target-Threat Rating </a:t>
            </a:r>
            <a:endParaRPr lang="en-US" sz="2400" b="1" dirty="0"/>
          </a:p>
        </p:txBody>
      </p:sp>
    </p:spTree>
    <p:extLst>
      <p:ext uri="{BB962C8B-B14F-4D97-AF65-F5344CB8AC3E}">
        <p14:creationId xmlns:p14="http://schemas.microsoft.com/office/powerpoint/2010/main" val="2378927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3" name="TextBox 2"/>
          <p:cNvSpPr txBox="1"/>
          <p:nvPr/>
        </p:nvSpPr>
        <p:spPr>
          <a:xfrm>
            <a:off x="1309630" y="214499"/>
            <a:ext cx="6017738" cy="954107"/>
          </a:xfrm>
          <a:prstGeom prst="rect">
            <a:avLst/>
          </a:prstGeom>
          <a:noFill/>
        </p:spPr>
        <p:txBody>
          <a:bodyPr wrap="none" rtlCol="0">
            <a:spAutoFit/>
          </a:bodyPr>
          <a:lstStyle/>
          <a:p>
            <a:pPr algn="ctr"/>
            <a:r>
              <a:rPr lang="en-US" sz="2800" b="1" dirty="0" smtClean="0"/>
              <a:t>Threat Ratings for Aquatic Connectivity</a:t>
            </a:r>
          </a:p>
          <a:p>
            <a:pPr algn="ctr"/>
            <a:r>
              <a:rPr lang="en-US" sz="2800" dirty="0" smtClean="0"/>
              <a:t> Movement of </a:t>
            </a:r>
            <a:r>
              <a:rPr lang="en-US" sz="2800" dirty="0"/>
              <a:t>A</a:t>
            </a:r>
            <a:r>
              <a:rPr lang="en-US" sz="2800" dirty="0" smtClean="0"/>
              <a:t>quatic </a:t>
            </a:r>
            <a:r>
              <a:rPr lang="en-US" sz="2800" dirty="0"/>
              <a:t>S</a:t>
            </a:r>
            <a:r>
              <a:rPr lang="en-US" sz="2800" dirty="0" smtClean="0"/>
              <a:t>pecies</a:t>
            </a:r>
            <a:endParaRPr lang="en-US" sz="28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9524" r="67429" b="33238"/>
          <a:stretch/>
        </p:blipFill>
        <p:spPr bwMode="auto">
          <a:xfrm>
            <a:off x="631371" y="1135949"/>
            <a:ext cx="6858000" cy="5594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rot="-2160000">
            <a:off x="4520873" y="4595905"/>
            <a:ext cx="4841197" cy="830997"/>
          </a:xfrm>
          <a:prstGeom prst="rect">
            <a:avLst/>
          </a:prstGeom>
          <a:noFill/>
        </p:spPr>
        <p:txBody>
          <a:bodyPr wrap="none" rtlCol="0">
            <a:spAutoFit/>
          </a:bodyPr>
          <a:lstStyle/>
          <a:p>
            <a:r>
              <a:rPr lang="en-US" sz="4800" dirty="0" smtClean="0">
                <a:solidFill>
                  <a:schemeClr val="bg1">
                    <a:lumMod val="50000"/>
                  </a:schemeClr>
                </a:solidFill>
              </a:rPr>
              <a:t>WORKKING DRAFT</a:t>
            </a:r>
            <a:endParaRPr lang="en-US" sz="4800" dirty="0">
              <a:solidFill>
                <a:schemeClr val="bg1">
                  <a:lumMod val="50000"/>
                </a:schemeClr>
              </a:solidFill>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061" t="19524" r="80406" b="33238"/>
          <a:stretch/>
        </p:blipFill>
        <p:spPr bwMode="auto">
          <a:xfrm>
            <a:off x="4419600" y="1143000"/>
            <a:ext cx="533400" cy="5594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26741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3" name="TextBox 2"/>
          <p:cNvSpPr txBox="1"/>
          <p:nvPr/>
        </p:nvSpPr>
        <p:spPr>
          <a:xfrm>
            <a:off x="1471252" y="199779"/>
            <a:ext cx="7417800" cy="954107"/>
          </a:xfrm>
          <a:prstGeom prst="rect">
            <a:avLst/>
          </a:prstGeom>
          <a:noFill/>
        </p:spPr>
        <p:txBody>
          <a:bodyPr wrap="none" rtlCol="0">
            <a:spAutoFit/>
          </a:bodyPr>
          <a:lstStyle/>
          <a:p>
            <a:pPr algn="ctr"/>
            <a:r>
              <a:rPr lang="en-US" sz="2800" b="1" dirty="0" smtClean="0"/>
              <a:t>Threat Ratings for Aquatic Connectivity</a:t>
            </a:r>
          </a:p>
          <a:p>
            <a:pPr algn="ctr"/>
            <a:r>
              <a:rPr lang="en-US" sz="2800" dirty="0" smtClean="0"/>
              <a:t> Movement water, sediment, wood, and nutrients</a:t>
            </a:r>
            <a:endParaRPr lang="en-US" sz="2800"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9905" r="62286" b="44857"/>
          <a:stretch/>
        </p:blipFill>
        <p:spPr bwMode="auto">
          <a:xfrm>
            <a:off x="228600" y="1524000"/>
            <a:ext cx="8782001" cy="4615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2160000">
            <a:off x="4401532" y="4543839"/>
            <a:ext cx="4841197" cy="830997"/>
          </a:xfrm>
          <a:prstGeom prst="rect">
            <a:avLst/>
          </a:prstGeom>
          <a:noFill/>
        </p:spPr>
        <p:txBody>
          <a:bodyPr wrap="none" rtlCol="0">
            <a:spAutoFit/>
          </a:bodyPr>
          <a:lstStyle/>
          <a:p>
            <a:r>
              <a:rPr lang="en-US" sz="4800" dirty="0" smtClean="0">
                <a:solidFill>
                  <a:schemeClr val="bg1">
                    <a:lumMod val="50000"/>
                  </a:schemeClr>
                </a:solidFill>
              </a:rPr>
              <a:t>WORKKING DRAFT</a:t>
            </a:r>
            <a:endParaRPr lang="en-US" sz="4800" dirty="0">
              <a:solidFill>
                <a:schemeClr val="bg1">
                  <a:lumMod val="50000"/>
                </a:schemeClr>
              </a:solidFill>
            </a:endParaRPr>
          </a:p>
        </p:txBody>
      </p:sp>
    </p:spTree>
    <p:extLst>
      <p:ext uri="{BB962C8B-B14F-4D97-AF65-F5344CB8AC3E}">
        <p14:creationId xmlns:p14="http://schemas.microsoft.com/office/powerpoint/2010/main" val="24274112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369996"/>
            <a:ext cx="5867400" cy="5271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295400" y="415889"/>
            <a:ext cx="6384312" cy="954107"/>
          </a:xfrm>
          <a:prstGeom prst="rect">
            <a:avLst/>
          </a:prstGeom>
          <a:noFill/>
        </p:spPr>
        <p:txBody>
          <a:bodyPr wrap="none" rtlCol="0">
            <a:spAutoFit/>
          </a:bodyPr>
          <a:lstStyle/>
          <a:p>
            <a:r>
              <a:rPr lang="en-US" sz="2800" b="1" dirty="0" smtClean="0"/>
              <a:t>Threat Ratings for Terrestrial Connectivity</a:t>
            </a:r>
          </a:p>
          <a:p>
            <a:pPr algn="ctr"/>
            <a:r>
              <a:rPr lang="en-US" sz="2800" dirty="0" smtClean="0"/>
              <a:t>Movement of Terrestrial Species </a:t>
            </a:r>
            <a:endParaRPr lang="en-US" sz="2800" dirty="0"/>
          </a:p>
        </p:txBody>
      </p:sp>
      <p:sp>
        <p:nvSpPr>
          <p:cNvPr id="5" name="TextBox 4"/>
          <p:cNvSpPr txBox="1"/>
          <p:nvPr/>
        </p:nvSpPr>
        <p:spPr>
          <a:xfrm rot="-2160000">
            <a:off x="4520872" y="4143267"/>
            <a:ext cx="4841197" cy="830997"/>
          </a:xfrm>
          <a:prstGeom prst="rect">
            <a:avLst/>
          </a:prstGeom>
          <a:noFill/>
        </p:spPr>
        <p:txBody>
          <a:bodyPr wrap="none" rtlCol="0">
            <a:spAutoFit/>
          </a:bodyPr>
          <a:lstStyle/>
          <a:p>
            <a:r>
              <a:rPr lang="en-US" sz="4800" dirty="0" smtClean="0">
                <a:solidFill>
                  <a:schemeClr val="bg1">
                    <a:lumMod val="50000"/>
                  </a:schemeClr>
                </a:solidFill>
              </a:rPr>
              <a:t>WORKKING DRAFT</a:t>
            </a:r>
            <a:endParaRPr lang="en-US" sz="4800" dirty="0">
              <a:solidFill>
                <a:schemeClr val="bg1">
                  <a:lumMod val="50000"/>
                </a:schemeClr>
              </a:solidFill>
            </a:endParaRPr>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443" t="8242" r="48726" b="58147"/>
          <a:stretch/>
        </p:blipFill>
        <p:spPr bwMode="auto">
          <a:xfrm>
            <a:off x="3978057" y="1752600"/>
            <a:ext cx="561286" cy="156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443" t="8242" r="48726" b="58147"/>
          <a:stretch/>
        </p:blipFill>
        <p:spPr bwMode="auto">
          <a:xfrm>
            <a:off x="3978057" y="3225052"/>
            <a:ext cx="561286" cy="156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443" t="8242" r="48726" b="58147"/>
          <a:stretch/>
        </p:blipFill>
        <p:spPr bwMode="auto">
          <a:xfrm>
            <a:off x="3978057" y="4756740"/>
            <a:ext cx="561286" cy="156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443" t="8242" r="48726" b="74952"/>
          <a:stretch/>
        </p:blipFill>
        <p:spPr bwMode="auto">
          <a:xfrm>
            <a:off x="3978057" y="5884726"/>
            <a:ext cx="561286" cy="744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0646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7087061" cy="5356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1600" y="228600"/>
            <a:ext cx="6587701" cy="954107"/>
          </a:xfrm>
          <a:prstGeom prst="rect">
            <a:avLst/>
          </a:prstGeom>
          <a:noFill/>
        </p:spPr>
        <p:txBody>
          <a:bodyPr wrap="none" rtlCol="0">
            <a:spAutoFit/>
          </a:bodyPr>
          <a:lstStyle/>
          <a:p>
            <a:pPr algn="ctr"/>
            <a:r>
              <a:rPr lang="en-US" sz="2800" b="1" dirty="0" smtClean="0"/>
              <a:t>Threat Ratings for Terrestrial Connectivity</a:t>
            </a:r>
          </a:p>
          <a:p>
            <a:pPr algn="ctr"/>
            <a:r>
              <a:rPr lang="en-US" sz="2800" dirty="0" smtClean="0"/>
              <a:t>Connection of terrestrial ecological systems </a:t>
            </a:r>
            <a:endParaRPr lang="en-US" sz="2800" dirty="0"/>
          </a:p>
        </p:txBody>
      </p:sp>
      <p:sp>
        <p:nvSpPr>
          <p:cNvPr id="5" name="TextBox 4"/>
          <p:cNvSpPr txBox="1"/>
          <p:nvPr/>
        </p:nvSpPr>
        <p:spPr>
          <a:xfrm rot="-2160000">
            <a:off x="4520872" y="4477027"/>
            <a:ext cx="4841197" cy="830997"/>
          </a:xfrm>
          <a:prstGeom prst="rect">
            <a:avLst/>
          </a:prstGeom>
          <a:noFill/>
        </p:spPr>
        <p:txBody>
          <a:bodyPr wrap="none" rtlCol="0">
            <a:spAutoFit/>
          </a:bodyPr>
          <a:lstStyle/>
          <a:p>
            <a:r>
              <a:rPr lang="en-US" sz="4800" dirty="0" smtClean="0">
                <a:solidFill>
                  <a:schemeClr val="bg1">
                    <a:lumMod val="50000"/>
                  </a:schemeClr>
                </a:solidFill>
              </a:rPr>
              <a:t>WORKKING DRAFT</a:t>
            </a:r>
            <a:endParaRPr lang="en-US" sz="4800" dirty="0">
              <a:solidFill>
                <a:schemeClr val="bg1">
                  <a:lumMod val="50000"/>
                </a:schemeClr>
              </a:solidFill>
            </a:endParaRPr>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5958" t="8242" r="48726" b="58147"/>
          <a:stretch/>
        </p:blipFill>
        <p:spPr bwMode="auto">
          <a:xfrm>
            <a:off x="4174673" y="1752599"/>
            <a:ext cx="381000" cy="1752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5958" t="8242" r="48726" b="58147"/>
          <a:stretch/>
        </p:blipFill>
        <p:spPr bwMode="auto">
          <a:xfrm>
            <a:off x="4191000" y="3505200"/>
            <a:ext cx="381000" cy="1752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5958" t="8242" r="48726" b="67121"/>
          <a:stretch/>
        </p:blipFill>
        <p:spPr bwMode="auto">
          <a:xfrm>
            <a:off x="4191000" y="5236030"/>
            <a:ext cx="381000" cy="1284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54868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52600"/>
            <a:ext cx="8100907"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295400" y="415889"/>
            <a:ext cx="6384312" cy="954107"/>
          </a:xfrm>
          <a:prstGeom prst="rect">
            <a:avLst/>
          </a:prstGeom>
          <a:noFill/>
        </p:spPr>
        <p:txBody>
          <a:bodyPr wrap="none" rtlCol="0">
            <a:spAutoFit/>
          </a:bodyPr>
          <a:lstStyle/>
          <a:p>
            <a:r>
              <a:rPr lang="en-US" sz="2800" b="1" dirty="0" smtClean="0"/>
              <a:t>Threat Ratings for Terrestrial Connectivity</a:t>
            </a:r>
          </a:p>
          <a:p>
            <a:pPr algn="ctr"/>
            <a:r>
              <a:rPr lang="en-US" sz="2800" dirty="0" smtClean="0"/>
              <a:t>Movement of Avian Species </a:t>
            </a:r>
            <a:endParaRPr lang="en-US" sz="2800" dirty="0"/>
          </a:p>
        </p:txBody>
      </p:sp>
      <p:sp>
        <p:nvSpPr>
          <p:cNvPr id="5" name="TextBox 4"/>
          <p:cNvSpPr txBox="1"/>
          <p:nvPr/>
        </p:nvSpPr>
        <p:spPr>
          <a:xfrm rot="-2160000">
            <a:off x="4520871" y="4162840"/>
            <a:ext cx="4841197" cy="830997"/>
          </a:xfrm>
          <a:prstGeom prst="rect">
            <a:avLst/>
          </a:prstGeom>
          <a:noFill/>
        </p:spPr>
        <p:txBody>
          <a:bodyPr wrap="none" rtlCol="0">
            <a:spAutoFit/>
          </a:bodyPr>
          <a:lstStyle/>
          <a:p>
            <a:r>
              <a:rPr lang="en-US" sz="4800" dirty="0" smtClean="0">
                <a:solidFill>
                  <a:schemeClr val="bg1">
                    <a:lumMod val="50000"/>
                  </a:schemeClr>
                </a:solidFill>
              </a:rPr>
              <a:t>WORKKING DRAFT</a:t>
            </a:r>
            <a:endParaRPr lang="en-US" sz="4800" dirty="0">
              <a:solidFill>
                <a:schemeClr val="bg1">
                  <a:lumMod val="50000"/>
                </a:schemeClr>
              </a:solidFill>
            </a:endParaRPr>
          </a:p>
        </p:txBody>
      </p:sp>
    </p:spTree>
    <p:extLst>
      <p:ext uri="{BB962C8B-B14F-4D97-AF65-F5344CB8AC3E}">
        <p14:creationId xmlns:p14="http://schemas.microsoft.com/office/powerpoint/2010/main" val="38007617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50000">
              <a:schemeClr val="accent3">
                <a:lumMod val="40000"/>
                <a:lumOff val="60000"/>
              </a:schemeClr>
            </a:gs>
            <a:gs pos="100000">
              <a:schemeClr val="accent3">
                <a:lumMod val="60000"/>
                <a:lumOff val="40000"/>
              </a:schemeClr>
            </a:gs>
          </a:gsLst>
          <a:lin ang="2700000" scaled="0"/>
          <a:tileRect/>
        </a:gradFill>
        <a:effectLst/>
      </p:bgPr>
    </p:bg>
    <p:spTree>
      <p:nvGrpSpPr>
        <p:cNvPr id="1" name=""/>
        <p:cNvGrpSpPr/>
        <p:nvPr/>
      </p:nvGrpSpPr>
      <p:grpSpPr>
        <a:xfrm>
          <a:off x="0" y="0"/>
          <a:ext cx="0" cy="0"/>
          <a:chOff x="0" y="0"/>
          <a:chExt cx="0" cy="0"/>
        </a:xfrm>
      </p:grpSpPr>
      <p:sp>
        <p:nvSpPr>
          <p:cNvPr id="3" name="TextBox 2"/>
          <p:cNvSpPr txBox="1"/>
          <p:nvPr/>
        </p:nvSpPr>
        <p:spPr>
          <a:xfrm>
            <a:off x="1295400" y="415889"/>
            <a:ext cx="6156172" cy="954107"/>
          </a:xfrm>
          <a:prstGeom prst="rect">
            <a:avLst/>
          </a:prstGeom>
          <a:noFill/>
        </p:spPr>
        <p:txBody>
          <a:bodyPr wrap="none" rtlCol="0">
            <a:spAutoFit/>
          </a:bodyPr>
          <a:lstStyle/>
          <a:p>
            <a:r>
              <a:rPr lang="en-US" sz="2800" b="1" dirty="0" smtClean="0"/>
              <a:t>Threat Ratings for  Coastal Communities</a:t>
            </a:r>
          </a:p>
          <a:p>
            <a:pPr algn="ctr"/>
            <a:r>
              <a:rPr lang="en-US" sz="2800" dirty="0" smtClean="0"/>
              <a:t>Natural, Working, Built, and Cultural </a:t>
            </a:r>
            <a:endParaRPr lang="en-US" sz="28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211" y="1699961"/>
            <a:ext cx="8781998"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rot="-2160000">
            <a:off x="4420081" y="3858039"/>
            <a:ext cx="4841197" cy="830997"/>
          </a:xfrm>
          <a:prstGeom prst="rect">
            <a:avLst/>
          </a:prstGeom>
          <a:noFill/>
        </p:spPr>
        <p:txBody>
          <a:bodyPr wrap="none" rtlCol="0">
            <a:spAutoFit/>
          </a:bodyPr>
          <a:lstStyle/>
          <a:p>
            <a:r>
              <a:rPr lang="en-US" sz="4800" dirty="0" smtClean="0">
                <a:solidFill>
                  <a:schemeClr val="bg1">
                    <a:lumMod val="50000"/>
                  </a:schemeClr>
                </a:solidFill>
              </a:rPr>
              <a:t>WORKKING DRAFT</a:t>
            </a:r>
            <a:endParaRPr lang="en-US" sz="4800" dirty="0">
              <a:solidFill>
                <a:schemeClr val="bg1">
                  <a:lumMod val="50000"/>
                </a:schemeClr>
              </a:solidFill>
            </a:endParaRPr>
          </a:p>
        </p:txBody>
      </p:sp>
    </p:spTree>
    <p:extLst>
      <p:ext uri="{BB962C8B-B14F-4D97-AF65-F5344CB8AC3E}">
        <p14:creationId xmlns:p14="http://schemas.microsoft.com/office/powerpoint/2010/main" val="298994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61115" y="2949579"/>
            <a:ext cx="7772400" cy="1470025"/>
          </a:xfrm>
          <a:prstGeom prst="rect">
            <a:avLst/>
          </a:prstGeom>
        </p:spPr>
        <p:txBody>
          <a:bodyPr>
            <a:normAutofit fontScale="90000"/>
          </a:bodyPr>
          <a:lstStyle/>
          <a:p>
            <a:r>
              <a:rPr lang="en-US" sz="2700" i="1" dirty="0" smtClean="0"/>
              <a:t/>
            </a:r>
            <a:br>
              <a:rPr lang="en-US" sz="2700" i="1" dirty="0" smtClean="0"/>
            </a:br>
            <a:r>
              <a:rPr lang="en-US" sz="2000" dirty="0" smtClean="0"/>
              <a:t/>
            </a:r>
            <a:br>
              <a:rPr lang="en-US" sz="2000" dirty="0" smtClean="0"/>
            </a:b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6" y="0"/>
            <a:ext cx="9144000" cy="6858000"/>
          </a:xfrm>
          <a:prstGeom prst="rect">
            <a:avLst/>
          </a:prstGeom>
        </p:spPr>
      </p:pic>
      <p:sp>
        <p:nvSpPr>
          <p:cNvPr id="5" name="TextBox 4"/>
          <p:cNvSpPr txBox="1"/>
          <p:nvPr/>
        </p:nvSpPr>
        <p:spPr>
          <a:xfrm>
            <a:off x="838200" y="709166"/>
            <a:ext cx="7494815" cy="5463034"/>
          </a:xfrm>
          <a:prstGeom prst="rect">
            <a:avLst/>
          </a:prstGeom>
          <a:solidFill>
            <a:schemeClr val="bg2">
              <a:alpha val="86000"/>
            </a:schemeClr>
          </a:solidFill>
        </p:spPr>
        <p:txBody>
          <a:bodyPr wrap="square" rtlCol="0">
            <a:spAutoFit/>
          </a:bodyPr>
          <a:lstStyle/>
          <a:p>
            <a:pPr algn="ctr"/>
            <a:r>
              <a:rPr lang="en-US" sz="4000" b="1" dirty="0" smtClean="0">
                <a:solidFill>
                  <a:srgbClr val="0070C0"/>
                </a:solidFill>
              </a:rPr>
              <a:t>Break-out Groups</a:t>
            </a:r>
          </a:p>
          <a:p>
            <a:pPr algn="ctr"/>
            <a:r>
              <a:rPr lang="en-US" sz="3200" b="1" dirty="0" smtClean="0">
                <a:solidFill>
                  <a:srgbClr val="0070C0"/>
                </a:solidFill>
              </a:rPr>
              <a:t>(2 in room &amp; 1 on phone)</a:t>
            </a:r>
          </a:p>
          <a:p>
            <a:pPr algn="ctr"/>
            <a:endParaRPr lang="en-US" sz="2400" b="1" dirty="0" smtClean="0">
              <a:effectLst>
                <a:outerShdw blurRad="38100" dist="38100" dir="2700000" algn="tl">
                  <a:srgbClr val="000000">
                    <a:alpha val="43137"/>
                  </a:srgbClr>
                </a:outerShdw>
              </a:effectLst>
            </a:endParaRPr>
          </a:p>
          <a:p>
            <a:pPr marL="571500" indent="-571500">
              <a:spcAft>
                <a:spcPts val="600"/>
              </a:spcAft>
              <a:buClr>
                <a:schemeClr val="tx2"/>
              </a:buClr>
              <a:buFont typeface="Wingdings" panose="05000000000000000000" pitchFamily="2" charset="2"/>
              <a:buChar char="Ø"/>
            </a:pPr>
            <a:r>
              <a:rPr lang="en-US" sz="3200" b="1" dirty="0" smtClean="0"/>
              <a:t>Discuss Conservation Targets</a:t>
            </a:r>
          </a:p>
          <a:p>
            <a:pPr marL="1028700" lvl="1" indent="-571500">
              <a:spcAft>
                <a:spcPts val="600"/>
              </a:spcAft>
              <a:buClr>
                <a:schemeClr val="tx2"/>
              </a:buClr>
              <a:buFont typeface="Wingdings" panose="05000000000000000000" pitchFamily="2" charset="2"/>
              <a:buChar char="§"/>
            </a:pPr>
            <a:r>
              <a:rPr lang="en-US" sz="2800" dirty="0" smtClean="0"/>
              <a:t>Recommend include 3 presented?</a:t>
            </a:r>
          </a:p>
          <a:p>
            <a:pPr marL="1028700" lvl="1" indent="-571500">
              <a:spcAft>
                <a:spcPts val="600"/>
              </a:spcAft>
              <a:buClr>
                <a:schemeClr val="tx2"/>
              </a:buClr>
              <a:buFont typeface="Wingdings" panose="05000000000000000000" pitchFamily="2" charset="2"/>
              <a:buChar char="§"/>
            </a:pPr>
            <a:r>
              <a:rPr lang="en-US" sz="2800" dirty="0" smtClean="0"/>
              <a:t>Recommend different or additional</a:t>
            </a:r>
          </a:p>
          <a:p>
            <a:pPr marL="571500" indent="-571500">
              <a:spcAft>
                <a:spcPts val="600"/>
              </a:spcAft>
              <a:buClr>
                <a:schemeClr val="tx2"/>
              </a:buClr>
              <a:buFont typeface="Wingdings" panose="05000000000000000000" pitchFamily="2" charset="2"/>
              <a:buChar char="Ø"/>
            </a:pPr>
            <a:r>
              <a:rPr lang="en-US" sz="2800" b="1" dirty="0" smtClean="0"/>
              <a:t>Review </a:t>
            </a:r>
            <a:r>
              <a:rPr lang="en-US" sz="2800" b="1" dirty="0" smtClean="0">
                <a:solidFill>
                  <a:srgbClr val="C00000"/>
                </a:solidFill>
              </a:rPr>
              <a:t>DRAFT</a:t>
            </a:r>
            <a:r>
              <a:rPr lang="en-US" sz="2800" b="1" dirty="0" smtClean="0"/>
              <a:t> Target-Threat Ratings </a:t>
            </a:r>
          </a:p>
          <a:p>
            <a:pPr marL="1028700" lvl="1" indent="-571500">
              <a:spcAft>
                <a:spcPts val="600"/>
              </a:spcAft>
              <a:buClr>
                <a:schemeClr val="tx2"/>
              </a:buClr>
              <a:buFont typeface="Wingdings" panose="05000000000000000000" pitchFamily="2" charset="2"/>
              <a:buChar char="§"/>
            </a:pPr>
            <a:r>
              <a:rPr lang="en-US" sz="2800" dirty="0" smtClean="0"/>
              <a:t>Surprises?</a:t>
            </a:r>
          </a:p>
          <a:p>
            <a:pPr marL="571500" indent="-571500">
              <a:spcAft>
                <a:spcPts val="600"/>
              </a:spcAft>
              <a:buClr>
                <a:schemeClr val="tx2"/>
              </a:buClr>
              <a:buFont typeface="Wingdings" panose="05000000000000000000" pitchFamily="2" charset="2"/>
              <a:buChar char="Ø"/>
            </a:pPr>
            <a:r>
              <a:rPr lang="en-US" sz="2800" b="1" dirty="0" smtClean="0"/>
              <a:t>Based on gut feeling – mark top 1 or 2 Direct Change Agents to continue to evaluate (</a:t>
            </a:r>
            <a:r>
              <a:rPr lang="en-US" sz="2800" b="1" dirty="0" smtClean="0">
                <a:solidFill>
                  <a:srgbClr val="C00000"/>
                </a:solidFill>
              </a:rPr>
              <a:t>not a vote – just feedback</a:t>
            </a:r>
            <a:r>
              <a:rPr lang="en-US" sz="2800" b="1" dirty="0" smtClean="0"/>
              <a:t>)</a:t>
            </a:r>
          </a:p>
        </p:txBody>
      </p:sp>
    </p:spTree>
    <p:extLst>
      <p:ext uri="{BB962C8B-B14F-4D97-AF65-F5344CB8AC3E}">
        <p14:creationId xmlns:p14="http://schemas.microsoft.com/office/powerpoint/2010/main" val="12715280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61115" y="2949575"/>
            <a:ext cx="7772400" cy="1470025"/>
          </a:xfrm>
          <a:prstGeom prst="rect">
            <a:avLst/>
          </a:prstGeom>
        </p:spPr>
        <p:txBody>
          <a:bodyPr>
            <a:normAutofit fontScale="90000"/>
          </a:bodyPr>
          <a:lstStyle/>
          <a:p>
            <a:r>
              <a:rPr lang="en-US" sz="2700" i="1" dirty="0" smtClean="0"/>
              <a:t/>
            </a:r>
            <a:br>
              <a:rPr lang="en-US" sz="2700" i="1" dirty="0" smtClean="0"/>
            </a:br>
            <a:r>
              <a:rPr lang="en-US" sz="2000" dirty="0" smtClean="0"/>
              <a:t/>
            </a:r>
            <a:br>
              <a:rPr lang="en-US" sz="2000" dirty="0" smtClean="0"/>
            </a:b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520372" y="1520372"/>
            <a:ext cx="12162972" cy="9122229"/>
          </a:xfrm>
          <a:prstGeom prst="rect">
            <a:avLst/>
          </a:prstGeom>
        </p:spPr>
      </p:pic>
      <p:sp>
        <p:nvSpPr>
          <p:cNvPr id="4" name="TextBox 3"/>
          <p:cNvSpPr txBox="1"/>
          <p:nvPr/>
        </p:nvSpPr>
        <p:spPr>
          <a:xfrm>
            <a:off x="337457" y="1905000"/>
            <a:ext cx="8686800" cy="3139321"/>
          </a:xfrm>
          <a:prstGeom prst="rect">
            <a:avLst/>
          </a:prstGeom>
          <a:solidFill>
            <a:schemeClr val="bg2">
              <a:alpha val="89000"/>
            </a:schemeClr>
          </a:solidFill>
        </p:spPr>
        <p:txBody>
          <a:bodyPr wrap="square" rtlCol="0">
            <a:spAutoFit/>
          </a:bodyPr>
          <a:lstStyle/>
          <a:p>
            <a:pPr marL="342900" indent="-342900">
              <a:spcAft>
                <a:spcPts val="1200"/>
              </a:spcAft>
              <a:buAutoNum type="arabicParenR"/>
            </a:pPr>
            <a:r>
              <a:rPr lang="en-US" sz="2400" b="1" dirty="0" smtClean="0"/>
              <a:t>What are the most immediate conservation needs across the NPLCC landscape?</a:t>
            </a:r>
          </a:p>
          <a:p>
            <a:pPr marL="342900" indent="-342900">
              <a:spcAft>
                <a:spcPts val="1200"/>
              </a:spcAft>
              <a:buAutoNum type="arabicParenR"/>
            </a:pPr>
            <a:r>
              <a:rPr lang="en-US" sz="2400" b="1" dirty="0" smtClean="0"/>
              <a:t>How valuable is this information for managers and other decision-makers?</a:t>
            </a:r>
          </a:p>
          <a:p>
            <a:pPr marL="342900" indent="-342900">
              <a:spcAft>
                <a:spcPts val="1200"/>
              </a:spcAft>
              <a:buAutoNum type="arabicParenR"/>
            </a:pPr>
            <a:r>
              <a:rPr lang="en-US" sz="2400" b="1" dirty="0" smtClean="0"/>
              <a:t>How critical is it for the NPLCC to focus on work of this type?</a:t>
            </a:r>
          </a:p>
          <a:p>
            <a:pPr marL="342900" indent="-342900">
              <a:spcAft>
                <a:spcPts val="1200"/>
              </a:spcAft>
              <a:buAutoNum type="arabicParenR"/>
            </a:pPr>
            <a:r>
              <a:rPr lang="en-US" sz="2400" b="1" dirty="0" smtClean="0"/>
              <a:t>Is there relevant work of this type already being done by others?</a:t>
            </a:r>
            <a:endParaRPr lang="en-US" sz="2400" b="1" dirty="0"/>
          </a:p>
        </p:txBody>
      </p:sp>
      <p:sp>
        <p:nvSpPr>
          <p:cNvPr id="5" name="TextBox 4"/>
          <p:cNvSpPr txBox="1"/>
          <p:nvPr/>
        </p:nvSpPr>
        <p:spPr>
          <a:xfrm>
            <a:off x="1600200" y="609599"/>
            <a:ext cx="5834783" cy="1077218"/>
          </a:xfrm>
          <a:prstGeom prst="rect">
            <a:avLst/>
          </a:prstGeom>
          <a:solidFill>
            <a:schemeClr val="bg2">
              <a:alpha val="89000"/>
            </a:schemeClr>
          </a:solidFill>
        </p:spPr>
        <p:txBody>
          <a:bodyPr wrap="square" rtlCol="0">
            <a:spAutoFit/>
          </a:bodyPr>
          <a:lstStyle/>
          <a:p>
            <a:pPr algn="ctr"/>
            <a:r>
              <a:rPr lang="en-US" sz="3200" b="1" dirty="0" smtClean="0">
                <a:solidFill>
                  <a:srgbClr val="C00000"/>
                </a:solidFill>
              </a:rPr>
              <a:t>Proposed Framing Questions for the 2017-2021 S-TEK Strategy</a:t>
            </a:r>
            <a:endParaRPr lang="en-US" sz="3200" b="1" dirty="0">
              <a:solidFill>
                <a:srgbClr val="C00000"/>
              </a:solidFill>
            </a:endParaRPr>
          </a:p>
        </p:txBody>
      </p:sp>
      <p:sp>
        <p:nvSpPr>
          <p:cNvPr id="6" name="TextBox 5"/>
          <p:cNvSpPr txBox="1"/>
          <p:nvPr/>
        </p:nvSpPr>
        <p:spPr>
          <a:xfrm>
            <a:off x="1600199" y="5558266"/>
            <a:ext cx="5834783" cy="523220"/>
          </a:xfrm>
          <a:prstGeom prst="rect">
            <a:avLst/>
          </a:prstGeom>
          <a:solidFill>
            <a:schemeClr val="bg2">
              <a:alpha val="89000"/>
            </a:schemeClr>
          </a:solidFill>
        </p:spPr>
        <p:txBody>
          <a:bodyPr wrap="square" rtlCol="0">
            <a:spAutoFit/>
          </a:bodyPr>
          <a:lstStyle/>
          <a:p>
            <a:pPr algn="ctr"/>
            <a:r>
              <a:rPr lang="en-US" sz="2800" b="1" dirty="0" smtClean="0">
                <a:solidFill>
                  <a:srgbClr val="C00000"/>
                </a:solidFill>
              </a:rPr>
              <a:t>What Role Should the NPLCC Play?  </a:t>
            </a:r>
            <a:endParaRPr lang="en-US" sz="2800" b="1" dirty="0">
              <a:solidFill>
                <a:srgbClr val="C00000"/>
              </a:solidFill>
            </a:endParaRPr>
          </a:p>
        </p:txBody>
      </p:sp>
    </p:spTree>
    <p:extLst>
      <p:ext uri="{BB962C8B-B14F-4D97-AF65-F5344CB8AC3E}">
        <p14:creationId xmlns:p14="http://schemas.microsoft.com/office/powerpoint/2010/main" val="2695483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ransboundaryMtg_BC_Feb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6545</TotalTime>
  <Words>2415</Words>
  <Application>Microsoft Office PowerPoint</Application>
  <PresentationFormat>On-screen Show (4:3)</PresentationFormat>
  <Paragraphs>382</Paragraphs>
  <Slides>46</Slides>
  <Notes>38</Notes>
  <HiddenSlides>0</HiddenSlides>
  <MMClips>0</MMClips>
  <ScaleCrop>false</ScaleCrop>
  <HeadingPairs>
    <vt:vector size="4" baseType="variant">
      <vt:variant>
        <vt:lpstr>Theme</vt:lpstr>
      </vt:variant>
      <vt:variant>
        <vt:i4>10</vt:i4>
      </vt:variant>
      <vt:variant>
        <vt:lpstr>Slide Titles</vt:lpstr>
      </vt:variant>
      <vt:variant>
        <vt:i4>46</vt:i4>
      </vt:variant>
    </vt:vector>
  </HeadingPairs>
  <TitlesOfParts>
    <vt:vector size="56" baseType="lpstr">
      <vt:lpstr>1_Office Theme</vt:lpstr>
      <vt:lpstr>2_Office Theme</vt:lpstr>
      <vt:lpstr>TransboundaryMtg_BC_Feb2014</vt:lpstr>
      <vt:lpstr>Office Theme</vt:lpstr>
      <vt:lpstr>4_Office Theme</vt:lpstr>
      <vt:lpstr>5_Office Theme</vt:lpstr>
      <vt:lpstr>6_Office Theme</vt:lpstr>
      <vt:lpstr>7_Office Theme</vt:lpstr>
      <vt:lpstr>3_Office Theme</vt:lpstr>
      <vt:lpstr>8_Office Theme</vt:lpstr>
      <vt:lpstr>  </vt:lpstr>
      <vt:lpstr>Morning Agenda (Pacific Time) </vt:lpstr>
      <vt:lpstr>PowerPoint Presentation</vt:lpstr>
      <vt:lpstr>PowerPoint Presentation</vt:lpstr>
      <vt:lpstr>PowerPoint Presentation</vt:lpstr>
      <vt:lpstr>PowerPoint Presentation</vt:lpstr>
      <vt:lpstr>Closing Questions – Sense of the SC</vt:lpstr>
      <vt:lpstr>PowerPoint Presentation</vt:lpstr>
      <vt:lpstr>  </vt:lpstr>
      <vt:lpstr>PowerPoint Presentation</vt:lpstr>
      <vt:lpstr>PowerPoint Presentation</vt:lpstr>
      <vt:lpstr>Potential NPLCC-Wide Conservation Targets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Open Standards for the Practice of Conservation: Key Initial Steps…</vt:lpstr>
      <vt:lpstr>PowerPoint Presentation</vt:lpstr>
      <vt:lpstr>PowerPoint Presentation</vt:lpstr>
      <vt:lpstr>PowerPoint Presentation</vt:lpstr>
      <vt:lpstr>PowerPoint Presentation</vt:lpstr>
      <vt:lpstr>PowerPoint Presentation</vt:lpstr>
      <vt:lpstr>Example of a Real Theory of Change</vt:lpstr>
      <vt:lpstr>Example of a Real Theory of Change</vt:lpstr>
      <vt:lpstr>Example of a Real Theory of Change</vt:lpstr>
      <vt:lpstr>Example of a Real Theory of Change</vt:lpstr>
      <vt:lpstr>Example of a Real Theory of Change</vt:lpstr>
      <vt:lpstr>PowerPoint Presentation</vt:lpstr>
      <vt:lpstr>Theories of Change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vector>
  </TitlesOfParts>
  <Company>USFWS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LCCs?</dc:title>
  <dc:creator>Finn, Sean</dc:creator>
  <cp:lastModifiedBy>Mahaffy, Mary</cp:lastModifiedBy>
  <cp:revision>461</cp:revision>
  <cp:lastPrinted>2017-02-17T18:48:31Z</cp:lastPrinted>
  <dcterms:created xsi:type="dcterms:W3CDTF">2011-09-02T21:02:57Z</dcterms:created>
  <dcterms:modified xsi:type="dcterms:W3CDTF">2017-03-02T08:19:58Z</dcterms:modified>
</cp:coreProperties>
</file>