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5"/>
  </p:sldMasterIdLst>
  <p:notesMasterIdLst>
    <p:notesMasterId r:id="rId26"/>
  </p:notesMasterIdLst>
  <p:handoutMasterIdLst>
    <p:handoutMasterId r:id="rId27"/>
  </p:handoutMasterIdLst>
  <p:sldIdLst>
    <p:sldId id="260" r:id="rId6"/>
    <p:sldId id="262" r:id="rId7"/>
    <p:sldId id="261" r:id="rId8"/>
    <p:sldId id="263" r:id="rId9"/>
    <p:sldId id="265" r:id="rId10"/>
    <p:sldId id="274" r:id="rId11"/>
    <p:sldId id="264" r:id="rId12"/>
    <p:sldId id="275" r:id="rId13"/>
    <p:sldId id="266" r:id="rId14"/>
    <p:sldId id="267" r:id="rId15"/>
    <p:sldId id="268" r:id="rId16"/>
    <p:sldId id="269" r:id="rId17"/>
    <p:sldId id="276" r:id="rId18"/>
    <p:sldId id="270" r:id="rId19"/>
    <p:sldId id="271" r:id="rId20"/>
    <p:sldId id="278" r:id="rId21"/>
    <p:sldId id="279" r:id="rId22"/>
    <p:sldId id="272" r:id="rId23"/>
    <p:sldId id="273" r:id="rId24"/>
    <p:sldId id="277" r:id="rId25"/>
  </p:sldIdLst>
  <p:sldSz cx="9144000" cy="6858000" type="screen4x3"/>
  <p:notesSz cx="6858000" cy="9144000"/>
  <p:embeddedFontLst>
    <p:embeddedFont>
      <p:font typeface="Arial Unicode MS" panose="020B0604020202020204" pitchFamily="34" charset="-128"/>
      <p:regular r:id="rId28"/>
    </p:embeddedFont>
  </p:embeddedFontLst>
  <p:defaultTextStyle>
    <a:defPPr>
      <a:defRPr lang="zh-TW"/>
    </a:defPPr>
    <a:lvl1pPr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1pPr>
    <a:lvl2pPr marL="457200"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2pPr>
    <a:lvl3pPr marL="914400"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3pPr>
    <a:lvl4pPr marL="1371600"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4pPr>
    <a:lvl5pPr marL="1828800"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5pPr>
    <a:lvl6pPr marL="2286000" algn="l" defTabSz="914400" rtl="0" eaLnBrk="1" latinLnBrk="0" hangingPunct="1">
      <a:defRPr kumimoji="1" kern="1200">
        <a:solidFill>
          <a:schemeClr val="tx1"/>
        </a:solidFill>
        <a:latin typeface="Arial" charset="0"/>
        <a:ea typeface="Arial Unicode MS" pitchFamily="34" charset="-128"/>
        <a:cs typeface="Arial Unicode MS" pitchFamily="34" charset="-128"/>
      </a:defRPr>
    </a:lvl6pPr>
    <a:lvl7pPr marL="2743200" algn="l" defTabSz="914400" rtl="0" eaLnBrk="1" latinLnBrk="0" hangingPunct="1">
      <a:defRPr kumimoji="1" kern="1200">
        <a:solidFill>
          <a:schemeClr val="tx1"/>
        </a:solidFill>
        <a:latin typeface="Arial" charset="0"/>
        <a:ea typeface="Arial Unicode MS" pitchFamily="34" charset="-128"/>
        <a:cs typeface="Arial Unicode MS" pitchFamily="34" charset="-128"/>
      </a:defRPr>
    </a:lvl7pPr>
    <a:lvl8pPr marL="3200400" algn="l" defTabSz="914400" rtl="0" eaLnBrk="1" latinLnBrk="0" hangingPunct="1">
      <a:defRPr kumimoji="1" kern="1200">
        <a:solidFill>
          <a:schemeClr val="tx1"/>
        </a:solidFill>
        <a:latin typeface="Arial" charset="0"/>
        <a:ea typeface="Arial Unicode MS" pitchFamily="34" charset="-128"/>
        <a:cs typeface="Arial Unicode MS" pitchFamily="34" charset="-128"/>
      </a:defRPr>
    </a:lvl8pPr>
    <a:lvl9pPr marL="3657600" algn="l" defTabSz="914400" rtl="0" eaLnBrk="1" latinLnBrk="0" hangingPunct="1">
      <a:defRPr kumimoji="1" kern="1200">
        <a:solidFill>
          <a:schemeClr val="tx1"/>
        </a:solidFill>
        <a:latin typeface="Arial" charset="0"/>
        <a:ea typeface="Arial Unicode MS" pitchFamily="34" charset="-128"/>
        <a:cs typeface="Arial Unicode MS"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clrMru>
    <a:srgbClr val="0066FF"/>
    <a:srgbClr val="EABD00"/>
    <a:srgbClr val="CC3300"/>
    <a:srgbClr val="3A601B"/>
    <a:srgbClr val="3366CC"/>
    <a:srgbClr val="003399"/>
    <a:srgbClr val="0066CC"/>
    <a:srgbClr val="C8A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18" autoAdjust="0"/>
  </p:normalViewPr>
  <p:slideViewPr>
    <p:cSldViewPr>
      <p:cViewPr>
        <p:scale>
          <a:sx n="75" d="100"/>
          <a:sy n="75" d="100"/>
        </p:scale>
        <p:origin x="-1746" y="-25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19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93C66B1-EDCF-408D-B2AF-7E7BAD88BE3D}" type="slidenum">
              <a:rPr lang="en-US"/>
              <a:pPr>
                <a:defRPr/>
              </a:pPr>
              <a:t>‹#›</a:t>
            </a:fld>
            <a:endParaRPr lang="en-US"/>
          </a:p>
        </p:txBody>
      </p:sp>
    </p:spTree>
    <p:extLst>
      <p:ext uri="{BB962C8B-B14F-4D97-AF65-F5344CB8AC3E}">
        <p14:creationId xmlns:p14="http://schemas.microsoft.com/office/powerpoint/2010/main" val="3577249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6306561-F117-451D-B9E8-6EFF5E1A2A6D}" type="slidenum">
              <a:rPr lang="en-US"/>
              <a:pPr>
                <a:defRPr/>
              </a:pPr>
              <a:t>‹#›</a:t>
            </a:fld>
            <a:endParaRPr lang="en-US"/>
          </a:p>
        </p:txBody>
      </p:sp>
    </p:spTree>
    <p:extLst>
      <p:ext uri="{BB962C8B-B14F-4D97-AF65-F5344CB8AC3E}">
        <p14:creationId xmlns:p14="http://schemas.microsoft.com/office/powerpoint/2010/main" val="33512842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Arial Unicode MS" pitchFamily="34" charset="-128"/>
        <a:cs typeface="Arial Unicode MS" pitchFamily="34" charset="-128"/>
      </a:defRPr>
    </a:lvl1pPr>
    <a:lvl2pPr marL="457200" algn="l" rtl="0" eaLnBrk="0" fontAlgn="base" hangingPunct="0">
      <a:spcBef>
        <a:spcPct val="30000"/>
      </a:spcBef>
      <a:spcAft>
        <a:spcPct val="0"/>
      </a:spcAft>
      <a:defRPr kumimoji="1" sz="1200" kern="1200">
        <a:solidFill>
          <a:schemeClr val="tx1"/>
        </a:solidFill>
        <a:latin typeface="Arial" charset="0"/>
        <a:ea typeface="Arial Unicode MS" pitchFamily="34" charset="-128"/>
        <a:cs typeface="Arial Unicode MS" pitchFamily="34" charset="-128"/>
      </a:defRPr>
    </a:lvl2pPr>
    <a:lvl3pPr marL="914400" algn="l" rtl="0" eaLnBrk="0" fontAlgn="base" hangingPunct="0">
      <a:spcBef>
        <a:spcPct val="30000"/>
      </a:spcBef>
      <a:spcAft>
        <a:spcPct val="0"/>
      </a:spcAft>
      <a:defRPr kumimoji="1" sz="1200" kern="1200">
        <a:solidFill>
          <a:schemeClr val="tx1"/>
        </a:solidFill>
        <a:latin typeface="Arial" charset="0"/>
        <a:ea typeface="Arial Unicode MS" pitchFamily="34" charset="-128"/>
        <a:cs typeface="Arial Unicode MS" pitchFamily="34" charset="-128"/>
      </a:defRPr>
    </a:lvl3pPr>
    <a:lvl4pPr marL="1371600" algn="l" rtl="0" eaLnBrk="0" fontAlgn="base" hangingPunct="0">
      <a:spcBef>
        <a:spcPct val="30000"/>
      </a:spcBef>
      <a:spcAft>
        <a:spcPct val="0"/>
      </a:spcAft>
      <a:defRPr kumimoji="1" sz="1200" kern="1200">
        <a:solidFill>
          <a:schemeClr val="tx1"/>
        </a:solidFill>
        <a:latin typeface="Arial" charset="0"/>
        <a:ea typeface="Arial Unicode MS" pitchFamily="34" charset="-128"/>
        <a:cs typeface="Arial Unicode MS" pitchFamily="34" charset="-128"/>
      </a:defRPr>
    </a:lvl4pPr>
    <a:lvl5pPr marL="1828800" algn="l" rtl="0" eaLnBrk="0" fontAlgn="base" hangingPunct="0">
      <a:spcBef>
        <a:spcPct val="30000"/>
      </a:spcBef>
      <a:spcAft>
        <a:spcPct val="0"/>
      </a:spcAft>
      <a:defRPr kumimoji="1" sz="1200" kern="1200">
        <a:solidFill>
          <a:schemeClr val="tx1"/>
        </a:solidFill>
        <a:latin typeface="Arial" charset="0"/>
        <a:ea typeface="Arial Unicode MS" pitchFamily="34" charset="-128"/>
        <a:cs typeface="Arial Unicode MS" pitchFamily="34"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Englishman River Estuary (Van Island, TNTBC)</a:t>
            </a: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fld id="{A3B1226E-AAC4-42B6-BC95-777906E69298}" type="slidenum">
              <a:rPr lang="en-US" altLang="en-US" smtClean="0"/>
              <a:pPr eaLnBrk="1" hangingPunct="1"/>
              <a:t>8</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Example of different habitat types that make up an estuary – Toquart River estuary Barlkey Sound (west coast VI)</a:t>
            </a:r>
          </a:p>
          <a:p>
            <a:endParaRPr lang="en-US" altLang="en-US" smtClean="0"/>
          </a:p>
          <a:p>
            <a:r>
              <a:rPr lang="en-US" altLang="en-US" smtClean="0"/>
              <a:t>Map of 442 ranked estuaries in BC</a:t>
            </a: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fld id="{84829619-2FFB-4395-A8CE-399609B0F05A}" type="slidenum">
              <a:rPr lang="en-US" altLang="en-US" smtClean="0"/>
              <a:pPr eaLnBrk="1" hangingPunct="1"/>
              <a:t>10</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Coastal Gap: : Fraser River, Nicomekl/Serpentine River complex, Nass/Ksi’Higinx/Burton/Iknouk/Chambers/ Kincolith River complex, and Skeena/Ecstall/ McNeil River complex. </a:t>
            </a:r>
          </a:p>
          <a:p>
            <a:endParaRPr lang="en-US" altLang="en-US" smtClean="0"/>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fld id="{24E85691-0087-4A7A-9F30-81826B040716}" type="slidenum">
              <a:rPr lang="en-US" altLang="en-US" smtClean="0"/>
              <a:pPr eaLnBrk="1" hangingPunct="1"/>
              <a:t>11</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Importance classes based upon biological attributes of the estuary</a:t>
            </a:r>
          </a:p>
          <a:p>
            <a:endParaRPr lang="en-US" altLang="en-US" smtClean="0"/>
          </a:p>
          <a:p>
            <a:r>
              <a:rPr lang="en-US" altLang="en-US" smtClean="0"/>
              <a:t>Existing datasets for the Fraser River estuary were unavailable or</a:t>
            </a:r>
          </a:p>
          <a:p>
            <a:r>
              <a:rPr lang="en-US" altLang="en-US" smtClean="0"/>
              <a:t>inconsistent with the standardized requirements used in our analysis. Due to its immense size</a:t>
            </a:r>
          </a:p>
          <a:p>
            <a:r>
              <a:rPr lang="en-US" altLang="en-US" smtClean="0"/>
              <a:t>and adjoining land uses (e.g. Vancouver International Airport); many waterbird surveys only</a:t>
            </a:r>
          </a:p>
          <a:p>
            <a:r>
              <a:rPr lang="en-US" altLang="en-US" smtClean="0"/>
              <a:t>examined portions of the estuary, not the entire estuary. The shorezone dataset used for</a:t>
            </a:r>
          </a:p>
          <a:p>
            <a:r>
              <a:rPr lang="en-US" altLang="en-US" smtClean="0"/>
              <a:t>calculating the Species Rarity Index had no data for the Fraser River estuary. This resulted in</a:t>
            </a:r>
          </a:p>
          <a:p>
            <a:r>
              <a:rPr lang="en-US" altLang="en-US" smtClean="0"/>
              <a:t>an inability to develop scores for the relevant indices and the Fraser River would have been</a:t>
            </a:r>
          </a:p>
          <a:p>
            <a:r>
              <a:rPr lang="en-US" altLang="en-US" smtClean="0"/>
              <a:t>ranked in Importance Class 2. However, the high biological value of the Fraser River estuary</a:t>
            </a:r>
          </a:p>
          <a:p>
            <a:r>
              <a:rPr lang="en-US" altLang="en-US" smtClean="0"/>
              <a:t>has been substantiated. The significance of the Fraser River estuary, relative to other estuaries</a:t>
            </a:r>
          </a:p>
          <a:p>
            <a:r>
              <a:rPr lang="en-US" altLang="en-US" smtClean="0"/>
              <a:t>in British Columbia and western North America, has been documented (FREMP 2003).</a:t>
            </a: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fld id="{45E7C0B3-FA3A-4FDB-9984-78F7100CE19F}" type="slidenum">
              <a:rPr lang="en-US" altLang="en-US" smtClean="0"/>
              <a:pPr eaLnBrk="1" hangingPunct="1"/>
              <a:t>12</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Chatham Sound, Skeena Estuary, North Coast (oceanecology.ca)</a:t>
            </a: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fld id="{D9C98E4E-DBB7-43BE-8B8F-11B0AD863906}" type="slidenum">
              <a:rPr lang="en-US" altLang="en-US" smtClean="0"/>
              <a:pPr eaLnBrk="1" hangingPunct="1"/>
              <a:t>13</a:t>
            </a:fld>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The baseline or benchmark status or condition of biological or</a:t>
            </a:r>
          </a:p>
          <a:p>
            <a:r>
              <a:rPr lang="en-US" altLang="en-US" smtClean="0"/>
              <a:t>physical resources can be combined with waterbird species population information to develop</a:t>
            </a:r>
          </a:p>
          <a:p>
            <a:r>
              <a:rPr lang="en-US" altLang="en-US" smtClean="0"/>
              <a:t>habitat-species associations at a landscape level for predictions of the spatial distribution of a</a:t>
            </a:r>
          </a:p>
          <a:p>
            <a:r>
              <a:rPr lang="en-US" altLang="en-US" smtClean="0"/>
              <a:t>species.</a:t>
            </a:r>
          </a:p>
          <a:p>
            <a:endParaRPr lang="en-US" altLang="en-US" smtClean="0"/>
          </a:p>
          <a:p>
            <a:endParaRPr lang="en-US" altLang="en-US" smtClean="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fld id="{EB15B661-20CA-443E-AD22-3BA6C3857459}" type="slidenum">
              <a:rPr lang="en-US" altLang="en-US" smtClean="0"/>
              <a:pPr eaLnBrk="1" hangingPunct="1"/>
              <a:t>14</a:t>
            </a:fld>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South Arm Marsh, TNTBC</a:t>
            </a: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fld id="{CB849B7F-2A80-4C14-A4DD-DE651F233E13}" type="slidenum">
              <a:rPr lang="en-US" altLang="en-US" smtClean="0"/>
              <a:pPr eaLnBrk="1" hangingPunct="1"/>
              <a:t>20</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chemeClr val="bg1"/>
        </a:solidFill>
        <a:effectLst/>
      </p:bgPr>
    </p:bg>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4" descr="COM1016_corp_banner__03"/>
          <p:cNvPicPr>
            <a:picLocks noChangeAspect="1" noChangeArrowheads="1"/>
          </p:cNvPicPr>
          <p:nvPr userDrawn="1"/>
        </p:nvPicPr>
        <p:blipFill>
          <a:blip r:embed="rId3">
            <a:extLst>
              <a:ext uri="{28A0092B-C50C-407E-A947-70E740481C1C}">
                <a14:useLocalDpi xmlns:a14="http://schemas.microsoft.com/office/drawing/2010/main" val="0"/>
              </a:ext>
            </a:extLst>
          </a:blip>
          <a:srcRect b="11967"/>
          <a:stretch>
            <a:fillRect/>
          </a:stretch>
        </p:blipFill>
        <p:spPr bwMode="auto">
          <a:xfrm>
            <a:off x="0" y="836613"/>
            <a:ext cx="914400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458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3783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35244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089436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18175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extLst>
      <p:ext uri="{BB962C8B-B14F-4D97-AF65-F5344CB8AC3E}">
        <p14:creationId xmlns:p14="http://schemas.microsoft.com/office/powerpoint/2010/main" val="55855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837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59239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5834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372950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635913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ext Box 24"/>
          <p:cNvSpPr txBox="1">
            <a:spLocks noChangeArrowheads="1"/>
          </p:cNvSpPr>
          <p:nvPr userDrawn="1"/>
        </p:nvSpPr>
        <p:spPr bwMode="auto">
          <a:xfrm>
            <a:off x="755650" y="6092825"/>
            <a:ext cx="81375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algn="ctr" eaLnBrk="1" hangingPunct="1">
              <a:defRPr/>
            </a:pPr>
            <a:r>
              <a:rPr lang="en-CA" altLang="en-US" sz="1000" dirty="0" smtClean="0"/>
              <a:t>Page </a:t>
            </a:r>
            <a:fld id="{268C401D-B81C-4CFB-9F12-FBC080CBCFE1}" type="slidenum">
              <a:rPr lang="en-CA" altLang="en-US" sz="1000" smtClean="0"/>
              <a:pPr algn="ctr" eaLnBrk="1" hangingPunct="1">
                <a:defRPr/>
              </a:pPr>
              <a:t>‹#›</a:t>
            </a:fld>
            <a:r>
              <a:rPr lang="en-CA" altLang="en-US" sz="1000" dirty="0" smtClean="0"/>
              <a:t> – </a:t>
            </a:r>
            <a:fld id="{CC847831-0CF2-47B3-9829-0702ECCCFE4A}" type="datetime4">
              <a:rPr kumimoji="0" lang="en-CA" altLang="en-US" sz="1000" smtClean="0"/>
              <a:pPr algn="ctr" eaLnBrk="1" hangingPunct="1">
                <a:defRPr/>
              </a:pPr>
              <a:t>March-1-17</a:t>
            </a:fld>
            <a:endParaRPr kumimoji="0" lang="en-CA" altLang="en-US" sz="1000" dirty="0" smtClean="0"/>
          </a:p>
        </p:txBody>
      </p:sp>
      <p:sp>
        <p:nvSpPr>
          <p:cNvPr id="1027" name="Rectangle 28"/>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CA" altLang="en-US" smtClean="0"/>
              <a:t>Click to edit Master title style</a:t>
            </a:r>
          </a:p>
        </p:txBody>
      </p:sp>
      <p:sp>
        <p:nvSpPr>
          <p:cNvPr id="1028" name="Rectangle 29"/>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p>
          <a:p>
            <a:pPr lvl="2"/>
            <a:r>
              <a:rPr lang="en-CA" altLang="en-US" smtClean="0"/>
              <a:t>Third level</a:t>
            </a:r>
          </a:p>
          <a:p>
            <a:pPr lvl="3"/>
            <a:r>
              <a:rPr lang="en-CA" altLang="en-US" smtClean="0"/>
              <a:t>Fourth level</a:t>
            </a:r>
          </a:p>
          <a:p>
            <a:pPr lvl="4"/>
            <a:r>
              <a:rPr lang="en-CA" altLang="en-US" smtClean="0"/>
              <a:t>Fifth level</a:t>
            </a:r>
          </a:p>
        </p:txBody>
      </p:sp>
      <p:sp>
        <p:nvSpPr>
          <p:cNvPr id="1029" name="Line 30"/>
          <p:cNvSpPr>
            <a:spLocks noChangeShapeType="1"/>
          </p:cNvSpPr>
          <p:nvPr userDrawn="1"/>
        </p:nvSpPr>
        <p:spPr bwMode="auto">
          <a:xfrm>
            <a:off x="827088" y="1268413"/>
            <a:ext cx="8316912" cy="0"/>
          </a:xfrm>
          <a:prstGeom prst="line">
            <a:avLst/>
          </a:prstGeom>
          <a:noFill/>
          <a:ln w="28575">
            <a:solidFill>
              <a:srgbClr val="3A601B"/>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779"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rtl="0" eaLnBrk="0" fontAlgn="base" hangingPunct="0">
        <a:spcBef>
          <a:spcPct val="0"/>
        </a:spcBef>
        <a:spcAft>
          <a:spcPct val="0"/>
        </a:spcAft>
        <a:defRPr kumimoji="1" sz="3600" b="1">
          <a:solidFill>
            <a:srgbClr val="3A601B"/>
          </a:solidFill>
          <a:latin typeface="+mj-lt"/>
          <a:ea typeface="+mj-ea"/>
          <a:cs typeface="+mj-cs"/>
        </a:defRPr>
      </a:lvl1pPr>
      <a:lvl2pPr algn="l" rtl="0" eaLnBrk="0" fontAlgn="base" hangingPunct="0">
        <a:spcBef>
          <a:spcPct val="0"/>
        </a:spcBef>
        <a:spcAft>
          <a:spcPct val="0"/>
        </a:spcAft>
        <a:defRPr kumimoji="1" sz="3600" b="1">
          <a:solidFill>
            <a:srgbClr val="3A601B"/>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kumimoji="1" sz="3600" b="1">
          <a:solidFill>
            <a:srgbClr val="3A601B"/>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kumimoji="1" sz="3600" b="1">
          <a:solidFill>
            <a:srgbClr val="3A601B"/>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kumimoji="1" sz="3600" b="1">
          <a:solidFill>
            <a:srgbClr val="3A601B"/>
          </a:solidFill>
          <a:latin typeface="Arial" charset="0"/>
          <a:ea typeface="Arial Unicode MS" pitchFamily="34" charset="-128"/>
          <a:cs typeface="Arial Unicode MS" pitchFamily="34" charset="-128"/>
        </a:defRPr>
      </a:lvl5pPr>
      <a:lvl6pPr marL="457200" algn="l" rtl="0" fontAlgn="base">
        <a:spcBef>
          <a:spcPct val="0"/>
        </a:spcBef>
        <a:spcAft>
          <a:spcPct val="0"/>
        </a:spcAft>
        <a:defRPr kumimoji="1" sz="3600" b="1">
          <a:solidFill>
            <a:srgbClr val="3A601B"/>
          </a:solidFill>
          <a:latin typeface="Arial" charset="0"/>
          <a:ea typeface="Arial Unicode MS" pitchFamily="34" charset="-128"/>
          <a:cs typeface="Arial Unicode MS" pitchFamily="34" charset="-128"/>
        </a:defRPr>
      </a:lvl6pPr>
      <a:lvl7pPr marL="914400" algn="l" rtl="0" fontAlgn="base">
        <a:spcBef>
          <a:spcPct val="0"/>
        </a:spcBef>
        <a:spcAft>
          <a:spcPct val="0"/>
        </a:spcAft>
        <a:defRPr kumimoji="1" sz="3600" b="1">
          <a:solidFill>
            <a:srgbClr val="3A601B"/>
          </a:solidFill>
          <a:latin typeface="Arial" charset="0"/>
          <a:ea typeface="Arial Unicode MS" pitchFamily="34" charset="-128"/>
          <a:cs typeface="Arial Unicode MS" pitchFamily="34" charset="-128"/>
        </a:defRPr>
      </a:lvl7pPr>
      <a:lvl8pPr marL="1371600" algn="l" rtl="0" fontAlgn="base">
        <a:spcBef>
          <a:spcPct val="0"/>
        </a:spcBef>
        <a:spcAft>
          <a:spcPct val="0"/>
        </a:spcAft>
        <a:defRPr kumimoji="1" sz="3600" b="1">
          <a:solidFill>
            <a:srgbClr val="3A601B"/>
          </a:solidFill>
          <a:latin typeface="Arial" charset="0"/>
          <a:ea typeface="Arial Unicode MS" pitchFamily="34" charset="-128"/>
          <a:cs typeface="Arial Unicode MS" pitchFamily="34" charset="-128"/>
        </a:defRPr>
      </a:lvl8pPr>
      <a:lvl9pPr marL="1828800" algn="l" rtl="0" fontAlgn="base">
        <a:spcBef>
          <a:spcPct val="0"/>
        </a:spcBef>
        <a:spcAft>
          <a:spcPct val="0"/>
        </a:spcAft>
        <a:defRPr kumimoji="1" sz="3600" b="1">
          <a:solidFill>
            <a:srgbClr val="3A601B"/>
          </a:solidFill>
          <a:latin typeface="Arial" charset="0"/>
          <a:ea typeface="Arial Unicode MS" pitchFamily="34" charset="-128"/>
          <a:cs typeface="Arial Unicode MS" pitchFamily="34" charset="-128"/>
        </a:defRPr>
      </a:lvl9pPr>
    </p:titleStyle>
    <p:bodyStyle>
      <a:lvl1pPr marL="287338" indent="-287338" algn="l" rtl="0" eaLnBrk="0" fontAlgn="base" hangingPunct="0">
        <a:spcBef>
          <a:spcPct val="20000"/>
        </a:spcBef>
        <a:spcAft>
          <a:spcPct val="0"/>
        </a:spcAft>
        <a:buClr>
          <a:srgbClr val="FF0000"/>
        </a:buClr>
        <a:buSzPct val="120000"/>
        <a:buChar char="•"/>
        <a:defRPr kumimoji="1" sz="2400">
          <a:solidFill>
            <a:schemeClr val="tx1"/>
          </a:solidFill>
          <a:latin typeface="+mn-lt"/>
          <a:ea typeface="+mn-ea"/>
          <a:cs typeface="+mn-cs"/>
        </a:defRPr>
      </a:lvl1pPr>
      <a:lvl2pPr marL="765175" indent="-287338" algn="l" rtl="0" eaLnBrk="0" fontAlgn="base" hangingPunct="0">
        <a:spcBef>
          <a:spcPct val="20000"/>
        </a:spcBef>
        <a:spcAft>
          <a:spcPct val="0"/>
        </a:spcAft>
        <a:buClr>
          <a:srgbClr val="3A601B"/>
        </a:buClr>
        <a:buFont typeface="Arial" charset="0"/>
        <a:buChar char="–"/>
        <a:defRPr kumimoji="1" sz="2000">
          <a:solidFill>
            <a:schemeClr val="tx1"/>
          </a:solidFill>
          <a:latin typeface="+mn-lt"/>
          <a:ea typeface="+mn-ea"/>
          <a:cs typeface="+mn-cs"/>
        </a:defRPr>
      </a:lvl2pPr>
      <a:lvl3pPr marL="1139825" indent="-182563" algn="l" rtl="0" eaLnBrk="0" fontAlgn="base" hangingPunct="0">
        <a:spcBef>
          <a:spcPct val="20000"/>
        </a:spcBef>
        <a:spcAft>
          <a:spcPct val="0"/>
        </a:spcAft>
        <a:buClr>
          <a:srgbClr val="C8A200"/>
        </a:buClr>
        <a:buFont typeface="Arial" charset="0"/>
        <a:buChar char="▪"/>
        <a:defRPr kumimoji="1">
          <a:solidFill>
            <a:schemeClr val="tx1"/>
          </a:solidFill>
          <a:latin typeface="+mn-lt"/>
          <a:ea typeface="+mn-ea"/>
          <a:cs typeface="+mn-cs"/>
        </a:defRPr>
      </a:lvl3pPr>
      <a:lvl4pPr marL="1617663" indent="-287338" algn="l" rtl="0" eaLnBrk="0" fontAlgn="base" hangingPunct="0">
        <a:spcBef>
          <a:spcPct val="20000"/>
        </a:spcBef>
        <a:spcAft>
          <a:spcPct val="0"/>
        </a:spcAft>
        <a:buChar char="–"/>
        <a:defRPr kumimoji="1" sz="1600">
          <a:solidFill>
            <a:schemeClr val="tx1"/>
          </a:solidFill>
          <a:latin typeface="+mn-lt"/>
          <a:ea typeface="+mn-ea"/>
          <a:cs typeface="+mn-cs"/>
        </a:defRPr>
      </a:lvl4pPr>
      <a:lvl5pPr marL="2000250" indent="-190500" algn="l" rtl="0" eaLnBrk="0" fontAlgn="base" hangingPunct="0">
        <a:spcBef>
          <a:spcPct val="20000"/>
        </a:spcBef>
        <a:spcAft>
          <a:spcPct val="0"/>
        </a:spcAft>
        <a:buChar char="»"/>
        <a:defRPr kumimoji="1" sz="1400">
          <a:solidFill>
            <a:schemeClr val="tx1"/>
          </a:solidFill>
          <a:latin typeface="+mn-lt"/>
          <a:ea typeface="+mn-ea"/>
          <a:cs typeface="+mn-cs"/>
        </a:defRPr>
      </a:lvl5pPr>
      <a:lvl6pPr marL="2457450" indent="-190500" algn="l" rtl="0" fontAlgn="base">
        <a:spcBef>
          <a:spcPct val="20000"/>
        </a:spcBef>
        <a:spcAft>
          <a:spcPct val="0"/>
        </a:spcAft>
        <a:buChar char="»"/>
        <a:defRPr kumimoji="1" sz="1400">
          <a:solidFill>
            <a:schemeClr val="tx1"/>
          </a:solidFill>
          <a:latin typeface="+mn-lt"/>
          <a:ea typeface="+mn-ea"/>
          <a:cs typeface="+mn-cs"/>
        </a:defRPr>
      </a:lvl6pPr>
      <a:lvl7pPr marL="2914650" indent="-190500" algn="l" rtl="0" fontAlgn="base">
        <a:spcBef>
          <a:spcPct val="20000"/>
        </a:spcBef>
        <a:spcAft>
          <a:spcPct val="0"/>
        </a:spcAft>
        <a:buChar char="»"/>
        <a:defRPr kumimoji="1" sz="1400">
          <a:solidFill>
            <a:schemeClr val="tx1"/>
          </a:solidFill>
          <a:latin typeface="+mn-lt"/>
          <a:ea typeface="+mn-ea"/>
          <a:cs typeface="+mn-cs"/>
        </a:defRPr>
      </a:lvl7pPr>
      <a:lvl8pPr marL="3371850" indent="-190500" algn="l" rtl="0" fontAlgn="base">
        <a:spcBef>
          <a:spcPct val="20000"/>
        </a:spcBef>
        <a:spcAft>
          <a:spcPct val="0"/>
        </a:spcAft>
        <a:buChar char="»"/>
        <a:defRPr kumimoji="1" sz="1400">
          <a:solidFill>
            <a:schemeClr val="tx1"/>
          </a:solidFill>
          <a:latin typeface="+mn-lt"/>
          <a:ea typeface="+mn-ea"/>
          <a:cs typeface="+mn-cs"/>
        </a:defRPr>
      </a:lvl8pPr>
      <a:lvl9pPr marL="3829050" indent="-190500" algn="l" rtl="0" fontAlgn="base">
        <a:spcBef>
          <a:spcPct val="20000"/>
        </a:spcBef>
        <a:spcAft>
          <a:spcPct val="0"/>
        </a:spcAft>
        <a:buChar char="»"/>
        <a:defRPr kumimoji="1" sz="14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ctrTitle" idx="4294967295"/>
          </p:nvPr>
        </p:nvSpPr>
        <p:spPr>
          <a:xfrm>
            <a:off x="1403052" y="2348880"/>
            <a:ext cx="6337300" cy="1470025"/>
          </a:xfrm>
          <a:solidFill>
            <a:srgbClr val="FFFFFF"/>
          </a:solidFill>
        </p:spPr>
        <p:txBody>
          <a:bodyPr/>
          <a:lstStyle/>
          <a:p>
            <a:pPr algn="ctr" eaLnBrk="1" hangingPunct="1"/>
            <a:r>
              <a:rPr lang="en-US" altLang="zh-TW" dirty="0" smtClean="0"/>
              <a:t>Pacific Estuary Conservation Program</a:t>
            </a:r>
            <a:endParaRPr lang="fr-CA" altLang="en-US" dirty="0" smtClean="0"/>
          </a:p>
        </p:txBody>
      </p:sp>
      <p:sp>
        <p:nvSpPr>
          <p:cNvPr id="3075" name="Rectangle 10"/>
          <p:cNvSpPr>
            <a:spLocks noGrp="1" noChangeArrowheads="1"/>
          </p:cNvSpPr>
          <p:nvPr>
            <p:ph type="subTitle" idx="4294967295"/>
          </p:nvPr>
        </p:nvSpPr>
        <p:spPr>
          <a:xfrm>
            <a:off x="2627784" y="3789040"/>
            <a:ext cx="3529013" cy="1944687"/>
          </a:xfrm>
          <a:solidFill>
            <a:srgbClr val="FFFFFF"/>
          </a:solidFill>
        </p:spPr>
        <p:txBody>
          <a:bodyPr/>
          <a:lstStyle/>
          <a:p>
            <a:pPr marL="0" indent="0" algn="ctr" eaLnBrk="1" hangingPunct="1">
              <a:buFontTx/>
              <a:buNone/>
            </a:pPr>
            <a:r>
              <a:rPr lang="en-US" altLang="zh-TW" sz="1800" b="1" dirty="0" smtClean="0"/>
              <a:t>NPLCC</a:t>
            </a:r>
          </a:p>
          <a:p>
            <a:pPr marL="0" indent="0" algn="ctr" eaLnBrk="1" hangingPunct="1">
              <a:buFontTx/>
              <a:buNone/>
            </a:pPr>
            <a:r>
              <a:rPr lang="en-US" altLang="zh-TW" sz="1800" b="1" dirty="0" smtClean="0"/>
              <a:t>Tasha Sargent</a:t>
            </a:r>
          </a:p>
          <a:p>
            <a:pPr marL="0" indent="0" algn="ctr" eaLnBrk="1" hangingPunct="1">
              <a:buFontTx/>
              <a:buNone/>
            </a:pPr>
            <a:r>
              <a:rPr lang="en-US" altLang="zh-TW" sz="1800" b="1" dirty="0" smtClean="0"/>
              <a:t>Pacific Birds Habitat Joint Venture Coordinator (Canada)</a:t>
            </a:r>
          </a:p>
          <a:p>
            <a:pPr marL="0" indent="0" algn="ctr" eaLnBrk="1" hangingPunct="1">
              <a:buFontTx/>
              <a:buNone/>
            </a:pPr>
            <a:r>
              <a:rPr lang="en-US" altLang="zh-TW" sz="1800" b="1" dirty="0" smtClean="0"/>
              <a:t>March 1, 2017</a:t>
            </a: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5547398"/>
            <a:ext cx="6977460" cy="1258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altLang="en-US" smtClean="0"/>
          </a:p>
        </p:txBody>
      </p:sp>
      <p:sp>
        <p:nvSpPr>
          <p:cNvPr id="4099" name="Content Placeholder 2"/>
          <p:cNvSpPr>
            <a:spLocks noGrp="1"/>
          </p:cNvSpPr>
          <p:nvPr>
            <p:ph idx="1"/>
          </p:nvPr>
        </p:nvSpPr>
        <p:spPr/>
        <p:txBody>
          <a:bodyPr/>
          <a:lstStyle/>
          <a:p>
            <a:endParaRPr lang="en-US" altLang="en-US" smtClean="0"/>
          </a:p>
        </p:txBody>
      </p:sp>
      <p:pic>
        <p:nvPicPr>
          <p:cNvPr id="4100" name="Picture 2" descr="C:\Users\sargentt\Documents\My Received Files\REG_3456 (UAV photo mudroost 5 Jan 20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4288"/>
            <a:ext cx="10094913"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79475" y="274638"/>
            <a:ext cx="8229600" cy="1143000"/>
          </a:xfrm>
        </p:spPr>
        <p:txBody>
          <a:bodyPr/>
          <a:lstStyle/>
          <a:p>
            <a:pPr eaLnBrk="1" hangingPunct="1"/>
            <a:r>
              <a:rPr lang="en-US" altLang="en-US" smtClean="0"/>
              <a:t>Contents</a:t>
            </a:r>
            <a:endParaRPr lang="en-CA" altLang="en-US" smtClean="0"/>
          </a:p>
        </p:txBody>
      </p:sp>
      <p:sp>
        <p:nvSpPr>
          <p:cNvPr id="5123" name="Rectangle 3"/>
          <p:cNvSpPr>
            <a:spLocks noGrp="1" noChangeArrowheads="1"/>
          </p:cNvSpPr>
          <p:nvPr>
            <p:ph type="body" idx="1"/>
          </p:nvPr>
        </p:nvSpPr>
        <p:spPr>
          <a:xfrm>
            <a:off x="879475" y="1600200"/>
            <a:ext cx="8229600" cy="4525963"/>
          </a:xfrm>
        </p:spPr>
        <p:txBody>
          <a:bodyPr/>
          <a:lstStyle/>
          <a:p>
            <a:pPr eaLnBrk="1" hangingPunct="1">
              <a:buClrTx/>
            </a:pPr>
            <a:r>
              <a:rPr lang="en-US" altLang="en-US" dirty="0" smtClean="0"/>
              <a:t>What is the Pacific Estuary Conservation Program (PECP)</a:t>
            </a:r>
            <a:endParaRPr lang="en-CA" altLang="en-US" dirty="0" smtClean="0"/>
          </a:p>
          <a:p>
            <a:pPr eaLnBrk="1" hangingPunct="1">
              <a:buClrTx/>
            </a:pPr>
            <a:r>
              <a:rPr lang="en-CA" altLang="en-US" dirty="0" smtClean="0"/>
              <a:t>Estuaries in BC</a:t>
            </a:r>
          </a:p>
          <a:p>
            <a:pPr eaLnBrk="1" hangingPunct="1">
              <a:buClrTx/>
            </a:pPr>
            <a:r>
              <a:rPr lang="en-CA" altLang="en-US" dirty="0" smtClean="0"/>
              <a:t>Ranking Methodology</a:t>
            </a:r>
          </a:p>
          <a:p>
            <a:pPr eaLnBrk="1" hangingPunct="1">
              <a:buClrTx/>
            </a:pPr>
            <a:r>
              <a:rPr lang="en-CA" altLang="en-US" dirty="0" smtClean="0"/>
              <a:t>Results</a:t>
            </a:r>
          </a:p>
          <a:p>
            <a:pPr eaLnBrk="1" hangingPunct="1">
              <a:buClrTx/>
            </a:pPr>
            <a:r>
              <a:rPr lang="en-CA" altLang="en-US" dirty="0" smtClean="0"/>
              <a:t>Intended Uses</a:t>
            </a:r>
          </a:p>
          <a:p>
            <a:pPr eaLnBrk="1" hangingPunct="1">
              <a:buClrTx/>
            </a:pPr>
            <a:r>
              <a:rPr lang="en-CA" altLang="en-US" dirty="0" smtClean="0"/>
              <a:t>Actual Uses</a:t>
            </a:r>
          </a:p>
          <a:p>
            <a:pPr eaLnBrk="1" hangingPunct="1">
              <a:buClrTx/>
            </a:pPr>
            <a:r>
              <a:rPr lang="en-CA" altLang="en-US" dirty="0" smtClean="0"/>
              <a:t>Threat Assessment</a:t>
            </a:r>
          </a:p>
          <a:p>
            <a:pPr eaLnBrk="1" hangingPunct="1">
              <a:buClrTx/>
            </a:pPr>
            <a:r>
              <a:rPr lang="en-CA" altLang="en-US" dirty="0" smtClean="0"/>
              <a:t>Update to Ranking</a:t>
            </a:r>
          </a:p>
          <a:p>
            <a:pPr eaLnBrk="1" hangingPunct="1">
              <a:buClrTx/>
            </a:pPr>
            <a:r>
              <a:rPr lang="en-CA" altLang="en-US" dirty="0" smtClean="0"/>
              <a:t>Expanding the Ranking Across the Pacific Coast</a:t>
            </a:r>
            <a:endParaRPr lang="en-US" alt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mtClean="0"/>
              <a:t>What is the PECP?</a:t>
            </a:r>
          </a:p>
        </p:txBody>
      </p:sp>
      <p:sp>
        <p:nvSpPr>
          <p:cNvPr id="6147" name="Content Placeholder 2"/>
          <p:cNvSpPr>
            <a:spLocks noGrp="1"/>
          </p:cNvSpPr>
          <p:nvPr>
            <p:ph idx="1"/>
          </p:nvPr>
        </p:nvSpPr>
        <p:spPr/>
        <p:txBody>
          <a:bodyPr/>
          <a:lstStyle/>
          <a:p>
            <a:r>
              <a:rPr lang="en-US" altLang="en-US" sz="2000" dirty="0" smtClean="0"/>
              <a:t>The Pacific Estuary Conservation Program was created in 1987 under the Pacific Coast Joint Venture (now Pacific Birds Habitat Joint Venture)</a:t>
            </a:r>
          </a:p>
          <a:p>
            <a:pPr lvl="1"/>
            <a:r>
              <a:rPr lang="en-US" altLang="en-US" sz="1600" dirty="0" smtClean="0"/>
              <a:t>JVs are coordinated through a contribution of ECCC staff time</a:t>
            </a:r>
          </a:p>
          <a:p>
            <a:r>
              <a:rPr lang="en-US" altLang="en-US" sz="2000" dirty="0" smtClean="0"/>
              <a:t>Coalition of government and non-government agencies</a:t>
            </a:r>
          </a:p>
          <a:p>
            <a:r>
              <a:rPr lang="en-US" altLang="en-US" sz="2000" dirty="0" smtClean="0"/>
              <a:t>Mechanism to pool both financial and technical resources amongst the partners </a:t>
            </a:r>
          </a:p>
          <a:p>
            <a:r>
              <a:rPr lang="en-US" altLang="en-US" sz="2000" dirty="0" smtClean="0"/>
              <a:t>Responsible for the securement and enhancement of estuarine habitats of conservation importance in BC</a:t>
            </a:r>
          </a:p>
          <a:p>
            <a:r>
              <a:rPr lang="en-US" altLang="en-US" sz="2000" dirty="0" smtClean="0"/>
              <a:t>PECP partners have successfully secured thousands of hectares of shoreline and intertidal habitats in many of BC's major estuaries</a:t>
            </a:r>
          </a:p>
          <a:p>
            <a:r>
              <a:rPr lang="en-US" altLang="en-US" sz="2000" dirty="0" smtClean="0"/>
              <a:t>Winner of the International </a:t>
            </a:r>
            <a:r>
              <a:rPr lang="en-US" altLang="en-US" sz="2000" dirty="0" err="1" smtClean="0"/>
              <a:t>Ramsar</a:t>
            </a:r>
            <a:r>
              <a:rPr lang="en-US" altLang="en-US" sz="2000" dirty="0" smtClean="0"/>
              <a:t> Convention Award in 1999</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Estuaries in BC</a:t>
            </a:r>
          </a:p>
        </p:txBody>
      </p:sp>
      <p:sp>
        <p:nvSpPr>
          <p:cNvPr id="7171" name="Content Placeholder 2"/>
          <p:cNvSpPr>
            <a:spLocks noGrp="1"/>
          </p:cNvSpPr>
          <p:nvPr>
            <p:ph idx="1"/>
          </p:nvPr>
        </p:nvSpPr>
        <p:spPr/>
        <p:txBody>
          <a:bodyPr/>
          <a:lstStyle/>
          <a:p>
            <a:r>
              <a:rPr lang="en-US" altLang="en-US" smtClean="0"/>
              <a:t>Estuaries make up &lt;3% of BC’s coastline but are seasonally or annually important to a variety of species</a:t>
            </a:r>
          </a:p>
          <a:p>
            <a:r>
              <a:rPr lang="en-US" altLang="en-US" smtClean="0"/>
              <a:t>As of 2007, 43% of BC’s estuaries are threatened by coastal development, modification, and pollution</a:t>
            </a:r>
          </a:p>
          <a:p>
            <a:r>
              <a:rPr lang="en-US" altLang="en-US" smtClean="0"/>
              <a:t>Need for :</a:t>
            </a:r>
          </a:p>
          <a:p>
            <a:pPr lvl="1"/>
            <a:r>
              <a:rPr lang="en-US" altLang="en-US" smtClean="0"/>
              <a:t>an objective, landscape-level scientific assessment to ID important areas for sustaining waterbird populations, and </a:t>
            </a:r>
          </a:p>
          <a:p>
            <a:pPr lvl="1"/>
            <a:r>
              <a:rPr lang="en-US" altLang="en-US" smtClean="0"/>
              <a:t>timely/efficient allocation of resources to conserve priority sites</a:t>
            </a:r>
          </a:p>
          <a:p>
            <a:endParaRPr lang="en-US" alt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en-US" altLang="en-US" smtClean="0"/>
          </a:p>
        </p:txBody>
      </p:sp>
      <p:pic>
        <p:nvPicPr>
          <p:cNvPr id="819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400" y="-4763"/>
            <a:ext cx="10674350" cy="68627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mtClean="0"/>
              <a:t>Estuaries in BC - Ranking</a:t>
            </a:r>
          </a:p>
        </p:txBody>
      </p:sp>
      <p:sp>
        <p:nvSpPr>
          <p:cNvPr id="9219" name="Content Placeholder 2"/>
          <p:cNvSpPr>
            <a:spLocks noGrp="1"/>
          </p:cNvSpPr>
          <p:nvPr>
            <p:ph idx="1"/>
          </p:nvPr>
        </p:nvSpPr>
        <p:spPr>
          <a:xfrm>
            <a:off x="457200" y="1524000"/>
            <a:ext cx="4906963" cy="4525963"/>
          </a:xfrm>
        </p:spPr>
        <p:txBody>
          <a:bodyPr/>
          <a:lstStyle/>
          <a:p>
            <a:r>
              <a:rPr lang="en-US" altLang="en-US" sz="2000" smtClean="0"/>
              <a:t>In 2007, PECP partners published a ranking of BC’s estuaries for waterbirds</a:t>
            </a:r>
          </a:p>
          <a:p>
            <a:r>
              <a:rPr lang="en-US" altLang="en-US" sz="2000" smtClean="0"/>
              <a:t>Identified and mapped 442 estuaries</a:t>
            </a:r>
          </a:p>
          <a:p>
            <a:r>
              <a:rPr lang="en-US" altLang="en-US" sz="2000" smtClean="0"/>
              <a:t>Ranked for biological importance to waterbirds using data and metrics of:</a:t>
            </a:r>
          </a:p>
          <a:p>
            <a:pPr lvl="1"/>
            <a:r>
              <a:rPr lang="en-US" altLang="en-US" smtClean="0"/>
              <a:t>Estuary size</a:t>
            </a:r>
          </a:p>
          <a:p>
            <a:pPr lvl="1"/>
            <a:r>
              <a:rPr lang="en-US" altLang="en-US" smtClean="0"/>
              <a:t>Habitat type and rarity</a:t>
            </a:r>
          </a:p>
          <a:p>
            <a:pPr lvl="1"/>
            <a:r>
              <a:rPr lang="en-US" altLang="en-US" smtClean="0"/>
              <a:t>Herring spawn occurrence</a:t>
            </a:r>
          </a:p>
          <a:p>
            <a:pPr lvl="1"/>
            <a:r>
              <a:rPr lang="en-US" altLang="en-US" smtClean="0"/>
              <a:t>Waterbird use</a:t>
            </a:r>
          </a:p>
          <a:p>
            <a:pPr lvl="1"/>
            <a:r>
              <a:rPr lang="en-US" altLang="en-US" smtClean="0"/>
              <a:t>Intertidal biodiversity</a:t>
            </a:r>
          </a:p>
          <a:p>
            <a:endParaRPr lang="en-US" altLang="en-US" sz="2000" smtClean="0"/>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750" y="1484313"/>
            <a:ext cx="3279775" cy="4306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US" altLang="en-US" smtClean="0"/>
          </a:p>
        </p:txBody>
      </p:sp>
      <p:sp>
        <p:nvSpPr>
          <p:cNvPr id="10243" name="Content Placeholder 2"/>
          <p:cNvSpPr>
            <a:spLocks noGrp="1"/>
          </p:cNvSpPr>
          <p:nvPr>
            <p:ph idx="1"/>
          </p:nvPr>
        </p:nvSpPr>
        <p:spPr/>
        <p:txBody>
          <a:bodyPr/>
          <a:lstStyle/>
          <a:p>
            <a:endParaRPr lang="en-US" altLang="en-US" smtClean="0"/>
          </a:p>
        </p:txBody>
      </p:sp>
      <p:pic>
        <p:nvPicPr>
          <p:cNvPr id="10244" name="Picture 2" descr="http://www.naturetrust.bc.ca/blog/wp-content/uploads/2012/09/Englishman-estuary-aeri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10291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mtClean="0"/>
              <a:t>Methodology</a:t>
            </a:r>
          </a:p>
        </p:txBody>
      </p:sp>
      <p:sp>
        <p:nvSpPr>
          <p:cNvPr id="11267" name="Content Placeholder 2"/>
          <p:cNvSpPr>
            <a:spLocks noGrp="1"/>
          </p:cNvSpPr>
          <p:nvPr>
            <p:ph idx="1"/>
          </p:nvPr>
        </p:nvSpPr>
        <p:spPr/>
        <p:txBody>
          <a:bodyPr/>
          <a:lstStyle/>
          <a:p>
            <a:r>
              <a:rPr lang="en-US" altLang="en-US" smtClean="0"/>
              <a:t>Estuary boundaries were defined to include the intertidal (below coastline to lowest normal tide) and supratidal (above coastline) zones as well as habitat features connected to each river or stream above the coastline to an upstream distance of 500m</a:t>
            </a:r>
          </a:p>
        </p:txBody>
      </p:sp>
      <p:pic>
        <p:nvPicPr>
          <p:cNvPr id="1126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3644900"/>
            <a:ext cx="5162550" cy="252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Results</a:t>
            </a:r>
          </a:p>
        </p:txBody>
      </p:sp>
      <p:pic>
        <p:nvPicPr>
          <p:cNvPr id="12291"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900113" y="1412875"/>
            <a:ext cx="3432175"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463" y="1412875"/>
            <a:ext cx="3635375" cy="4691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mtClean="0"/>
              <a:t>Results</a:t>
            </a:r>
          </a:p>
        </p:txBody>
      </p:sp>
      <p:sp>
        <p:nvSpPr>
          <p:cNvPr id="13315" name="Content Placeholder 2"/>
          <p:cNvSpPr>
            <a:spLocks noGrp="1"/>
          </p:cNvSpPr>
          <p:nvPr>
            <p:ph idx="1"/>
          </p:nvPr>
        </p:nvSpPr>
        <p:spPr/>
        <p:txBody>
          <a:bodyPr/>
          <a:lstStyle/>
          <a:p>
            <a:r>
              <a:rPr lang="en-US" altLang="en-US" sz="2000" smtClean="0"/>
              <a:t>PECP Identified Estuaries cover 74,585 ha ranging in size from &lt;1 ha to the 21,694 ha Fraser River estuary</a:t>
            </a:r>
          </a:p>
          <a:p>
            <a:r>
              <a:rPr lang="en-US" altLang="en-US" sz="2000" smtClean="0"/>
              <a:t>Most estuaries in British Columbia are small (i.e. &lt;10 ha) with four exceptionally large estuaries (i.e. &gt;1,000 ha) located in the Lower Mainland and Coastal Gap ecoregions</a:t>
            </a:r>
          </a:p>
          <a:p>
            <a:r>
              <a:rPr lang="en-US" altLang="en-US" sz="2000" smtClean="0"/>
              <a:t>The largest estuaries (&gt;1,000 ha) account for &gt;63% of all estuarine area</a:t>
            </a:r>
          </a:p>
          <a:p>
            <a:r>
              <a:rPr lang="en-US" altLang="en-US" sz="2000" smtClean="0"/>
              <a:t>Although the Lower Mainland ecoregion contains only a small proportion of all estuaries it contains 39 of all estuarine area due to the presence of two of the largest estuaries: the Fraser River and the Nicomekl/Serpentine River complex.</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Results</a:t>
            </a:r>
          </a:p>
        </p:txBody>
      </p:sp>
      <p:sp>
        <p:nvSpPr>
          <p:cNvPr id="3" name="Content Placeholder 2"/>
          <p:cNvSpPr>
            <a:spLocks noGrp="1"/>
          </p:cNvSpPr>
          <p:nvPr>
            <p:ph idx="1"/>
          </p:nvPr>
        </p:nvSpPr>
        <p:spPr/>
        <p:txBody>
          <a:bodyPr/>
          <a:lstStyle/>
          <a:p>
            <a:pPr>
              <a:defRPr/>
            </a:pPr>
            <a:r>
              <a:rPr lang="en-US" dirty="0" smtClean="0"/>
              <a:t>5 Importance Classes</a:t>
            </a:r>
          </a:p>
          <a:p>
            <a:pPr lvl="1">
              <a:defRPr/>
            </a:pPr>
            <a:r>
              <a:rPr lang="en-US" dirty="0" smtClean="0"/>
              <a:t>IC 1: highest ranked, relative rankings</a:t>
            </a:r>
          </a:p>
          <a:p>
            <a:pPr marL="477837" lvl="1" indent="0">
              <a:buFont typeface="Arial" charset="0"/>
              <a:buNone/>
              <a:defRPr/>
            </a:pPr>
            <a:r>
              <a:rPr lang="en-US" dirty="0" smtClean="0"/>
              <a:t>    of 80-100% of max. scoring estuary</a:t>
            </a:r>
          </a:p>
          <a:p>
            <a:pPr lvl="1">
              <a:defRPr/>
            </a:pPr>
            <a:r>
              <a:rPr lang="en-US" dirty="0" smtClean="0"/>
              <a:t>IC 2: relative rankings of 60-80% </a:t>
            </a:r>
          </a:p>
          <a:p>
            <a:pPr lvl="1">
              <a:defRPr/>
            </a:pPr>
            <a:r>
              <a:rPr lang="en-US" dirty="0" smtClean="0"/>
              <a:t>IC 3: relative rankings 40-60%</a:t>
            </a:r>
          </a:p>
          <a:p>
            <a:pPr lvl="1">
              <a:defRPr/>
            </a:pPr>
            <a:r>
              <a:rPr lang="en-US" dirty="0" smtClean="0"/>
              <a:t>IC 4: relative rankings 20-40%</a:t>
            </a:r>
          </a:p>
          <a:p>
            <a:pPr lvl="1">
              <a:defRPr/>
            </a:pPr>
            <a:r>
              <a:rPr lang="en-US" dirty="0" smtClean="0"/>
              <a:t>IC 5: relative rankings 0-20%</a:t>
            </a:r>
            <a:endParaRPr lang="en-US" dirty="0"/>
          </a:p>
        </p:txBody>
      </p:sp>
      <p:grpSp>
        <p:nvGrpSpPr>
          <p:cNvPr id="7" name="Group 6"/>
          <p:cNvGrpSpPr>
            <a:grpSpLocks/>
          </p:cNvGrpSpPr>
          <p:nvPr/>
        </p:nvGrpSpPr>
        <p:grpSpPr bwMode="auto">
          <a:xfrm>
            <a:off x="5651500" y="2133600"/>
            <a:ext cx="2784475" cy="1012825"/>
            <a:chOff x="5131544" y="2343113"/>
            <a:chExt cx="2783904" cy="1013879"/>
          </a:xfrm>
        </p:grpSpPr>
        <p:sp>
          <p:nvSpPr>
            <p:cNvPr id="14342" name="Right Brace 3"/>
            <p:cNvSpPr>
              <a:spLocks/>
            </p:cNvSpPr>
            <p:nvPr/>
          </p:nvSpPr>
          <p:spPr bwMode="auto">
            <a:xfrm>
              <a:off x="5131544" y="2343113"/>
              <a:ext cx="155448" cy="1013879"/>
            </a:xfrm>
            <a:prstGeom prst="rightBrace">
              <a:avLst>
                <a:gd name="adj1" fmla="val 8334"/>
                <a:gd name="adj2" fmla="val 50000"/>
              </a:avLst>
            </a:prstGeom>
            <a:solidFill>
              <a:schemeClr val="accent1"/>
            </a:solidFill>
            <a:ln w="9525" algn="ctr">
              <a:solidFill>
                <a:schemeClr val="tx1"/>
              </a:solidFill>
              <a:round/>
              <a:headEnd/>
              <a:tailEnd/>
            </a:ln>
          </p:spPr>
          <p:txBody>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endParaRPr lang="en-US" altLang="en-US"/>
            </a:p>
          </p:txBody>
        </p:sp>
        <p:sp>
          <p:nvSpPr>
            <p:cNvPr id="14343" name="TextBox 5"/>
            <p:cNvSpPr txBox="1">
              <a:spLocks noChangeArrowheads="1"/>
            </p:cNvSpPr>
            <p:nvPr/>
          </p:nvSpPr>
          <p:spPr bwMode="auto">
            <a:xfrm>
              <a:off x="5395168" y="2433662"/>
              <a:ext cx="252028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r>
                <a:rPr lang="en-US" altLang="en-US"/>
                <a:t>49 estuaries, not distributed equally throughout BC</a:t>
              </a:r>
            </a:p>
          </p:txBody>
        </p:sp>
      </p:grpSp>
      <p:sp>
        <p:nvSpPr>
          <p:cNvPr id="8" name="TextBox 7"/>
          <p:cNvSpPr txBox="1">
            <a:spLocks noChangeArrowheads="1"/>
          </p:cNvSpPr>
          <p:nvPr/>
        </p:nvSpPr>
        <p:spPr bwMode="auto">
          <a:xfrm>
            <a:off x="1116013" y="4508500"/>
            <a:ext cx="7632700" cy="1477963"/>
          </a:xfrm>
          <a:prstGeom prst="rect">
            <a:avLst/>
          </a:prstGeom>
          <a:noFill/>
          <a:ln w="41275" cap="rnd">
            <a:solidFill>
              <a:srgbClr val="0066FF"/>
            </a:solidFill>
            <a:bevel/>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a:solidFill>
                  <a:schemeClr val="tx1"/>
                </a:solidFill>
                <a:latin typeface="Arial" charset="0"/>
                <a:ea typeface="Arial Unicode MS" pitchFamily="34" charset="-128"/>
                <a:cs typeface="Arial Unicode MS" pitchFamily="34" charset="-128"/>
              </a:defRPr>
            </a:lvl1pPr>
            <a:lvl2pPr marL="742950" indent="-285750" eaLnBrk="0" hangingPunct="0">
              <a:defRPr kumimoji="1">
                <a:solidFill>
                  <a:schemeClr val="tx1"/>
                </a:solidFill>
                <a:latin typeface="Arial" charset="0"/>
                <a:ea typeface="Arial Unicode MS" pitchFamily="34" charset="-128"/>
                <a:cs typeface="Arial Unicode MS" pitchFamily="34" charset="-128"/>
              </a:defRPr>
            </a:lvl2pPr>
            <a:lvl3pPr marL="1143000" indent="-228600" eaLnBrk="0" hangingPunct="0">
              <a:defRPr kumimoji="1">
                <a:solidFill>
                  <a:schemeClr val="tx1"/>
                </a:solidFill>
                <a:latin typeface="Arial" charset="0"/>
                <a:ea typeface="Arial Unicode MS" pitchFamily="34" charset="-128"/>
                <a:cs typeface="Arial Unicode MS" pitchFamily="34" charset="-128"/>
              </a:defRPr>
            </a:lvl3pPr>
            <a:lvl4pPr marL="1600200" indent="-228600" eaLnBrk="0" hangingPunct="0">
              <a:defRPr kumimoji="1">
                <a:solidFill>
                  <a:schemeClr val="tx1"/>
                </a:solidFill>
                <a:latin typeface="Arial" charset="0"/>
                <a:ea typeface="Arial Unicode MS" pitchFamily="34" charset="-128"/>
                <a:cs typeface="Arial Unicode MS" pitchFamily="34" charset="-128"/>
              </a:defRPr>
            </a:lvl4pPr>
            <a:lvl5pPr marL="2057400" indent="-228600" eaLnBrk="0" hangingPunct="0">
              <a:defRPr kumimoji="1">
                <a:solidFill>
                  <a:schemeClr val="tx1"/>
                </a:solidFill>
                <a:latin typeface="Arial" charset="0"/>
                <a:ea typeface="Arial Unicode MS" pitchFamily="34" charset="-128"/>
                <a:cs typeface="Arial Unicode MS" pitchFamily="34" charset="-128"/>
              </a:defRPr>
            </a:lvl5pPr>
            <a:lvl6pPr marL="25146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algn="ctr" eaLnBrk="1" hangingPunct="1"/>
            <a:r>
              <a:rPr lang="en-US" altLang="en-US"/>
              <a:t>Important note: Fraser River Estuary was not assigned to any importance class due to a lack of data consistent with the methodologies. Despite this, it is </a:t>
            </a:r>
            <a:r>
              <a:rPr lang="en-US" altLang="en-US" b="1"/>
              <a:t>well documented</a:t>
            </a:r>
            <a:r>
              <a:rPr lang="en-US" altLang="en-US"/>
              <a:t> and </a:t>
            </a:r>
            <a:r>
              <a:rPr lang="en-US" altLang="en-US" b="1"/>
              <a:t>recognized</a:t>
            </a:r>
            <a:r>
              <a:rPr lang="en-US" altLang="en-US"/>
              <a:t> that the Fraser River Delta remains one of the most important estuaries in BC for waterfowl. (Ramsar, IBA)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en-US" altLang="en-US" smtClean="0"/>
          </a:p>
        </p:txBody>
      </p:sp>
      <p:sp>
        <p:nvSpPr>
          <p:cNvPr id="15363" name="Content Placeholder 2"/>
          <p:cNvSpPr>
            <a:spLocks noGrp="1"/>
          </p:cNvSpPr>
          <p:nvPr>
            <p:ph idx="1"/>
          </p:nvPr>
        </p:nvSpPr>
        <p:spPr/>
        <p:txBody>
          <a:bodyPr/>
          <a:lstStyle/>
          <a:p>
            <a:endParaRPr lang="en-US" altLang="en-US" smtClean="0"/>
          </a:p>
        </p:txBody>
      </p:sp>
      <p:pic>
        <p:nvPicPr>
          <p:cNvPr id="153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9525"/>
            <a:ext cx="10304463" cy="686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Intended Uses for Conservation</a:t>
            </a:r>
          </a:p>
        </p:txBody>
      </p:sp>
      <p:sp>
        <p:nvSpPr>
          <p:cNvPr id="16387" name="Content Placeholder 2"/>
          <p:cNvSpPr>
            <a:spLocks noGrp="1"/>
          </p:cNvSpPr>
          <p:nvPr>
            <p:ph idx="1"/>
          </p:nvPr>
        </p:nvSpPr>
        <p:spPr/>
        <p:txBody>
          <a:bodyPr/>
          <a:lstStyle/>
          <a:p>
            <a:r>
              <a:rPr lang="en-US" altLang="en-US" smtClean="0"/>
              <a:t>Provides spatially explicit foundation to accumulate future information</a:t>
            </a:r>
          </a:p>
          <a:p>
            <a:r>
              <a:rPr lang="en-US" altLang="en-US" smtClean="0"/>
              <a:t>Ranking process highlights data gaps</a:t>
            </a:r>
          </a:p>
          <a:p>
            <a:pPr lvl="1"/>
            <a:r>
              <a:rPr lang="en-US" altLang="en-US" smtClean="0"/>
              <a:t>E.g. &gt;59% missing waterbird surveys, can be used to direct future survey efforts</a:t>
            </a:r>
          </a:p>
          <a:p>
            <a:r>
              <a:rPr lang="en-US" altLang="en-US" smtClean="0"/>
              <a:t>Knowledge of current biological attributes/potential – can be combined with current conservation and socio-economic status to create a prioritization list for conservation initiatives.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Actual uses for conservation so far</a:t>
            </a:r>
          </a:p>
        </p:txBody>
      </p:sp>
      <p:sp>
        <p:nvSpPr>
          <p:cNvPr id="17411" name="Content Placeholder 2"/>
          <p:cNvSpPr>
            <a:spLocks noGrp="1"/>
          </p:cNvSpPr>
          <p:nvPr>
            <p:ph idx="1"/>
          </p:nvPr>
        </p:nvSpPr>
        <p:spPr/>
        <p:txBody>
          <a:bodyPr/>
          <a:lstStyle/>
          <a:p>
            <a:r>
              <a:rPr lang="en-US" altLang="en-US" dirty="0" smtClean="0"/>
              <a:t>Draft Federal Wetland Policy (for environmental assessments)</a:t>
            </a:r>
          </a:p>
          <a:p>
            <a:r>
              <a:rPr lang="en-US" altLang="en-US" dirty="0" smtClean="0"/>
              <a:t>Prioritization of conservation actions (when funds were available)</a:t>
            </a:r>
          </a:p>
          <a:p>
            <a:r>
              <a:rPr lang="en-US" altLang="en-US" dirty="0" smtClean="0"/>
              <a:t>National Wetland Conservation Fund priority areas</a:t>
            </a:r>
          </a:p>
          <a:p>
            <a:r>
              <a:rPr lang="en-US" altLang="en-US" dirty="0" smtClean="0"/>
              <a:t>NAWMP continentally significant areas</a:t>
            </a:r>
          </a:p>
          <a:p>
            <a:r>
              <a:rPr lang="en-US" altLang="en-US" dirty="0" smtClean="0"/>
              <a:t>Prioritization of actions in environmental emergencies (i.e. oil spills)</a:t>
            </a:r>
          </a:p>
          <a:p>
            <a:r>
              <a:rPr lang="en-US" altLang="en-US" dirty="0" smtClean="0"/>
              <a:t>Threat assessment by C. Robb with Living Oceans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 Assessment</a:t>
            </a:r>
            <a:endParaRPr lang="en-US" dirty="0"/>
          </a:p>
        </p:txBody>
      </p:sp>
      <p:sp>
        <p:nvSpPr>
          <p:cNvPr id="3" name="Content Placeholder 2"/>
          <p:cNvSpPr>
            <a:spLocks noGrp="1"/>
          </p:cNvSpPr>
          <p:nvPr>
            <p:ph idx="1"/>
          </p:nvPr>
        </p:nvSpPr>
        <p:spPr/>
        <p:txBody>
          <a:bodyPr/>
          <a:lstStyle/>
          <a:p>
            <a:r>
              <a:rPr lang="en-US" dirty="0" smtClean="0"/>
              <a:t>20 Threat Categories identified</a:t>
            </a:r>
          </a:p>
          <a:p>
            <a:pPr lvl="1"/>
            <a:r>
              <a:rPr lang="en-US" dirty="0" smtClean="0"/>
              <a:t>Terrestrial (8)</a:t>
            </a:r>
          </a:p>
          <a:p>
            <a:pPr lvl="1"/>
            <a:r>
              <a:rPr lang="en-US" dirty="0" smtClean="0"/>
              <a:t>Marine (8)</a:t>
            </a:r>
          </a:p>
          <a:p>
            <a:pPr lvl="1"/>
            <a:r>
              <a:rPr lang="en-US" dirty="0" smtClean="0"/>
              <a:t>Increased Atmospheric CO2 (4)</a:t>
            </a:r>
          </a:p>
          <a:p>
            <a:r>
              <a:rPr lang="en-US" dirty="0" smtClean="0"/>
              <a:t>2 systems in Strait of Georgia had 15 threats, average 11 threats</a:t>
            </a:r>
          </a:p>
          <a:p>
            <a:r>
              <a:rPr lang="en-US" dirty="0" smtClean="0"/>
              <a:t>Overall 7.9 threats per estuary-watershed</a:t>
            </a:r>
          </a:p>
          <a:p>
            <a:r>
              <a:rPr lang="en-US" dirty="0" smtClean="0"/>
              <a:t>Systems with protected areas faced average 7.6 threats</a:t>
            </a:r>
          </a:p>
          <a:p>
            <a:r>
              <a:rPr lang="en-US" dirty="0" smtClean="0"/>
              <a:t>Less area protected = more threats</a:t>
            </a:r>
          </a:p>
          <a:p>
            <a:endParaRPr lang="en-US" dirty="0"/>
          </a:p>
        </p:txBody>
      </p:sp>
    </p:spTree>
    <p:extLst>
      <p:ext uri="{BB962C8B-B14F-4D97-AF65-F5344CB8AC3E}">
        <p14:creationId xmlns:p14="http://schemas.microsoft.com/office/powerpoint/2010/main" val="31588091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 Assessment</a:t>
            </a:r>
            <a:endParaRPr lang="en-US" dirty="0"/>
          </a:p>
        </p:txBody>
      </p:sp>
      <p:pic>
        <p:nvPicPr>
          <p:cNvPr id="317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88989" y="1628800"/>
            <a:ext cx="4855011"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43609" y="2060848"/>
            <a:ext cx="3096344" cy="2862322"/>
          </a:xfrm>
          <a:prstGeom prst="rect">
            <a:avLst/>
          </a:prstGeom>
          <a:noFill/>
        </p:spPr>
        <p:txBody>
          <a:bodyPr wrap="square" rtlCol="0">
            <a:spAutoFit/>
          </a:bodyPr>
          <a:lstStyle/>
          <a:p>
            <a:r>
              <a:rPr lang="en-US" altLang="en-US" dirty="0" smtClean="0"/>
              <a:t>From: </a:t>
            </a:r>
          </a:p>
          <a:p>
            <a:endParaRPr lang="en-US" altLang="en-US" dirty="0"/>
          </a:p>
          <a:p>
            <a:r>
              <a:rPr lang="en-US" altLang="en-US" dirty="0" smtClean="0"/>
              <a:t>Robb, C.K. 2014. Assessing the Impact of Human Activities on British Columbia’s Estuaries.  Vol 9, Issue 6. </a:t>
            </a:r>
          </a:p>
          <a:p>
            <a:endParaRPr lang="en-US" altLang="en-US" dirty="0"/>
          </a:p>
          <a:p>
            <a:r>
              <a:rPr lang="en-US" altLang="en-US" dirty="0" smtClean="0"/>
              <a:t>www.plosone.org</a:t>
            </a:r>
          </a:p>
          <a:p>
            <a:endParaRPr lang="en-US" dirty="0"/>
          </a:p>
        </p:txBody>
      </p:sp>
    </p:spTree>
    <p:extLst>
      <p:ext uri="{BB962C8B-B14F-4D97-AF65-F5344CB8AC3E}">
        <p14:creationId xmlns:p14="http://schemas.microsoft.com/office/powerpoint/2010/main" val="37242304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Update to PECP Estuary Ranking</a:t>
            </a:r>
          </a:p>
        </p:txBody>
      </p:sp>
      <p:sp>
        <p:nvSpPr>
          <p:cNvPr id="18435" name="Content Placeholder 2"/>
          <p:cNvSpPr>
            <a:spLocks noGrp="1"/>
          </p:cNvSpPr>
          <p:nvPr>
            <p:ph idx="1"/>
          </p:nvPr>
        </p:nvSpPr>
        <p:spPr/>
        <p:txBody>
          <a:bodyPr/>
          <a:lstStyle/>
          <a:p>
            <a:r>
              <a:rPr lang="en-US" altLang="en-US" dirty="0" smtClean="0"/>
              <a:t>Problem polygons identified in original mapping currently being reviewed </a:t>
            </a:r>
          </a:p>
          <a:p>
            <a:pPr lvl="1"/>
            <a:r>
              <a:rPr lang="en-US" altLang="en-US" dirty="0" smtClean="0"/>
              <a:t>i.e. missing estuaries, too large, too small, non-estuaries</a:t>
            </a:r>
          </a:p>
          <a:p>
            <a:r>
              <a:rPr lang="en-US" altLang="en-US" dirty="0" smtClean="0"/>
              <a:t>Preliminary re-ranking conducted using new data such as new bird surveys and fisheries data</a:t>
            </a:r>
          </a:p>
          <a:p>
            <a:endParaRPr lang="en-US" alt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Expansion of Estuary </a:t>
            </a:r>
            <a:r>
              <a:rPr lang="en-US" altLang="en-US" dirty="0"/>
              <a:t>R</a:t>
            </a:r>
            <a:r>
              <a:rPr lang="en-US" altLang="en-US" dirty="0" smtClean="0"/>
              <a:t>anking</a:t>
            </a:r>
          </a:p>
        </p:txBody>
      </p:sp>
      <p:sp>
        <p:nvSpPr>
          <p:cNvPr id="19459" name="Content Placeholder 2"/>
          <p:cNvSpPr>
            <a:spLocks noGrp="1"/>
          </p:cNvSpPr>
          <p:nvPr>
            <p:ph idx="1"/>
          </p:nvPr>
        </p:nvSpPr>
        <p:spPr/>
        <p:txBody>
          <a:bodyPr/>
          <a:lstStyle/>
          <a:p>
            <a:r>
              <a:rPr lang="en-US" altLang="en-US" dirty="0" smtClean="0"/>
              <a:t>Methodology could be applied along the entire Pacific Coast</a:t>
            </a:r>
          </a:p>
          <a:p>
            <a:r>
              <a:rPr lang="en-US" altLang="en-US" dirty="0" smtClean="0"/>
              <a:t>Pacific Birds Habitat Joint Venture is reviewing methodology and results for Coastal Wetland Conservation Priority development</a:t>
            </a:r>
          </a:p>
          <a:p>
            <a:r>
              <a:rPr lang="en-US" altLang="en-US" dirty="0" smtClean="0"/>
              <a:t>Opportunity to review estuaries on the entire Pacific Coast in terms of threats given Carrie Robb used same method in her thesis as was used in California (adapted to data and issues appropriate to BC)</a:t>
            </a:r>
          </a:p>
          <a:p>
            <a:endParaRPr lang="en-US" altLang="en-US" dirty="0" smtClean="0"/>
          </a:p>
          <a:p>
            <a:endParaRPr lang="en-US" alt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Thanks!</a:t>
            </a:r>
          </a:p>
        </p:txBody>
      </p:sp>
      <p:sp>
        <p:nvSpPr>
          <p:cNvPr id="20483" name="Content Placeholder 2"/>
          <p:cNvSpPr>
            <a:spLocks noGrp="1"/>
          </p:cNvSpPr>
          <p:nvPr>
            <p:ph idx="1"/>
          </p:nvPr>
        </p:nvSpPr>
        <p:spPr/>
        <p:txBody>
          <a:bodyPr/>
          <a:lstStyle/>
          <a:p>
            <a:endParaRPr lang="en-US" altLang="en-US" smtClean="0"/>
          </a:p>
        </p:txBody>
      </p:sp>
      <p:pic>
        <p:nvPicPr>
          <p:cNvPr id="204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9525"/>
            <a:ext cx="10398126" cy="686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8520" y="6381328"/>
            <a:ext cx="6408712" cy="369332"/>
          </a:xfrm>
          <a:prstGeom prst="rect">
            <a:avLst/>
          </a:prstGeom>
          <a:noFill/>
        </p:spPr>
        <p:txBody>
          <a:bodyPr wrap="square" rtlCol="0">
            <a:spAutoFit/>
          </a:bodyPr>
          <a:lstStyle/>
          <a:p>
            <a:r>
              <a:rPr lang="en-US" b="1" dirty="0">
                <a:solidFill>
                  <a:schemeClr val="bg1"/>
                </a:solidFill>
              </a:rPr>
              <a:t>t</a:t>
            </a:r>
            <a:r>
              <a:rPr lang="en-US" b="1" dirty="0" smtClean="0">
                <a:solidFill>
                  <a:schemeClr val="bg1"/>
                </a:solidFill>
              </a:rPr>
              <a:t>asha.sargent@canada.ca</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9C918E8D5AF14C9510CA5C2A242E03" ma:contentTypeVersion="7" ma:contentTypeDescription="Create a new document." ma:contentTypeScope="" ma:versionID="798395f5446dc43d6e7288d9f1ba29a8">
  <xsd:schema xmlns:xsd="http://www.w3.org/2001/XMLSchema" xmlns:p="http://schemas.microsoft.com/office/2006/metadata/properties" xmlns:ns3="3f98e56d-1113-4a65-a9e4-9f7ab45ff7e1" targetNamespace="http://schemas.microsoft.com/office/2006/metadata/properties" ma:root="true" ma:fieldsID="2b77e002d92a3d88189dadf9efa1bd57" ns3:_="">
    <xsd:import namespace="3f98e56d-1113-4a65-a9e4-9f7ab45ff7e1"/>
    <xsd:element name="properties">
      <xsd:complexType>
        <xsd:sequence>
          <xsd:element name="documentManagement">
            <xsd:complexType>
              <xsd:all>
                <xsd:element ref="ns3:Type_x0020_of_x0020_Document" minOccurs="0"/>
                <xsd:element ref="ns3:Branch" minOccurs="0"/>
                <xsd:element ref="ns3:Zone" minOccurs="0"/>
                <xsd:element ref="ns3:URL" minOccurs="0"/>
                <xsd:element ref="ns3:URL_x0020_of_x0020_the_x0020_document" minOccurs="0"/>
                <xsd:element ref="ns3:Last_x0020_Updates" minOccurs="0"/>
              </xsd:all>
            </xsd:complexType>
          </xsd:element>
        </xsd:sequence>
      </xsd:complexType>
    </xsd:element>
  </xsd:schema>
  <xsd:schema xmlns:xsd="http://www.w3.org/2001/XMLSchema" xmlns:dms="http://schemas.microsoft.com/office/2006/documentManagement/types" targetNamespace="3f98e56d-1113-4a65-a9e4-9f7ab45ff7e1" elementFormDefault="qualified">
    <xsd:import namespace="http://schemas.microsoft.com/office/2006/documentManagement/types"/>
    <xsd:element name="Type_x0020_of_x0020_Document" ma:index="9" nillable="true" ma:displayName="Type of Document" ma:format="Dropdown" ma:internalName="Type_x0020_of_x0020_Document">
      <xsd:simpleType>
        <xsd:restriction base="dms:Choice">
          <xsd:enumeration value="Intranet Document Library - Communications Branch"/>
          <xsd:enumeration value="Intranet Document Library - Departmental (Non-Branch Specific)"/>
        </xsd:restriction>
      </xsd:simpleType>
    </xsd:element>
    <xsd:element name="Branch" ma:index="10" nillable="true" ma:displayName="Branch" ma:format="Dropdown" ma:internalName="Branch">
      <xsd:simpleType>
        <xsd:restriction base="dms:Choice">
          <xsd:enumeration value="Audit &amp; Evaluation"/>
          <xsd:enumeration value="Communicaitons"/>
          <xsd:enumeration value="Intranet"/>
        </xsd:restriction>
      </xsd:simpleType>
    </xsd:element>
    <xsd:element name="Zone" ma:index="11" nillable="true" ma:displayName="Zone" ma:default="AE-VE" ma:format="Dropdown" ma:internalName="Zone">
      <xsd:simpleType>
        <xsd:restriction base="dms:Choice">
          <xsd:enumeration value="AE-VE"/>
          <xsd:enumeration value="Communications"/>
          <xsd:enumeration value="Guide"/>
          <xsd:enumeration value="Communautés-Communities"/>
        </xsd:restriction>
      </xsd:simpleType>
    </xsd:element>
    <xsd:element name="URL" ma:index="12" nillable="true" ma:displayName="URL - on Intranet Document Location" ma:description="Please add the link where the document is located on Intranet" ma:format="Hyperlink" ma:internalName="URL">
      <xsd:complexType>
        <xsd:complexContent>
          <xsd:extension base="dms:URL">
            <xsd:sequence>
              <xsd:element name="Url" type="dms:ValidUrl" minOccurs="0" nillable="true"/>
              <xsd:element name="Description" type="xsd:string" nillable="true"/>
            </xsd:sequence>
          </xsd:extension>
        </xsd:complexContent>
      </xsd:complexType>
    </xsd:element>
    <xsd:element name="URL_x0020_of_x0020_the_x0020_document" ma:index="13" nillable="true" ma:displayName="URL of the document" ma:description="Please add document URL." ma:format="Hyperlink" ma:internalName="URL_x0020_of_x0020_the_x0020_document">
      <xsd:complexType>
        <xsd:complexContent>
          <xsd:extension base="dms:URL">
            <xsd:sequence>
              <xsd:element name="Url" type="dms:ValidUrl" minOccurs="0" nillable="true"/>
              <xsd:element name="Description" type="xsd:string" nillable="true"/>
            </xsd:sequence>
          </xsd:extension>
        </xsd:complexContent>
      </xsd:complexType>
    </xsd:element>
    <xsd:element name="Last_x0020_Updates" ma:index="14" nillable="true" ma:displayName="Last Updates" ma:format="DateOnly" ma:internalName="Last_x0020_Updates">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of Document"/>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ype_x0020_of_x0020_Document xmlns="3f98e56d-1113-4a65-a9e4-9f7ab45ff7e1" xsi:nil="true"/>
    <Branch xmlns="3f98e56d-1113-4a65-a9e4-9f7ab45ff7e1" xsi:nil="true"/>
    <URL_x0020_of_x0020_the_x0020_document xmlns="3f98e56d-1113-4a65-a9e4-9f7ab45ff7e1">
      <Url xsi:nil="true"/>
      <Description xsi:nil="true"/>
    </URL_x0020_of_x0020_the_x0020_document>
    <Last_x0020_Updates xmlns="3f98e56d-1113-4a65-a9e4-9f7ab45ff7e1" xsi:nil="true"/>
    <Zone xmlns="3f98e56d-1113-4a65-a9e4-9f7ab45ff7e1">AE-VE</Zone>
    <URL xmlns="3f98e56d-1113-4a65-a9e4-9f7ab45ff7e1">
      <Url xsi:nil="true"/>
      <Description xsi:nil="true"/>
    </URL>
  </documentManagement>
</p:properties>
</file>

<file path=customXml/itemProps1.xml><?xml version="1.0" encoding="utf-8"?>
<ds:datastoreItem xmlns:ds="http://schemas.openxmlformats.org/officeDocument/2006/customXml" ds:itemID="{9A138B7D-0296-4702-B7DA-02BF54EF07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98e56d-1113-4a65-a9e4-9f7ab45ff7e1"/>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6FCCCD6F-3E7A-4BAF-BB53-6CD3C43CDFC8}">
  <ds:schemaRefs>
    <ds:schemaRef ds:uri="http://schemas.microsoft.com/office/2006/metadata/longProperties"/>
  </ds:schemaRefs>
</ds:datastoreItem>
</file>

<file path=customXml/itemProps3.xml><?xml version="1.0" encoding="utf-8"?>
<ds:datastoreItem xmlns:ds="http://schemas.openxmlformats.org/officeDocument/2006/customXml" ds:itemID="{949CFF6B-1E20-4214-98D8-B3D2F3FC42D1}">
  <ds:schemaRefs>
    <ds:schemaRef ds:uri="http://schemas.microsoft.com/sharepoint/v3/contenttype/forms"/>
  </ds:schemaRefs>
</ds:datastoreItem>
</file>

<file path=customXml/itemProps4.xml><?xml version="1.0" encoding="utf-8"?>
<ds:datastoreItem xmlns:ds="http://schemas.openxmlformats.org/officeDocument/2006/customXml" ds:itemID="{2B9E815E-7190-49C8-8321-1A09AA8F7412}">
  <ds:schemaRefs>
    <ds:schemaRef ds:uri="3f98e56d-1113-4a65-a9e4-9f7ab45ff7e1"/>
    <ds:schemaRef ds:uri="http://purl.org/dc/dcmitype/"/>
    <ds:schemaRef ds:uri="http://purl.org/dc/terms/"/>
    <ds:schemaRef ds:uri="http://www.w3.org/XML/1998/namespace"/>
    <ds:schemaRef ds:uri="http://purl.org/dc/elements/1.1/"/>
    <ds:schemaRef ds:uri="http://schemas.openxmlformats.org/package/2006/metadata/core-properties"/>
    <ds:schemaRef ds:uri="http://schemas.microsoft.com/office/2006/documentManagement/typ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2793</TotalTime>
  <Words>1108</Words>
  <Application>Microsoft Office PowerPoint</Application>
  <PresentationFormat>On-screen Show (4:3)</PresentationFormat>
  <Paragraphs>122</Paragraphs>
  <Slides>20</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Arial Unicode MS</vt:lpstr>
      <vt:lpstr>Default Design</vt:lpstr>
      <vt:lpstr>Pacific Estuary Conservation Program</vt:lpstr>
      <vt:lpstr>PowerPoint Presentation</vt:lpstr>
      <vt:lpstr>Contents</vt:lpstr>
      <vt:lpstr>What is the PECP?</vt:lpstr>
      <vt:lpstr>Estuaries in BC</vt:lpstr>
      <vt:lpstr>PowerPoint Presentation</vt:lpstr>
      <vt:lpstr>Estuaries in BC - Ranking</vt:lpstr>
      <vt:lpstr>PowerPoint Presentation</vt:lpstr>
      <vt:lpstr>Methodology</vt:lpstr>
      <vt:lpstr>Results</vt:lpstr>
      <vt:lpstr>Results</vt:lpstr>
      <vt:lpstr>Results</vt:lpstr>
      <vt:lpstr>PowerPoint Presentation</vt:lpstr>
      <vt:lpstr>Intended Uses for Conservation</vt:lpstr>
      <vt:lpstr>Actual uses for conservation so far</vt:lpstr>
      <vt:lpstr>Threat Assessment</vt:lpstr>
      <vt:lpstr>Threat Assessment</vt:lpstr>
      <vt:lpstr>Update to PECP Estuary Ranking</vt:lpstr>
      <vt:lpstr>Expansion of Estuary Ranking</vt:lpstr>
      <vt:lpstr>Thanks!</vt:lpstr>
    </vt:vector>
  </TitlesOfParts>
  <Company>Environnement Canada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Environnement Canada</dc:creator>
  <cp:lastModifiedBy>Sargent,Tasha [PYR]</cp:lastModifiedBy>
  <cp:revision>159</cp:revision>
  <dcterms:created xsi:type="dcterms:W3CDTF">2006-02-27T19:58:49Z</dcterms:created>
  <dcterms:modified xsi:type="dcterms:W3CDTF">2017-03-01T17:11:42Z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