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7" r:id="rId3"/>
    <p:sldId id="259" r:id="rId4"/>
    <p:sldId id="265" r:id="rId5"/>
    <p:sldId id="263" r:id="rId6"/>
    <p:sldId id="260" r:id="rId7"/>
    <p:sldId id="258" r:id="rId8"/>
    <p:sldId id="266" r:id="rId9"/>
    <p:sldId id="264" r:id="rId10"/>
    <p:sldId id="257"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1308" y="-2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012938-4143-47D9-B508-91F65963BA56}" type="datetimeFigureOut">
              <a:rPr lang="en-US" smtClean="0"/>
              <a:t>2/28/2017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F26CEC-49C7-4CEC-B2CD-E218508FFE5E}" type="slidenum">
              <a:rPr lang="en-US" smtClean="0"/>
              <a:t>‹#›</a:t>
            </a:fld>
            <a:endParaRPr lang="en-US"/>
          </a:p>
        </p:txBody>
      </p:sp>
    </p:spTree>
    <p:extLst>
      <p:ext uri="{BB962C8B-B14F-4D97-AF65-F5344CB8AC3E}">
        <p14:creationId xmlns:p14="http://schemas.microsoft.com/office/powerpoint/2010/main" val="2425885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simply orients us to the general</a:t>
            </a:r>
            <a:r>
              <a:rPr lang="en-US" baseline="0" dirty="0" smtClean="0"/>
              <a:t> area of the Cascadia Partner Forum, which we received some feedback on slight editions to the boundary at our last </a:t>
            </a:r>
            <a:r>
              <a:rPr lang="en-US" baseline="0" dirty="0" err="1" smtClean="0"/>
              <a:t>WildLinks</a:t>
            </a:r>
            <a:r>
              <a:rPr lang="en-US" baseline="0" dirty="0" smtClean="0"/>
              <a:t> to consider expanding.</a:t>
            </a:r>
            <a:endParaRPr lang="en-US" dirty="0"/>
          </a:p>
        </p:txBody>
      </p:sp>
      <p:sp>
        <p:nvSpPr>
          <p:cNvPr id="4" name="Slide Number Placeholder 3"/>
          <p:cNvSpPr>
            <a:spLocks noGrp="1"/>
          </p:cNvSpPr>
          <p:nvPr>
            <p:ph type="sldNum" sz="quarter" idx="10"/>
          </p:nvPr>
        </p:nvSpPr>
        <p:spPr/>
        <p:txBody>
          <a:bodyPr/>
          <a:lstStyle/>
          <a:p>
            <a:fld id="{69F26CEC-49C7-4CEC-B2CD-E218508FFE5E}" type="slidenum">
              <a:rPr lang="en-US" smtClean="0"/>
              <a:t>1</a:t>
            </a:fld>
            <a:endParaRPr lang="en-US"/>
          </a:p>
        </p:txBody>
      </p:sp>
    </p:spTree>
    <p:extLst>
      <p:ext uri="{BB962C8B-B14F-4D97-AF65-F5344CB8AC3E}">
        <p14:creationId xmlns:p14="http://schemas.microsoft.com/office/powerpoint/2010/main" val="3388611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69F26CEC-49C7-4CEC-B2CD-E218508FFE5E}" type="slidenum">
              <a:rPr lang="en-US" smtClean="0"/>
              <a:t>2</a:t>
            </a:fld>
            <a:endParaRPr lang="en-US"/>
          </a:p>
        </p:txBody>
      </p:sp>
    </p:spTree>
    <p:extLst>
      <p:ext uri="{BB962C8B-B14F-4D97-AF65-F5344CB8AC3E}">
        <p14:creationId xmlns:p14="http://schemas.microsoft.com/office/powerpoint/2010/main" val="2403984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t>
            </a:r>
            <a:r>
              <a:rPr lang="en-US" dirty="0" smtClean="0"/>
              <a:t>our inception</a:t>
            </a:r>
            <a:r>
              <a:rPr lang="en-US" baseline="0" dirty="0" smtClean="0"/>
              <a:t> we knew that we needed to focus on a finite set of priorities to initiate our collaboration on something as large as “climate adaptation”, so we began establishing a suite of “priority topics” that have grown over the years.  These meet a criteria of being timely, transboundary, and climate sensitive.  </a:t>
            </a:r>
            <a:endParaRPr lang="en-US" dirty="0"/>
          </a:p>
        </p:txBody>
      </p:sp>
      <p:sp>
        <p:nvSpPr>
          <p:cNvPr id="4" name="Slide Number Placeholder 3"/>
          <p:cNvSpPr>
            <a:spLocks noGrp="1"/>
          </p:cNvSpPr>
          <p:nvPr>
            <p:ph type="sldNum" sz="quarter" idx="10"/>
          </p:nvPr>
        </p:nvSpPr>
        <p:spPr/>
        <p:txBody>
          <a:bodyPr/>
          <a:lstStyle/>
          <a:p>
            <a:fld id="{69F26CEC-49C7-4CEC-B2CD-E218508FFE5E}" type="slidenum">
              <a:rPr lang="en-US" smtClean="0"/>
              <a:t>3</a:t>
            </a:fld>
            <a:endParaRPr lang="en-US"/>
          </a:p>
        </p:txBody>
      </p:sp>
    </p:spTree>
    <p:extLst>
      <p:ext uri="{BB962C8B-B14F-4D97-AF65-F5344CB8AC3E}">
        <p14:creationId xmlns:p14="http://schemas.microsoft.com/office/powerpoint/2010/main" val="806674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few examples</a:t>
            </a:r>
            <a:r>
              <a:rPr lang="en-US" baseline="0" dirty="0" smtClean="0"/>
              <a:t> of the work that we’ll be taking on during the coming year on our priority issues include</a:t>
            </a:r>
            <a:r>
              <a:rPr lang="en-US" baseline="0" dirty="0" smtClean="0"/>
              <a:t>.</a:t>
            </a:r>
          </a:p>
          <a:p>
            <a:pPr marL="800100" lvl="1" indent="-342900">
              <a:buFont typeface="Arial" panose="020B0604020202020204" pitchFamily="34" charset="0"/>
              <a:buChar char="•"/>
            </a:pPr>
            <a:r>
              <a:rPr lang="en-US" dirty="0" smtClean="0">
                <a:solidFill>
                  <a:schemeClr val="accent6">
                    <a:lumMod val="50000"/>
                  </a:schemeClr>
                </a:solidFill>
                <a:latin typeface="Perpetua" panose="02020502060401020303" pitchFamily="18" charset="0"/>
                <a:cs typeface="Arial" panose="020B0604020202020204" pitchFamily="34" charset="0"/>
              </a:rPr>
              <a:t>March 3</a:t>
            </a:r>
            <a:r>
              <a:rPr lang="en-US" baseline="30000" dirty="0" smtClean="0">
                <a:solidFill>
                  <a:schemeClr val="accent6">
                    <a:lumMod val="50000"/>
                  </a:schemeClr>
                </a:solidFill>
                <a:latin typeface="Perpetua" panose="02020502060401020303" pitchFamily="18" charset="0"/>
                <a:cs typeface="Arial" panose="020B0604020202020204" pitchFamily="34" charset="0"/>
              </a:rPr>
              <a:t>rd</a:t>
            </a:r>
            <a:r>
              <a:rPr lang="en-US" dirty="0" smtClean="0">
                <a:solidFill>
                  <a:schemeClr val="accent6">
                    <a:lumMod val="50000"/>
                  </a:schemeClr>
                </a:solidFill>
                <a:latin typeface="Perpetua" panose="02020502060401020303" pitchFamily="18" charset="0"/>
                <a:cs typeface="Arial" panose="020B0604020202020204" pitchFamily="34" charset="0"/>
              </a:rPr>
              <a:t>, 10:30am-Noon:  Grizzly Bears featuring Bill Gaines (WSCI), Jack </a:t>
            </a:r>
            <a:r>
              <a:rPr lang="en-US" dirty="0" err="1" smtClean="0">
                <a:solidFill>
                  <a:schemeClr val="accent6">
                    <a:lumMod val="50000"/>
                  </a:schemeClr>
                </a:solidFill>
                <a:latin typeface="Perpetua" panose="02020502060401020303" pitchFamily="18" charset="0"/>
                <a:cs typeface="Arial" panose="020B0604020202020204" pitchFamily="34" charset="0"/>
              </a:rPr>
              <a:t>Oelfke</a:t>
            </a:r>
            <a:r>
              <a:rPr lang="en-US" dirty="0" smtClean="0">
                <a:solidFill>
                  <a:schemeClr val="accent6">
                    <a:lumMod val="50000"/>
                  </a:schemeClr>
                </a:solidFill>
                <a:latin typeface="Perpetua" panose="02020502060401020303" pitchFamily="18" charset="0"/>
                <a:cs typeface="Arial" panose="020B0604020202020204" pitchFamily="34" charset="0"/>
              </a:rPr>
              <a:t> (NPS), and Tony Hamilton (MOE)  </a:t>
            </a:r>
          </a:p>
          <a:p>
            <a:pPr lvl="3"/>
            <a:r>
              <a:rPr lang="en-US" i="1" dirty="0" smtClean="0">
                <a:solidFill>
                  <a:schemeClr val="accent6">
                    <a:lumMod val="50000"/>
                  </a:schemeClr>
                </a:solidFill>
                <a:latin typeface="Perpetua" panose="02020502060401020303" pitchFamily="18" charset="0"/>
                <a:cs typeface="Arial" panose="020B0604020202020204" pitchFamily="34" charset="0"/>
              </a:rPr>
              <a:t>** Specially timed to occur during the open comment period for the USFWS and NPS grizzly recovery EIS process underway.</a:t>
            </a:r>
          </a:p>
          <a:p>
            <a:pPr marL="800100" lvl="1" indent="-342900">
              <a:buFont typeface="Arial" panose="020B0604020202020204" pitchFamily="34" charset="0"/>
              <a:buChar char="•"/>
            </a:pPr>
            <a:r>
              <a:rPr lang="en-US" dirty="0" smtClean="0">
                <a:solidFill>
                  <a:schemeClr val="accent6">
                    <a:lumMod val="50000"/>
                  </a:schemeClr>
                </a:solidFill>
                <a:latin typeface="Perpetua" panose="02020502060401020303" pitchFamily="18" charset="0"/>
                <a:cs typeface="Arial" panose="020B0604020202020204" pitchFamily="34" charset="0"/>
              </a:rPr>
              <a:t>April 5</a:t>
            </a:r>
            <a:r>
              <a:rPr lang="en-US" baseline="30000" dirty="0" smtClean="0">
                <a:solidFill>
                  <a:schemeClr val="accent6">
                    <a:lumMod val="50000"/>
                  </a:schemeClr>
                </a:solidFill>
                <a:latin typeface="Perpetua" panose="02020502060401020303" pitchFamily="18" charset="0"/>
                <a:cs typeface="Arial" panose="020B0604020202020204" pitchFamily="34" charset="0"/>
              </a:rPr>
              <a:t>th</a:t>
            </a:r>
            <a:r>
              <a:rPr lang="en-US" dirty="0" smtClean="0">
                <a:solidFill>
                  <a:schemeClr val="accent6">
                    <a:lumMod val="50000"/>
                  </a:schemeClr>
                </a:solidFill>
                <a:latin typeface="Perpetua" panose="02020502060401020303" pitchFamily="18" charset="0"/>
                <a:cs typeface="Arial" panose="020B0604020202020204" pitchFamily="34" charset="0"/>
              </a:rPr>
              <a:t>, 10:30-Noon:  </a:t>
            </a:r>
            <a:r>
              <a:rPr lang="en-US" dirty="0" err="1" smtClean="0">
                <a:solidFill>
                  <a:schemeClr val="accent6">
                    <a:lumMod val="50000"/>
                  </a:schemeClr>
                </a:solidFill>
                <a:latin typeface="Perpetua" panose="02020502060401020303" pitchFamily="18" charset="0"/>
                <a:cs typeface="Arial" panose="020B0604020202020204" pitchFamily="34" charset="0"/>
              </a:rPr>
              <a:t>Okanangan</a:t>
            </a:r>
            <a:r>
              <a:rPr lang="en-US" dirty="0" smtClean="0">
                <a:solidFill>
                  <a:schemeClr val="accent6">
                    <a:lumMod val="50000"/>
                  </a:schemeClr>
                </a:solidFill>
                <a:latin typeface="Perpetua" panose="02020502060401020303" pitchFamily="18" charset="0"/>
                <a:cs typeface="Arial" panose="020B0604020202020204" pitchFamily="34" charset="0"/>
              </a:rPr>
              <a:t>-Kettle </a:t>
            </a:r>
            <a:r>
              <a:rPr lang="en-US" dirty="0" err="1" smtClean="0">
                <a:solidFill>
                  <a:schemeClr val="accent6">
                    <a:lumMod val="50000"/>
                  </a:schemeClr>
                </a:solidFill>
                <a:latin typeface="Perpetua" panose="02020502060401020303" pitchFamily="18" charset="0"/>
                <a:cs typeface="Arial" panose="020B0604020202020204" pitchFamily="34" charset="0"/>
              </a:rPr>
              <a:t>Subregion</a:t>
            </a:r>
            <a:r>
              <a:rPr lang="en-US" dirty="0" smtClean="0">
                <a:solidFill>
                  <a:schemeClr val="accent6">
                    <a:lumMod val="50000"/>
                  </a:schemeClr>
                </a:solidFill>
                <a:latin typeface="Perpetua" panose="02020502060401020303" pitchFamily="18" charset="0"/>
                <a:cs typeface="Arial" panose="020B0604020202020204" pitchFamily="34" charset="0"/>
              </a:rPr>
              <a:t> Connectivity Analyses &amp; Practitioner Workshops featuring the </a:t>
            </a:r>
            <a:r>
              <a:rPr lang="en-US" dirty="0" err="1" smtClean="0">
                <a:solidFill>
                  <a:schemeClr val="accent6">
                    <a:lumMod val="50000"/>
                  </a:schemeClr>
                </a:solidFill>
                <a:latin typeface="Perpetua" panose="02020502060401020303" pitchFamily="18" charset="0"/>
                <a:cs typeface="Arial" panose="020B0604020202020204" pitchFamily="34" charset="0"/>
              </a:rPr>
              <a:t>Transboundary</a:t>
            </a:r>
            <a:r>
              <a:rPr lang="en-US" dirty="0" smtClean="0">
                <a:solidFill>
                  <a:schemeClr val="accent6">
                    <a:lumMod val="50000"/>
                  </a:schemeClr>
                </a:solidFill>
                <a:latin typeface="Perpetua" panose="02020502060401020303" pitchFamily="18" charset="0"/>
                <a:cs typeface="Arial" panose="020B0604020202020204" pitchFamily="34" charset="0"/>
              </a:rPr>
              <a:t> Connectivity Working Group</a:t>
            </a:r>
          </a:p>
          <a:p>
            <a:endParaRPr lang="en-US" dirty="0" smtClean="0"/>
          </a:p>
          <a:p>
            <a:pPr marL="800100" lvl="1" indent="-342900">
              <a:buFont typeface="Arial" panose="020B0604020202020204" pitchFamily="34" charset="0"/>
              <a:buChar char="•"/>
            </a:pPr>
            <a:r>
              <a:rPr lang="en-US" sz="2000" dirty="0" smtClean="0">
                <a:solidFill>
                  <a:schemeClr val="accent6">
                    <a:lumMod val="50000"/>
                  </a:schemeClr>
                </a:solidFill>
                <a:latin typeface="Perpetua" panose="02020502060401020303" pitchFamily="18" charset="0"/>
                <a:cs typeface="Arial" panose="020B0604020202020204" pitchFamily="34" charset="0"/>
              </a:rPr>
              <a:t>The </a:t>
            </a:r>
            <a:r>
              <a:rPr lang="en-US" sz="2000" dirty="0" err="1" smtClean="0">
                <a:solidFill>
                  <a:schemeClr val="accent6">
                    <a:lumMod val="50000"/>
                  </a:schemeClr>
                </a:solidFill>
                <a:latin typeface="Perpetua" panose="02020502060401020303" pitchFamily="18" charset="0"/>
                <a:cs typeface="Arial" panose="020B0604020202020204" pitchFamily="34" charset="0"/>
              </a:rPr>
              <a:t>Transboundary</a:t>
            </a:r>
            <a:r>
              <a:rPr lang="en-US" sz="2000" dirty="0" smtClean="0">
                <a:solidFill>
                  <a:schemeClr val="accent6">
                    <a:lumMod val="50000"/>
                  </a:schemeClr>
                </a:solidFill>
                <a:latin typeface="Perpetua" panose="02020502060401020303" pitchFamily="18" charset="0"/>
                <a:cs typeface="Arial" panose="020B0604020202020204" pitchFamily="34" charset="0"/>
              </a:rPr>
              <a:t> Connectivity Working Group is initiating discussions for a North-Cascades Coast Ecological Connectivity Analysis and Conservation Planning effort to fill an existing science gap;</a:t>
            </a:r>
          </a:p>
          <a:p>
            <a:pPr marL="800100" lvl="1" indent="-342900">
              <a:buFont typeface="Arial" panose="020B0604020202020204" pitchFamily="34" charset="0"/>
              <a:buChar char="•"/>
            </a:pPr>
            <a:r>
              <a:rPr lang="en-US" sz="2000" dirty="0" smtClean="0">
                <a:solidFill>
                  <a:schemeClr val="accent6">
                    <a:lumMod val="50000"/>
                  </a:schemeClr>
                </a:solidFill>
                <a:latin typeface="Perpetua" panose="02020502060401020303" pitchFamily="18" charset="0"/>
                <a:cs typeface="Arial" panose="020B0604020202020204" pitchFamily="34" charset="0"/>
              </a:rPr>
              <a:t>Completing our pilot e-DNA effort on bull trout and other identified priority riparian species in the Skagit and Bridge-Seton systems to inform current partner monitoring, and discussions Cascadia-wide on how this technology can help in climate adaptation;</a:t>
            </a:r>
          </a:p>
          <a:p>
            <a:pPr marL="800100" lvl="1" indent="-342900">
              <a:buFont typeface="Arial" panose="020B0604020202020204" pitchFamily="34" charset="0"/>
              <a:buChar char="•"/>
            </a:pPr>
            <a:r>
              <a:rPr lang="en-US" sz="2000" dirty="0" smtClean="0">
                <a:solidFill>
                  <a:schemeClr val="accent6">
                    <a:lumMod val="50000"/>
                  </a:schemeClr>
                </a:solidFill>
                <a:latin typeface="Perpetua" panose="02020502060401020303" pitchFamily="18" charset="0"/>
                <a:cs typeface="Arial" panose="020B0604020202020204" pitchFamily="34" charset="0"/>
              </a:rPr>
              <a:t>Facilitating information sharing on range-wide wolverine monitoring and surveys between professional, student, and citizen science efforts throughout Cascadia.</a:t>
            </a:r>
            <a:endParaRPr lang="en-US" sz="2000" dirty="0" smtClean="0">
              <a:latin typeface="Perpetua" panose="02020502060401020303" pitchFamily="18"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69F26CEC-49C7-4CEC-B2CD-E218508FFE5E}" type="slidenum">
              <a:rPr lang="en-US" smtClean="0"/>
              <a:t>4</a:t>
            </a:fld>
            <a:endParaRPr lang="en-US"/>
          </a:p>
        </p:txBody>
      </p:sp>
    </p:spTree>
    <p:extLst>
      <p:ext uri="{BB962C8B-B14F-4D97-AF65-F5344CB8AC3E}">
        <p14:creationId xmlns:p14="http://schemas.microsoft.com/office/powerpoint/2010/main" val="3092922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priority</a:t>
            </a:r>
            <a:r>
              <a:rPr lang="en-US" baseline="0" dirty="0" smtClean="0"/>
              <a:t> issues, we did take on spatial priorities last year</a:t>
            </a:r>
            <a:r>
              <a:rPr lang="en-US" baseline="0" dirty="0" smtClean="0"/>
              <a:t>.</a:t>
            </a:r>
          </a:p>
          <a:p>
            <a:r>
              <a:rPr lang="en-US" baseline="0" dirty="0" smtClean="0"/>
              <a:t>TRACS = Terrestrial Restoration and Conservation Strategy</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9F26CEC-49C7-4CEC-B2CD-E218508FFE5E}" type="slidenum">
              <a:rPr lang="en-US" smtClean="0"/>
              <a:t>5</a:t>
            </a:fld>
            <a:endParaRPr lang="en-US"/>
          </a:p>
        </p:txBody>
      </p:sp>
    </p:spTree>
    <p:extLst>
      <p:ext uri="{BB962C8B-B14F-4D97-AF65-F5344CB8AC3E}">
        <p14:creationId xmlns:p14="http://schemas.microsoft.com/office/powerpoint/2010/main" val="1547507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work that we undertook</a:t>
            </a:r>
            <a:r>
              <a:rPr lang="en-US" baseline="0" dirty="0" smtClean="0"/>
              <a:t> included these specific </a:t>
            </a:r>
            <a:r>
              <a:rPr lang="en-US" baseline="0" dirty="0" smtClean="0"/>
              <a:t>tasks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9F26CEC-49C7-4CEC-B2CD-E218508FFE5E}" type="slidenum">
              <a:rPr lang="en-US" smtClean="0"/>
              <a:t>6</a:t>
            </a:fld>
            <a:endParaRPr lang="en-US"/>
          </a:p>
        </p:txBody>
      </p:sp>
    </p:spTree>
    <p:extLst>
      <p:ext uri="{BB962C8B-B14F-4D97-AF65-F5344CB8AC3E}">
        <p14:creationId xmlns:p14="http://schemas.microsoft.com/office/powerpoint/2010/main" val="4127360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catalogued all of the data that we found on</a:t>
            </a:r>
            <a:r>
              <a:rPr lang="en-US" baseline="0" dirty="0" smtClean="0"/>
              <a:t> </a:t>
            </a:r>
            <a:r>
              <a:rPr lang="en-US" baseline="0" dirty="0" err="1" smtClean="0"/>
              <a:t>Databasin</a:t>
            </a:r>
            <a:r>
              <a:rPr lang="en-US" baseline="0" dirty="0" smtClean="0"/>
              <a:t> to create a living inventory</a:t>
            </a:r>
            <a:endParaRPr lang="en-US" dirty="0"/>
          </a:p>
        </p:txBody>
      </p:sp>
      <p:sp>
        <p:nvSpPr>
          <p:cNvPr id="4" name="Slide Number Placeholder 3"/>
          <p:cNvSpPr>
            <a:spLocks noGrp="1"/>
          </p:cNvSpPr>
          <p:nvPr>
            <p:ph type="sldNum" sz="quarter" idx="10"/>
          </p:nvPr>
        </p:nvSpPr>
        <p:spPr/>
        <p:txBody>
          <a:bodyPr/>
          <a:lstStyle/>
          <a:p>
            <a:fld id="{69F26CEC-49C7-4CEC-B2CD-E218508FFE5E}" type="slidenum">
              <a:rPr lang="en-US" smtClean="0"/>
              <a:t>7</a:t>
            </a:fld>
            <a:endParaRPr lang="en-US"/>
          </a:p>
        </p:txBody>
      </p:sp>
    </p:spTree>
    <p:extLst>
      <p:ext uri="{BB962C8B-B14F-4D97-AF65-F5344CB8AC3E}">
        <p14:creationId xmlns:p14="http://schemas.microsoft.com/office/powerpoint/2010/main" val="3765632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work that we undertook</a:t>
            </a:r>
            <a:r>
              <a:rPr lang="en-US" baseline="0" dirty="0" smtClean="0"/>
              <a:t> included these specific </a:t>
            </a:r>
            <a:r>
              <a:rPr lang="en-US" baseline="0" dirty="0" smtClean="0"/>
              <a:t>tasks</a:t>
            </a:r>
          </a:p>
          <a:p>
            <a:endParaRPr lang="en-US" baseline="0" dirty="0" smtClean="0"/>
          </a:p>
          <a:p>
            <a:pPr algn="ctr"/>
            <a:r>
              <a:rPr lang="en-US" dirty="0" smtClean="0">
                <a:latin typeface="Arial" panose="020B0604020202020204" pitchFamily="34" charset="0"/>
                <a:cs typeface="Arial" panose="020B0604020202020204" pitchFamily="34" charset="0"/>
              </a:rPr>
              <a:t>The scale and pace of climate change will require a historic effort by public and private partners to identify and implement actions that will help human and natural communities adapt. Given limited conservation resources, the identification of shared spatial priority areas for directing adaptation efforts will be critical to ensuring a sustainable and biodiverse Cascadia into the future. </a:t>
            </a:r>
          </a:p>
          <a:p>
            <a:pPr algn="ctr"/>
            <a:endParaRPr lang="en-US" dirty="0" smtClean="0">
              <a:latin typeface="Arial" panose="020B0604020202020204" pitchFamily="34" charset="0"/>
              <a:cs typeface="Arial" panose="020B0604020202020204" pitchFamily="34" charset="0"/>
            </a:endParaRPr>
          </a:p>
          <a:p>
            <a:pPr algn="ctr"/>
            <a:r>
              <a:rPr lang="en-US" dirty="0" smtClean="0">
                <a:latin typeface="Arial" panose="020B0604020202020204" pitchFamily="34" charset="0"/>
                <a:cs typeface="Arial" panose="020B0604020202020204" pitchFamily="34" charset="0"/>
              </a:rPr>
              <a:t>We are not starting from scratch, we have a wealth of existing data and planning efforts completed or underway throughout Cascadia.  We need to bring them together at a landscape scale.</a:t>
            </a:r>
          </a:p>
          <a:p>
            <a:endParaRPr lang="en-US" dirty="0"/>
          </a:p>
        </p:txBody>
      </p:sp>
      <p:sp>
        <p:nvSpPr>
          <p:cNvPr id="4" name="Slide Number Placeholder 3"/>
          <p:cNvSpPr>
            <a:spLocks noGrp="1"/>
          </p:cNvSpPr>
          <p:nvPr>
            <p:ph type="sldNum" sz="quarter" idx="10"/>
          </p:nvPr>
        </p:nvSpPr>
        <p:spPr/>
        <p:txBody>
          <a:bodyPr/>
          <a:lstStyle/>
          <a:p>
            <a:fld id="{69F26CEC-49C7-4CEC-B2CD-E218508FFE5E}" type="slidenum">
              <a:rPr lang="en-US" smtClean="0"/>
              <a:t>8</a:t>
            </a:fld>
            <a:endParaRPr lang="en-US"/>
          </a:p>
        </p:txBody>
      </p:sp>
    </p:spTree>
    <p:extLst>
      <p:ext uri="{BB962C8B-B14F-4D97-AF65-F5344CB8AC3E}">
        <p14:creationId xmlns:p14="http://schemas.microsoft.com/office/powerpoint/2010/main" val="4127360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view of how</a:t>
            </a:r>
            <a:r>
              <a:rPr lang="en-US" baseline="0" dirty="0" smtClean="0"/>
              <a:t> we are structured to accomplish work</a:t>
            </a:r>
            <a:endParaRPr lang="en-US" dirty="0"/>
          </a:p>
        </p:txBody>
      </p:sp>
      <p:sp>
        <p:nvSpPr>
          <p:cNvPr id="4" name="Slide Number Placeholder 3"/>
          <p:cNvSpPr>
            <a:spLocks noGrp="1"/>
          </p:cNvSpPr>
          <p:nvPr>
            <p:ph type="sldNum" sz="quarter" idx="10"/>
          </p:nvPr>
        </p:nvSpPr>
        <p:spPr/>
        <p:txBody>
          <a:bodyPr/>
          <a:lstStyle/>
          <a:p>
            <a:fld id="{69F26CEC-49C7-4CEC-B2CD-E218508FFE5E}" type="slidenum">
              <a:rPr lang="en-US" smtClean="0"/>
              <a:t>9</a:t>
            </a:fld>
            <a:endParaRPr lang="en-US"/>
          </a:p>
        </p:txBody>
      </p:sp>
    </p:spTree>
    <p:extLst>
      <p:ext uri="{BB962C8B-B14F-4D97-AF65-F5344CB8AC3E}">
        <p14:creationId xmlns:p14="http://schemas.microsoft.com/office/powerpoint/2010/main" val="2015128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utilize a public</a:t>
            </a:r>
            <a:r>
              <a:rPr lang="en-US" baseline="0" dirty="0" smtClean="0"/>
              <a:t> website and listserv to communicate with our full network and track our workload as it is underway</a:t>
            </a:r>
            <a:endParaRPr lang="en-US" dirty="0"/>
          </a:p>
        </p:txBody>
      </p:sp>
      <p:sp>
        <p:nvSpPr>
          <p:cNvPr id="4" name="Slide Number Placeholder 3"/>
          <p:cNvSpPr>
            <a:spLocks noGrp="1"/>
          </p:cNvSpPr>
          <p:nvPr>
            <p:ph type="sldNum" sz="quarter" idx="10"/>
          </p:nvPr>
        </p:nvSpPr>
        <p:spPr/>
        <p:txBody>
          <a:bodyPr/>
          <a:lstStyle/>
          <a:p>
            <a:fld id="{69F26CEC-49C7-4CEC-B2CD-E218508FFE5E}" type="slidenum">
              <a:rPr lang="en-US" smtClean="0"/>
              <a:t>10</a:t>
            </a:fld>
            <a:endParaRPr lang="en-US"/>
          </a:p>
        </p:txBody>
      </p:sp>
    </p:spTree>
    <p:extLst>
      <p:ext uri="{BB962C8B-B14F-4D97-AF65-F5344CB8AC3E}">
        <p14:creationId xmlns:p14="http://schemas.microsoft.com/office/powerpoint/2010/main" val="3417206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2/28/2017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2/28/2017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2/28/2017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2/28/2017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taBasinLogo-trans.png"/>
          <p:cNvPicPr>
            <a:picLocks noChangeAspect="1"/>
          </p:cNvPicPr>
          <p:nvPr/>
        </p:nvPicPr>
        <p:blipFill>
          <a:blip r:embed="rId3"/>
          <a:stretch>
            <a:fillRect/>
          </a:stretch>
        </p:blipFill>
        <p:spPr>
          <a:xfrm>
            <a:off x="88900" y="6690359"/>
            <a:ext cx="731519" cy="167640"/>
          </a:xfrm>
          <a:prstGeom prst="rect">
            <a:avLst/>
          </a:prstGeom>
        </p:spPr>
      </p:pic>
      <p:sp>
        <p:nvSpPr>
          <p:cNvPr id="3" name="TextBox 2"/>
          <p:cNvSpPr txBox="1"/>
          <p:nvPr/>
        </p:nvSpPr>
        <p:spPr>
          <a:xfrm>
            <a:off x="5829300" y="6731000"/>
            <a:ext cx="3289300" cy="139700"/>
          </a:xfrm>
          <a:prstGeom prst="rect">
            <a:avLst/>
          </a:prstGeom>
          <a:noFill/>
        </p:spPr>
        <p:txBody>
          <a:bodyPr wrap="square" lIns="0" tIns="0" rIns="0" bIns="0">
            <a:spAutoFit/>
          </a:bodyPr>
          <a:lstStyle/>
          <a:p>
            <a:pPr>
              <a:defRPr sz="800">
                <a:latin typeface="Arial"/>
              </a:defRPr>
            </a:pPr>
            <a:r>
              <a:t>Document generated by Jen Watkins on Oct. 12, 2016
</a:t>
            </a:r>
          </a:p>
        </p:txBody>
      </p:sp>
      <p:sp>
        <p:nvSpPr>
          <p:cNvPr id="4" name="TextBox 3"/>
          <p:cNvSpPr txBox="1"/>
          <p:nvPr/>
        </p:nvSpPr>
        <p:spPr>
          <a:xfrm>
            <a:off x="88900" y="88900"/>
            <a:ext cx="7277100" cy="0"/>
          </a:xfrm>
          <a:prstGeom prst="rect">
            <a:avLst/>
          </a:prstGeom>
          <a:noFill/>
        </p:spPr>
        <p:txBody>
          <a:bodyPr wrap="square" lIns="0" tIns="0" rIns="0" bIns="0">
            <a:spAutoFit/>
          </a:bodyPr>
          <a:lstStyle/>
          <a:p>
            <a:endParaRPr/>
          </a:p>
        </p:txBody>
      </p:sp>
      <p:pic>
        <p:nvPicPr>
          <p:cNvPr id="6" name="Picture 5" descr="image.png"/>
          <p:cNvPicPr>
            <a:picLocks noChangeAspect="1"/>
          </p:cNvPicPr>
          <p:nvPr/>
        </p:nvPicPr>
        <p:blipFill>
          <a:blip r:embed="rId4"/>
          <a:stretch>
            <a:fillRect/>
          </a:stretch>
        </p:blipFill>
        <p:spPr>
          <a:xfrm>
            <a:off x="5321300" y="5334000"/>
            <a:ext cx="2044700" cy="1333500"/>
          </a:xfrm>
          <a:prstGeom prst="rect">
            <a:avLst/>
          </a:prstGeom>
          <a:ln>
            <a:solidFill>
              <a:srgbClr val="1C2328"/>
            </a:solidFill>
          </a:ln>
        </p:spPr>
      </p:pic>
      <p:sp>
        <p:nvSpPr>
          <p:cNvPr id="7" name="TextBox 6"/>
          <p:cNvSpPr txBox="1"/>
          <p:nvPr/>
        </p:nvSpPr>
        <p:spPr>
          <a:xfrm>
            <a:off x="88900" y="5334000"/>
            <a:ext cx="5143500" cy="0"/>
          </a:xfrm>
          <a:prstGeom prst="rect">
            <a:avLst/>
          </a:prstGeom>
          <a:noFill/>
        </p:spPr>
        <p:txBody>
          <a:bodyPr wrap="square" lIns="0" tIns="0" rIns="0" bIns="0">
            <a:spAutoFit/>
          </a:bodyPr>
          <a:lstStyle/>
          <a:p>
            <a:endParaRPr/>
          </a:p>
        </p:txBody>
      </p:sp>
      <p:sp>
        <p:nvSpPr>
          <p:cNvPr id="8" name="TextBox 7"/>
          <p:cNvSpPr txBox="1"/>
          <p:nvPr/>
        </p:nvSpPr>
        <p:spPr>
          <a:xfrm>
            <a:off x="7454900" y="553059"/>
            <a:ext cx="1663700" cy="152400"/>
          </a:xfrm>
          <a:prstGeom prst="rect">
            <a:avLst/>
          </a:prstGeom>
          <a:noFill/>
        </p:spPr>
        <p:txBody>
          <a:bodyPr wrap="square" lIns="0" tIns="0" rIns="0" bIns="0">
            <a:spAutoFit/>
          </a:bodyPr>
          <a:lstStyle/>
          <a:p>
            <a:pPr>
              <a:defRPr sz="1000" b="1">
                <a:solidFill>
                  <a:srgbClr val="48848F"/>
                </a:solidFill>
                <a:latin typeface="Arial"/>
              </a:defRPr>
            </a:pPr>
            <a:r>
              <a:rPr dirty="0"/>
              <a:t>Legend
</a:t>
            </a:r>
          </a:p>
        </p:txBody>
      </p:sp>
      <p:pic>
        <p:nvPicPr>
          <p:cNvPr id="11" name="Picture 10" descr="image.png"/>
          <p:cNvPicPr>
            <a:picLocks noChangeAspect="1"/>
          </p:cNvPicPr>
          <p:nvPr/>
        </p:nvPicPr>
        <p:blipFill>
          <a:blip r:embed="rId5"/>
          <a:stretch>
            <a:fillRect/>
          </a:stretch>
        </p:blipFill>
        <p:spPr>
          <a:xfrm>
            <a:off x="7505700" y="927100"/>
            <a:ext cx="254000" cy="190500"/>
          </a:xfrm>
          <a:prstGeom prst="rect">
            <a:avLst/>
          </a:prstGeom>
        </p:spPr>
      </p:pic>
      <p:sp>
        <p:nvSpPr>
          <p:cNvPr id="12" name="TextBox 11"/>
          <p:cNvSpPr txBox="1"/>
          <p:nvPr/>
        </p:nvSpPr>
        <p:spPr>
          <a:xfrm>
            <a:off x="7810500" y="977900"/>
            <a:ext cx="1270000" cy="139700"/>
          </a:xfrm>
          <a:prstGeom prst="rect">
            <a:avLst/>
          </a:prstGeom>
          <a:noFill/>
        </p:spPr>
        <p:txBody>
          <a:bodyPr wrap="square" lIns="0" tIns="0" rIns="0" bIns="0">
            <a:spAutoFit/>
          </a:bodyPr>
          <a:lstStyle/>
          <a:p>
            <a:pPr>
              <a:defRPr sz="800">
                <a:latin typeface="Arial"/>
              </a:defRPr>
            </a:pPr>
            <a:r>
              <a:t>Cascadia Boundary
</a:t>
            </a: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172" y="215900"/>
            <a:ext cx="7297737" cy="483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4199" y="356904"/>
            <a:ext cx="5827713" cy="95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63462" y="1778696"/>
            <a:ext cx="4889587" cy="3046988"/>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t>Formed in 2012</a:t>
            </a:r>
          </a:p>
          <a:p>
            <a:pPr marL="457200" indent="-457200">
              <a:buFont typeface="Arial" panose="020B0604020202020204" pitchFamily="34" charset="0"/>
              <a:buChar char="•"/>
            </a:pPr>
            <a:r>
              <a:rPr lang="en-US" sz="3200" dirty="0" smtClean="0"/>
              <a:t>Fosters a network of natural resource practitioners</a:t>
            </a:r>
          </a:p>
          <a:p>
            <a:pPr marL="457200" indent="-457200">
              <a:buFont typeface="Arial" panose="020B0604020202020204" pitchFamily="34" charset="0"/>
              <a:buChar char="•"/>
            </a:pPr>
            <a:r>
              <a:rPr lang="en-US" sz="3200" dirty="0" smtClean="0"/>
              <a:t>Straddles and w</a:t>
            </a:r>
            <a:r>
              <a:rPr lang="en-US" sz="3200" dirty="0" smtClean="0"/>
              <a:t>orks with NPLCC and GNLCC</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7124" y="1608442"/>
            <a:ext cx="3489576" cy="4615841"/>
          </a:xfrm>
          <a:prstGeom prst="rect">
            <a:avLst/>
          </a:prstGeom>
        </p:spPr>
      </p:pic>
    </p:spTree>
    <p:extLst>
      <p:ext uri="{BB962C8B-B14F-4D97-AF65-F5344CB8AC3E}">
        <p14:creationId xmlns:p14="http://schemas.microsoft.com/office/powerpoint/2010/main" val="260203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5676" y="100208"/>
            <a:ext cx="8642959" cy="5909310"/>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Cascadia Partner Forum </a:t>
            </a:r>
            <a:r>
              <a:rPr lang="en-US" sz="2800" b="1" dirty="0" smtClean="0">
                <a:latin typeface="Arial" panose="020B0604020202020204" pitchFamily="34" charset="0"/>
                <a:cs typeface="Arial" panose="020B0604020202020204" pitchFamily="34" charset="0"/>
              </a:rPr>
              <a:t>Priority Issues</a:t>
            </a:r>
          </a:p>
          <a:p>
            <a:endParaRPr lang="en-US" sz="2800" dirty="0"/>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smtClean="0">
                <a:solidFill>
                  <a:srgbClr val="00B0F0"/>
                </a:solidFill>
                <a:latin typeface="Arial" panose="020B0604020202020204" pitchFamily="34" charset="0"/>
                <a:cs typeface="Arial" panose="020B0604020202020204" pitchFamily="34" charset="0"/>
              </a:rPr>
              <a:t>Ecological </a:t>
            </a:r>
            <a:r>
              <a:rPr lang="en-US" sz="2800" dirty="0">
                <a:solidFill>
                  <a:srgbClr val="00B0F0"/>
                </a:solidFill>
                <a:latin typeface="Arial" panose="020B0604020202020204" pitchFamily="34" charset="0"/>
                <a:cs typeface="Arial" panose="020B0604020202020204" pitchFamily="34" charset="0"/>
              </a:rPr>
              <a:t>connectivity </a:t>
            </a:r>
            <a:r>
              <a:rPr lang="en-US" sz="2800" dirty="0">
                <a:latin typeface="Arial" panose="020B0604020202020204" pitchFamily="34" charset="0"/>
                <a:cs typeface="Arial" panose="020B0604020202020204" pitchFamily="34" charset="0"/>
              </a:rPr>
              <a:t>– terrestrial and aquatic</a:t>
            </a: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Water</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Access </a:t>
            </a:r>
            <a:r>
              <a:rPr lang="en-US" sz="2800" dirty="0" smtClean="0">
                <a:latin typeface="Arial" panose="020B0604020202020204" pitchFamily="34" charset="0"/>
                <a:cs typeface="Arial" panose="020B0604020202020204" pitchFamily="34" charset="0"/>
              </a:rPr>
              <a:t>Management</a:t>
            </a: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Specific Conservation </a:t>
            </a:r>
            <a:r>
              <a:rPr lang="en-US" sz="2800" dirty="0">
                <a:latin typeface="Arial" panose="020B0604020202020204" pitchFamily="34" charset="0"/>
                <a:cs typeface="Arial" panose="020B0604020202020204" pitchFamily="34" charset="0"/>
              </a:rPr>
              <a:t>Targets </a:t>
            </a:r>
            <a:r>
              <a:rPr lang="en-US" sz="2800" dirty="0" smtClean="0">
                <a:latin typeface="Arial" panose="020B0604020202020204" pitchFamily="34" charset="0"/>
                <a:cs typeface="Arial" panose="020B0604020202020204" pitchFamily="34" charset="0"/>
              </a:rPr>
              <a:t>prioritized </a:t>
            </a:r>
            <a:r>
              <a:rPr lang="en-US" sz="2800" dirty="0">
                <a:latin typeface="Arial" panose="020B0604020202020204" pitchFamily="34" charset="0"/>
                <a:cs typeface="Arial" panose="020B0604020202020204" pitchFamily="34" charset="0"/>
              </a:rPr>
              <a:t>for coordination and planning:  Bull trout, Canada lynx, </a:t>
            </a:r>
            <a:r>
              <a:rPr lang="en-US" sz="2800" dirty="0">
                <a:solidFill>
                  <a:srgbClr val="00B0F0"/>
                </a:solidFill>
                <a:latin typeface="Arial" panose="020B0604020202020204" pitchFamily="34" charset="0"/>
                <a:cs typeface="Arial" panose="020B0604020202020204" pitchFamily="34" charset="0"/>
              </a:rPr>
              <a:t>Grizzly bear,  Salmon (including early focus on Sockeye Salmon), </a:t>
            </a:r>
            <a:r>
              <a:rPr lang="en-US" sz="2800" dirty="0">
                <a:latin typeface="Arial" panose="020B0604020202020204" pitchFamily="34" charset="0"/>
                <a:cs typeface="Arial" panose="020B0604020202020204" pitchFamily="34" charset="0"/>
              </a:rPr>
              <a:t>and </a:t>
            </a:r>
            <a:r>
              <a:rPr lang="en-US" sz="2800" dirty="0" smtClean="0">
                <a:latin typeface="Arial" panose="020B0604020202020204" pitchFamily="34" charset="0"/>
                <a:cs typeface="Arial" panose="020B0604020202020204" pitchFamily="34" charset="0"/>
              </a:rPr>
              <a:t>Wolverine.</a:t>
            </a:r>
          </a:p>
          <a:p>
            <a:endParaRPr lang="en-US"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7618" y="572762"/>
            <a:ext cx="3517609" cy="1805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66725" y="6096000"/>
            <a:ext cx="8334375" cy="369332"/>
          </a:xfrm>
          <a:prstGeom prst="rect">
            <a:avLst/>
          </a:prstGeom>
          <a:noFill/>
        </p:spPr>
        <p:txBody>
          <a:bodyPr wrap="square" rtlCol="0">
            <a:spAutoFit/>
          </a:bodyPr>
          <a:lstStyle/>
          <a:p>
            <a:r>
              <a:rPr lang="en-CA" dirty="0" smtClean="0"/>
              <a:t>Highlighted issues are those we asked NPLCC to prioritize in revised strategic plan</a:t>
            </a:r>
            <a:endParaRPr lang="en-CA" dirty="0"/>
          </a:p>
        </p:txBody>
      </p:sp>
    </p:spTree>
    <p:extLst>
      <p:ext uri="{BB962C8B-B14F-4D97-AF65-F5344CB8AC3E}">
        <p14:creationId xmlns:p14="http://schemas.microsoft.com/office/powerpoint/2010/main" val="21792312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734" y="112734"/>
            <a:ext cx="8943584" cy="7448193"/>
          </a:xfrm>
          <a:prstGeom prst="rect">
            <a:avLst/>
          </a:prstGeom>
          <a:noFill/>
        </p:spPr>
        <p:txBody>
          <a:bodyPr wrap="square" rtlCol="0">
            <a:spAutoFit/>
          </a:bodyPr>
          <a:lstStyle/>
          <a:p>
            <a:pPr algn="ctr"/>
            <a:r>
              <a:rPr lang="en-US" sz="3000" b="1" dirty="0">
                <a:latin typeface="Arial" panose="020B0604020202020204" pitchFamily="34" charset="0"/>
                <a:cs typeface="Arial" panose="020B0604020202020204" pitchFamily="34" charset="0"/>
              </a:rPr>
              <a:t>Cascadia Partner Forum Priority </a:t>
            </a:r>
            <a:r>
              <a:rPr lang="en-US" sz="3000" b="1" dirty="0" smtClean="0">
                <a:latin typeface="Arial" panose="020B0604020202020204" pitchFamily="34" charset="0"/>
                <a:cs typeface="Arial" panose="020B0604020202020204" pitchFamily="34" charset="0"/>
              </a:rPr>
              <a:t>Issues: 2017</a:t>
            </a:r>
          </a:p>
          <a:p>
            <a:pPr lvl="1"/>
            <a:endParaRPr lang="en-US" sz="14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8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Launch </a:t>
            </a:r>
            <a:r>
              <a:rPr lang="en-US" sz="2800" dirty="0" smtClean="0">
                <a:latin typeface="Arial" panose="020B0604020202020204" pitchFamily="34" charset="0"/>
                <a:cs typeface="Arial" panose="020B0604020202020204" pitchFamily="34" charset="0"/>
              </a:rPr>
              <a:t>of 2017 webinar series on our priority issues to better share information with our full network.  </a:t>
            </a:r>
            <a:endParaRPr lang="en-US" sz="2800" dirty="0" smtClean="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Grizzly bears</a:t>
            </a:r>
          </a:p>
          <a:p>
            <a:pPr marL="800100" lvl="1" indent="-342900">
              <a:buFont typeface="Arial" panose="020B0604020202020204" pitchFamily="34" charset="0"/>
              <a:buChar char="•"/>
            </a:pPr>
            <a:r>
              <a:rPr lang="en-US" sz="2400" dirty="0" err="1" smtClean="0">
                <a:latin typeface="Arial" panose="020B0604020202020204" pitchFamily="34" charset="0"/>
                <a:cs typeface="Arial" panose="020B0604020202020204" pitchFamily="34" charset="0"/>
              </a:rPr>
              <a:t>Transboundary</a:t>
            </a:r>
            <a:r>
              <a:rPr lang="en-US" sz="2400" dirty="0" smtClean="0">
                <a:latin typeface="Arial" panose="020B0604020202020204" pitchFamily="34" charset="0"/>
                <a:cs typeface="Arial" panose="020B0604020202020204" pitchFamily="34" charset="0"/>
              </a:rPr>
              <a:t> connectivity in Okanagan-Kettle </a:t>
            </a:r>
            <a:r>
              <a:rPr lang="en-US" sz="2400" dirty="0" err="1" smtClean="0">
                <a:latin typeface="Arial" panose="020B0604020202020204" pitchFamily="34" charset="0"/>
                <a:cs typeface="Arial" panose="020B0604020202020204" pitchFamily="34" charset="0"/>
              </a:rPr>
              <a:t>subregion</a:t>
            </a:r>
            <a:endParaRPr lang="en-US" sz="2400" dirty="0" smtClean="0">
              <a:latin typeface="Arial" panose="020B0604020202020204" pitchFamily="34" charset="0"/>
              <a:cs typeface="Arial" panose="020B0604020202020204" pitchFamily="34" charset="0"/>
            </a:endParaRPr>
          </a:p>
          <a:p>
            <a:pPr lvl="1"/>
            <a:endParaRPr lang="en-US" sz="1400" b="1" dirty="0" smtClean="0">
              <a:solidFill>
                <a:schemeClr val="bg1">
                  <a:lumMod val="50000"/>
                </a:schemeClr>
              </a:solidFill>
              <a:latin typeface="Perpetua" panose="02020502060401020303" pitchFamily="18" charset="0"/>
              <a:cs typeface="Arial" panose="020B0604020202020204" pitchFamily="34" charset="0"/>
            </a:endParaRPr>
          </a:p>
          <a:p>
            <a:pPr marL="34290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Continue conservation planning and discussions on all conservation targets, updating existing </a:t>
            </a:r>
            <a:r>
              <a:rPr lang="en-US" sz="2800" dirty="0" smtClean="0">
                <a:latin typeface="Arial" panose="020B0604020202020204" pitchFamily="34" charset="0"/>
                <a:cs typeface="Arial" panose="020B0604020202020204" pitchFamily="34" charset="0"/>
              </a:rPr>
              <a:t>reports, sharing timely information with our network, </a:t>
            </a:r>
            <a:r>
              <a:rPr lang="en-US" sz="2800" dirty="0">
                <a:latin typeface="Arial" panose="020B0604020202020204" pitchFamily="34" charset="0"/>
                <a:cs typeface="Arial" panose="020B0604020202020204" pitchFamily="34" charset="0"/>
              </a:rPr>
              <a:t>and filling science gaps where possible</a:t>
            </a:r>
            <a:r>
              <a:rPr lang="en-US" sz="2800" dirty="0" smtClean="0">
                <a:latin typeface="Arial" panose="020B0604020202020204" pitchFamily="34" charset="0"/>
                <a:cs typeface="Arial" panose="020B0604020202020204" pitchFamily="34" charset="0"/>
              </a:rPr>
              <a:t>.</a:t>
            </a:r>
          </a:p>
          <a:p>
            <a:pPr marL="800100" lvl="1" indent="-342900">
              <a:buFont typeface="Arial" panose="020B0604020202020204" pitchFamily="34" charset="0"/>
              <a:buChar char="•"/>
            </a:pPr>
            <a:r>
              <a:rPr lang="en-US" sz="2400" dirty="0" err="1" smtClean="0">
                <a:latin typeface="Arial" panose="020B0604020202020204" pitchFamily="34" charset="0"/>
                <a:cs typeface="Arial" panose="020B0604020202020204" pitchFamily="34" charset="0"/>
              </a:rPr>
              <a:t>Transboundary</a:t>
            </a:r>
            <a:r>
              <a:rPr lang="en-US" sz="2400" dirty="0" smtClean="0">
                <a:latin typeface="Arial" panose="020B0604020202020204" pitchFamily="34" charset="0"/>
                <a:cs typeface="Arial" panose="020B0604020202020204" pitchFamily="34" charset="0"/>
              </a:rPr>
              <a:t> connectivity in North Cascades-Coast </a:t>
            </a:r>
            <a:r>
              <a:rPr lang="en-US" sz="2400" dirty="0" err="1" smtClean="0">
                <a:latin typeface="Arial" panose="020B0604020202020204" pitchFamily="34" charset="0"/>
                <a:cs typeface="Arial" panose="020B0604020202020204" pitchFamily="34" charset="0"/>
              </a:rPr>
              <a:t>subregion</a:t>
            </a:r>
            <a:endParaRPr lang="en-US" sz="2400" dirty="0" smtClean="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Complete </a:t>
            </a:r>
            <a:r>
              <a:rPr lang="en-US" sz="2400" dirty="0" err="1" smtClean="0">
                <a:latin typeface="Arial" panose="020B0604020202020204" pitchFamily="34" charset="0"/>
                <a:cs typeface="Arial" panose="020B0604020202020204" pitchFamily="34" charset="0"/>
              </a:rPr>
              <a:t>eDNA</a:t>
            </a:r>
            <a:r>
              <a:rPr lang="en-US" sz="2400" dirty="0" smtClean="0">
                <a:latin typeface="Arial" panose="020B0604020202020204" pitchFamily="34" charset="0"/>
                <a:cs typeface="Arial" panose="020B0604020202020204" pitchFamily="34" charset="0"/>
              </a:rPr>
              <a:t> project on bull trout and other species</a:t>
            </a:r>
          </a:p>
          <a:p>
            <a:pPr marL="800100" lvl="1" indent="-3429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Information sharing on wolverine monitoring</a:t>
            </a:r>
          </a:p>
          <a:p>
            <a:pPr marL="800100" lvl="1" indent="-342900">
              <a:buFont typeface="Arial" panose="020B0604020202020204" pitchFamily="34" charset="0"/>
              <a:buChar char="•"/>
            </a:pPr>
            <a:endParaRPr lang="en-US" sz="2000" dirty="0" smtClean="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endParaRPr lang="en-US" sz="2000" dirty="0" smtClean="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endParaRPr lang="en-US" sz="2000" dirty="0">
              <a:latin typeface="Perpetua" panose="02020502060401020303" pitchFamily="18" charset="0"/>
              <a:cs typeface="Arial" panose="020B0604020202020204" pitchFamily="34" charset="0"/>
            </a:endParaRP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30800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578" y="230124"/>
            <a:ext cx="5030846" cy="5909310"/>
          </a:xfrm>
          <a:prstGeom prst="rect">
            <a:avLst/>
          </a:prstGeom>
          <a:noFill/>
        </p:spPr>
        <p:txBody>
          <a:bodyPr wrap="square" rtlCol="0">
            <a:spAutoFit/>
          </a:bodyPr>
          <a:lstStyle/>
          <a:p>
            <a:r>
              <a:rPr lang="en-US" sz="3600" b="1" dirty="0" smtClean="0">
                <a:latin typeface="Arial" panose="020B0604020202020204" pitchFamily="34" charset="0"/>
                <a:cs typeface="Arial" panose="020B0604020202020204" pitchFamily="34" charset="0"/>
              </a:rPr>
              <a:t>Cascadia Spatial </a:t>
            </a:r>
            <a:r>
              <a:rPr lang="en-US" sz="3600" b="1" dirty="0" smtClean="0">
                <a:latin typeface="Arial" panose="020B0604020202020204" pitchFamily="34" charset="0"/>
                <a:cs typeface="Arial" panose="020B0604020202020204" pitchFamily="34" charset="0"/>
              </a:rPr>
              <a:t>Priorities</a:t>
            </a:r>
            <a:endParaRPr lang="en-US" sz="3600" b="1" dirty="0" smtClean="0">
              <a:latin typeface="Arial" panose="020B0604020202020204" pitchFamily="34" charset="0"/>
              <a:cs typeface="Arial" panose="020B0604020202020204" pitchFamily="34" charset="0"/>
            </a:endParaRPr>
          </a:p>
          <a:p>
            <a:endParaRPr lang="en-US" sz="1000" b="1" dirty="0" smtClean="0">
              <a:latin typeface="Arial" panose="020B0604020202020204" pitchFamily="34" charset="0"/>
              <a:cs typeface="Arial" panose="020B0604020202020204" pitchFamily="34" charset="0"/>
            </a:endParaRPr>
          </a:p>
          <a:p>
            <a:endParaRPr lang="en-US" sz="20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Coordinate with our network on spatial priorities.</a:t>
            </a:r>
          </a:p>
          <a:p>
            <a:pPr marL="342900" indent="-3429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Scientific analyses inform our understanding of priority landscapes</a:t>
            </a:r>
          </a:p>
          <a:p>
            <a:endParaRPr lang="en-US" sz="2000" dirty="0">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2032" y="230124"/>
            <a:ext cx="3835400" cy="5018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172032" y="5260737"/>
            <a:ext cx="3721447" cy="523220"/>
          </a:xfrm>
          <a:prstGeom prst="rect">
            <a:avLst/>
          </a:prstGeom>
          <a:noFill/>
        </p:spPr>
        <p:txBody>
          <a:bodyPr wrap="square" rtlCol="0">
            <a:spAutoFit/>
          </a:bodyPr>
          <a:lstStyle/>
          <a:p>
            <a:pPr algn="r"/>
            <a:r>
              <a:rPr lang="en-US" sz="1400" dirty="0" smtClean="0"/>
              <a:t>Watersheds prioritized by US Forest Service through their TRACS analysis</a:t>
            </a:r>
            <a:endParaRPr lang="en-US" sz="1400" dirty="0"/>
          </a:p>
        </p:txBody>
      </p:sp>
    </p:spTree>
    <p:extLst>
      <p:ext uri="{BB962C8B-B14F-4D97-AF65-F5344CB8AC3E}">
        <p14:creationId xmlns:p14="http://schemas.microsoft.com/office/powerpoint/2010/main" val="23553275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734" y="187890"/>
            <a:ext cx="5030846" cy="6463308"/>
          </a:xfrm>
          <a:prstGeom prst="rect">
            <a:avLst/>
          </a:prstGeom>
          <a:noFill/>
        </p:spPr>
        <p:txBody>
          <a:bodyPr wrap="square" rtlCol="0">
            <a:spAutoFit/>
          </a:bodyPr>
          <a:lstStyle/>
          <a:p>
            <a:r>
              <a:rPr lang="en-US" sz="3200" b="1" dirty="0" smtClean="0">
                <a:latin typeface="Arial" panose="020B0604020202020204" pitchFamily="34" charset="0"/>
                <a:cs typeface="Arial" panose="020B0604020202020204" pitchFamily="34" charset="0"/>
              </a:rPr>
              <a:t>Cascadia Spatial Priorities:  2016 Work Focus</a:t>
            </a:r>
          </a:p>
          <a:p>
            <a:endParaRPr lang="en-US" sz="1000" b="1" dirty="0" smtClean="0">
              <a:latin typeface="Arial" panose="020B0604020202020204" pitchFamily="34" charset="0"/>
              <a:cs typeface="Arial" panose="020B0604020202020204" pitchFamily="34" charset="0"/>
            </a:endParaRPr>
          </a:p>
          <a:p>
            <a:pPr marL="342900" indent="-342900">
              <a:buAutoNum type="arabicPeriod"/>
            </a:pPr>
            <a:r>
              <a:rPr lang="en-US" sz="2800" b="1" dirty="0" smtClean="0">
                <a:latin typeface="Arial" panose="020B0604020202020204" pitchFamily="34" charset="0"/>
                <a:cs typeface="Arial" panose="020B0604020202020204" pitchFamily="34" charset="0"/>
              </a:rPr>
              <a:t>Identify </a:t>
            </a:r>
            <a:r>
              <a:rPr lang="en-US" sz="2800" b="1" dirty="0">
                <a:latin typeface="Arial" panose="020B0604020202020204" pitchFamily="34" charset="0"/>
                <a:cs typeface="Arial" panose="020B0604020202020204" pitchFamily="34" charset="0"/>
              </a:rPr>
              <a:t>and inventory existing spatial priority </a:t>
            </a:r>
            <a:r>
              <a:rPr lang="en-US" sz="2800" b="1" dirty="0" smtClean="0">
                <a:latin typeface="Arial" panose="020B0604020202020204" pitchFamily="34" charset="0"/>
                <a:cs typeface="Arial" panose="020B0604020202020204" pitchFamily="34" charset="0"/>
              </a:rPr>
              <a:t>landscapes</a:t>
            </a:r>
            <a:endParaRPr lang="en-US" sz="2800" dirty="0">
              <a:latin typeface="Arial" panose="020B0604020202020204" pitchFamily="34" charset="0"/>
              <a:cs typeface="Arial" panose="020B0604020202020204" pitchFamily="34" charset="0"/>
            </a:endParaRPr>
          </a:p>
          <a:p>
            <a:pPr marL="342900" indent="-342900">
              <a:buAutoNum type="arabicPeriod"/>
            </a:pPr>
            <a:r>
              <a:rPr lang="en-US" sz="2800" b="1" dirty="0" smtClean="0">
                <a:latin typeface="Arial" panose="020B0604020202020204" pitchFamily="34" charset="0"/>
                <a:cs typeface="Arial" panose="020B0604020202020204" pitchFamily="34" charset="0"/>
              </a:rPr>
              <a:t>Review </a:t>
            </a:r>
            <a:r>
              <a:rPr lang="en-US" sz="2800" b="1" dirty="0">
                <a:latin typeface="Arial" panose="020B0604020202020204" pitchFamily="34" charset="0"/>
                <a:cs typeface="Arial" panose="020B0604020202020204" pitchFamily="34" charset="0"/>
              </a:rPr>
              <a:t>and synthesize existing relevant climate science analyses within or overlapping Cascadia to inform a process for identifying spatial priorities for climate adaptation</a:t>
            </a:r>
            <a:r>
              <a:rPr lang="en-US" sz="2800" dirty="0">
                <a:latin typeface="Arial" panose="020B0604020202020204" pitchFamily="34" charset="0"/>
                <a:cs typeface="Arial" panose="020B0604020202020204" pitchFamily="34" charset="0"/>
              </a:rPr>
              <a:t>.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3580" y="786354"/>
            <a:ext cx="3975100" cy="5097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29788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9663"/>
            <a:ext cx="9144000" cy="4489263"/>
          </a:xfrm>
          <a:prstGeom prst="rect">
            <a:avLst/>
          </a:prstGeom>
        </p:spPr>
      </p:pic>
    </p:spTree>
    <p:extLst>
      <p:ext uri="{BB962C8B-B14F-4D97-AF65-F5344CB8AC3E}">
        <p14:creationId xmlns:p14="http://schemas.microsoft.com/office/powerpoint/2010/main" val="42074960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7907" y="3653679"/>
            <a:ext cx="2558567" cy="2931920"/>
          </a:xfrm>
          <a:prstGeom prst="rect">
            <a:avLst/>
          </a:prstGeom>
        </p:spPr>
      </p:pic>
      <p:sp>
        <p:nvSpPr>
          <p:cNvPr id="2" name="TextBox 1"/>
          <p:cNvSpPr txBox="1"/>
          <p:nvPr/>
        </p:nvSpPr>
        <p:spPr>
          <a:xfrm>
            <a:off x="275573" y="0"/>
            <a:ext cx="8530224" cy="3754874"/>
          </a:xfrm>
          <a:prstGeom prst="rect">
            <a:avLst/>
          </a:prstGeom>
          <a:noFill/>
        </p:spPr>
        <p:txBody>
          <a:bodyPr wrap="square" rtlCol="0">
            <a:spAutoFit/>
          </a:bodyPr>
          <a:lstStyle/>
          <a:p>
            <a:pPr algn="ctr"/>
            <a:endParaRPr lang="en-US" sz="3600" b="1" dirty="0" smtClean="0">
              <a:latin typeface="Arial" panose="020B0604020202020204" pitchFamily="34" charset="0"/>
              <a:cs typeface="Arial" panose="020B0604020202020204" pitchFamily="34" charset="0"/>
            </a:endParaRPr>
          </a:p>
          <a:p>
            <a:pPr algn="ctr"/>
            <a:r>
              <a:rPr lang="en-US" sz="3600" b="1" dirty="0" smtClean="0">
                <a:latin typeface="Arial" panose="020B0604020202020204" pitchFamily="34" charset="0"/>
                <a:cs typeface="Arial" panose="020B0604020202020204" pitchFamily="34" charset="0"/>
              </a:rPr>
              <a:t>Cascadia </a:t>
            </a:r>
            <a:r>
              <a:rPr lang="en-US" sz="3600" b="1" dirty="0" smtClean="0">
                <a:latin typeface="Arial" panose="020B0604020202020204" pitchFamily="34" charset="0"/>
                <a:cs typeface="Arial" panose="020B0604020202020204" pitchFamily="34" charset="0"/>
              </a:rPr>
              <a:t>Spatial Priorities:  2017 Work </a:t>
            </a:r>
            <a:r>
              <a:rPr lang="en-US" sz="3600" b="1" dirty="0" smtClean="0">
                <a:latin typeface="Arial" panose="020B0604020202020204" pitchFamily="34" charset="0"/>
                <a:cs typeface="Arial" panose="020B0604020202020204" pitchFamily="34" charset="0"/>
              </a:rPr>
              <a:t>Focus</a:t>
            </a:r>
          </a:p>
          <a:p>
            <a:pPr algn="ctr"/>
            <a:endParaRPr lang="en-US" sz="3600" b="1" dirty="0" smtClean="0">
              <a:latin typeface="Arial" panose="020B0604020202020204" pitchFamily="34" charset="0"/>
              <a:cs typeface="Arial" panose="020B0604020202020204" pitchFamily="34" charset="0"/>
            </a:endParaRPr>
          </a:p>
          <a:p>
            <a:pPr algn="ctr"/>
            <a:endParaRPr lang="en-US" sz="1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smtClean="0">
                <a:latin typeface="Arial" panose="020B0604020202020204" pitchFamily="34" charset="0"/>
                <a:cs typeface="Arial" panose="020B0604020202020204" pitchFamily="34" charset="0"/>
              </a:rPr>
              <a:t>Creating a team and methodology to begin development of a living Cascadia Climate Adaptation Blueprint</a:t>
            </a:r>
          </a:p>
          <a:p>
            <a:pPr algn="ctr"/>
            <a:endParaRPr lang="en-US"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875" y="3962400"/>
            <a:ext cx="3533222" cy="2348176"/>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7142" y="3962400"/>
            <a:ext cx="3238968" cy="2429227"/>
          </a:xfrm>
          <a:prstGeom prst="rect">
            <a:avLst/>
          </a:prstGeom>
        </p:spPr>
      </p:pic>
    </p:spTree>
    <p:extLst>
      <p:ext uri="{BB962C8B-B14F-4D97-AF65-F5344CB8AC3E}">
        <p14:creationId xmlns:p14="http://schemas.microsoft.com/office/powerpoint/2010/main" val="22776226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528" y="0"/>
            <a:ext cx="5829213" cy="95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533631" y="1999513"/>
            <a:ext cx="1929008" cy="369332"/>
          </a:xfrm>
          <a:prstGeom prst="rect">
            <a:avLst/>
          </a:prstGeom>
          <a:solidFill>
            <a:schemeClr val="accent6">
              <a:lumMod val="50000"/>
            </a:schemeClr>
          </a:solidFill>
          <a:ln w="19050">
            <a:solidFill>
              <a:schemeClr val="tx1"/>
            </a:solidFill>
          </a:ln>
        </p:spPr>
        <p:txBody>
          <a:bodyPr wrap="square" rtlCol="0">
            <a:spAutoFit/>
          </a:bodyPr>
          <a:lstStyle/>
          <a:p>
            <a:pPr algn="ctr"/>
            <a:r>
              <a:rPr lang="en-US" b="1" dirty="0" smtClean="0">
                <a:solidFill>
                  <a:schemeClr val="bg1"/>
                </a:solidFill>
              </a:rPr>
              <a:t>Priority Issues </a:t>
            </a:r>
            <a:endParaRPr lang="en-US" b="1" dirty="0">
              <a:solidFill>
                <a:schemeClr val="bg1"/>
              </a:solidFill>
            </a:endParaRPr>
          </a:p>
        </p:txBody>
      </p:sp>
      <p:sp>
        <p:nvSpPr>
          <p:cNvPr id="5" name="TextBox 4"/>
          <p:cNvSpPr txBox="1"/>
          <p:nvPr/>
        </p:nvSpPr>
        <p:spPr>
          <a:xfrm>
            <a:off x="3510020" y="1040032"/>
            <a:ext cx="1929008" cy="369332"/>
          </a:xfrm>
          <a:prstGeom prst="rect">
            <a:avLst/>
          </a:prstGeom>
          <a:solidFill>
            <a:schemeClr val="tx2">
              <a:lumMod val="75000"/>
            </a:schemeClr>
          </a:solidFill>
          <a:ln w="19050">
            <a:solidFill>
              <a:schemeClr val="tx1"/>
            </a:solidFill>
          </a:ln>
        </p:spPr>
        <p:txBody>
          <a:bodyPr wrap="square" rtlCol="0">
            <a:spAutoFit/>
          </a:bodyPr>
          <a:lstStyle/>
          <a:p>
            <a:pPr algn="ctr"/>
            <a:r>
              <a:rPr lang="en-US" b="1" dirty="0" smtClean="0">
                <a:solidFill>
                  <a:schemeClr val="bg1"/>
                </a:solidFill>
              </a:rPr>
              <a:t>Leadership Team</a:t>
            </a:r>
            <a:endParaRPr lang="en-US" b="1" dirty="0">
              <a:solidFill>
                <a:schemeClr val="bg1"/>
              </a:solidFill>
            </a:endParaRPr>
          </a:p>
        </p:txBody>
      </p:sp>
      <p:sp>
        <p:nvSpPr>
          <p:cNvPr id="7" name="TextBox 6"/>
          <p:cNvSpPr txBox="1"/>
          <p:nvPr/>
        </p:nvSpPr>
        <p:spPr>
          <a:xfrm>
            <a:off x="258436" y="1861014"/>
            <a:ext cx="1929008" cy="646331"/>
          </a:xfrm>
          <a:prstGeom prst="rect">
            <a:avLst/>
          </a:prstGeom>
          <a:solidFill>
            <a:schemeClr val="accent6">
              <a:lumMod val="50000"/>
            </a:schemeClr>
          </a:solidFill>
          <a:ln w="19050">
            <a:solidFill>
              <a:schemeClr val="tx1"/>
            </a:solidFill>
          </a:ln>
        </p:spPr>
        <p:txBody>
          <a:bodyPr wrap="square" rtlCol="0">
            <a:spAutoFit/>
          </a:bodyPr>
          <a:lstStyle/>
          <a:p>
            <a:pPr algn="ctr"/>
            <a:r>
              <a:rPr lang="en-US" b="1" dirty="0" smtClean="0">
                <a:solidFill>
                  <a:schemeClr val="bg1"/>
                </a:solidFill>
              </a:rPr>
              <a:t>Priority Landscapes</a:t>
            </a:r>
            <a:endParaRPr lang="en-US" b="1" dirty="0">
              <a:solidFill>
                <a:schemeClr val="bg1"/>
              </a:solidFill>
            </a:endParaRPr>
          </a:p>
        </p:txBody>
      </p:sp>
      <p:sp>
        <p:nvSpPr>
          <p:cNvPr id="8" name="TextBox 7"/>
          <p:cNvSpPr txBox="1"/>
          <p:nvPr/>
        </p:nvSpPr>
        <p:spPr>
          <a:xfrm>
            <a:off x="7040126" y="1624456"/>
            <a:ext cx="1929008" cy="1354217"/>
          </a:xfrm>
          <a:prstGeom prst="rect">
            <a:avLst/>
          </a:prstGeom>
          <a:solidFill>
            <a:schemeClr val="accent6">
              <a:lumMod val="50000"/>
            </a:schemeClr>
          </a:solidFill>
          <a:ln w="19050">
            <a:solidFill>
              <a:schemeClr val="tx1"/>
            </a:solidFill>
          </a:ln>
        </p:spPr>
        <p:txBody>
          <a:bodyPr wrap="square" rtlCol="0">
            <a:spAutoFit/>
          </a:bodyPr>
          <a:lstStyle/>
          <a:p>
            <a:pPr algn="ctr"/>
            <a:r>
              <a:rPr lang="en-US" b="1" dirty="0" smtClean="0">
                <a:solidFill>
                  <a:schemeClr val="bg1"/>
                </a:solidFill>
              </a:rPr>
              <a:t>Operations including communications </a:t>
            </a:r>
            <a:r>
              <a:rPr lang="en-US" sz="1400" dirty="0" smtClean="0">
                <a:solidFill>
                  <a:schemeClr val="bg1"/>
                </a:solidFill>
              </a:rPr>
              <a:t>(</a:t>
            </a:r>
            <a:r>
              <a:rPr lang="en-US" sz="1400" dirty="0" err="1" smtClean="0">
                <a:solidFill>
                  <a:schemeClr val="bg1"/>
                </a:solidFill>
              </a:rPr>
              <a:t>WildLinks</a:t>
            </a:r>
            <a:r>
              <a:rPr lang="en-US" sz="1400" dirty="0" smtClean="0">
                <a:solidFill>
                  <a:schemeClr val="bg1"/>
                </a:solidFill>
              </a:rPr>
              <a:t>, website, </a:t>
            </a:r>
            <a:r>
              <a:rPr lang="en-US" sz="1400" dirty="0" err="1" smtClean="0">
                <a:solidFill>
                  <a:schemeClr val="bg1"/>
                </a:solidFill>
              </a:rPr>
              <a:t>enewsletter</a:t>
            </a:r>
            <a:r>
              <a:rPr lang="en-US" sz="1400" dirty="0">
                <a:solidFill>
                  <a:schemeClr val="bg1"/>
                </a:solidFill>
              </a:rPr>
              <a:t>)</a:t>
            </a:r>
          </a:p>
        </p:txBody>
      </p:sp>
      <p:sp>
        <p:nvSpPr>
          <p:cNvPr id="9" name="TextBox 8"/>
          <p:cNvSpPr txBox="1"/>
          <p:nvPr/>
        </p:nvSpPr>
        <p:spPr>
          <a:xfrm>
            <a:off x="723189" y="3821862"/>
            <a:ext cx="1720677" cy="2431435"/>
          </a:xfrm>
          <a:prstGeom prst="rect">
            <a:avLst/>
          </a:prstGeom>
          <a:solidFill>
            <a:schemeClr val="bg1">
              <a:lumMod val="75000"/>
            </a:schemeClr>
          </a:solidFill>
          <a:ln w="19050">
            <a:solidFill>
              <a:schemeClr val="tx1"/>
            </a:solidFill>
          </a:ln>
        </p:spPr>
        <p:txBody>
          <a:bodyPr wrap="square" rtlCol="0">
            <a:spAutoFit/>
          </a:bodyPr>
          <a:lstStyle/>
          <a:p>
            <a:r>
              <a:rPr lang="en-US" sz="1600" b="1" dirty="0" smtClean="0">
                <a:solidFill>
                  <a:schemeClr val="bg1"/>
                </a:solidFill>
              </a:rPr>
              <a:t>Ecological connectivity:</a:t>
            </a:r>
          </a:p>
          <a:p>
            <a:endParaRPr lang="en-US" b="1" dirty="0" smtClean="0">
              <a:solidFill>
                <a:schemeClr val="bg1"/>
              </a:solidFill>
            </a:endParaRPr>
          </a:p>
          <a:p>
            <a:r>
              <a:rPr lang="en-US" sz="1400" dirty="0" smtClean="0"/>
              <a:t>Washington Wildlife Habitat Connectivity Working Group</a:t>
            </a:r>
          </a:p>
          <a:p>
            <a:endParaRPr lang="en-US" sz="1400" dirty="0"/>
          </a:p>
          <a:p>
            <a:r>
              <a:rPr lang="en-US" sz="1400" dirty="0" smtClean="0"/>
              <a:t>Transboundary Connectivity Working Group</a:t>
            </a:r>
            <a:endParaRPr lang="en-US" sz="1400" dirty="0"/>
          </a:p>
        </p:txBody>
      </p:sp>
      <p:sp>
        <p:nvSpPr>
          <p:cNvPr id="10" name="TextBox 9"/>
          <p:cNvSpPr txBox="1"/>
          <p:nvPr/>
        </p:nvSpPr>
        <p:spPr>
          <a:xfrm>
            <a:off x="2586298" y="3821862"/>
            <a:ext cx="1749686" cy="2123658"/>
          </a:xfrm>
          <a:prstGeom prst="rect">
            <a:avLst/>
          </a:prstGeom>
          <a:solidFill>
            <a:schemeClr val="bg1">
              <a:lumMod val="75000"/>
            </a:schemeClr>
          </a:solidFill>
          <a:ln w="19050">
            <a:solidFill>
              <a:schemeClr val="tx1"/>
            </a:solidFill>
          </a:ln>
        </p:spPr>
        <p:txBody>
          <a:bodyPr wrap="square" rtlCol="0">
            <a:spAutoFit/>
          </a:bodyPr>
          <a:lstStyle/>
          <a:p>
            <a:r>
              <a:rPr lang="en-US" sz="1600" b="1" dirty="0" smtClean="0">
                <a:solidFill>
                  <a:schemeClr val="bg1"/>
                </a:solidFill>
              </a:rPr>
              <a:t>Grizzly bear: </a:t>
            </a:r>
          </a:p>
          <a:p>
            <a:endParaRPr lang="en-US" b="1" dirty="0" smtClean="0">
              <a:solidFill>
                <a:schemeClr val="bg1"/>
              </a:solidFill>
            </a:endParaRPr>
          </a:p>
          <a:p>
            <a:r>
              <a:rPr lang="en-US" sz="1400" dirty="0" smtClean="0"/>
              <a:t>North Cascades IGBC</a:t>
            </a:r>
          </a:p>
          <a:p>
            <a:endParaRPr lang="en-US" sz="1400" dirty="0"/>
          </a:p>
          <a:p>
            <a:r>
              <a:rPr lang="en-US" sz="1400" dirty="0" smtClean="0"/>
              <a:t>Facilitated meetings to integrate First Nations, tribes, and NGO’s into discussion and forum </a:t>
            </a:r>
            <a:r>
              <a:rPr lang="en-US" sz="1400" dirty="0" smtClean="0"/>
              <a:t>planning. </a:t>
            </a:r>
            <a:endParaRPr lang="en-US" sz="1400" dirty="0" smtClean="0"/>
          </a:p>
        </p:txBody>
      </p:sp>
      <p:sp>
        <p:nvSpPr>
          <p:cNvPr id="11" name="TextBox 10"/>
          <p:cNvSpPr txBox="1"/>
          <p:nvPr/>
        </p:nvSpPr>
        <p:spPr>
          <a:xfrm>
            <a:off x="4474524" y="3796098"/>
            <a:ext cx="1802457" cy="2800767"/>
          </a:xfrm>
          <a:prstGeom prst="rect">
            <a:avLst/>
          </a:prstGeom>
          <a:solidFill>
            <a:schemeClr val="bg1">
              <a:lumMod val="75000"/>
            </a:schemeClr>
          </a:solidFill>
          <a:ln w="19050">
            <a:solidFill>
              <a:schemeClr val="tx1"/>
            </a:solidFill>
          </a:ln>
        </p:spPr>
        <p:txBody>
          <a:bodyPr wrap="square" rtlCol="0">
            <a:spAutoFit/>
          </a:bodyPr>
          <a:lstStyle/>
          <a:p>
            <a:r>
              <a:rPr lang="en-US" sz="1600" b="1" dirty="0" smtClean="0">
                <a:solidFill>
                  <a:schemeClr val="bg1"/>
                </a:solidFill>
              </a:rPr>
              <a:t>Salmon:</a:t>
            </a:r>
            <a:r>
              <a:rPr lang="en-US" sz="1600" dirty="0" smtClean="0">
                <a:solidFill>
                  <a:schemeClr val="bg1"/>
                </a:solidFill>
              </a:rPr>
              <a:t>  </a:t>
            </a:r>
          </a:p>
          <a:p>
            <a:endParaRPr lang="en-US" dirty="0" smtClean="0">
              <a:solidFill>
                <a:schemeClr val="bg1"/>
              </a:solidFill>
            </a:endParaRPr>
          </a:p>
          <a:p>
            <a:r>
              <a:rPr lang="en-US" sz="1400" dirty="0" smtClean="0"/>
              <a:t>Ongoing large identified network of recovery boards, watershed groups, and transboundary bodies.</a:t>
            </a:r>
          </a:p>
          <a:p>
            <a:endParaRPr lang="en-US" sz="1400" dirty="0"/>
          </a:p>
          <a:p>
            <a:r>
              <a:rPr lang="en-US" sz="1400" dirty="0" smtClean="0"/>
              <a:t>Facilitate coordination and highlight existing </a:t>
            </a:r>
            <a:r>
              <a:rPr lang="en-US" sz="1400" dirty="0" smtClean="0"/>
              <a:t>priorities.</a:t>
            </a:r>
            <a:endParaRPr lang="en-US" sz="1400" dirty="0"/>
          </a:p>
        </p:txBody>
      </p:sp>
      <p:cxnSp>
        <p:nvCxnSpPr>
          <p:cNvPr id="4" name="Straight Arrow Connector 3"/>
          <p:cNvCxnSpPr/>
          <p:nvPr/>
        </p:nvCxnSpPr>
        <p:spPr>
          <a:xfrm flipH="1">
            <a:off x="2291609" y="1420278"/>
            <a:ext cx="1169532" cy="5228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5" idx="2"/>
          </p:cNvCxnSpPr>
          <p:nvPr/>
        </p:nvCxnSpPr>
        <p:spPr>
          <a:xfrm>
            <a:off x="4474524" y="1409364"/>
            <a:ext cx="15191" cy="5228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5462639" y="1420278"/>
            <a:ext cx="1352018" cy="5228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415413" y="3796098"/>
            <a:ext cx="1802457" cy="1508105"/>
          </a:xfrm>
          <a:prstGeom prst="rect">
            <a:avLst/>
          </a:prstGeom>
          <a:solidFill>
            <a:schemeClr val="bg1">
              <a:lumMod val="75000"/>
            </a:schemeClr>
          </a:solidFill>
          <a:ln w="19050">
            <a:solidFill>
              <a:schemeClr val="tx1"/>
            </a:solidFill>
          </a:ln>
        </p:spPr>
        <p:txBody>
          <a:bodyPr wrap="square" rtlCol="0">
            <a:spAutoFit/>
          </a:bodyPr>
          <a:lstStyle/>
          <a:p>
            <a:r>
              <a:rPr lang="en-US" sz="1600" b="1" dirty="0" smtClean="0">
                <a:solidFill>
                  <a:schemeClr val="bg1"/>
                </a:solidFill>
              </a:rPr>
              <a:t>Canada Lynx:</a:t>
            </a:r>
            <a:r>
              <a:rPr lang="en-US" sz="1600" dirty="0" smtClean="0">
                <a:solidFill>
                  <a:schemeClr val="bg1"/>
                </a:solidFill>
              </a:rPr>
              <a:t>  </a:t>
            </a:r>
          </a:p>
          <a:p>
            <a:endParaRPr lang="en-US" dirty="0" smtClean="0">
              <a:solidFill>
                <a:schemeClr val="bg1"/>
              </a:solidFill>
            </a:endParaRPr>
          </a:p>
          <a:p>
            <a:r>
              <a:rPr lang="en-US" sz="1400" dirty="0" smtClean="0"/>
              <a:t>Transboundary Lynx Working Group </a:t>
            </a:r>
          </a:p>
          <a:p>
            <a:r>
              <a:rPr lang="en-US" sz="1400" i="1" dirty="0" smtClean="0"/>
              <a:t>** Established at 2016 </a:t>
            </a:r>
            <a:r>
              <a:rPr lang="en-US" sz="1400" i="1" dirty="0" err="1" smtClean="0"/>
              <a:t>WildLinks</a:t>
            </a:r>
            <a:endParaRPr lang="en-US" sz="1400" dirty="0" smtClean="0"/>
          </a:p>
        </p:txBody>
      </p:sp>
      <p:cxnSp>
        <p:nvCxnSpPr>
          <p:cNvPr id="20" name="Straight Connector 19"/>
          <p:cNvCxnSpPr/>
          <p:nvPr/>
        </p:nvCxnSpPr>
        <p:spPr>
          <a:xfrm>
            <a:off x="1114816" y="3457184"/>
            <a:ext cx="6400800" cy="125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1114816" y="3469710"/>
            <a:ext cx="0" cy="3263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515616" y="3469710"/>
            <a:ext cx="0" cy="326388"/>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1583528" y="2878672"/>
            <a:ext cx="5080319" cy="584775"/>
          </a:xfrm>
          <a:prstGeom prst="rect">
            <a:avLst/>
          </a:prstGeom>
          <a:noFill/>
        </p:spPr>
        <p:txBody>
          <a:bodyPr wrap="square" rtlCol="0">
            <a:spAutoFit/>
          </a:bodyPr>
          <a:lstStyle/>
          <a:p>
            <a:pPr algn="ctr"/>
            <a:r>
              <a:rPr lang="en-US" sz="1600" b="1" dirty="0" smtClean="0"/>
              <a:t>Subgroups and networks for each priority topic already exist or are created to address coordination need.</a:t>
            </a:r>
            <a:endParaRPr lang="en-US" sz="1600" b="1" dirty="0"/>
          </a:p>
        </p:txBody>
      </p:sp>
      <p:cxnSp>
        <p:nvCxnSpPr>
          <p:cNvPr id="28" name="Straight Arrow Connector 27"/>
          <p:cNvCxnSpPr/>
          <p:nvPr/>
        </p:nvCxnSpPr>
        <p:spPr>
          <a:xfrm>
            <a:off x="4498134" y="2507345"/>
            <a:ext cx="1" cy="37132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96828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582"/>
            <a:ext cx="9144000" cy="4113100"/>
          </a:xfrm>
          <a:prstGeom prst="rect">
            <a:avLst/>
          </a:prstGeom>
        </p:spPr>
      </p:pic>
      <p:sp>
        <p:nvSpPr>
          <p:cNvPr id="3" name="TextBox 2"/>
          <p:cNvSpPr txBox="1"/>
          <p:nvPr/>
        </p:nvSpPr>
        <p:spPr>
          <a:xfrm>
            <a:off x="751562" y="5210827"/>
            <a:ext cx="7515616" cy="523220"/>
          </a:xfrm>
          <a:prstGeom prst="rect">
            <a:avLst/>
          </a:prstGeom>
          <a:noFill/>
        </p:spPr>
        <p:txBody>
          <a:bodyPr wrap="square" rtlCol="0">
            <a:spAutoFit/>
          </a:bodyPr>
          <a:lstStyle/>
          <a:p>
            <a:pPr algn="ctr"/>
            <a:r>
              <a:rPr lang="en-US" sz="2800" b="1" dirty="0" smtClean="0"/>
              <a:t>www.cascadiapartnerforum.org</a:t>
            </a:r>
            <a:endParaRPr lang="en-US" sz="2800" b="1" dirty="0"/>
          </a:p>
        </p:txBody>
      </p:sp>
    </p:spTree>
    <p:extLst>
      <p:ext uri="{BB962C8B-B14F-4D97-AF65-F5344CB8AC3E}">
        <p14:creationId xmlns:p14="http://schemas.microsoft.com/office/powerpoint/2010/main" val="28292052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TotalTime>
  <Words>821</Words>
  <Application>Microsoft Office PowerPoint</Application>
  <PresentationFormat>On-screen Show (4:3)</PresentationFormat>
  <Paragraphs>104</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 Watkins</dc:creator>
  <dc:description>generated using python-pptx</dc:description>
  <cp:lastModifiedBy>Stevens, Tory ENV:EX</cp:lastModifiedBy>
  <cp:revision>18</cp:revision>
  <dcterms:created xsi:type="dcterms:W3CDTF">2013-01-27T09:14:16Z</dcterms:created>
  <dcterms:modified xsi:type="dcterms:W3CDTF">2017-02-28T17:47:28Z</dcterms:modified>
</cp:coreProperties>
</file>