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6.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7" r:id="rId3"/>
    <p:sldMasterId id="2147483692" r:id="rId4"/>
    <p:sldMasterId id="2147483707" r:id="rId5"/>
    <p:sldMasterId id="2147483722" r:id="rId6"/>
    <p:sldMasterId id="2147483734" r:id="rId7"/>
  </p:sldMasterIdLst>
  <p:notesMasterIdLst>
    <p:notesMasterId r:id="rId30"/>
  </p:notesMasterIdLst>
  <p:sldIdLst>
    <p:sldId id="260" r:id="rId8"/>
    <p:sldId id="293" r:id="rId9"/>
    <p:sldId id="257" r:id="rId10"/>
    <p:sldId id="261" r:id="rId11"/>
    <p:sldId id="284" r:id="rId12"/>
    <p:sldId id="285" r:id="rId13"/>
    <p:sldId id="278" r:id="rId14"/>
    <p:sldId id="276" r:id="rId15"/>
    <p:sldId id="282" r:id="rId16"/>
    <p:sldId id="263" r:id="rId17"/>
    <p:sldId id="266" r:id="rId18"/>
    <p:sldId id="267" r:id="rId19"/>
    <p:sldId id="294" r:id="rId20"/>
    <p:sldId id="277" r:id="rId21"/>
    <p:sldId id="290" r:id="rId22"/>
    <p:sldId id="287" r:id="rId23"/>
    <p:sldId id="286" r:id="rId24"/>
    <p:sldId id="292" r:id="rId25"/>
    <p:sldId id="268" r:id="rId26"/>
    <p:sldId id="269" r:id="rId27"/>
    <p:sldId id="270" r:id="rId28"/>
    <p:sldId id="27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1188" y="-90"/>
      </p:cViewPr>
      <p:guideLst>
        <p:guide orient="horz" pos="2160"/>
        <p:guide pos="2880"/>
      </p:guideLst>
    </p:cSldViewPr>
  </p:slideViewPr>
  <p:notesTextViewPr>
    <p:cViewPr>
      <p:scale>
        <a:sx n="1" d="1"/>
        <a:sy n="1" d="1"/>
      </p:scale>
      <p:origin x="0" y="0"/>
    </p:cViewPr>
  </p:notesTextViewPr>
  <p:sorterViewPr>
    <p:cViewPr>
      <p:scale>
        <a:sx n="100" d="100"/>
        <a:sy n="100" d="100"/>
      </p:scale>
      <p:origin x="0" y="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C:\Users\Dave\Documents\Davez%20Stuff\00%20PBS%20EwE\EwE%206%20model\Environmental%20forcing%20data%20for%20SoG%20ACCASP.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Users\Dave\Documents\Davez%20Stuff\00%20PBS%20EwE\EwE%206%20model\Environmental%20forcing%20data%20for%20SoG%20ACCASP.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0.17745309856306518"/>
          <c:y val="6.1810141261438814E-2"/>
          <c:w val="0.76323072852316765"/>
          <c:h val="0.84942883096750565"/>
        </c:manualLayout>
      </c:layout>
      <c:barChart>
        <c:barDir val="col"/>
        <c:grouping val="clustered"/>
        <c:varyColors val="0"/>
        <c:ser>
          <c:idx val="0"/>
          <c:order val="0"/>
          <c:tx>
            <c:strRef>
              <c:f>'climate drivers'!$B$6</c:f>
              <c:strCache>
                <c:ptCount val="1"/>
                <c:pt idx="0">
                  <c:v>E26 SOG</c:v>
                </c:pt>
              </c:strCache>
            </c:strRef>
          </c:tx>
          <c:spPr>
            <a:solidFill>
              <a:srgbClr val="00B0F0"/>
            </a:solidFill>
            <a:ln>
              <a:noFill/>
            </a:ln>
          </c:spPr>
          <c:invertIfNegative val="1"/>
          <c:cat>
            <c:numRef>
              <c:f>'climate drivers'!$A$7:$A$70</c:f>
              <c:numCache>
                <c:formatCode>General</c:formatCode>
                <c:ptCount val="6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pt idx="51">
                  <c:v>2051</c:v>
                </c:pt>
                <c:pt idx="52">
                  <c:v>2052</c:v>
                </c:pt>
                <c:pt idx="53">
                  <c:v>2053</c:v>
                </c:pt>
                <c:pt idx="54">
                  <c:v>2054</c:v>
                </c:pt>
                <c:pt idx="55">
                  <c:v>2055</c:v>
                </c:pt>
                <c:pt idx="56">
                  <c:v>2056</c:v>
                </c:pt>
                <c:pt idx="57">
                  <c:v>2057</c:v>
                </c:pt>
                <c:pt idx="58">
                  <c:v>2058</c:v>
                </c:pt>
                <c:pt idx="59">
                  <c:v>2059</c:v>
                </c:pt>
                <c:pt idx="60">
                  <c:v>2060</c:v>
                </c:pt>
                <c:pt idx="61">
                  <c:v>2061</c:v>
                </c:pt>
                <c:pt idx="62">
                  <c:v>2062</c:v>
                </c:pt>
              </c:numCache>
            </c:numRef>
          </c:cat>
          <c:val>
            <c:numRef>
              <c:f>'climate drivers'!$B$7:$B$70</c:f>
              <c:numCache>
                <c:formatCode>General</c:formatCode>
                <c:ptCount val="64"/>
                <c:pt idx="6">
                  <c:v>12.093558247884134</c:v>
                </c:pt>
                <c:pt idx="7">
                  <c:v>12.801544867621566</c:v>
                </c:pt>
                <c:pt idx="8">
                  <c:v>12.381399197048646</c:v>
                </c:pt>
                <c:pt idx="9">
                  <c:v>11.539545525444886</c:v>
                </c:pt>
                <c:pt idx="10">
                  <c:v>12.75074072943795</c:v>
                </c:pt>
                <c:pt idx="11">
                  <c:v>12.502262369791696</c:v>
                </c:pt>
                <c:pt idx="12">
                  <c:v>12.322625732421892</c:v>
                </c:pt>
                <c:pt idx="13">
                  <c:v>11.884415351020014</c:v>
                </c:pt>
                <c:pt idx="14">
                  <c:v>12.017489793565559</c:v>
                </c:pt>
                <c:pt idx="15">
                  <c:v>12.873677402072518</c:v>
                </c:pt>
                <c:pt idx="16">
                  <c:v>13.079086981879362</c:v>
                </c:pt>
                <c:pt idx="17">
                  <c:v>12.22879774305555</c:v>
                </c:pt>
                <c:pt idx="18">
                  <c:v>13.720790269639783</c:v>
                </c:pt>
                <c:pt idx="19">
                  <c:v>13.074209255642405</c:v>
                </c:pt>
                <c:pt idx="20">
                  <c:v>12.692122395833353</c:v>
                </c:pt>
                <c:pt idx="21">
                  <c:v>12.177298482259111</c:v>
                </c:pt>
                <c:pt idx="22">
                  <c:v>11.467582533094667</c:v>
                </c:pt>
                <c:pt idx="23">
                  <c:v>12.663118828667555</c:v>
                </c:pt>
                <c:pt idx="24">
                  <c:v>12.717509629991339</c:v>
                </c:pt>
                <c:pt idx="25">
                  <c:v>13.420365058051237</c:v>
                </c:pt>
                <c:pt idx="26">
                  <c:v>13.965601433648052</c:v>
                </c:pt>
                <c:pt idx="27">
                  <c:v>12.17427808973525</c:v>
                </c:pt>
                <c:pt idx="28">
                  <c:v>12.86652611626527</c:v>
                </c:pt>
                <c:pt idx="29">
                  <c:v>11.85537278917103</c:v>
                </c:pt>
                <c:pt idx="30">
                  <c:v>12.65628967285158</c:v>
                </c:pt>
                <c:pt idx="31">
                  <c:v>12.691902838812959</c:v>
                </c:pt>
                <c:pt idx="32">
                  <c:v>12.506170315212705</c:v>
                </c:pt>
                <c:pt idx="33">
                  <c:v>12.048740641276048</c:v>
                </c:pt>
                <c:pt idx="34">
                  <c:v>12.952783203125058</c:v>
                </c:pt>
                <c:pt idx="35">
                  <c:v>13.234592692057305</c:v>
                </c:pt>
                <c:pt idx="36">
                  <c:v>12.528347269694043</c:v>
                </c:pt>
                <c:pt idx="37">
                  <c:v>11.600788370768257</c:v>
                </c:pt>
                <c:pt idx="38">
                  <c:v>11.963517761230493</c:v>
                </c:pt>
                <c:pt idx="39">
                  <c:v>13.296931627061644</c:v>
                </c:pt>
                <c:pt idx="40">
                  <c:v>13.056051296658024</c:v>
                </c:pt>
                <c:pt idx="41">
                  <c:v>13.176237996419303</c:v>
                </c:pt>
                <c:pt idx="42">
                  <c:v>12.97146843804255</c:v>
                </c:pt>
                <c:pt idx="43">
                  <c:v>12.460791524251322</c:v>
                </c:pt>
                <c:pt idx="44">
                  <c:v>12.504706319173211</c:v>
                </c:pt>
                <c:pt idx="45">
                  <c:v>12.56184794108073</c:v>
                </c:pt>
                <c:pt idx="46">
                  <c:v>12.947885979546466</c:v>
                </c:pt>
                <c:pt idx="47">
                  <c:v>13.239083862304708</c:v>
                </c:pt>
                <c:pt idx="48">
                  <c:v>12.635791185167118</c:v>
                </c:pt>
                <c:pt idx="49">
                  <c:v>12.153454081217474</c:v>
                </c:pt>
                <c:pt idx="50">
                  <c:v>11.593414984809073</c:v>
                </c:pt>
                <c:pt idx="51">
                  <c:v>12.110589599609428</c:v>
                </c:pt>
                <c:pt idx="52">
                  <c:v>13.002599758572075</c:v>
                </c:pt>
                <c:pt idx="53">
                  <c:v>13.699022759331619</c:v>
                </c:pt>
                <c:pt idx="54">
                  <c:v>13.988496398925825</c:v>
                </c:pt>
                <c:pt idx="55">
                  <c:v>12.839337497287362</c:v>
                </c:pt>
                <c:pt idx="56">
                  <c:v>13.51059960259335</c:v>
                </c:pt>
                <c:pt idx="57">
                  <c:v>12.930956353081644</c:v>
                </c:pt>
                <c:pt idx="58">
                  <c:v>12.353584967719236</c:v>
                </c:pt>
                <c:pt idx="59">
                  <c:v>12.739707777235273</c:v>
                </c:pt>
                <c:pt idx="60">
                  <c:v>12.646140882704023</c:v>
                </c:pt>
                <c:pt idx="61">
                  <c:v>12.712219916449705</c:v>
                </c:pt>
                <c:pt idx="62">
                  <c:v>13.308830091688415</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Lst>
        </c:ser>
        <c:dLbls>
          <c:showLegendKey val="0"/>
          <c:showVal val="0"/>
          <c:showCatName val="0"/>
          <c:showSerName val="0"/>
          <c:showPercent val="0"/>
          <c:showBubbleSize val="0"/>
        </c:dLbls>
        <c:gapWidth val="0"/>
        <c:overlap val="100"/>
        <c:axId val="168404096"/>
        <c:axId val="168405632"/>
      </c:barChart>
      <c:catAx>
        <c:axId val="168404096"/>
        <c:scaling>
          <c:orientation val="minMax"/>
        </c:scaling>
        <c:delete val="0"/>
        <c:axPos val="b"/>
        <c:numFmt formatCode="General" sourceLinked="1"/>
        <c:majorTickMark val="none"/>
        <c:minorTickMark val="none"/>
        <c:tickLblPos val="low"/>
        <c:crossAx val="168405632"/>
        <c:crossesAt val="12.5"/>
        <c:auto val="1"/>
        <c:lblAlgn val="ctr"/>
        <c:lblOffset val="100"/>
        <c:tickLblSkip val="20"/>
        <c:tickMarkSkip val="20"/>
        <c:noMultiLvlLbl val="0"/>
      </c:catAx>
      <c:valAx>
        <c:axId val="168405632"/>
        <c:scaling>
          <c:orientation val="minMax"/>
          <c:max val="14.5"/>
          <c:min val="11"/>
        </c:scaling>
        <c:delete val="0"/>
        <c:axPos val="l"/>
        <c:title>
          <c:tx>
            <c:rich>
              <a:bodyPr rot="-5400000" vert="horz"/>
              <a:lstStyle/>
              <a:p>
                <a:pPr>
                  <a:defRPr/>
                </a:pPr>
                <a:r>
                  <a:rPr lang="en-US"/>
                  <a:t>SST (⁰C)</a:t>
                </a:r>
              </a:p>
            </c:rich>
          </c:tx>
          <c:layout>
            <c:manualLayout>
              <c:xMode val="edge"/>
              <c:yMode val="edge"/>
              <c:x val="5.4998568738034029E-3"/>
              <c:y val="0.33616140283259238"/>
            </c:manualLayout>
          </c:layout>
          <c:overlay val="0"/>
        </c:title>
        <c:numFmt formatCode="#,##0" sourceLinked="0"/>
        <c:majorTickMark val="in"/>
        <c:minorTickMark val="none"/>
        <c:tickLblPos val="nextTo"/>
        <c:crossAx val="168404096"/>
        <c:crosses val="autoZero"/>
        <c:crossBetween val="midCat"/>
        <c:majorUnit val="1"/>
      </c:valAx>
    </c:plotArea>
    <c:plotVisOnly val="1"/>
    <c:dispBlanksAs val="gap"/>
    <c:showDLblsOverMax val="0"/>
  </c:chart>
  <c:spPr>
    <a:ln>
      <a:noFill/>
    </a:ln>
  </c:spPr>
  <c:txPr>
    <a:bodyPr/>
    <a:lstStyle/>
    <a:p>
      <a:pPr>
        <a:defRPr sz="1400" b="0">
          <a:solidFill>
            <a:srgbClr val="FFFF99"/>
          </a:solidFill>
          <a:latin typeface="Arial" pitchFamily="34" charset="0"/>
          <a:cs typeface="Arial" pitchFamily="34" charset="0"/>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0.11883826566560611"/>
          <c:y val="6.1810141261438814E-2"/>
          <c:w val="0.76409706424569113"/>
          <c:h val="0.84942883096750565"/>
        </c:manualLayout>
      </c:layout>
      <c:barChart>
        <c:barDir val="col"/>
        <c:grouping val="clustered"/>
        <c:varyColors val="0"/>
        <c:ser>
          <c:idx val="0"/>
          <c:order val="0"/>
          <c:tx>
            <c:strRef>
              <c:f>'climate drivers'!$C$6</c:f>
              <c:strCache>
                <c:ptCount val="1"/>
                <c:pt idx="0">
                  <c:v>E85 SOG</c:v>
                </c:pt>
              </c:strCache>
            </c:strRef>
          </c:tx>
          <c:spPr>
            <a:solidFill>
              <a:srgbClr val="FF0000"/>
            </a:solidFill>
            <a:ln>
              <a:noFill/>
            </a:ln>
          </c:spPr>
          <c:invertIfNegative val="1"/>
          <c:cat>
            <c:numRef>
              <c:f>'climate drivers'!$A$7:$A$70</c:f>
              <c:numCache>
                <c:formatCode>General</c:formatCode>
                <c:ptCount val="6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pt idx="51">
                  <c:v>2051</c:v>
                </c:pt>
                <c:pt idx="52">
                  <c:v>2052</c:v>
                </c:pt>
                <c:pt idx="53">
                  <c:v>2053</c:v>
                </c:pt>
                <c:pt idx="54">
                  <c:v>2054</c:v>
                </c:pt>
                <c:pt idx="55">
                  <c:v>2055</c:v>
                </c:pt>
                <c:pt idx="56">
                  <c:v>2056</c:v>
                </c:pt>
                <c:pt idx="57">
                  <c:v>2057</c:v>
                </c:pt>
                <c:pt idx="58">
                  <c:v>2058</c:v>
                </c:pt>
                <c:pt idx="59">
                  <c:v>2059</c:v>
                </c:pt>
                <c:pt idx="60">
                  <c:v>2060</c:v>
                </c:pt>
                <c:pt idx="61">
                  <c:v>2061</c:v>
                </c:pt>
                <c:pt idx="62">
                  <c:v>2062</c:v>
                </c:pt>
              </c:numCache>
            </c:numRef>
          </c:cat>
          <c:val>
            <c:numRef>
              <c:f>'climate drivers'!$C$7:$C$70</c:f>
              <c:numCache>
                <c:formatCode>General</c:formatCode>
                <c:ptCount val="64"/>
                <c:pt idx="6">
                  <c:v>12.232687038845516</c:v>
                </c:pt>
                <c:pt idx="7">
                  <c:v>12.532300991482236</c:v>
                </c:pt>
                <c:pt idx="8">
                  <c:v>12.091052415635891</c:v>
                </c:pt>
                <c:pt idx="9">
                  <c:v>11.584884474012599</c:v>
                </c:pt>
                <c:pt idx="10">
                  <c:v>11.743269856770848</c:v>
                </c:pt>
                <c:pt idx="11">
                  <c:v>12.261681281195768</c:v>
                </c:pt>
                <c:pt idx="12">
                  <c:v>12.174416266547357</c:v>
                </c:pt>
                <c:pt idx="13">
                  <c:v>11.706079949273031</c:v>
                </c:pt>
                <c:pt idx="14">
                  <c:v>11.930414666069929</c:v>
                </c:pt>
                <c:pt idx="15">
                  <c:v>13.7637632581923</c:v>
                </c:pt>
                <c:pt idx="16">
                  <c:v>12.053976101345507</c:v>
                </c:pt>
                <c:pt idx="17">
                  <c:v>12.120585801866358</c:v>
                </c:pt>
                <c:pt idx="18">
                  <c:v>12.0514812893338</c:v>
                </c:pt>
                <c:pt idx="19">
                  <c:v>11.405161370171465</c:v>
                </c:pt>
                <c:pt idx="20">
                  <c:v>11.482592095269153</c:v>
                </c:pt>
                <c:pt idx="21">
                  <c:v>12.812291293674059</c:v>
                </c:pt>
                <c:pt idx="22">
                  <c:v>13.05784929063587</c:v>
                </c:pt>
                <c:pt idx="23">
                  <c:v>13.135680135091173</c:v>
                </c:pt>
                <c:pt idx="24">
                  <c:v>13.125107489691848</c:v>
                </c:pt>
                <c:pt idx="25">
                  <c:v>13.317060512966627</c:v>
                </c:pt>
                <c:pt idx="26">
                  <c:v>12.954377746582042</c:v>
                </c:pt>
                <c:pt idx="27">
                  <c:v>12.310494995117242</c:v>
                </c:pt>
                <c:pt idx="28">
                  <c:v>13.103697713216173</c:v>
                </c:pt>
                <c:pt idx="29">
                  <c:v>13.457564290364639</c:v>
                </c:pt>
                <c:pt idx="30">
                  <c:v>13.030274115668425</c:v>
                </c:pt>
                <c:pt idx="31">
                  <c:v>12.307680596245721</c:v>
                </c:pt>
                <c:pt idx="32">
                  <c:v>13.050321621365031</c:v>
                </c:pt>
                <c:pt idx="33">
                  <c:v>11.625616963704466</c:v>
                </c:pt>
                <c:pt idx="34">
                  <c:v>12.628026156955318</c:v>
                </c:pt>
                <c:pt idx="35">
                  <c:v>12.518375651041698</c:v>
                </c:pt>
                <c:pt idx="36">
                  <c:v>12.145942518446228</c:v>
                </c:pt>
                <c:pt idx="37">
                  <c:v>12.936184183756518</c:v>
                </c:pt>
                <c:pt idx="38">
                  <c:v>12.600890096028673</c:v>
                </c:pt>
                <c:pt idx="39">
                  <c:v>12.94883032904732</c:v>
                </c:pt>
                <c:pt idx="40">
                  <c:v>11.906835598415826</c:v>
                </c:pt>
                <c:pt idx="41">
                  <c:v>11.786664157443589</c:v>
                </c:pt>
                <c:pt idx="42">
                  <c:v>13.181936306423651</c:v>
                </c:pt>
                <c:pt idx="43">
                  <c:v>13.196602545844241</c:v>
                </c:pt>
                <c:pt idx="44">
                  <c:v>13.494501580132399</c:v>
                </c:pt>
                <c:pt idx="45">
                  <c:v>13.680895317925374</c:v>
                </c:pt>
                <c:pt idx="46">
                  <c:v>13.793057590060769</c:v>
                </c:pt>
                <c:pt idx="47">
                  <c:v>12.604497951931434</c:v>
                </c:pt>
                <c:pt idx="48">
                  <c:v>13.762204318576424</c:v>
                </c:pt>
                <c:pt idx="49">
                  <c:v>13.600184800889803</c:v>
                </c:pt>
                <c:pt idx="50">
                  <c:v>13.108060879177533</c:v>
                </c:pt>
                <c:pt idx="51">
                  <c:v>14.093086073133721</c:v>
                </c:pt>
                <c:pt idx="52">
                  <c:v>13.191562059190565</c:v>
                </c:pt>
                <c:pt idx="53">
                  <c:v>12.741706678602453</c:v>
                </c:pt>
                <c:pt idx="54">
                  <c:v>13.7461385091146</c:v>
                </c:pt>
                <c:pt idx="55">
                  <c:v>12.720220608181418</c:v>
                </c:pt>
                <c:pt idx="56">
                  <c:v>12.897401428222674</c:v>
                </c:pt>
                <c:pt idx="57">
                  <c:v>14.051393127441418</c:v>
                </c:pt>
                <c:pt idx="58">
                  <c:v>13.589217970106352</c:v>
                </c:pt>
                <c:pt idx="59">
                  <c:v>13.469587368435377</c:v>
                </c:pt>
                <c:pt idx="60">
                  <c:v>13.614266120062949</c:v>
                </c:pt>
                <c:pt idx="61">
                  <c:v>12.368783569335974</c:v>
                </c:pt>
                <c:pt idx="62">
                  <c:v>13.333573913574227</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Lst>
        </c:ser>
        <c:dLbls>
          <c:showLegendKey val="0"/>
          <c:showVal val="0"/>
          <c:showCatName val="0"/>
          <c:showSerName val="0"/>
          <c:showPercent val="0"/>
          <c:showBubbleSize val="0"/>
        </c:dLbls>
        <c:gapWidth val="0"/>
        <c:overlap val="100"/>
        <c:axId val="169294080"/>
        <c:axId val="169299968"/>
      </c:barChart>
      <c:catAx>
        <c:axId val="169294080"/>
        <c:scaling>
          <c:orientation val="minMax"/>
        </c:scaling>
        <c:delete val="0"/>
        <c:axPos val="b"/>
        <c:numFmt formatCode="General" sourceLinked="1"/>
        <c:majorTickMark val="none"/>
        <c:minorTickMark val="none"/>
        <c:tickLblPos val="low"/>
        <c:crossAx val="169299968"/>
        <c:crossesAt val="12.5"/>
        <c:auto val="1"/>
        <c:lblAlgn val="ctr"/>
        <c:lblOffset val="100"/>
        <c:tickLblSkip val="20"/>
        <c:tickMarkSkip val="20"/>
        <c:noMultiLvlLbl val="0"/>
      </c:catAx>
      <c:valAx>
        <c:axId val="169299968"/>
        <c:scaling>
          <c:orientation val="minMax"/>
          <c:max val="14.5"/>
          <c:min val="11"/>
        </c:scaling>
        <c:delete val="0"/>
        <c:axPos val="l"/>
        <c:title>
          <c:tx>
            <c:rich>
              <a:bodyPr rot="-5400000" vert="horz"/>
              <a:lstStyle/>
              <a:p>
                <a:pPr>
                  <a:defRPr/>
                </a:pPr>
                <a:r>
                  <a:rPr lang="en-US"/>
                  <a:t> </a:t>
                </a:r>
              </a:p>
            </c:rich>
          </c:tx>
          <c:layout/>
          <c:overlay val="0"/>
        </c:title>
        <c:numFmt formatCode="#,##0" sourceLinked="0"/>
        <c:majorTickMark val="in"/>
        <c:minorTickMark val="none"/>
        <c:tickLblPos val="nextTo"/>
        <c:crossAx val="169294080"/>
        <c:crosses val="autoZero"/>
        <c:crossBetween val="midCat"/>
        <c:majorUnit val="1"/>
      </c:valAx>
    </c:plotArea>
    <c:plotVisOnly val="1"/>
    <c:dispBlanksAs val="gap"/>
    <c:showDLblsOverMax val="0"/>
  </c:chart>
  <c:spPr>
    <a:ln>
      <a:noFill/>
    </a:ln>
  </c:spPr>
  <c:txPr>
    <a:bodyPr/>
    <a:lstStyle/>
    <a:p>
      <a:pPr>
        <a:defRPr sz="1400" b="0">
          <a:solidFill>
            <a:srgbClr val="FFFF99"/>
          </a:solidFill>
          <a:latin typeface="Arial" pitchFamily="34" charset="0"/>
          <a:cs typeface="Arial" pitchFamily="34" charset="0"/>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F01E0E-5B1D-447D-A7C1-B73FF7F2399F}" type="datetimeFigureOut">
              <a:rPr lang="en-CA" smtClean="0"/>
              <a:t>2017-02-28</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B8D096-D6D1-4083-9FE1-F8A93A94B2E3}" type="slidenum">
              <a:rPr lang="en-CA" smtClean="0"/>
              <a:t>‹#›</a:t>
            </a:fld>
            <a:endParaRPr lang="en-CA"/>
          </a:p>
        </p:txBody>
      </p:sp>
    </p:spTree>
    <p:extLst>
      <p:ext uri="{BB962C8B-B14F-4D97-AF65-F5344CB8AC3E}">
        <p14:creationId xmlns:p14="http://schemas.microsoft.com/office/powerpoint/2010/main" val="2449015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8E7594-3271-4C67-ADBA-2DD7474BC758}" type="slidenum">
              <a:rPr lang="en-US" altLang="en-US"/>
              <a:pPr/>
              <a:t>1</a:t>
            </a:fld>
            <a:endParaRPr lang="en-US" altLang="en-US"/>
          </a:p>
        </p:txBody>
      </p:sp>
      <p:sp>
        <p:nvSpPr>
          <p:cNvPr id="59394" name="Rectangle 2"/>
          <p:cNvSpPr>
            <a:spLocks noGrp="1" noRot="1" noChangeAspect="1" noChangeArrowheads="1" noTextEdit="1"/>
          </p:cNvSpPr>
          <p:nvPr>
            <p:ph type="sldImg"/>
          </p:nvPr>
        </p:nvSpPr>
        <p:spPr>
          <a:xfrm>
            <a:off x="1143000" y="684213"/>
            <a:ext cx="4572000" cy="3430587"/>
          </a:xfrm>
          <a:ln/>
        </p:spPr>
      </p:sp>
      <p:sp>
        <p:nvSpPr>
          <p:cNvPr id="59395" name="Rectangle 3"/>
          <p:cNvSpPr>
            <a:spLocks noGrp="1" noChangeArrowheads="1"/>
          </p:cNvSpPr>
          <p:nvPr>
            <p:ph type="body" idx="1"/>
          </p:nvPr>
        </p:nvSpPr>
        <p:spPr>
          <a:xfrm>
            <a:off x="685800" y="4344486"/>
            <a:ext cx="5486400" cy="4114559"/>
          </a:xfrm>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61C0E94-88D2-4436-8738-71B7B993B9E2}" type="slidenum">
              <a:rPr lang="en-CA" smtClean="0">
                <a:solidFill>
                  <a:prstClr val="black"/>
                </a:solidFill>
              </a:rPr>
              <a:pPr/>
              <a:t>2</a:t>
            </a:fld>
            <a:endParaRPr lang="en-CA">
              <a:solidFill>
                <a:prstClr val="black"/>
              </a:solidFill>
            </a:endParaRPr>
          </a:p>
        </p:txBody>
      </p:sp>
    </p:spTree>
    <p:extLst>
      <p:ext uri="{BB962C8B-B14F-4D97-AF65-F5344CB8AC3E}">
        <p14:creationId xmlns:p14="http://schemas.microsoft.com/office/powerpoint/2010/main" val="1960944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4B244D-68A6-4C27-836C-627699359C13}" type="slidenum">
              <a:rPr lang="en-US" altLang="en-US"/>
              <a:pPr/>
              <a:t>3</a:t>
            </a:fld>
            <a:endParaRPr lang="en-US" altLang="en-US"/>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31863" eaLnBrk="0" hangingPunct="0">
              <a:defRPr>
                <a:solidFill>
                  <a:schemeClr val="tx1"/>
                </a:solidFill>
                <a:latin typeface="Arial" charset="0"/>
              </a:defRPr>
            </a:lvl1pPr>
            <a:lvl2pPr marL="757238" indent="-292100" defTabSz="931863" eaLnBrk="0" hangingPunct="0">
              <a:defRPr>
                <a:solidFill>
                  <a:schemeClr val="tx1"/>
                </a:solidFill>
                <a:latin typeface="Arial" charset="0"/>
              </a:defRPr>
            </a:lvl2pPr>
            <a:lvl3pPr marL="1165225" indent="-233363" defTabSz="931863" eaLnBrk="0" hangingPunct="0">
              <a:defRPr>
                <a:solidFill>
                  <a:schemeClr val="tx1"/>
                </a:solidFill>
                <a:latin typeface="Arial" charset="0"/>
              </a:defRPr>
            </a:lvl3pPr>
            <a:lvl4pPr marL="1630363" indent="-233363" defTabSz="931863" eaLnBrk="0" hangingPunct="0">
              <a:defRPr>
                <a:solidFill>
                  <a:schemeClr val="tx1"/>
                </a:solidFill>
                <a:latin typeface="Arial" charset="0"/>
              </a:defRPr>
            </a:lvl4pPr>
            <a:lvl5pPr marL="2097088" indent="-233363" defTabSz="931863" eaLnBrk="0" hangingPunct="0">
              <a:defRPr>
                <a:solidFill>
                  <a:schemeClr val="tx1"/>
                </a:solidFill>
                <a:latin typeface="Arial" charset="0"/>
              </a:defRPr>
            </a:lvl5pPr>
            <a:lvl6pPr marL="2554288" indent="-233363" defTabSz="931863" eaLnBrk="0" fontAlgn="base" hangingPunct="0">
              <a:spcBef>
                <a:spcPct val="0"/>
              </a:spcBef>
              <a:spcAft>
                <a:spcPct val="0"/>
              </a:spcAft>
              <a:defRPr>
                <a:solidFill>
                  <a:schemeClr val="tx1"/>
                </a:solidFill>
                <a:latin typeface="Arial" charset="0"/>
              </a:defRPr>
            </a:lvl6pPr>
            <a:lvl7pPr marL="3011488" indent="-233363" defTabSz="931863" eaLnBrk="0" fontAlgn="base" hangingPunct="0">
              <a:spcBef>
                <a:spcPct val="0"/>
              </a:spcBef>
              <a:spcAft>
                <a:spcPct val="0"/>
              </a:spcAft>
              <a:defRPr>
                <a:solidFill>
                  <a:schemeClr val="tx1"/>
                </a:solidFill>
                <a:latin typeface="Arial" charset="0"/>
              </a:defRPr>
            </a:lvl7pPr>
            <a:lvl8pPr marL="3468688" indent="-233363" defTabSz="931863" eaLnBrk="0" fontAlgn="base" hangingPunct="0">
              <a:spcBef>
                <a:spcPct val="0"/>
              </a:spcBef>
              <a:spcAft>
                <a:spcPct val="0"/>
              </a:spcAft>
              <a:defRPr>
                <a:solidFill>
                  <a:schemeClr val="tx1"/>
                </a:solidFill>
                <a:latin typeface="Arial" charset="0"/>
              </a:defRPr>
            </a:lvl8pPr>
            <a:lvl9pPr marL="3925888" indent="-233363" defTabSz="931863" eaLnBrk="0" fontAlgn="base" hangingPunct="0">
              <a:spcBef>
                <a:spcPct val="0"/>
              </a:spcBef>
              <a:spcAft>
                <a:spcPct val="0"/>
              </a:spcAft>
              <a:defRPr>
                <a:solidFill>
                  <a:schemeClr val="tx1"/>
                </a:solidFill>
                <a:latin typeface="Arial" charset="0"/>
              </a:defRPr>
            </a:lvl9pPr>
          </a:lstStyle>
          <a:p>
            <a:pPr algn="r" eaLnBrk="1" hangingPunct="1"/>
            <a:fld id="{BB38FC5C-61BB-45F6-91D6-302451118463}" type="slidenum">
              <a:rPr lang="en-US" altLang="en-US" sz="1200"/>
              <a:pPr algn="r" eaLnBrk="1" hangingPunct="1"/>
              <a:t>4</a:t>
            </a:fld>
            <a:endParaRPr lang="en-US" altLang="en-US" sz="120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p:txBody>
          <a:bodyPr/>
          <a:lstStyle/>
          <a:p>
            <a:pPr eaLnBrk="1" hangingPunct="1"/>
            <a:endParaRPr lang="en-CA"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1166813" y="498475"/>
            <a:ext cx="4568825" cy="3427413"/>
          </a:xfrm>
          <a:ln/>
        </p:spPr>
      </p:sp>
      <p:sp>
        <p:nvSpPr>
          <p:cNvPr id="54275" name="Notes Placeholder 2"/>
          <p:cNvSpPr>
            <a:spLocks noGrp="1"/>
          </p:cNvSpPr>
          <p:nvPr>
            <p:ph type="body" idx="1"/>
          </p:nvPr>
        </p:nvSpPr>
        <p:spPr>
          <a:xfrm>
            <a:off x="152400" y="4043918"/>
            <a:ext cx="6400800" cy="510008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smtClean="0">
                <a:solidFill>
                  <a:srgbClr val="0000CC"/>
                </a:solidFill>
              </a:rPr>
              <a:t>The initial qualitative review of key subjects and issues revolves around the principal that CU-EU status and trends are driven by combinations of natural and human induced disturbance events and regimes (NIDER &amp; HIDER) acting on one or more life history stages of a salmon CU anywhere in the JAZ. </a:t>
            </a:r>
          </a:p>
          <a:p>
            <a:r>
              <a:rPr lang="en-US" altLang="en-US" sz="1400" smtClean="0">
                <a:solidFill>
                  <a:srgbClr val="0000CC"/>
                </a:solidFill>
              </a:rPr>
              <a:t>Examples of NIDER are floods, droughts, predators, pathogens, El Nino, La Nina, warm or cold PDO phase etc… </a:t>
            </a:r>
          </a:p>
          <a:p>
            <a:r>
              <a:rPr lang="en-US" altLang="en-US" sz="1400" smtClean="0">
                <a:solidFill>
                  <a:srgbClr val="0000CC"/>
                </a:solidFill>
              </a:rPr>
              <a:t>Examples of HIDER are salmon harvest, salmon enhancement, salmon aquaculture, habitat  alterations that are disruptive or deleterious. </a:t>
            </a:r>
          </a:p>
          <a:p>
            <a:r>
              <a:rPr lang="en-US" altLang="en-US" sz="1400" smtClean="0">
                <a:solidFill>
                  <a:srgbClr val="0000CC"/>
                </a:solidFill>
              </a:rPr>
              <a:t>The WSP version of EBM  requires analysis or models (conceptual, numeric) of how interactions among CU-EUs, NIDER and HIDER control CU-EU status &amp; trends. The sheer numbers of potential interactions among  NIDER-HIDER-CUs-EUs recommends the use of qualitative to quantitative ecosystem-unit, risk-assessment (EURA)  information (extensive, intensive ).This simplifies the task of  identifying  limiting factor(s) interactions that are likely to affect CU-EU status where DFO has the authority and means to implement management interventions to favor maintenance or return of a desirable reference state (acceptable range of conditions for a CU-EU).</a:t>
            </a:r>
          </a:p>
          <a:p>
            <a:r>
              <a:rPr lang="en-US" altLang="en-US" sz="1400" smtClean="0">
                <a:solidFill>
                  <a:srgbClr val="0000CC"/>
                </a:solidFill>
              </a:rPr>
              <a:t>In what follows,  I’ve chosen a few examples to illustrate a multi-scalar assessment approach  for EBM of Barkley Sd sockeye CUs. These examples follow a sequence  from coarse-scale CU-JAZ level assessments through finer-scale regional CU-MAZ or CU-FAZ assessments and finally to local-scale CU-habitat assessments as a basis for generating  insights to CU-EU issues and applied EBM advice.</a:t>
            </a: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1400">
                <a:solidFill>
                  <a:schemeClr val="tx1"/>
                </a:solidFill>
                <a:latin typeface="Arial" charset="0"/>
              </a:defRPr>
            </a:lvl1pPr>
            <a:lvl2pPr marL="742950" indent="-285750" defTabSz="925513">
              <a:defRPr sz="1400">
                <a:solidFill>
                  <a:schemeClr val="tx1"/>
                </a:solidFill>
                <a:latin typeface="Arial" charset="0"/>
              </a:defRPr>
            </a:lvl2pPr>
            <a:lvl3pPr marL="1143000" indent="-228600" defTabSz="925513">
              <a:defRPr sz="1400">
                <a:solidFill>
                  <a:schemeClr val="tx1"/>
                </a:solidFill>
                <a:latin typeface="Arial" charset="0"/>
              </a:defRPr>
            </a:lvl3pPr>
            <a:lvl4pPr marL="1600200" indent="-228600" defTabSz="925513">
              <a:defRPr sz="1400">
                <a:solidFill>
                  <a:schemeClr val="tx1"/>
                </a:solidFill>
                <a:latin typeface="Arial" charset="0"/>
              </a:defRPr>
            </a:lvl4pPr>
            <a:lvl5pPr marL="2057400" indent="-228600" defTabSz="925513">
              <a:defRPr sz="1400">
                <a:solidFill>
                  <a:schemeClr val="tx1"/>
                </a:solidFill>
                <a:latin typeface="Arial" charset="0"/>
              </a:defRPr>
            </a:lvl5pPr>
            <a:lvl6pPr marL="2514600" indent="-228600" defTabSz="925513" eaLnBrk="0" fontAlgn="base" hangingPunct="0">
              <a:spcBef>
                <a:spcPct val="0"/>
              </a:spcBef>
              <a:spcAft>
                <a:spcPct val="0"/>
              </a:spcAft>
              <a:defRPr sz="1400">
                <a:solidFill>
                  <a:schemeClr val="tx1"/>
                </a:solidFill>
                <a:latin typeface="Arial" charset="0"/>
              </a:defRPr>
            </a:lvl6pPr>
            <a:lvl7pPr marL="2971800" indent="-228600" defTabSz="925513" eaLnBrk="0" fontAlgn="base" hangingPunct="0">
              <a:spcBef>
                <a:spcPct val="0"/>
              </a:spcBef>
              <a:spcAft>
                <a:spcPct val="0"/>
              </a:spcAft>
              <a:defRPr sz="1400">
                <a:solidFill>
                  <a:schemeClr val="tx1"/>
                </a:solidFill>
                <a:latin typeface="Arial" charset="0"/>
              </a:defRPr>
            </a:lvl7pPr>
            <a:lvl8pPr marL="3429000" indent="-228600" defTabSz="925513" eaLnBrk="0" fontAlgn="base" hangingPunct="0">
              <a:spcBef>
                <a:spcPct val="0"/>
              </a:spcBef>
              <a:spcAft>
                <a:spcPct val="0"/>
              </a:spcAft>
              <a:defRPr sz="1400">
                <a:solidFill>
                  <a:schemeClr val="tx1"/>
                </a:solidFill>
                <a:latin typeface="Arial" charset="0"/>
              </a:defRPr>
            </a:lvl8pPr>
            <a:lvl9pPr marL="3886200" indent="-228600" defTabSz="925513" eaLnBrk="0" fontAlgn="base" hangingPunct="0">
              <a:spcBef>
                <a:spcPct val="0"/>
              </a:spcBef>
              <a:spcAft>
                <a:spcPct val="0"/>
              </a:spcAft>
              <a:defRPr sz="1400">
                <a:solidFill>
                  <a:schemeClr val="tx1"/>
                </a:solidFill>
                <a:latin typeface="Arial" charset="0"/>
              </a:defRPr>
            </a:lvl9pPr>
          </a:lstStyle>
          <a:p>
            <a:fld id="{59B46466-6186-425E-A6EC-64700103F2F6}" type="slidenum">
              <a:rPr lang="en-US" altLang="en-US" sz="1200">
                <a:solidFill>
                  <a:prstClr val="black"/>
                </a:solidFill>
                <a:latin typeface="Times New Roman" pitchFamily="18" charset="0"/>
              </a:rPr>
              <a:pPr/>
              <a:t>6</a:t>
            </a:fld>
            <a:endParaRPr lang="en-US" altLang="en-US" sz="1200">
              <a:solidFill>
                <a:prstClr val="black"/>
              </a:solidFill>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92546E-7B27-4DB2-A25F-315EF7EB524C}" type="slidenum">
              <a:rPr lang="en-CA" altLang="en-US">
                <a:solidFill>
                  <a:prstClr val="black"/>
                </a:solidFill>
              </a:rPr>
              <a:pPr/>
              <a:t>7</a:t>
            </a:fld>
            <a:endParaRPr lang="en-CA" altLang="en-US">
              <a:solidFill>
                <a:prstClr val="black"/>
              </a:solidFill>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en-CA"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D6BAD2-FDBD-4E2F-834E-CAD7BD12750C}" type="slidenum">
              <a:rPr lang="en-CA" altLang="en-US">
                <a:solidFill>
                  <a:prstClr val="black"/>
                </a:solidFill>
              </a:rPr>
              <a:pPr/>
              <a:t>14</a:t>
            </a:fld>
            <a:endParaRPr lang="en-CA" altLang="en-US">
              <a:solidFill>
                <a:prstClr val="black"/>
              </a:solidFill>
            </a:endParaRP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n-CA"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defTabSz="914229">
              <a:defRPr/>
            </a:pPr>
            <a:endParaRPr lang="en-CA" dirty="0" smtClean="0"/>
          </a:p>
          <a:p>
            <a:endParaRPr lang="en-CA" dirty="0"/>
          </a:p>
        </p:txBody>
      </p:sp>
      <p:sp>
        <p:nvSpPr>
          <p:cNvPr id="4" name="Slide Number Placeholder 3"/>
          <p:cNvSpPr>
            <a:spLocks noGrp="1"/>
          </p:cNvSpPr>
          <p:nvPr>
            <p:ph type="sldNum" sz="quarter" idx="10"/>
          </p:nvPr>
        </p:nvSpPr>
        <p:spPr/>
        <p:txBody>
          <a:bodyPr/>
          <a:lstStyle/>
          <a:p>
            <a:fld id="{D61C0E94-88D2-4436-8738-71B7B993B9E2}" type="slidenum">
              <a:rPr lang="en-CA" smtClean="0">
                <a:solidFill>
                  <a:prstClr val="black"/>
                </a:solidFill>
              </a:rPr>
              <a:pPr/>
              <a:t>15</a:t>
            </a:fld>
            <a:endParaRPr lang="en-CA">
              <a:solidFill>
                <a:prstClr val="black"/>
              </a:solidFill>
            </a:endParaRPr>
          </a:p>
        </p:txBody>
      </p:sp>
    </p:spTree>
    <p:extLst>
      <p:ext uri="{BB962C8B-B14F-4D97-AF65-F5344CB8AC3E}">
        <p14:creationId xmlns:p14="http://schemas.microsoft.com/office/powerpoint/2010/main" val="1960944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CAA0C855-DF17-4344-9A9C-D6917549FCFD}" type="datetimeFigureOut">
              <a:rPr lang="en-CA" smtClean="0"/>
              <a:t>2017-02-28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D41BD99-2688-4EB2-80A3-74607F7ED793}" type="slidenum">
              <a:rPr lang="en-CA" smtClean="0"/>
              <a:t>‹#›</a:t>
            </a:fld>
            <a:endParaRPr lang="en-CA"/>
          </a:p>
        </p:txBody>
      </p:sp>
    </p:spTree>
    <p:extLst>
      <p:ext uri="{BB962C8B-B14F-4D97-AF65-F5344CB8AC3E}">
        <p14:creationId xmlns:p14="http://schemas.microsoft.com/office/powerpoint/2010/main" val="90813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AA0C855-DF17-4344-9A9C-D6917549FCFD}" type="datetimeFigureOut">
              <a:rPr lang="en-CA" smtClean="0"/>
              <a:t>2017-02-28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D41BD99-2688-4EB2-80A3-74607F7ED793}" type="slidenum">
              <a:rPr lang="en-CA" smtClean="0"/>
              <a:t>‹#›</a:t>
            </a:fld>
            <a:endParaRPr lang="en-CA"/>
          </a:p>
        </p:txBody>
      </p:sp>
    </p:spTree>
    <p:extLst>
      <p:ext uri="{BB962C8B-B14F-4D97-AF65-F5344CB8AC3E}">
        <p14:creationId xmlns:p14="http://schemas.microsoft.com/office/powerpoint/2010/main" val="201115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A0C855-DF17-4344-9A9C-D6917549FCFD}" type="datetimeFigureOut">
              <a:rPr lang="en-CA" smtClean="0"/>
              <a:t>2017-02-28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D41BD99-2688-4EB2-80A3-74607F7ED793}" type="slidenum">
              <a:rPr lang="en-CA" smtClean="0"/>
              <a:t>‹#›</a:t>
            </a:fld>
            <a:endParaRPr lang="en-CA"/>
          </a:p>
        </p:txBody>
      </p:sp>
    </p:spTree>
    <p:extLst>
      <p:ext uri="{BB962C8B-B14F-4D97-AF65-F5344CB8AC3E}">
        <p14:creationId xmlns:p14="http://schemas.microsoft.com/office/powerpoint/2010/main" val="3212053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CAA0C855-DF17-4344-9A9C-D6917549FCFD}" type="datetimeFigureOut">
              <a:rPr lang="en-CA" smtClean="0"/>
              <a:t>2017-02-28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D41BD99-2688-4EB2-80A3-74607F7ED793}" type="slidenum">
              <a:rPr lang="en-CA" smtClean="0"/>
              <a:t>‹#›</a:t>
            </a:fld>
            <a:endParaRPr lang="en-CA"/>
          </a:p>
        </p:txBody>
      </p:sp>
    </p:spTree>
    <p:extLst>
      <p:ext uri="{BB962C8B-B14F-4D97-AF65-F5344CB8AC3E}">
        <p14:creationId xmlns:p14="http://schemas.microsoft.com/office/powerpoint/2010/main" val="2550191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CAA0C855-DF17-4344-9A9C-D6917549FCFD}" type="datetimeFigureOut">
              <a:rPr lang="en-CA" smtClean="0"/>
              <a:t>2017-02-28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6D41BD99-2688-4EB2-80A3-74607F7ED793}" type="slidenum">
              <a:rPr lang="en-CA" smtClean="0"/>
              <a:t>‹#›</a:t>
            </a:fld>
            <a:endParaRPr lang="en-CA"/>
          </a:p>
        </p:txBody>
      </p:sp>
    </p:spTree>
    <p:extLst>
      <p:ext uri="{BB962C8B-B14F-4D97-AF65-F5344CB8AC3E}">
        <p14:creationId xmlns:p14="http://schemas.microsoft.com/office/powerpoint/2010/main" val="1733796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CAA0C855-DF17-4344-9A9C-D6917549FCFD}" type="datetimeFigureOut">
              <a:rPr lang="en-CA" smtClean="0"/>
              <a:t>2017-02-28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6D41BD99-2688-4EB2-80A3-74607F7ED793}" type="slidenum">
              <a:rPr lang="en-CA" smtClean="0"/>
              <a:t>‹#›</a:t>
            </a:fld>
            <a:endParaRPr lang="en-CA"/>
          </a:p>
        </p:txBody>
      </p:sp>
    </p:spTree>
    <p:extLst>
      <p:ext uri="{BB962C8B-B14F-4D97-AF65-F5344CB8AC3E}">
        <p14:creationId xmlns:p14="http://schemas.microsoft.com/office/powerpoint/2010/main" val="1512696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A0C855-DF17-4344-9A9C-D6917549FCFD}" type="datetimeFigureOut">
              <a:rPr lang="en-CA" smtClean="0"/>
              <a:t>2017-02-28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6D41BD99-2688-4EB2-80A3-74607F7ED793}" type="slidenum">
              <a:rPr lang="en-CA" smtClean="0"/>
              <a:t>‹#›</a:t>
            </a:fld>
            <a:endParaRPr lang="en-CA"/>
          </a:p>
        </p:txBody>
      </p:sp>
    </p:spTree>
    <p:extLst>
      <p:ext uri="{BB962C8B-B14F-4D97-AF65-F5344CB8AC3E}">
        <p14:creationId xmlns:p14="http://schemas.microsoft.com/office/powerpoint/2010/main" val="1185654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A0C855-DF17-4344-9A9C-D6917549FCFD}" type="datetimeFigureOut">
              <a:rPr lang="en-CA" smtClean="0"/>
              <a:t>2017-02-28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D41BD99-2688-4EB2-80A3-74607F7ED793}" type="slidenum">
              <a:rPr lang="en-CA" smtClean="0"/>
              <a:t>‹#›</a:t>
            </a:fld>
            <a:endParaRPr lang="en-CA"/>
          </a:p>
        </p:txBody>
      </p:sp>
    </p:spTree>
    <p:extLst>
      <p:ext uri="{BB962C8B-B14F-4D97-AF65-F5344CB8AC3E}">
        <p14:creationId xmlns:p14="http://schemas.microsoft.com/office/powerpoint/2010/main" val="3147175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A0C855-DF17-4344-9A9C-D6917549FCFD}" type="datetimeFigureOut">
              <a:rPr lang="en-CA" smtClean="0"/>
              <a:t>2017-02-28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D41BD99-2688-4EB2-80A3-74607F7ED793}" type="slidenum">
              <a:rPr lang="en-CA" smtClean="0"/>
              <a:t>‹#›</a:t>
            </a:fld>
            <a:endParaRPr lang="en-CA"/>
          </a:p>
        </p:txBody>
      </p:sp>
    </p:spTree>
    <p:extLst>
      <p:ext uri="{BB962C8B-B14F-4D97-AF65-F5344CB8AC3E}">
        <p14:creationId xmlns:p14="http://schemas.microsoft.com/office/powerpoint/2010/main" val="4115251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AA0C855-DF17-4344-9A9C-D6917549FCFD}" type="datetimeFigureOut">
              <a:rPr lang="en-CA" smtClean="0"/>
              <a:t>2017-02-28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D41BD99-2688-4EB2-80A3-74607F7ED793}" type="slidenum">
              <a:rPr lang="en-CA" smtClean="0"/>
              <a:t>‹#›</a:t>
            </a:fld>
            <a:endParaRPr lang="en-CA"/>
          </a:p>
        </p:txBody>
      </p:sp>
    </p:spTree>
    <p:extLst>
      <p:ext uri="{BB962C8B-B14F-4D97-AF65-F5344CB8AC3E}">
        <p14:creationId xmlns:p14="http://schemas.microsoft.com/office/powerpoint/2010/main" val="1332927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AA0C855-DF17-4344-9A9C-D6917549FCFD}" type="datetimeFigureOut">
              <a:rPr lang="en-CA" smtClean="0"/>
              <a:t>2017-02-28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D41BD99-2688-4EB2-80A3-74607F7ED793}" type="slidenum">
              <a:rPr lang="en-CA" smtClean="0"/>
              <a:t>‹#›</a:t>
            </a:fld>
            <a:endParaRPr lang="en-CA"/>
          </a:p>
        </p:txBody>
      </p:sp>
    </p:spTree>
    <p:extLst>
      <p:ext uri="{BB962C8B-B14F-4D97-AF65-F5344CB8AC3E}">
        <p14:creationId xmlns:p14="http://schemas.microsoft.com/office/powerpoint/2010/main" val="7931640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CA"/>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8" name="Footer Placeholder 7"/>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9" name="Slide Number Placeholder 8"/>
          <p:cNvSpPr>
            <a:spLocks noGrp="1"/>
          </p:cNvSpPr>
          <p:nvPr>
            <p:ph type="sldNum" sz="quarter" idx="12"/>
          </p:nvPr>
        </p:nvSpPr>
        <p:spPr>
          <a:xfrm>
            <a:off x="6553200" y="6248400"/>
            <a:ext cx="1905000" cy="457200"/>
          </a:xfrm>
        </p:spPr>
        <p:txBody>
          <a:bodyPr/>
          <a:lstStyle>
            <a:lvl1pPr>
              <a:defRPr/>
            </a:lvl1pPr>
          </a:lstStyle>
          <a:p>
            <a:fld id="{39C808D4-4A61-4925-8DB4-BD7B6C4D130C}" type="slidenum">
              <a:rPr lang="en-US" altLang="en-US"/>
              <a:pPr/>
              <a:t>‹#›</a:t>
            </a:fld>
            <a:endParaRPr lang="en-US" altLang="en-US"/>
          </a:p>
        </p:txBody>
      </p:sp>
    </p:spTree>
    <p:extLst>
      <p:ext uri="{BB962C8B-B14F-4D97-AF65-F5344CB8AC3E}">
        <p14:creationId xmlns:p14="http://schemas.microsoft.com/office/powerpoint/2010/main" val="3022818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Rectangle 2"/>
          <p:cNvSpPr>
            <a:spLocks noGrp="1"/>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endParaRPr lang="en-US" altLang="en-US" sz="4400">
              <a:solidFill>
                <a:prstClr val="white"/>
              </a:solidFill>
              <a:latin typeface="Calibri" pitchFamily="34" charset="0"/>
            </a:endParaRPr>
          </a:p>
        </p:txBody>
      </p:sp>
      <p:sp>
        <p:nvSpPr>
          <p:cNvPr id="3" name="Rectangle 3"/>
          <p:cNvSpPr>
            <a:spLocks noGrp="1"/>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fontAlgn="base">
              <a:spcBef>
                <a:spcPct val="20000"/>
              </a:spcBef>
              <a:spcAft>
                <a:spcPct val="0"/>
              </a:spcAft>
              <a:buFont typeface="Arial" charset="0"/>
              <a:buChar char="•"/>
            </a:pPr>
            <a:endParaRPr lang="en-US" altLang="en-US" sz="3200">
              <a:solidFill>
                <a:prstClr val="white"/>
              </a:solidFill>
              <a:latin typeface="Calibri" pitchFamily="34" charset="0"/>
            </a:endParaRPr>
          </a:p>
        </p:txBody>
      </p:sp>
    </p:spTree>
    <p:extLst>
      <p:ext uri="{BB962C8B-B14F-4D97-AF65-F5344CB8AC3E}">
        <p14:creationId xmlns:p14="http://schemas.microsoft.com/office/powerpoint/2010/main" val="10886425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Rectangle 2"/>
          <p:cNvSpPr>
            <a:spLocks noGrp="1"/>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endParaRPr lang="en-US" altLang="en-US" sz="4400">
              <a:solidFill>
                <a:prstClr val="white"/>
              </a:solidFill>
              <a:latin typeface="Calibri" pitchFamily="34" charset="0"/>
            </a:endParaRPr>
          </a:p>
        </p:txBody>
      </p:sp>
      <p:sp>
        <p:nvSpPr>
          <p:cNvPr id="3" name="Rectangle 3"/>
          <p:cNvSpPr>
            <a:spLocks noGrp="1"/>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fontAlgn="base">
              <a:spcBef>
                <a:spcPct val="20000"/>
              </a:spcBef>
              <a:spcAft>
                <a:spcPct val="0"/>
              </a:spcAft>
              <a:buFont typeface="Arial" charset="0"/>
              <a:buChar char="•"/>
            </a:pPr>
            <a:endParaRPr lang="en-US" altLang="en-US" sz="3200">
              <a:solidFill>
                <a:prstClr val="white"/>
              </a:solidFill>
              <a:latin typeface="Calibri" pitchFamily="34" charset="0"/>
            </a:endParaRPr>
          </a:p>
        </p:txBody>
      </p:sp>
    </p:spTree>
    <p:extLst>
      <p:ext uri="{BB962C8B-B14F-4D97-AF65-F5344CB8AC3E}">
        <p14:creationId xmlns:p14="http://schemas.microsoft.com/office/powerpoint/2010/main" val="4160770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2" name="Rectangle 2"/>
          <p:cNvSpPr>
            <a:spLocks noGrp="1"/>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endParaRPr lang="en-US" altLang="en-US" sz="4400">
              <a:solidFill>
                <a:prstClr val="white"/>
              </a:solidFill>
              <a:latin typeface="Calibri" pitchFamily="34" charset="0"/>
            </a:endParaRPr>
          </a:p>
        </p:txBody>
      </p:sp>
      <p:sp>
        <p:nvSpPr>
          <p:cNvPr id="3" name="Rectangle 3"/>
          <p:cNvSpPr>
            <a:spLocks noGrp="1"/>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fontAlgn="base">
              <a:spcBef>
                <a:spcPct val="20000"/>
              </a:spcBef>
              <a:spcAft>
                <a:spcPct val="0"/>
              </a:spcAft>
              <a:buFont typeface="Arial" charset="0"/>
              <a:buChar char="•"/>
            </a:pPr>
            <a:endParaRPr lang="en-US" altLang="en-US" sz="3200">
              <a:solidFill>
                <a:prstClr val="white"/>
              </a:solidFill>
              <a:latin typeface="Calibri" pitchFamily="34" charset="0"/>
            </a:endParaRPr>
          </a:p>
        </p:txBody>
      </p:sp>
    </p:spTree>
    <p:extLst>
      <p:ext uri="{BB962C8B-B14F-4D97-AF65-F5344CB8AC3E}">
        <p14:creationId xmlns:p14="http://schemas.microsoft.com/office/powerpoint/2010/main" val="2717991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2" name="Rectangle 2"/>
          <p:cNvSpPr>
            <a:spLocks noGrp="1"/>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endParaRPr lang="en-US" altLang="en-US" sz="4400">
              <a:solidFill>
                <a:prstClr val="white"/>
              </a:solidFill>
              <a:latin typeface="Calibri" pitchFamily="34" charset="0"/>
            </a:endParaRPr>
          </a:p>
        </p:txBody>
      </p:sp>
      <p:sp>
        <p:nvSpPr>
          <p:cNvPr id="3" name="Rectangle 3"/>
          <p:cNvSpPr>
            <a:spLocks noGrp="1"/>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fontAlgn="base">
              <a:spcBef>
                <a:spcPct val="20000"/>
              </a:spcBef>
              <a:spcAft>
                <a:spcPct val="0"/>
              </a:spcAft>
              <a:buFont typeface="Arial" charset="0"/>
              <a:buChar char="•"/>
            </a:pPr>
            <a:endParaRPr lang="en-US" altLang="en-US" sz="3200">
              <a:solidFill>
                <a:prstClr val="white"/>
              </a:solidFill>
              <a:latin typeface="Calibri" pitchFamily="34" charset="0"/>
            </a:endParaRPr>
          </a:p>
        </p:txBody>
      </p:sp>
    </p:spTree>
    <p:extLst>
      <p:ext uri="{BB962C8B-B14F-4D97-AF65-F5344CB8AC3E}">
        <p14:creationId xmlns:p14="http://schemas.microsoft.com/office/powerpoint/2010/main" val="14441552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F245AB7-48E1-477D-9DF4-2F9EBE71F385}"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9560562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6109F85-2A06-42C2-B841-AEEE2DA82154}"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42050868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03C9037-D912-4594-83A4-5414C290A990}"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3015025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860911C-D8D2-4735-8DEA-65786AF08692}"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3967670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1A59E11F-95DF-4FC4-9BF5-4F073583D872}"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7772682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BAD56AE6-686B-451C-B1E1-0BA8319D2DAA}"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0861928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619D28FD-6096-4A55-B936-068638724A14}"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4439143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8C086F2-7DA3-467B-AD97-5C90B33B3F9F}"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333742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D9C757A-F4FE-4192-BAF2-BCE45A2DB52B}"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3784477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67CADF2-8764-423D-9292-A634F863F9BA}"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5734241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5DDEA21-F2D6-423A-BA0B-BB368C3E6B48}"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7003528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789F9F4-CE4A-4D1C-93F6-D17BD5A5BFE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02012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8BFD767-E0F3-4CCF-9D63-6FBB82679B4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60661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9EECB54-F9B7-4BCD-B21C-E3C12CB4149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24268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1BD49DB-42E1-42CB-A36D-DDC7C5C0628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83634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B769DD75-2D6C-4187-9517-F50736255E7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1097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3E9A333C-8F5F-460D-ACE7-F240DE5F710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7841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BABD151E-4FBC-4B56-BFF5-B309282ED0F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06364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C00850E-9277-4459-98C8-A6AE31F4412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72674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5072EF8-9482-4251-BDAA-8C86E5F0E90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89727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C74BF63-DB8C-4614-B75D-2702E0DE2D3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65675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6C82B2B-40C4-4CFE-81B5-E6978445FBB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56848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BFF8CDEB-8D9A-4896-9E88-A58C35F7C49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4866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5645AFFE-E35E-4B20-829F-CC7439A59B6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23069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CA"/>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3C25A925-50CD-422F-92F9-110B3B21261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6008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789F9F4-CE4A-4D1C-93F6-D17BD5A5BFE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80329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8BFD767-E0F3-4CCF-9D63-6FBB82679B4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16279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9EECB54-F9B7-4BCD-B21C-E3C12CB4149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36557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1BD49DB-42E1-42CB-A36D-DDC7C5C0628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0183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B769DD75-2D6C-4187-9517-F50736255E7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8127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3E9A333C-8F5F-460D-ACE7-F240DE5F710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89062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BABD151E-4FBC-4B56-BFF5-B309282ED0F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50037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C00850E-9277-4459-98C8-A6AE31F4412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99407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5072EF8-9482-4251-BDAA-8C86E5F0E90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14644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C74BF63-DB8C-4614-B75D-2702E0DE2D3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48991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6C82B2B-40C4-4CFE-81B5-E6978445FBB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36024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BFF8CDEB-8D9A-4896-9E88-A58C35F7C49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74068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5645AFFE-E35E-4B20-829F-CC7439A59B6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44061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CA"/>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3C25A925-50CD-422F-92F9-110B3B21261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00057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796C292-9E9C-4AB7-AE59-36DABB86AF3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54983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BDCBE5-F4F8-4F78-A51D-9E42C08F127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7039960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561A27-F69D-4A4F-AD19-CC30D35012C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274055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4BF590-2236-4A17-A5A6-8C06B771E1D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04031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FD073C8-CE13-4580-AF63-472BB375E49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0646331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C603E97-EAA5-4302-B10E-26F84D35A6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109939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0D7A726-A159-4EDE-9AF4-45E4FD8E541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836032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91C7330-A4BB-4B8A-A3A9-267D874E909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2094725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00F1816-6556-4215-8FBF-5F826956B83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97415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CED97E0-85F2-47B8-BADE-2DF15C6DFAD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7050417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CFD5D0A-AC99-40E6-A274-C466C5E59E5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9381388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28F6C6C-73B5-45DA-9B6A-28900620D7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048148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5ADEF81-AAF0-4CEA-8433-4CF10A7AB6B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7861746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CFF06B4-F90F-4AA2-90C0-4FF9A73B1EC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9153644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36BF77-E9A9-4AA5-848D-674F9B7BE1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2626076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BDFD232-48EA-430C-85F1-A660486F7B8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759515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2BB41A4-BF6D-4933-A8D4-66001184C22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750722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FF4F82B-9EC5-4F2C-A4C3-FC00E3459A5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05687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6801A12-3FFF-4F06-B99E-0378B901CEE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0422185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8A68492-499C-4260-A92B-28FA55876F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481899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C264E1E-5904-4008-8837-C6171C67444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9419442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51EF17F-66C5-4154-A57A-986B03058D5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548160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D3FBD43-34D5-4FB1-924E-97460502EFE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648001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12C9A9-4FA2-4CFB-996E-55E10BE0B29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1395606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18C96B7-D68B-49BF-A660-D5D4133A96E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898070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1"/>
          <p:cNvGrpSpPr>
            <a:grpSpLocks/>
          </p:cNvGrpSpPr>
          <p:nvPr/>
        </p:nvGrpSpPr>
        <p:grpSpPr bwMode="auto">
          <a:xfrm>
            <a:off x="3175" y="4267200"/>
            <a:ext cx="9140825" cy="2590800"/>
            <a:chOff x="2" y="2688"/>
            <a:chExt cx="5758" cy="1632"/>
          </a:xfrm>
        </p:grpSpPr>
        <p:sp>
          <p:nvSpPr>
            <p:cNvPr id="5" name="Freeform 72"/>
            <p:cNvSpPr>
              <a:spLocks/>
            </p:cNvSpPr>
            <p:nvPr/>
          </p:nvSpPr>
          <p:spPr bwMode="hidden">
            <a:xfrm>
              <a:off x="2" y="2688"/>
              <a:ext cx="5758" cy="1632"/>
            </a:xfrm>
            <a:custGeom>
              <a:avLst/>
              <a:gdLst>
                <a:gd name="T0" fmla="*/ 5830 w 5740"/>
                <a:gd name="T1" fmla="*/ 33 h 4316"/>
                <a:gd name="T2" fmla="*/ 0 w 5740"/>
                <a:gd name="T3" fmla="*/ 33 h 4316"/>
                <a:gd name="T4" fmla="*/ 0 w 5740"/>
                <a:gd name="T5" fmla="*/ 0 h 4316"/>
                <a:gd name="T6" fmla="*/ 5830 w 5740"/>
                <a:gd name="T7" fmla="*/ 0 h 4316"/>
                <a:gd name="T8" fmla="*/ 5830 w 5740"/>
                <a:gd name="T9" fmla="*/ 33 h 4316"/>
                <a:gd name="T10" fmla="*/ 5830 w 5740"/>
                <a:gd name="T11" fmla="*/ 33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grpSp>
          <p:nvGrpSpPr>
            <p:cNvPr id="6" name="Group 73"/>
            <p:cNvGrpSpPr>
              <a:grpSpLocks/>
            </p:cNvGrpSpPr>
            <p:nvPr userDrawn="1"/>
          </p:nvGrpSpPr>
          <p:grpSpPr bwMode="auto">
            <a:xfrm>
              <a:off x="3528" y="3715"/>
              <a:ext cx="792" cy="521"/>
              <a:chOff x="3527" y="3715"/>
              <a:chExt cx="792" cy="521"/>
            </a:xfrm>
          </p:grpSpPr>
          <p:sp>
            <p:nvSpPr>
              <p:cNvPr id="57" name="Oval 74"/>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58" name="Oval 75"/>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59" name="Oval 76"/>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60" name="Oval 77"/>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61" name="Oval 78"/>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62" name="Freeform 79"/>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63" name="Freeform 80"/>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64" name="Freeform 81"/>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65" name="Freeform 82"/>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66" name="Freeform 83"/>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67" name="Oval 84"/>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grpSp>
        <p:grpSp>
          <p:nvGrpSpPr>
            <p:cNvPr id="7" name="Group 85"/>
            <p:cNvGrpSpPr>
              <a:grpSpLocks/>
            </p:cNvGrpSpPr>
            <p:nvPr userDrawn="1"/>
          </p:nvGrpSpPr>
          <p:grpSpPr bwMode="auto">
            <a:xfrm>
              <a:off x="1776" y="3631"/>
              <a:ext cx="1626" cy="683"/>
              <a:chOff x="1776" y="3631"/>
              <a:chExt cx="1626" cy="683"/>
            </a:xfrm>
          </p:grpSpPr>
          <p:sp>
            <p:nvSpPr>
              <p:cNvPr id="39" name="Oval 86"/>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40" name="Oval 87"/>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41" name="Oval 88"/>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42" name="Oval 89"/>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43" name="Oval 90"/>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44" name="Oval 91"/>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45" name="Oval 92"/>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46" name="Oval 93"/>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47" name="Freeform 94"/>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48" name="Freeform 95"/>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49" name="Freeform 96"/>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50" name="Freeform 97"/>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51" name="Freeform 98"/>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sp>
            <p:nvSpPr>
              <p:cNvPr id="52" name="Freeform 99"/>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sp>
            <p:nvSpPr>
              <p:cNvPr id="53" name="Freeform 100"/>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54" name="Freeform 101"/>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55" name="Freeform 102"/>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56" name="Freeform 103"/>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grpSp>
        <p:grpSp>
          <p:nvGrpSpPr>
            <p:cNvPr id="8" name="Group 104"/>
            <p:cNvGrpSpPr>
              <a:grpSpLocks/>
            </p:cNvGrpSpPr>
            <p:nvPr userDrawn="1"/>
          </p:nvGrpSpPr>
          <p:grpSpPr bwMode="auto">
            <a:xfrm>
              <a:off x="4128" y="3360"/>
              <a:ext cx="1351" cy="821"/>
              <a:chOff x="4128" y="3360"/>
              <a:chExt cx="1351" cy="821"/>
            </a:xfrm>
          </p:grpSpPr>
          <p:sp>
            <p:nvSpPr>
              <p:cNvPr id="22" name="Freeform 105"/>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23" name="Freeform 106"/>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24" name="Freeform 107"/>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25" name="Freeform 108"/>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26" name="Freeform 109"/>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27" name="Freeform 110"/>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28" name="Freeform 111"/>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29" name="Freeform 112"/>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sp>
            <p:nvSpPr>
              <p:cNvPr id="30" name="Freeform 113"/>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1" name="Freeform 114"/>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2" name="Freeform 115"/>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3" name="Oval 116"/>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4" name="Oval 117"/>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5" name="Oval 118"/>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6" name="Oval 119"/>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 name="Oval 120"/>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8" name="Oval 121"/>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grpSp>
        <p:grpSp>
          <p:nvGrpSpPr>
            <p:cNvPr id="9" name="Group 122"/>
            <p:cNvGrpSpPr>
              <a:grpSpLocks/>
            </p:cNvGrpSpPr>
            <p:nvPr userDrawn="1"/>
          </p:nvGrpSpPr>
          <p:grpSpPr bwMode="auto">
            <a:xfrm>
              <a:off x="5280" y="3024"/>
              <a:ext cx="425" cy="258"/>
              <a:chOff x="5280" y="3024"/>
              <a:chExt cx="425" cy="258"/>
            </a:xfrm>
          </p:grpSpPr>
          <p:sp>
            <p:nvSpPr>
              <p:cNvPr id="10" name="Freeform 123"/>
              <p:cNvSpPr>
                <a:spLocks/>
              </p:cNvSpPr>
              <p:nvPr/>
            </p:nvSpPr>
            <p:spPr bwMode="hidden">
              <a:xfrm>
                <a:off x="5280" y="3186"/>
                <a:ext cx="383" cy="96"/>
              </a:xfrm>
              <a:custGeom>
                <a:avLst/>
                <a:gdLst>
                  <a:gd name="T0" fmla="*/ 214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4 w 382"/>
                  <a:gd name="T19" fmla="*/ 96 h 96"/>
                  <a:gd name="T20" fmla="*/ 268 w 382"/>
                  <a:gd name="T21" fmla="*/ 90 h 96"/>
                  <a:gd name="T22" fmla="*/ 316 w 382"/>
                  <a:gd name="T23" fmla="*/ 84 h 96"/>
                  <a:gd name="T24" fmla="*/ 357 w 382"/>
                  <a:gd name="T25" fmla="*/ 66 h 96"/>
                  <a:gd name="T26" fmla="*/ 387 w 382"/>
                  <a:gd name="T27" fmla="*/ 42 h 96"/>
                  <a:gd name="T28" fmla="*/ 381 w 382"/>
                  <a:gd name="T29" fmla="*/ 42 h 96"/>
                  <a:gd name="T30" fmla="*/ 351 w 382"/>
                  <a:gd name="T31" fmla="*/ 66 h 96"/>
                  <a:gd name="T32" fmla="*/ 310 w 382"/>
                  <a:gd name="T33" fmla="*/ 78 h 96"/>
                  <a:gd name="T34" fmla="*/ 268 w 382"/>
                  <a:gd name="T35" fmla="*/ 90 h 96"/>
                  <a:gd name="T36" fmla="*/ 214 w 382"/>
                  <a:gd name="T37" fmla="*/ 96 h 96"/>
                  <a:gd name="T38" fmla="*/ 214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sp>
            <p:nvSpPr>
              <p:cNvPr id="11" name="Freeform 124"/>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sp>
            <p:nvSpPr>
              <p:cNvPr id="12" name="Freeform 125"/>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sp>
            <p:nvSpPr>
              <p:cNvPr id="13" name="Freeform 126"/>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sp>
            <p:nvSpPr>
              <p:cNvPr id="14" name="Freeform 127"/>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sp>
            <p:nvSpPr>
              <p:cNvPr id="15" name="Freeform 128"/>
              <p:cNvSpPr>
                <a:spLocks/>
              </p:cNvSpPr>
              <p:nvPr/>
            </p:nvSpPr>
            <p:spPr bwMode="hidden">
              <a:xfrm>
                <a:off x="5489" y="3042"/>
                <a:ext cx="186" cy="210"/>
              </a:xfrm>
              <a:custGeom>
                <a:avLst/>
                <a:gdLst>
                  <a:gd name="T0" fmla="*/ 0 w 185"/>
                  <a:gd name="T1" fmla="*/ 6 h 210"/>
                  <a:gd name="T2" fmla="*/ 66 w 185"/>
                  <a:gd name="T3" fmla="*/ 12 h 210"/>
                  <a:gd name="T4" fmla="*/ 124 w 185"/>
                  <a:gd name="T5" fmla="*/ 36 h 210"/>
                  <a:gd name="T6" fmla="*/ 160 w 185"/>
                  <a:gd name="T7" fmla="*/ 72 h 210"/>
                  <a:gd name="T8" fmla="*/ 166 w 185"/>
                  <a:gd name="T9" fmla="*/ 90 h 210"/>
                  <a:gd name="T10" fmla="*/ 172 w 185"/>
                  <a:gd name="T11" fmla="*/ 114 h 210"/>
                  <a:gd name="T12" fmla="*/ 166 w 185"/>
                  <a:gd name="T13" fmla="*/ 138 h 210"/>
                  <a:gd name="T14" fmla="*/ 154 w 185"/>
                  <a:gd name="T15" fmla="*/ 162 h 210"/>
                  <a:gd name="T16" fmla="*/ 124 w 185"/>
                  <a:gd name="T17" fmla="*/ 180 h 210"/>
                  <a:gd name="T18" fmla="*/ 90 w 185"/>
                  <a:gd name="T19" fmla="*/ 198 h 210"/>
                  <a:gd name="T20" fmla="*/ 101 w 185"/>
                  <a:gd name="T21" fmla="*/ 210 h 210"/>
                  <a:gd name="T22" fmla="*/ 136 w 185"/>
                  <a:gd name="T23" fmla="*/ 192 h 210"/>
                  <a:gd name="T24" fmla="*/ 166 w 185"/>
                  <a:gd name="T25" fmla="*/ 168 h 210"/>
                  <a:gd name="T26" fmla="*/ 184 w 185"/>
                  <a:gd name="T27" fmla="*/ 144 h 210"/>
                  <a:gd name="T28" fmla="*/ 190 w 185"/>
                  <a:gd name="T29" fmla="*/ 114 h 210"/>
                  <a:gd name="T30" fmla="*/ 184 w 185"/>
                  <a:gd name="T31" fmla="*/ 90 h 210"/>
                  <a:gd name="T32" fmla="*/ 178 w 185"/>
                  <a:gd name="T33" fmla="*/ 66 h 210"/>
                  <a:gd name="T34" fmla="*/ 160 w 185"/>
                  <a:gd name="T35" fmla="*/ 48 h 210"/>
                  <a:gd name="T36" fmla="*/ 136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sp>
            <p:nvSpPr>
              <p:cNvPr id="16" name="Freeform 129"/>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grpSp>
            <p:nvGrpSpPr>
              <p:cNvPr id="17" name="Group 130"/>
              <p:cNvGrpSpPr>
                <a:grpSpLocks/>
              </p:cNvGrpSpPr>
              <p:nvPr/>
            </p:nvGrpSpPr>
            <p:grpSpPr bwMode="auto">
              <a:xfrm>
                <a:off x="5381" y="3085"/>
                <a:ext cx="227" cy="132"/>
                <a:chOff x="5381" y="3085"/>
                <a:chExt cx="227" cy="132"/>
              </a:xfrm>
            </p:grpSpPr>
            <p:sp>
              <p:nvSpPr>
                <p:cNvPr id="18" name="Oval 131"/>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0" fontAlgn="base" hangingPunct="0">
                    <a:spcBef>
                      <a:spcPct val="0"/>
                    </a:spcBef>
                    <a:spcAft>
                      <a:spcPct val="0"/>
                    </a:spcAft>
                  </a:pPr>
                  <a:endParaRPr lang="en-CA" altLang="en-US">
                    <a:solidFill>
                      <a:srgbClr val="FFFFFF"/>
                    </a:solidFill>
                  </a:endParaRPr>
                </a:p>
              </p:txBody>
            </p:sp>
            <p:sp>
              <p:nvSpPr>
                <p:cNvPr id="19" name="Oval 132"/>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0" fontAlgn="base" hangingPunct="0">
                    <a:spcBef>
                      <a:spcPct val="0"/>
                    </a:spcBef>
                    <a:spcAft>
                      <a:spcPct val="0"/>
                    </a:spcAft>
                  </a:pPr>
                  <a:endParaRPr lang="en-CA" altLang="en-US">
                    <a:solidFill>
                      <a:srgbClr val="FFFFFF"/>
                    </a:solidFill>
                  </a:endParaRPr>
                </a:p>
              </p:txBody>
            </p:sp>
            <p:sp>
              <p:nvSpPr>
                <p:cNvPr id="20" name="Oval 133"/>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0" fontAlgn="base" hangingPunct="0">
                    <a:spcBef>
                      <a:spcPct val="0"/>
                    </a:spcBef>
                    <a:spcAft>
                      <a:spcPct val="0"/>
                    </a:spcAft>
                  </a:pPr>
                  <a:endParaRPr lang="en-CA" altLang="en-US">
                    <a:solidFill>
                      <a:srgbClr val="FFFFFF"/>
                    </a:solidFill>
                  </a:endParaRPr>
                </a:p>
              </p:txBody>
            </p:sp>
            <p:sp>
              <p:nvSpPr>
                <p:cNvPr id="21" name="Oval 134"/>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0" fontAlgn="base" hangingPunct="0">
                    <a:spcBef>
                      <a:spcPct val="0"/>
                    </a:spcBef>
                    <a:spcAft>
                      <a:spcPct val="0"/>
                    </a:spcAft>
                  </a:pPr>
                  <a:endParaRPr lang="en-CA" altLang="en-US">
                    <a:solidFill>
                      <a:srgbClr val="FFFFFF"/>
                    </a:solidFill>
                  </a:endParaRPr>
                </a:p>
              </p:txBody>
            </p:sp>
          </p:grpSp>
        </p:grpSp>
      </p:grpSp>
      <p:sp>
        <p:nvSpPr>
          <p:cNvPr id="374850" name="Rectangle 66"/>
          <p:cNvSpPr>
            <a:spLocks noGrp="1" noChangeArrowheads="1"/>
          </p:cNvSpPr>
          <p:nvPr>
            <p:ph type="ctrTitle" sz="quarter"/>
          </p:nvPr>
        </p:nvSpPr>
        <p:spPr>
          <a:xfrm>
            <a:off x="685800" y="1692275"/>
            <a:ext cx="7772400" cy="1736725"/>
          </a:xfrm>
        </p:spPr>
        <p:txBody>
          <a:bodyPr anchor="b"/>
          <a:lstStyle>
            <a:lvl1pPr>
              <a:defRPr sz="5400"/>
            </a:lvl1pPr>
          </a:lstStyle>
          <a:p>
            <a:pPr lvl="0"/>
            <a:r>
              <a:rPr lang="en-US" noProof="0" smtClean="0"/>
              <a:t>Click to edit Master title style</a:t>
            </a:r>
          </a:p>
        </p:txBody>
      </p:sp>
      <p:sp>
        <p:nvSpPr>
          <p:cNvPr id="374851"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noProof="0" smtClean="0"/>
              <a:t>Click to edit Master subtitle style</a:t>
            </a:r>
          </a:p>
        </p:txBody>
      </p:sp>
      <p:sp>
        <p:nvSpPr>
          <p:cNvPr id="68" name="Rectangle 68"/>
          <p:cNvSpPr>
            <a:spLocks noGrp="1" noChangeArrowheads="1"/>
          </p:cNvSpPr>
          <p:nvPr>
            <p:ph type="dt" sz="quarter" idx="10"/>
          </p:nvPr>
        </p:nvSpPr>
        <p:spPr>
          <a:xfrm>
            <a:off x="457200" y="6248400"/>
            <a:ext cx="2133600" cy="457200"/>
          </a:xfrm>
        </p:spPr>
        <p:txBody>
          <a:bodyPr/>
          <a:lstStyle>
            <a:lvl1pPr>
              <a:defRPr/>
            </a:lvl1pPr>
          </a:lstStyle>
          <a:p>
            <a:pPr>
              <a:defRPr/>
            </a:pPr>
            <a:endParaRPr lang="en-US">
              <a:solidFill>
                <a:srgbClr val="FFFFFF"/>
              </a:solidFill>
            </a:endParaRPr>
          </a:p>
        </p:txBody>
      </p:sp>
      <p:sp>
        <p:nvSpPr>
          <p:cNvPr id="69" name="Rectangle 69"/>
          <p:cNvSpPr>
            <a:spLocks noGrp="1" noChangeArrowheads="1"/>
          </p:cNvSpPr>
          <p:nvPr>
            <p:ph type="ftr" sz="quarter" idx="11"/>
          </p:nvPr>
        </p:nvSpPr>
        <p:spPr>
          <a:xfrm>
            <a:off x="3124200" y="6248400"/>
            <a:ext cx="2895600" cy="457200"/>
          </a:xfrm>
        </p:spPr>
        <p:txBody>
          <a:bodyPr/>
          <a:lstStyle>
            <a:lvl1pPr>
              <a:defRPr/>
            </a:lvl1pPr>
          </a:lstStyle>
          <a:p>
            <a:pPr>
              <a:defRPr/>
            </a:pPr>
            <a:endParaRPr lang="en-US">
              <a:solidFill>
                <a:srgbClr val="FFFFFF"/>
              </a:solidFill>
            </a:endParaRPr>
          </a:p>
        </p:txBody>
      </p:sp>
      <p:sp>
        <p:nvSpPr>
          <p:cNvPr id="70" name="Rectangle 70"/>
          <p:cNvSpPr>
            <a:spLocks noGrp="1" noChangeArrowheads="1"/>
          </p:cNvSpPr>
          <p:nvPr>
            <p:ph type="sldNum" sz="quarter" idx="12"/>
          </p:nvPr>
        </p:nvSpPr>
        <p:spPr>
          <a:xfrm>
            <a:off x="6553200" y="6248400"/>
            <a:ext cx="2133600" cy="457200"/>
          </a:xfrm>
        </p:spPr>
        <p:txBody>
          <a:bodyPr/>
          <a:lstStyle>
            <a:lvl1pPr>
              <a:defRPr/>
            </a:lvl1pPr>
          </a:lstStyle>
          <a:p>
            <a:pPr>
              <a:defRPr/>
            </a:pPr>
            <a:fld id="{D316B7F3-DE50-4124-B3E7-759F859D05F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05117326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79"/>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80"/>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81"/>
          <p:cNvSpPr>
            <a:spLocks noGrp="1" noChangeArrowheads="1"/>
          </p:cNvSpPr>
          <p:nvPr>
            <p:ph type="sldNum" sz="quarter" idx="12"/>
          </p:nvPr>
        </p:nvSpPr>
        <p:spPr>
          <a:ln/>
        </p:spPr>
        <p:txBody>
          <a:bodyPr/>
          <a:lstStyle>
            <a:lvl1pPr>
              <a:defRPr/>
            </a:lvl1pPr>
          </a:lstStyle>
          <a:p>
            <a:pPr>
              <a:defRPr/>
            </a:pPr>
            <a:fld id="{52D85DB5-2C4A-4E75-8993-F3F853F10CC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3808469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9"/>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80"/>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81"/>
          <p:cNvSpPr>
            <a:spLocks noGrp="1" noChangeArrowheads="1"/>
          </p:cNvSpPr>
          <p:nvPr>
            <p:ph type="sldNum" sz="quarter" idx="12"/>
          </p:nvPr>
        </p:nvSpPr>
        <p:spPr>
          <a:ln/>
        </p:spPr>
        <p:txBody>
          <a:bodyPr/>
          <a:lstStyle>
            <a:lvl1pPr>
              <a:defRPr/>
            </a:lvl1pPr>
          </a:lstStyle>
          <a:p>
            <a:pPr>
              <a:defRPr/>
            </a:pPr>
            <a:fld id="{3780A615-28B6-4E2D-9588-6BD78258BCC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93665677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79"/>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80"/>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81"/>
          <p:cNvSpPr>
            <a:spLocks noGrp="1" noChangeArrowheads="1"/>
          </p:cNvSpPr>
          <p:nvPr>
            <p:ph type="sldNum" sz="quarter" idx="12"/>
          </p:nvPr>
        </p:nvSpPr>
        <p:spPr>
          <a:ln/>
        </p:spPr>
        <p:txBody>
          <a:bodyPr/>
          <a:lstStyle>
            <a:lvl1pPr>
              <a:defRPr/>
            </a:lvl1pPr>
          </a:lstStyle>
          <a:p>
            <a:pPr>
              <a:defRPr/>
            </a:pPr>
            <a:fld id="{AF57AD5F-B5BF-42EA-A7FA-37352122522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8426299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79"/>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80"/>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81"/>
          <p:cNvSpPr>
            <a:spLocks noGrp="1" noChangeArrowheads="1"/>
          </p:cNvSpPr>
          <p:nvPr>
            <p:ph type="sldNum" sz="quarter" idx="12"/>
          </p:nvPr>
        </p:nvSpPr>
        <p:spPr>
          <a:ln/>
        </p:spPr>
        <p:txBody>
          <a:bodyPr/>
          <a:lstStyle>
            <a:lvl1pPr>
              <a:defRPr/>
            </a:lvl1pPr>
          </a:lstStyle>
          <a:p>
            <a:pPr>
              <a:defRPr/>
            </a:pPr>
            <a:fld id="{BFCDC081-BE0F-4ACC-AADC-1183B877399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98266441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79"/>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80"/>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81"/>
          <p:cNvSpPr>
            <a:spLocks noGrp="1" noChangeArrowheads="1"/>
          </p:cNvSpPr>
          <p:nvPr>
            <p:ph type="sldNum" sz="quarter" idx="12"/>
          </p:nvPr>
        </p:nvSpPr>
        <p:spPr>
          <a:ln/>
        </p:spPr>
        <p:txBody>
          <a:bodyPr/>
          <a:lstStyle>
            <a:lvl1pPr>
              <a:defRPr/>
            </a:lvl1pPr>
          </a:lstStyle>
          <a:p>
            <a:pPr>
              <a:defRPr/>
            </a:pPr>
            <a:fld id="{49A58931-A30F-40C5-AA63-B28D4027837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35415756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9"/>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80"/>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81"/>
          <p:cNvSpPr>
            <a:spLocks noGrp="1" noChangeArrowheads="1"/>
          </p:cNvSpPr>
          <p:nvPr>
            <p:ph type="sldNum" sz="quarter" idx="12"/>
          </p:nvPr>
        </p:nvSpPr>
        <p:spPr>
          <a:ln/>
        </p:spPr>
        <p:txBody>
          <a:bodyPr/>
          <a:lstStyle>
            <a:lvl1pPr>
              <a:defRPr/>
            </a:lvl1pPr>
          </a:lstStyle>
          <a:p>
            <a:pPr>
              <a:defRPr/>
            </a:pPr>
            <a:fld id="{4C2CD80F-0568-4D88-9A14-3E5427D50CB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0318810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9"/>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80"/>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81"/>
          <p:cNvSpPr>
            <a:spLocks noGrp="1" noChangeArrowheads="1"/>
          </p:cNvSpPr>
          <p:nvPr>
            <p:ph type="sldNum" sz="quarter" idx="12"/>
          </p:nvPr>
        </p:nvSpPr>
        <p:spPr>
          <a:ln/>
        </p:spPr>
        <p:txBody>
          <a:bodyPr/>
          <a:lstStyle>
            <a:lvl1pPr>
              <a:defRPr/>
            </a:lvl1pPr>
          </a:lstStyle>
          <a:p>
            <a:pPr>
              <a:defRPr/>
            </a:pPr>
            <a:fld id="{B988BD61-AC10-4FBB-BC66-A5D49F809A0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98547727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9"/>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80"/>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81"/>
          <p:cNvSpPr>
            <a:spLocks noGrp="1" noChangeArrowheads="1"/>
          </p:cNvSpPr>
          <p:nvPr>
            <p:ph type="sldNum" sz="quarter" idx="12"/>
          </p:nvPr>
        </p:nvSpPr>
        <p:spPr>
          <a:ln/>
        </p:spPr>
        <p:txBody>
          <a:bodyPr/>
          <a:lstStyle>
            <a:lvl1pPr>
              <a:defRPr/>
            </a:lvl1pPr>
          </a:lstStyle>
          <a:p>
            <a:pPr>
              <a:defRPr/>
            </a:pPr>
            <a:fld id="{2D5B4754-288E-4C68-B482-0F7ED379E2F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98586152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79"/>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80"/>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81"/>
          <p:cNvSpPr>
            <a:spLocks noGrp="1" noChangeArrowheads="1"/>
          </p:cNvSpPr>
          <p:nvPr>
            <p:ph type="sldNum" sz="quarter" idx="12"/>
          </p:nvPr>
        </p:nvSpPr>
        <p:spPr>
          <a:ln/>
        </p:spPr>
        <p:txBody>
          <a:bodyPr/>
          <a:lstStyle>
            <a:lvl1pPr>
              <a:defRPr/>
            </a:lvl1pPr>
          </a:lstStyle>
          <a:p>
            <a:pPr>
              <a:defRPr/>
            </a:pPr>
            <a:fld id="{0BE29853-78DA-407B-B063-FB2B406EEBC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70842159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48350"/>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7813"/>
            <a:ext cx="6019800" cy="58483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79"/>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80"/>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81"/>
          <p:cNvSpPr>
            <a:spLocks noGrp="1" noChangeArrowheads="1"/>
          </p:cNvSpPr>
          <p:nvPr>
            <p:ph type="sldNum" sz="quarter" idx="12"/>
          </p:nvPr>
        </p:nvSpPr>
        <p:spPr>
          <a:ln/>
        </p:spPr>
        <p:txBody>
          <a:bodyPr/>
          <a:lstStyle>
            <a:lvl1pPr>
              <a:defRPr/>
            </a:lvl1pPr>
          </a:lstStyle>
          <a:p>
            <a:pPr>
              <a:defRPr/>
            </a:pPr>
            <a:fld id="{F4B65F94-9337-42CD-8E7A-6F125AB301B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546792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theme" Target="../theme/theme3.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theme" Target="../theme/theme4.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theme" Target="../theme/theme5.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6.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7.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A0C855-DF17-4344-9A9C-D6917549FCFD}" type="datetimeFigureOut">
              <a:rPr lang="en-CA" smtClean="0"/>
              <a:t>2017-02-28</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41BD99-2688-4EB2-80A3-74607F7ED793}" type="slidenum">
              <a:rPr lang="en-CA" smtClean="0"/>
              <a:t>‹#›</a:t>
            </a:fld>
            <a:endParaRPr lang="en-CA"/>
          </a:p>
        </p:txBody>
      </p:sp>
    </p:spTree>
    <p:extLst>
      <p:ext uri="{BB962C8B-B14F-4D97-AF65-F5344CB8AC3E}">
        <p14:creationId xmlns:p14="http://schemas.microsoft.com/office/powerpoint/2010/main" val="3104768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defRPr/>
            </a:pPr>
            <a:endParaRPr lang="en-US">
              <a:solidFill>
                <a:prstClr val="white">
                  <a:tint val="75000"/>
                </a:prstClr>
              </a:solidFill>
              <a:latin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defRPr/>
            </a:pPr>
            <a:endParaRPr lang="en-US">
              <a:solidFill>
                <a:prstClr val="white">
                  <a:tint val="75000"/>
                </a:prstClr>
              </a:solidFill>
              <a:latin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31612B66-8FFA-4DB6-8460-460E46B3AF4A}" type="slidenum">
              <a:rPr lang="en-US">
                <a:solidFill>
                  <a:prstClr val="white">
                    <a:tint val="75000"/>
                  </a:prstClr>
                </a:solidFill>
                <a:latin typeface="Arial" charset="0"/>
              </a:rPr>
              <a:pPr fontAlgn="base">
                <a:spcBef>
                  <a:spcPct val="0"/>
                </a:spcBef>
                <a:spcAft>
                  <a:spcPct val="0"/>
                </a:spcAft>
                <a:defRPr/>
              </a:pPr>
              <a:t>‹#›</a:t>
            </a:fld>
            <a:endParaRPr lang="en-US">
              <a:solidFill>
                <a:prstClr val="white">
                  <a:tint val="75000"/>
                </a:prstClr>
              </a:solidFill>
              <a:latin typeface="Arial" charset="0"/>
            </a:endParaRPr>
          </a:p>
        </p:txBody>
      </p:sp>
    </p:spTree>
    <p:extLst>
      <p:ext uri="{BB962C8B-B14F-4D97-AF65-F5344CB8AC3E}">
        <p14:creationId xmlns:p14="http://schemas.microsoft.com/office/powerpoint/2010/main" val="3644920556"/>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35EC2229-788D-4236-BF49-B353AB679870}" type="slidenum">
              <a:rPr lang="en-US" altLang="en-US">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120947074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35EC2229-788D-4236-BF49-B353AB679870}" type="slidenum">
              <a:rPr lang="en-US" altLang="en-US">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89082270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8EF02E63-97CB-4A64-8834-9DBF24A946B1}"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114070055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eaLnBrk="0" fontAlgn="base" hangingPunct="0">
              <a:spcBef>
                <a:spcPct val="0"/>
              </a:spcBef>
              <a:spcAft>
                <a:spcPct val="0"/>
              </a:spcAft>
              <a:defRPr/>
            </a:pPr>
            <a:fld id="{C0AD1E5E-3FE0-4839-9269-3AAF82A18984}" type="slidenum">
              <a:rPr lang="en-US">
                <a:solidFill>
                  <a:srgbClr val="000000"/>
                </a:solidFill>
              </a:rPr>
              <a:pPr eaLnBrk="0" fontAlgn="base" hangingPunct="0">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3391405685"/>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3784" name="Freeform 24"/>
          <p:cNvSpPr>
            <a:spLocks/>
          </p:cNvSpPr>
          <p:nvPr/>
        </p:nvSpPr>
        <p:spPr bwMode="hidden">
          <a:xfrm>
            <a:off x="6627813" y="6429375"/>
            <a:ext cx="285750" cy="209550"/>
          </a:xfrm>
          <a:custGeom>
            <a:avLst/>
            <a:gdLst>
              <a:gd name="T0" fmla="*/ 0 w 179"/>
              <a:gd name="T1" fmla="*/ 132 h 132"/>
              <a:gd name="T2" fmla="*/ 29 w 179"/>
              <a:gd name="T3" fmla="*/ 132 h 132"/>
              <a:gd name="T4" fmla="*/ 77 w 179"/>
              <a:gd name="T5" fmla="*/ 108 h 132"/>
              <a:gd name="T6" fmla="*/ 119 w 179"/>
              <a:gd name="T7" fmla="*/ 78 h 132"/>
              <a:gd name="T8" fmla="*/ 155 w 179"/>
              <a:gd name="T9" fmla="*/ 48 h 132"/>
              <a:gd name="T10" fmla="*/ 179 w 179"/>
              <a:gd name="T11" fmla="*/ 12 h 132"/>
              <a:gd name="T12" fmla="*/ 173 w 179"/>
              <a:gd name="T13" fmla="*/ 6 h 132"/>
              <a:gd name="T14" fmla="*/ 167 w 179"/>
              <a:gd name="T15" fmla="*/ 0 h 132"/>
              <a:gd name="T16" fmla="*/ 137 w 179"/>
              <a:gd name="T17" fmla="*/ 42 h 132"/>
              <a:gd name="T18" fmla="*/ 101 w 179"/>
              <a:gd name="T19" fmla="*/ 78 h 132"/>
              <a:gd name="T20" fmla="*/ 53 w 179"/>
              <a:gd name="T21" fmla="*/ 108 h 132"/>
              <a:gd name="T22" fmla="*/ 0 w 179"/>
              <a:gd name="T23" fmla="*/ 132 h 132"/>
              <a:gd name="T24" fmla="*/ 0 w 179"/>
              <a:gd name="T25"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grpSp>
        <p:nvGrpSpPr>
          <p:cNvPr id="1027" name="Group 77"/>
          <p:cNvGrpSpPr>
            <a:grpSpLocks/>
          </p:cNvGrpSpPr>
          <p:nvPr/>
        </p:nvGrpSpPr>
        <p:grpSpPr bwMode="auto">
          <a:xfrm>
            <a:off x="3175" y="4267200"/>
            <a:ext cx="9140825" cy="2590800"/>
            <a:chOff x="2" y="2688"/>
            <a:chExt cx="5758" cy="1632"/>
          </a:xfrm>
        </p:grpSpPr>
        <p:sp>
          <p:nvSpPr>
            <p:cNvPr id="1033" name="Freeform 3"/>
            <p:cNvSpPr>
              <a:spLocks/>
            </p:cNvSpPr>
            <p:nvPr/>
          </p:nvSpPr>
          <p:spPr bwMode="hidden">
            <a:xfrm>
              <a:off x="2" y="2688"/>
              <a:ext cx="5758" cy="1632"/>
            </a:xfrm>
            <a:custGeom>
              <a:avLst/>
              <a:gdLst>
                <a:gd name="T0" fmla="*/ 5830 w 5740"/>
                <a:gd name="T1" fmla="*/ 33 h 4316"/>
                <a:gd name="T2" fmla="*/ 0 w 5740"/>
                <a:gd name="T3" fmla="*/ 33 h 4316"/>
                <a:gd name="T4" fmla="*/ 0 w 5740"/>
                <a:gd name="T5" fmla="*/ 0 h 4316"/>
                <a:gd name="T6" fmla="*/ 5830 w 5740"/>
                <a:gd name="T7" fmla="*/ 0 h 4316"/>
                <a:gd name="T8" fmla="*/ 5830 w 5740"/>
                <a:gd name="T9" fmla="*/ 33 h 4316"/>
                <a:gd name="T10" fmla="*/ 5830 w 5740"/>
                <a:gd name="T11" fmla="*/ 33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grpSp>
          <p:nvGrpSpPr>
            <p:cNvPr id="1034" name="Group 74"/>
            <p:cNvGrpSpPr>
              <a:grpSpLocks/>
            </p:cNvGrpSpPr>
            <p:nvPr userDrawn="1"/>
          </p:nvGrpSpPr>
          <p:grpSpPr bwMode="auto">
            <a:xfrm>
              <a:off x="3528" y="3715"/>
              <a:ext cx="792" cy="521"/>
              <a:chOff x="3527" y="3715"/>
              <a:chExt cx="792" cy="521"/>
            </a:xfrm>
          </p:grpSpPr>
          <p:sp>
            <p:nvSpPr>
              <p:cNvPr id="373774" name="Oval 14"/>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3775" name="Oval 15"/>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3776" name="Oval 16"/>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3777" name="Oval 17"/>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3778" name="Oval 18"/>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3779" name="Freeform 19"/>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780" name="Freeform 20"/>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781" name="Freeform 21"/>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782" name="Freeform 22"/>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783" name="Freeform 23"/>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813" name="Oval 53"/>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grpSp>
        <p:grpSp>
          <p:nvGrpSpPr>
            <p:cNvPr id="1035" name="Group 73"/>
            <p:cNvGrpSpPr>
              <a:grpSpLocks/>
            </p:cNvGrpSpPr>
            <p:nvPr userDrawn="1"/>
          </p:nvGrpSpPr>
          <p:grpSpPr bwMode="auto">
            <a:xfrm>
              <a:off x="1776" y="3631"/>
              <a:ext cx="1626" cy="683"/>
              <a:chOff x="1776" y="3631"/>
              <a:chExt cx="1626" cy="683"/>
            </a:xfrm>
          </p:grpSpPr>
          <p:sp>
            <p:nvSpPr>
              <p:cNvPr id="373766" name="Oval 6"/>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3767" name="Oval 7"/>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3768" name="Oval 8"/>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3769" name="Oval 9"/>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3770" name="Oval 10"/>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3771" name="Oval 11"/>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3772" name="Oval 12"/>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3773" name="Oval 13"/>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3785" name="Freeform 25"/>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786" name="Freeform 26"/>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787" name="Freeform 27"/>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788" name="Freeform 28"/>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1079" name="Freeform 29"/>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sp>
            <p:nvSpPr>
              <p:cNvPr id="1080" name="Freeform 30"/>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sp>
            <p:nvSpPr>
              <p:cNvPr id="373791" name="Freeform 31"/>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792" name="Freeform 32"/>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793" name="Freeform 33"/>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1084" name="Freeform 34"/>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grpSp>
        <p:grpSp>
          <p:nvGrpSpPr>
            <p:cNvPr id="1036" name="Group 76"/>
            <p:cNvGrpSpPr>
              <a:grpSpLocks/>
            </p:cNvGrpSpPr>
            <p:nvPr userDrawn="1"/>
          </p:nvGrpSpPr>
          <p:grpSpPr bwMode="auto">
            <a:xfrm>
              <a:off x="4128" y="3360"/>
              <a:ext cx="1351" cy="821"/>
              <a:chOff x="4128" y="3360"/>
              <a:chExt cx="1351" cy="821"/>
            </a:xfrm>
          </p:grpSpPr>
          <p:sp>
            <p:nvSpPr>
              <p:cNvPr id="373795" name="Freeform 35"/>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796" name="Freeform 36"/>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797" name="Freeform 37"/>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798" name="Freeform 38"/>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799" name="Freeform 39"/>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800" name="Freeform 40"/>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801" name="Freeform 41"/>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1057" name="Freeform 42"/>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sp>
            <p:nvSpPr>
              <p:cNvPr id="373803" name="Freeform 43"/>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804" name="Freeform 44"/>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805" name="Freeform 45"/>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p:spPr>
            <p:txBody>
              <a:bodyPr/>
              <a:lstStyle/>
              <a:p>
                <a:pPr eaLnBrk="0" fontAlgn="base" hangingPunct="0">
                  <a:spcBef>
                    <a:spcPct val="0"/>
                  </a:spcBef>
                  <a:spcAft>
                    <a:spcPct val="0"/>
                  </a:spcAft>
                  <a:defRPr/>
                </a:pPr>
                <a:endParaRPr lang="en-CA">
                  <a:solidFill>
                    <a:srgbClr val="FFFFFF"/>
                  </a:solidFill>
                </a:endParaRPr>
              </a:p>
            </p:txBody>
          </p:sp>
          <p:sp>
            <p:nvSpPr>
              <p:cNvPr id="373815" name="Oval 55"/>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3816" name="Oval 56"/>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3817" name="Oval 57"/>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3818" name="Oval 58"/>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3819" name="Oval 59"/>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sp>
            <p:nvSpPr>
              <p:cNvPr id="373820" name="Oval 60"/>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p:spPr>
            <p:txBody>
              <a:bodyPr/>
              <a:lstStyle/>
              <a:p>
                <a:pPr eaLnBrk="0" fontAlgn="base" hangingPunct="0">
                  <a:spcBef>
                    <a:spcPct val="0"/>
                  </a:spcBef>
                  <a:spcAft>
                    <a:spcPct val="0"/>
                  </a:spcAft>
                  <a:defRPr/>
                </a:pPr>
                <a:endParaRPr lang="en-CA">
                  <a:solidFill>
                    <a:srgbClr val="FFFFFF"/>
                  </a:solidFill>
                </a:endParaRPr>
              </a:p>
            </p:txBody>
          </p:sp>
        </p:grpSp>
        <p:grpSp>
          <p:nvGrpSpPr>
            <p:cNvPr id="1037" name="Group 75"/>
            <p:cNvGrpSpPr>
              <a:grpSpLocks/>
            </p:cNvGrpSpPr>
            <p:nvPr userDrawn="1"/>
          </p:nvGrpSpPr>
          <p:grpSpPr bwMode="auto">
            <a:xfrm>
              <a:off x="5280" y="3024"/>
              <a:ext cx="425" cy="258"/>
              <a:chOff x="5280" y="3024"/>
              <a:chExt cx="425" cy="258"/>
            </a:xfrm>
          </p:grpSpPr>
          <p:sp>
            <p:nvSpPr>
              <p:cNvPr id="1038" name="Freeform 46"/>
              <p:cNvSpPr>
                <a:spLocks/>
              </p:cNvSpPr>
              <p:nvPr/>
            </p:nvSpPr>
            <p:spPr bwMode="hidden">
              <a:xfrm>
                <a:off x="5280" y="3186"/>
                <a:ext cx="383" cy="96"/>
              </a:xfrm>
              <a:custGeom>
                <a:avLst/>
                <a:gdLst>
                  <a:gd name="T0" fmla="*/ 214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4 w 382"/>
                  <a:gd name="T19" fmla="*/ 96 h 96"/>
                  <a:gd name="T20" fmla="*/ 268 w 382"/>
                  <a:gd name="T21" fmla="*/ 90 h 96"/>
                  <a:gd name="T22" fmla="*/ 316 w 382"/>
                  <a:gd name="T23" fmla="*/ 84 h 96"/>
                  <a:gd name="T24" fmla="*/ 357 w 382"/>
                  <a:gd name="T25" fmla="*/ 66 h 96"/>
                  <a:gd name="T26" fmla="*/ 387 w 382"/>
                  <a:gd name="T27" fmla="*/ 42 h 96"/>
                  <a:gd name="T28" fmla="*/ 381 w 382"/>
                  <a:gd name="T29" fmla="*/ 42 h 96"/>
                  <a:gd name="T30" fmla="*/ 351 w 382"/>
                  <a:gd name="T31" fmla="*/ 66 h 96"/>
                  <a:gd name="T32" fmla="*/ 310 w 382"/>
                  <a:gd name="T33" fmla="*/ 78 h 96"/>
                  <a:gd name="T34" fmla="*/ 268 w 382"/>
                  <a:gd name="T35" fmla="*/ 90 h 96"/>
                  <a:gd name="T36" fmla="*/ 214 w 382"/>
                  <a:gd name="T37" fmla="*/ 96 h 96"/>
                  <a:gd name="T38" fmla="*/ 214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sp>
            <p:nvSpPr>
              <p:cNvPr id="1039" name="Freeform 47"/>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sp>
            <p:nvSpPr>
              <p:cNvPr id="1040" name="Freeform 48"/>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sp>
            <p:nvSpPr>
              <p:cNvPr id="1041" name="Freeform 49"/>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sp>
            <p:nvSpPr>
              <p:cNvPr id="1042" name="Freeform 50"/>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sp>
            <p:nvSpPr>
              <p:cNvPr id="1043" name="Freeform 51"/>
              <p:cNvSpPr>
                <a:spLocks/>
              </p:cNvSpPr>
              <p:nvPr/>
            </p:nvSpPr>
            <p:spPr bwMode="hidden">
              <a:xfrm>
                <a:off x="5489" y="3042"/>
                <a:ext cx="186" cy="210"/>
              </a:xfrm>
              <a:custGeom>
                <a:avLst/>
                <a:gdLst>
                  <a:gd name="T0" fmla="*/ 0 w 185"/>
                  <a:gd name="T1" fmla="*/ 6 h 210"/>
                  <a:gd name="T2" fmla="*/ 66 w 185"/>
                  <a:gd name="T3" fmla="*/ 12 h 210"/>
                  <a:gd name="T4" fmla="*/ 124 w 185"/>
                  <a:gd name="T5" fmla="*/ 36 h 210"/>
                  <a:gd name="T6" fmla="*/ 160 w 185"/>
                  <a:gd name="T7" fmla="*/ 72 h 210"/>
                  <a:gd name="T8" fmla="*/ 166 w 185"/>
                  <a:gd name="T9" fmla="*/ 90 h 210"/>
                  <a:gd name="T10" fmla="*/ 172 w 185"/>
                  <a:gd name="T11" fmla="*/ 114 h 210"/>
                  <a:gd name="T12" fmla="*/ 166 w 185"/>
                  <a:gd name="T13" fmla="*/ 138 h 210"/>
                  <a:gd name="T14" fmla="*/ 154 w 185"/>
                  <a:gd name="T15" fmla="*/ 162 h 210"/>
                  <a:gd name="T16" fmla="*/ 124 w 185"/>
                  <a:gd name="T17" fmla="*/ 180 h 210"/>
                  <a:gd name="T18" fmla="*/ 90 w 185"/>
                  <a:gd name="T19" fmla="*/ 198 h 210"/>
                  <a:gd name="T20" fmla="*/ 101 w 185"/>
                  <a:gd name="T21" fmla="*/ 210 h 210"/>
                  <a:gd name="T22" fmla="*/ 136 w 185"/>
                  <a:gd name="T23" fmla="*/ 192 h 210"/>
                  <a:gd name="T24" fmla="*/ 166 w 185"/>
                  <a:gd name="T25" fmla="*/ 168 h 210"/>
                  <a:gd name="T26" fmla="*/ 184 w 185"/>
                  <a:gd name="T27" fmla="*/ 144 h 210"/>
                  <a:gd name="T28" fmla="*/ 190 w 185"/>
                  <a:gd name="T29" fmla="*/ 114 h 210"/>
                  <a:gd name="T30" fmla="*/ 184 w 185"/>
                  <a:gd name="T31" fmla="*/ 90 h 210"/>
                  <a:gd name="T32" fmla="*/ 178 w 185"/>
                  <a:gd name="T33" fmla="*/ 66 h 210"/>
                  <a:gd name="T34" fmla="*/ 160 w 185"/>
                  <a:gd name="T35" fmla="*/ 48 h 210"/>
                  <a:gd name="T36" fmla="*/ 136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sp>
            <p:nvSpPr>
              <p:cNvPr id="1044" name="Freeform 52"/>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CA">
                  <a:solidFill>
                    <a:srgbClr val="FFFFFF"/>
                  </a:solidFill>
                </a:endParaRPr>
              </a:p>
            </p:txBody>
          </p:sp>
          <p:grpSp>
            <p:nvGrpSpPr>
              <p:cNvPr id="1045" name="Group 61"/>
              <p:cNvGrpSpPr>
                <a:grpSpLocks/>
              </p:cNvGrpSpPr>
              <p:nvPr/>
            </p:nvGrpSpPr>
            <p:grpSpPr bwMode="auto">
              <a:xfrm>
                <a:off x="5381" y="3085"/>
                <a:ext cx="227" cy="132"/>
                <a:chOff x="5381" y="3085"/>
                <a:chExt cx="227" cy="132"/>
              </a:xfrm>
            </p:grpSpPr>
            <p:sp>
              <p:nvSpPr>
                <p:cNvPr id="1046"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0" fontAlgn="base" hangingPunct="0">
                    <a:spcBef>
                      <a:spcPct val="0"/>
                    </a:spcBef>
                    <a:spcAft>
                      <a:spcPct val="0"/>
                    </a:spcAft>
                  </a:pPr>
                  <a:endParaRPr lang="en-CA" altLang="en-US">
                    <a:solidFill>
                      <a:srgbClr val="FFFFFF"/>
                    </a:solidFill>
                  </a:endParaRPr>
                </a:p>
              </p:txBody>
            </p:sp>
            <p:sp>
              <p:nvSpPr>
                <p:cNvPr id="1047"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0" fontAlgn="base" hangingPunct="0">
                    <a:spcBef>
                      <a:spcPct val="0"/>
                    </a:spcBef>
                    <a:spcAft>
                      <a:spcPct val="0"/>
                    </a:spcAft>
                  </a:pPr>
                  <a:endParaRPr lang="en-CA" altLang="en-US">
                    <a:solidFill>
                      <a:srgbClr val="FFFFFF"/>
                    </a:solidFill>
                  </a:endParaRPr>
                </a:p>
              </p:txBody>
            </p:sp>
            <p:sp>
              <p:nvSpPr>
                <p:cNvPr id="1048"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0" fontAlgn="base" hangingPunct="0">
                    <a:spcBef>
                      <a:spcPct val="0"/>
                    </a:spcBef>
                    <a:spcAft>
                      <a:spcPct val="0"/>
                    </a:spcAft>
                  </a:pPr>
                  <a:endParaRPr lang="en-CA" altLang="en-US">
                    <a:solidFill>
                      <a:srgbClr val="FFFFFF"/>
                    </a:solidFill>
                  </a:endParaRPr>
                </a:p>
              </p:txBody>
            </p:sp>
            <p:sp>
              <p:nvSpPr>
                <p:cNvPr id="1049"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0" fontAlgn="base" hangingPunct="0">
                    <a:spcBef>
                      <a:spcPct val="0"/>
                    </a:spcBef>
                    <a:spcAft>
                      <a:spcPct val="0"/>
                    </a:spcAft>
                  </a:pPr>
                  <a:endParaRPr lang="en-CA" altLang="en-US">
                    <a:solidFill>
                      <a:srgbClr val="FFFFFF"/>
                    </a:solidFill>
                  </a:endParaRPr>
                </a:p>
              </p:txBody>
            </p:sp>
          </p:grpSp>
        </p:grpSp>
      </p:grpSp>
      <p:sp>
        <p:nvSpPr>
          <p:cNvPr id="373826" name="Rectangle 66"/>
          <p:cNvSpPr>
            <a:spLocks noGrp="1" noChangeArrowheads="1"/>
          </p:cNvSpPr>
          <p:nvPr>
            <p:ph type="title"/>
          </p:nvPr>
        </p:nvSpPr>
        <p:spPr bwMode="auto">
          <a:xfrm>
            <a:off x="457200" y="277813"/>
            <a:ext cx="8229600" cy="1139825"/>
          </a:xfrm>
          <a:prstGeom prst="rect">
            <a:avLst/>
          </a:prstGeom>
          <a:noFill/>
          <a:ln>
            <a:noFill/>
          </a:ln>
          <a:effectLst/>
          <a:ex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373838" name="Rectangle 78"/>
          <p:cNvSpPr>
            <a:spLocks noGrp="1" noChangeArrowheads="1"/>
          </p:cNvSpPr>
          <p:nvPr>
            <p:ph type="body" idx="1"/>
          </p:nvPr>
        </p:nvSpPr>
        <p:spPr bwMode="auto">
          <a:xfrm>
            <a:off x="457200" y="1600200"/>
            <a:ext cx="8229600" cy="4525963"/>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73839" name="Rectangle 79"/>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defRPr>
            </a:lvl1pPr>
          </a:lstStyle>
          <a:p>
            <a:pPr fontAlgn="base">
              <a:spcBef>
                <a:spcPct val="0"/>
              </a:spcBef>
              <a:spcAft>
                <a:spcPct val="0"/>
              </a:spcAft>
              <a:defRPr/>
            </a:pPr>
            <a:endParaRPr lang="en-US">
              <a:solidFill>
                <a:srgbClr val="FFFFFF"/>
              </a:solidFill>
            </a:endParaRPr>
          </a:p>
        </p:txBody>
      </p:sp>
      <p:sp>
        <p:nvSpPr>
          <p:cNvPr id="373840" name="Rectangle 80"/>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defRPr>
            </a:lvl1pPr>
          </a:lstStyle>
          <a:p>
            <a:pPr fontAlgn="base">
              <a:spcBef>
                <a:spcPct val="0"/>
              </a:spcBef>
              <a:spcAft>
                <a:spcPct val="0"/>
              </a:spcAft>
              <a:defRPr/>
            </a:pPr>
            <a:endParaRPr lang="en-US">
              <a:solidFill>
                <a:srgbClr val="FFFFFF"/>
              </a:solidFill>
            </a:endParaRPr>
          </a:p>
        </p:txBody>
      </p:sp>
      <p:sp>
        <p:nvSpPr>
          <p:cNvPr id="373841" name="Rectangle 81"/>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pPr fontAlgn="base">
              <a:spcBef>
                <a:spcPct val="0"/>
              </a:spcBef>
              <a:spcAft>
                <a:spcPct val="0"/>
              </a:spcAft>
              <a:defRPr/>
            </a:pPr>
            <a:fld id="{7047A7FA-D3CF-4D8C-AC0D-61E5CCA622A0}" type="slidenum">
              <a:rPr lang="en-US">
                <a:solidFill>
                  <a:srgbClr val="FFFFFF"/>
                </a:solidFill>
              </a:rPr>
              <a:pPr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1854781350"/>
      </p:ext>
    </p:extLst>
  </p:cSld>
  <p:clrMap bg1="dk2" tx1="lt1" bg2="dk1" tx2="lt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3.xml"/><Relationship Id="rId7"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3.png"/><Relationship Id="rId4" Type="http://schemas.openxmlformats.org/officeDocument/2006/relationships/oleObject" Target="../embeddings/oleObject2.bin"/><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5.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8.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0.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png"/><Relationship Id="rId9"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24.wmf"/><Relationship Id="rId7" Type="http://schemas.openxmlformats.org/officeDocument/2006/relationships/image" Target="../media/image28.wmf"/><Relationship Id="rId2" Type="http://schemas.openxmlformats.org/officeDocument/2006/relationships/image" Target="../media/image23.jpeg"/><Relationship Id="rId1" Type="http://schemas.openxmlformats.org/officeDocument/2006/relationships/slideLayout" Target="../slideLayouts/slideLayout62.xml"/><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7.xml"/><Relationship Id="rId1" Type="http://schemas.openxmlformats.org/officeDocument/2006/relationships/vmlDrawing" Target="../drawings/vmlDrawing3.vml"/><Relationship Id="rId6" Type="http://schemas.openxmlformats.org/officeDocument/2006/relationships/image" Target="../media/image30.png"/><Relationship Id="rId5" Type="http://schemas.openxmlformats.org/officeDocument/2006/relationships/image" Target="../media/image2.png"/><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5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3.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flipV="1">
            <a:off x="457200" y="1417638"/>
            <a:ext cx="8229600" cy="787400"/>
          </a:xfrm>
        </p:spPr>
        <p:txBody>
          <a:bodyPr/>
          <a:lstStyle/>
          <a:p>
            <a:endParaRPr lang="en-US" altLang="en-US"/>
          </a:p>
        </p:txBody>
      </p:sp>
      <p:pic>
        <p:nvPicPr>
          <p:cNvPr id="58371" name="Picture 3" descr="seeingdoublesockeyebright[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23850" y="260350"/>
            <a:ext cx="8351838" cy="59055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8372" name="Text Box 4"/>
          <p:cNvSpPr txBox="1">
            <a:spLocks noChangeArrowheads="1"/>
          </p:cNvSpPr>
          <p:nvPr/>
        </p:nvSpPr>
        <p:spPr bwMode="auto">
          <a:xfrm>
            <a:off x="1908175" y="1628775"/>
            <a:ext cx="39592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endParaRPr lang="en-US" altLang="en-US" sz="1800"/>
          </a:p>
        </p:txBody>
      </p:sp>
      <p:sp>
        <p:nvSpPr>
          <p:cNvPr id="58373" name="Text Box 5"/>
          <p:cNvSpPr txBox="1">
            <a:spLocks noChangeArrowheads="1"/>
          </p:cNvSpPr>
          <p:nvPr/>
        </p:nvSpPr>
        <p:spPr bwMode="auto">
          <a:xfrm>
            <a:off x="323528" y="243245"/>
            <a:ext cx="8352928" cy="1569660"/>
          </a:xfrm>
          <a:prstGeom prst="rect">
            <a:avLst/>
          </a:prstGeom>
          <a:solidFill>
            <a:srgbClr val="0070C0"/>
          </a:solidFill>
          <a:ln w="9525">
            <a:solidFill>
              <a:schemeClr val="tx1"/>
            </a:solidFill>
            <a:miter lim="800000"/>
            <a:headEnd/>
            <a:tailEnd/>
          </a:ln>
          <a:effectLst/>
        </p:spPr>
        <p:txBody>
          <a:bodyPr wrap="square">
            <a:spAutoFit/>
          </a:bodyPr>
          <a:lstStyle/>
          <a:p>
            <a:pPr algn="ctr" eaLnBrk="1" hangingPunct="1"/>
            <a:r>
              <a:rPr lang="en-US" altLang="en-US" sz="3200" b="1" dirty="0" smtClean="0">
                <a:solidFill>
                  <a:schemeClr val="bg1"/>
                </a:solidFill>
                <a:latin typeface="Times New Roman" pitchFamily="18" charset="0"/>
              </a:rPr>
              <a:t>Managing </a:t>
            </a:r>
            <a:r>
              <a:rPr lang="en-US" altLang="en-US" sz="3200" b="1" dirty="0" smtClean="0">
                <a:solidFill>
                  <a:schemeClr val="bg1"/>
                </a:solidFill>
                <a:latin typeface="Times New Roman" pitchFamily="18" charset="0"/>
              </a:rPr>
              <a:t>Wild Salmon </a:t>
            </a:r>
            <a:r>
              <a:rPr lang="en-US" altLang="en-US" sz="3200" b="1" dirty="0" smtClean="0">
                <a:solidFill>
                  <a:schemeClr val="bg1"/>
                </a:solidFill>
                <a:latin typeface="Times New Roman" pitchFamily="18" charset="0"/>
              </a:rPr>
              <a:t>Biodiversity</a:t>
            </a:r>
            <a:r>
              <a:rPr lang="en-US" altLang="en-US" sz="3200" b="1" dirty="0" smtClean="0">
                <a:solidFill>
                  <a:schemeClr val="bg1"/>
                </a:solidFill>
                <a:latin typeface="Times New Roman" pitchFamily="18" charset="0"/>
              </a:rPr>
              <a:t> </a:t>
            </a:r>
            <a:r>
              <a:rPr lang="en-US" altLang="en-US" sz="3200" b="1" dirty="0" smtClean="0">
                <a:solidFill>
                  <a:schemeClr val="bg1"/>
                </a:solidFill>
                <a:latin typeface="Times New Roman" pitchFamily="18" charset="0"/>
              </a:rPr>
              <a:t>(DFO 2005) </a:t>
            </a:r>
            <a:r>
              <a:rPr lang="en-US" altLang="en-US" sz="3200" b="1" dirty="0" smtClean="0">
                <a:solidFill>
                  <a:schemeClr val="bg1"/>
                </a:solidFill>
                <a:latin typeface="Times New Roman" pitchFamily="18" charset="0"/>
              </a:rPr>
              <a:t>Given</a:t>
            </a:r>
            <a:r>
              <a:rPr lang="en-US" altLang="en-US" sz="3200" b="1" dirty="0" smtClean="0">
                <a:solidFill>
                  <a:schemeClr val="bg1"/>
                </a:solidFill>
                <a:latin typeface="Times New Roman" pitchFamily="18" charset="0"/>
              </a:rPr>
              <a:t> </a:t>
            </a:r>
            <a:r>
              <a:rPr lang="en-US" altLang="en-US" sz="3200" b="1" dirty="0" smtClean="0">
                <a:solidFill>
                  <a:schemeClr val="bg1"/>
                </a:solidFill>
                <a:latin typeface="Times New Roman" pitchFamily="18" charset="0"/>
              </a:rPr>
              <a:t>the Challenge of Climate Change in Canada’s Pacific Region</a:t>
            </a:r>
            <a:endParaRPr lang="en-CA" altLang="en-US" sz="3200" b="1" dirty="0">
              <a:solidFill>
                <a:schemeClr val="bg1"/>
              </a:solidFill>
              <a:latin typeface="Times New Roman" pitchFamily="18" charset="0"/>
            </a:endParaRPr>
          </a:p>
        </p:txBody>
      </p:sp>
      <p:sp>
        <p:nvSpPr>
          <p:cNvPr id="58374" name="Text Box 6"/>
          <p:cNvSpPr txBox="1">
            <a:spLocks noChangeArrowheads="1"/>
          </p:cNvSpPr>
          <p:nvPr/>
        </p:nvSpPr>
        <p:spPr bwMode="auto">
          <a:xfrm>
            <a:off x="333274" y="5733256"/>
            <a:ext cx="6840562" cy="369332"/>
          </a:xfrm>
          <a:prstGeom prst="rect">
            <a:avLst/>
          </a:prstGeom>
          <a:solidFill>
            <a:srgbClr val="0070C0"/>
          </a:solidFill>
          <a:ln>
            <a:noFill/>
          </a:ln>
          <a:effectLst/>
        </p:spPr>
        <p:txBody>
          <a:bodyPr wrap="square">
            <a:spAutoFit/>
          </a:bodyPr>
          <a:lstStyle/>
          <a:p>
            <a:pPr eaLnBrk="1" hangingPunct="1"/>
            <a:r>
              <a:rPr lang="en-US" altLang="en-US" b="1" dirty="0" smtClean="0">
                <a:solidFill>
                  <a:schemeClr val="bg1"/>
                </a:solidFill>
                <a:latin typeface="Times New Roman" pitchFamily="18" charset="0"/>
              </a:rPr>
              <a:t>Dr. Kim Hyatt, NPLCC  Meeting,  Vancouver,  March, 2017</a:t>
            </a:r>
            <a:endParaRPr lang="en-CA" altLang="en-US" b="1" dirty="0">
              <a:solidFill>
                <a:schemeClr val="bg1"/>
              </a:solidFill>
              <a:latin typeface="Times New Roman" pitchFamily="18" charset="0"/>
            </a:endParaRPr>
          </a:p>
        </p:txBody>
      </p:sp>
    </p:spTree>
    <p:extLst>
      <p:ext uri="{BB962C8B-B14F-4D97-AF65-F5344CB8AC3E}">
        <p14:creationId xmlns:p14="http://schemas.microsoft.com/office/powerpoint/2010/main" val="37009252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7554" name="Object 2"/>
          <p:cNvGraphicFramePr>
            <a:graphicFrameLocks noChangeAspect="1"/>
          </p:cNvGraphicFramePr>
          <p:nvPr/>
        </p:nvGraphicFramePr>
        <p:xfrm>
          <a:off x="0" y="6381750"/>
          <a:ext cx="6675438" cy="476250"/>
        </p:xfrm>
        <a:graphic>
          <a:graphicData uri="http://schemas.openxmlformats.org/presentationml/2006/ole">
            <mc:AlternateContent xmlns:mc="http://schemas.openxmlformats.org/markup-compatibility/2006">
              <mc:Choice xmlns:v="urn:schemas-microsoft-com:vml" Requires="v">
                <p:oleObj spid="_x0000_s3082" name="Bitmap Image" r:id="rId4" imgW="6676190" imgH="409632" progId="Paint.Picture">
                  <p:embed/>
                </p:oleObj>
              </mc:Choice>
              <mc:Fallback>
                <p:oleObj name="Bitmap Image" r:id="rId4" imgW="6676190" imgH="409632"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381750"/>
                        <a:ext cx="6675438"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7556" name="Text Box 4"/>
          <p:cNvSpPr txBox="1">
            <a:spLocks noChangeArrowheads="1"/>
          </p:cNvSpPr>
          <p:nvPr/>
        </p:nvSpPr>
        <p:spPr bwMode="auto">
          <a:xfrm>
            <a:off x="250825" y="931957"/>
            <a:ext cx="8642350" cy="5601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lnSpc>
                <a:spcPct val="110000"/>
              </a:lnSpc>
              <a:spcBef>
                <a:spcPts val="1500"/>
              </a:spcBef>
              <a:spcAft>
                <a:spcPct val="0"/>
              </a:spcAft>
            </a:pPr>
            <a:endParaRPr lang="en-CA" sz="2800" dirty="0" smtClean="0"/>
          </a:p>
          <a:p>
            <a:pPr marL="457200" indent="-457200" fontAlgn="base">
              <a:lnSpc>
                <a:spcPct val="110000"/>
              </a:lnSpc>
              <a:spcBef>
                <a:spcPts val="1500"/>
              </a:spcBef>
              <a:spcAft>
                <a:spcPct val="0"/>
              </a:spcAft>
              <a:buFont typeface="Arial" panose="020B0604020202020204" pitchFamily="34" charset="0"/>
              <a:buChar char="•"/>
            </a:pPr>
            <a:r>
              <a:rPr lang="en-CA" sz="2800" dirty="0"/>
              <a:t>Intent: </a:t>
            </a:r>
            <a:r>
              <a:rPr lang="en-CA" sz="2800" dirty="0" smtClean="0"/>
              <a:t>provide a thumbnail sketch of wild salmon diversity in Canada’s Pacific region</a:t>
            </a:r>
            <a:r>
              <a:rPr lang="en-CA" sz="2800" dirty="0" smtClean="0"/>
              <a:t> .</a:t>
            </a:r>
          </a:p>
          <a:p>
            <a:pPr marL="457200" indent="-457200" fontAlgn="base">
              <a:lnSpc>
                <a:spcPct val="110000"/>
              </a:lnSpc>
              <a:spcBef>
                <a:spcPts val="1500"/>
              </a:spcBef>
              <a:spcAft>
                <a:spcPct val="0"/>
              </a:spcAft>
              <a:buFont typeface="Arial" panose="020B0604020202020204" pitchFamily="34" charset="0"/>
              <a:buChar char="•"/>
            </a:pPr>
            <a:r>
              <a:rPr lang="en-CA" sz="2800" dirty="0" smtClean="0"/>
              <a:t>Identify challenge of managing them as a high value but complex entity.</a:t>
            </a:r>
          </a:p>
          <a:p>
            <a:pPr marL="457200" indent="-457200" fontAlgn="base">
              <a:lnSpc>
                <a:spcPct val="110000"/>
              </a:lnSpc>
              <a:spcBef>
                <a:spcPts val="1500"/>
              </a:spcBef>
              <a:spcAft>
                <a:spcPct val="0"/>
              </a:spcAft>
              <a:buFont typeface="Arial" panose="020B0604020202020204" pitchFamily="34" charset="0"/>
              <a:buChar char="•"/>
            </a:pPr>
            <a:r>
              <a:rPr lang="en-CA" sz="2800" dirty="0" smtClean="0"/>
              <a:t>Use examples from freshwater and marine ecosystems to highlight the challenges climate change poses for sustainable management of this species complex in our region. </a:t>
            </a:r>
            <a:endParaRPr lang="en-CA" sz="2800" dirty="0" smtClean="0"/>
          </a:p>
          <a:p>
            <a:pPr marL="457200" indent="-457200" fontAlgn="base">
              <a:lnSpc>
                <a:spcPct val="110000"/>
              </a:lnSpc>
              <a:spcBef>
                <a:spcPts val="1500"/>
              </a:spcBef>
              <a:spcAft>
                <a:spcPct val="0"/>
              </a:spcAft>
              <a:buFont typeface="Arial" panose="020B0604020202020204" pitchFamily="34" charset="0"/>
              <a:buChar char="•"/>
            </a:pPr>
            <a:endParaRPr lang="en-CA" sz="2800" dirty="0" smtClean="0"/>
          </a:p>
        </p:txBody>
      </p:sp>
      <p:sp>
        <p:nvSpPr>
          <p:cNvPr id="5" name="TextBox 4"/>
          <p:cNvSpPr txBox="1"/>
          <p:nvPr/>
        </p:nvSpPr>
        <p:spPr>
          <a:xfrm>
            <a:off x="0" y="-22150"/>
            <a:ext cx="9144000" cy="954107"/>
          </a:xfrm>
          <a:prstGeom prst="rect">
            <a:avLst/>
          </a:prstGeom>
          <a:solidFill>
            <a:srgbClr val="0070C0"/>
          </a:solidFill>
        </p:spPr>
        <p:txBody>
          <a:bodyPr wrap="square" rtlCol="0">
            <a:spAutoFit/>
          </a:bodyPr>
          <a:lstStyle/>
          <a:p>
            <a:pPr algn="ctr"/>
            <a:r>
              <a:rPr lang="en-CA" sz="2800" b="1" dirty="0" smtClean="0">
                <a:solidFill>
                  <a:schemeClr val="bg1"/>
                </a:solidFill>
              </a:rPr>
              <a:t>Sustainable Management of Wild Salmon CUs (i.e. ESU’s) in Canada’s Pacific Region (and the NPLCC)</a:t>
            </a:r>
            <a:endParaRPr lang="en-CA" sz="2800" b="1" dirty="0" smtClean="0">
              <a:solidFill>
                <a:schemeClr val="bg1"/>
              </a:solidFill>
            </a:endParaRPr>
          </a:p>
        </p:txBody>
      </p:sp>
      <p:sp>
        <p:nvSpPr>
          <p:cNvPr id="7" name="Text Box 5"/>
          <p:cNvSpPr txBox="1">
            <a:spLocks noChangeArrowheads="1"/>
          </p:cNvSpPr>
          <p:nvPr/>
        </p:nvSpPr>
        <p:spPr bwMode="auto">
          <a:xfrm>
            <a:off x="3923928" y="6386517"/>
            <a:ext cx="5220074" cy="47148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50000"/>
              </a:spcBef>
              <a:spcAft>
                <a:spcPct val="0"/>
              </a:spcAft>
            </a:pPr>
            <a:r>
              <a:rPr lang="en-CA" sz="1400" dirty="0">
                <a:solidFill>
                  <a:srgbClr val="000000"/>
                </a:solidFill>
              </a:rPr>
              <a:t>K. Hyatt, Salmon &amp; Environment, Fraser Forum, Jan 2017.</a:t>
            </a:r>
          </a:p>
          <a:p>
            <a:pPr algn="ctr" fontAlgn="base">
              <a:spcBef>
                <a:spcPct val="50000"/>
              </a:spcBef>
              <a:spcAft>
                <a:spcPct val="0"/>
              </a:spcAft>
            </a:pPr>
            <a:endParaRPr lang="en-CA" sz="1400" dirty="0">
              <a:solidFill>
                <a:srgbClr val="000000"/>
              </a:solidFill>
            </a:endParaRPr>
          </a:p>
          <a:p>
            <a:pPr algn="ctr" fontAlgn="base">
              <a:spcBef>
                <a:spcPct val="50000"/>
              </a:spcBef>
              <a:spcAft>
                <a:spcPct val="0"/>
              </a:spcAft>
            </a:pPr>
            <a:endParaRPr lang="en-CA" sz="1400" dirty="0">
              <a:solidFill>
                <a:srgbClr val="000000"/>
              </a:solidFill>
            </a:endParaRPr>
          </a:p>
        </p:txBody>
      </p:sp>
    </p:spTree>
    <p:extLst>
      <p:ext uri="{BB962C8B-B14F-4D97-AF65-F5344CB8AC3E}">
        <p14:creationId xmlns:p14="http://schemas.microsoft.com/office/powerpoint/2010/main" val="10811459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084" name="Object 4"/>
          <p:cNvGraphicFramePr>
            <a:graphicFrameLocks noGrp="1" noChangeAspect="1"/>
          </p:cNvGraphicFramePr>
          <p:nvPr>
            <p:ph sz="quarter" idx="1"/>
          </p:nvPr>
        </p:nvGraphicFramePr>
        <p:xfrm>
          <a:off x="989013" y="1219200"/>
          <a:ext cx="6754812" cy="5153025"/>
        </p:xfrm>
        <a:graphic>
          <a:graphicData uri="http://schemas.openxmlformats.org/presentationml/2006/ole">
            <mc:AlternateContent xmlns:mc="http://schemas.openxmlformats.org/markup-compatibility/2006">
              <mc:Choice xmlns:v="urn:schemas-microsoft-com:vml" Requires="v">
                <p:oleObj spid="_x0000_s1077" name="Image" r:id="rId4" imgW="10458172" imgH="7980233" progId="Photoshop.Image.5">
                  <p:embed/>
                </p:oleObj>
              </mc:Choice>
              <mc:Fallback>
                <p:oleObj name="Image" r:id="rId4" imgW="10458172" imgH="7980233"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9013" y="1219200"/>
                        <a:ext cx="6754812" cy="515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6086" name="Object 6"/>
          <p:cNvGraphicFramePr>
            <a:graphicFrameLocks noGrp="1" noChangeAspect="1"/>
          </p:cNvGraphicFramePr>
          <p:nvPr>
            <p:ph sz="quarter" idx="2"/>
          </p:nvPr>
        </p:nvGraphicFramePr>
        <p:xfrm>
          <a:off x="6399213" y="4724400"/>
          <a:ext cx="2668587" cy="482600"/>
        </p:xfrm>
        <a:graphic>
          <a:graphicData uri="http://schemas.openxmlformats.org/presentationml/2006/ole">
            <mc:AlternateContent xmlns:mc="http://schemas.openxmlformats.org/markup-compatibility/2006">
              <mc:Choice xmlns:v="urn:schemas-microsoft-com:vml" Requires="v">
                <p:oleObj spid="_x0000_s1078" name="Image" r:id="rId6" imgW="3583480" imgH="482710" progId="Photoshop.Image.5">
                  <p:embed/>
                </p:oleObj>
              </mc:Choice>
              <mc:Fallback>
                <p:oleObj name="Image" r:id="rId6" imgW="3583480" imgH="482710" progId="Photoshop.Image.5">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99213" y="4724400"/>
                        <a:ext cx="2668587" cy="48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6089" name="Object 9"/>
          <p:cNvGraphicFramePr>
            <a:graphicFrameLocks noGrp="1" noChangeAspect="1"/>
          </p:cNvGraphicFramePr>
          <p:nvPr>
            <p:ph sz="quarter" idx="3"/>
          </p:nvPr>
        </p:nvGraphicFramePr>
        <p:xfrm>
          <a:off x="0" y="1981200"/>
          <a:ext cx="2209800" cy="1643063"/>
        </p:xfrm>
        <a:graphic>
          <a:graphicData uri="http://schemas.openxmlformats.org/presentationml/2006/ole">
            <mc:AlternateContent xmlns:mc="http://schemas.openxmlformats.org/markup-compatibility/2006">
              <mc:Choice xmlns:v="urn:schemas-microsoft-com:vml" Requires="v">
                <p:oleObj spid="_x0000_s1079" name="Image" r:id="rId8" imgW="3964702" imgH="2948112" progId="Photoshop.Image.5">
                  <p:embed/>
                </p:oleObj>
              </mc:Choice>
              <mc:Fallback>
                <p:oleObj name="Image" r:id="rId8" imgW="3964702" imgH="2948112" progId="Photoshop.Image.5">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1981200"/>
                        <a:ext cx="2209800" cy="164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6298" name="Rectangle 218"/>
          <p:cNvSpPr>
            <a:spLocks noChangeArrowheads="1"/>
          </p:cNvSpPr>
          <p:nvPr/>
        </p:nvSpPr>
        <p:spPr bwMode="auto">
          <a:xfrm>
            <a:off x="3656013" y="1905000"/>
            <a:ext cx="990600" cy="1066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46092" name="Text Box 12"/>
          <p:cNvSpPr txBox="1">
            <a:spLocks noChangeArrowheads="1"/>
          </p:cNvSpPr>
          <p:nvPr/>
        </p:nvSpPr>
        <p:spPr bwMode="auto">
          <a:xfrm>
            <a:off x="685800" y="4144963"/>
            <a:ext cx="16764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latin typeface="Book Antiqua" pitchFamily="18" charset="0"/>
              </a:rPr>
              <a:t>Queen Charlotte’s</a:t>
            </a:r>
          </a:p>
        </p:txBody>
      </p:sp>
      <p:sp>
        <p:nvSpPr>
          <p:cNvPr id="46093" name="Text Box 13"/>
          <p:cNvSpPr txBox="1">
            <a:spLocks noChangeArrowheads="1"/>
          </p:cNvSpPr>
          <p:nvPr/>
        </p:nvSpPr>
        <p:spPr bwMode="auto">
          <a:xfrm>
            <a:off x="1828800" y="5562600"/>
            <a:ext cx="1676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latin typeface="Book Antiqua" pitchFamily="18" charset="0"/>
              </a:rPr>
              <a:t>Vancouver Island</a:t>
            </a:r>
          </a:p>
        </p:txBody>
      </p:sp>
      <p:sp>
        <p:nvSpPr>
          <p:cNvPr id="46512" name="Rectangle 432"/>
          <p:cNvSpPr>
            <a:spLocks noChangeArrowheads="1"/>
          </p:cNvSpPr>
          <p:nvPr/>
        </p:nvSpPr>
        <p:spPr bwMode="auto">
          <a:xfrm>
            <a:off x="3810000" y="1295400"/>
            <a:ext cx="2133600" cy="2209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graphicFrame>
        <p:nvGraphicFramePr>
          <p:cNvPr id="46511" name="Group 431"/>
          <p:cNvGraphicFramePr>
            <a:graphicFrameLocks noGrp="1"/>
          </p:cNvGraphicFramePr>
          <p:nvPr>
            <p:ph sz="quarter" idx="4"/>
          </p:nvPr>
        </p:nvGraphicFramePr>
        <p:xfrm>
          <a:off x="3657600" y="609600"/>
          <a:ext cx="5334000" cy="2971805"/>
        </p:xfrm>
        <a:graphic>
          <a:graphicData uri="http://schemas.openxmlformats.org/drawingml/2006/table">
            <a:tbl>
              <a:tblPr/>
              <a:tblGrid>
                <a:gridCol w="711200"/>
                <a:gridCol w="925513"/>
                <a:gridCol w="696912"/>
                <a:gridCol w="877888"/>
                <a:gridCol w="698500"/>
                <a:gridCol w="765175"/>
                <a:gridCol w="658812"/>
              </a:tblGrid>
              <a:tr h="406400">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cs typeface="Times New Roman" pitchFamily="18" charset="0"/>
                        </a:rPr>
                        <a:t>Total</a:t>
                      </a:r>
                      <a:endParaRPr kumimoji="0" lang="en-US" altLang="en-US" sz="1000" b="0"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cs typeface="Times New Roman" pitchFamily="18" charset="0"/>
                        </a:rPr>
                        <a:t>Stocks</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cs typeface="Times New Roman" pitchFamily="18" charset="0"/>
                        </a:rPr>
                        <a:t>Species</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cs typeface="Times New Roman" pitchFamily="18" charset="0"/>
                        </a:rPr>
                        <a:t>% for </a:t>
                      </a:r>
                      <a:endParaRPr kumimoji="0" lang="en-US" altLang="en-US" sz="1000" b="0"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cs typeface="Times New Roman" pitchFamily="18" charset="0"/>
                        </a:rPr>
                        <a:t>Region</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en-US" altLang="en-US" sz="1000" b="0"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cs typeface="Times New Roman" pitchFamily="18" charset="0"/>
                        </a:rPr>
                        <a:t>“Healthy”</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cs typeface="Times New Roman" pitchFamily="18" charset="0"/>
                        </a:rPr>
                        <a:t>% Med</a:t>
                      </a:r>
                      <a:endParaRPr kumimoji="0" lang="en-US" altLang="en-US" sz="1000" b="0"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cs typeface="Times New Roman" pitchFamily="18" charset="0"/>
                        </a:rPr>
                        <a:t>Risk</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cs typeface="Times New Roman" pitchFamily="18" charset="0"/>
                        </a:rPr>
                        <a:t>% High</a:t>
                      </a:r>
                      <a:endParaRPr kumimoji="0" lang="en-US" altLang="en-US" sz="1000" b="0"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cs typeface="Times New Roman" pitchFamily="18" charset="0"/>
                        </a:rPr>
                        <a:t>Risk</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en-US" altLang="en-US" sz="1000" b="0" i="0" u="none" strike="noStrike" cap="none" normalizeH="0" baseline="0" smtClean="0">
                        <a:ln>
                          <a:noFill/>
                        </a:ln>
                        <a:solidFill>
                          <a:schemeClr val="tx1"/>
                        </a:solidFill>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Times New Roman" pitchFamily="18" charset="0"/>
                          <a:cs typeface="Times New Roman" pitchFamily="18" charset="0"/>
                        </a:rPr>
                        <a:t>Extinct</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r>
              <a:tr h="249238">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249238">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866</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Chinook</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9</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82.5</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1.5</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11.8</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4.3</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a:noFill/>
                    </a:lnT>
                    <a:lnB>
                      <a:noFill/>
                    </a:lnB>
                    <a:lnTlToBr>
                      <a:noFill/>
                    </a:lnTlToBr>
                    <a:lnBlToTr>
                      <a:noFill/>
                    </a:lnBlToTr>
                    <a:noFill/>
                  </a:tcPr>
                </a:tc>
              </a:tr>
              <a:tr h="249238">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1625</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Chum</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17</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84.7</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1.1</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12.4</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1.9</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a:noFill/>
                    </a:lnT>
                    <a:lnB>
                      <a:noFill/>
                    </a:lnB>
                    <a:lnTlToBr>
                      <a:noFill/>
                    </a:lnTlToBr>
                    <a:lnBlToTr>
                      <a:noFill/>
                    </a:lnBlToTr>
                    <a:noFill/>
                  </a:tcPr>
                </a:tc>
              </a:tr>
              <a:tr h="249238">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2594</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Coho</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27</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79.4</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1.7</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16.6</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2.2</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a:noFill/>
                    </a:lnT>
                    <a:lnB>
                      <a:noFill/>
                    </a:lnB>
                    <a:lnTlToBr>
                      <a:noFill/>
                    </a:lnTlToBr>
                    <a:lnBlToTr>
                      <a:noFill/>
                    </a:lnBlToTr>
                    <a:noFill/>
                  </a:tcPr>
                </a:tc>
              </a:tr>
              <a:tr h="249238">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2169</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Pink</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solidFill>
                      <a:schemeClr val="bg1"/>
                    </a:solid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23</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88.1</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1.4</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9.3</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1.2</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a:noFill/>
                    </a:lnT>
                    <a:lnB>
                      <a:noFill/>
                    </a:lnB>
                    <a:lnTlToBr>
                      <a:noFill/>
                    </a:lnTlToBr>
                    <a:lnBlToTr>
                      <a:noFill/>
                    </a:lnBlToTr>
                    <a:noFill/>
                  </a:tcPr>
                </a:tc>
              </a:tr>
              <a:tr h="249238">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917</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Sockeye</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9.5</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84.8</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0.4</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11.2</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3.7</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a:noFill/>
                    </a:lnT>
                    <a:lnB>
                      <a:noFill/>
                    </a:lnB>
                    <a:lnTlToBr>
                      <a:noFill/>
                    </a:lnTlToBr>
                    <a:lnBlToTr>
                      <a:noFill/>
                    </a:lnBlToTr>
                    <a:noFill/>
                  </a:tcPr>
                </a:tc>
              </a:tr>
              <a:tr h="249238">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867</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Steelhead</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9</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91.3</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3.2</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2.6</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2.9</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a:noFill/>
                    </a:lnT>
                    <a:lnB>
                      <a:noFill/>
                    </a:lnB>
                    <a:lnTlToBr>
                      <a:noFill/>
                    </a:lnTlToBr>
                    <a:lnBlToTr>
                      <a:noFill/>
                    </a:lnBlToTr>
                    <a:noFill/>
                  </a:tcPr>
                </a:tc>
              </a:tr>
              <a:tr h="249238">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612</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Cutthroat</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6.3</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60.0</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5.6</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17.8</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Book Antiqua" pitchFamily="18" charset="0"/>
                          <a:cs typeface="Times New Roman" pitchFamily="18" charset="0"/>
                        </a:rPr>
                        <a:t>16.7</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a:noFill/>
                    </a:lnT>
                    <a:lnB>
                      <a:noFill/>
                    </a:lnB>
                    <a:lnTlToBr>
                      <a:noFill/>
                    </a:lnTlToBr>
                    <a:lnBlToTr>
                      <a:noFill/>
                    </a:lnBlToTr>
                    <a:noFill/>
                  </a:tcPr>
                </a:tc>
              </a:tr>
              <a:tr h="249238">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eaLnBrk="0" fontAlgn="base" hangingPunct="0">
                        <a:spcBef>
                          <a:spcPct val="20000"/>
                        </a:spcBef>
                        <a:spcAft>
                          <a:spcPct val="0"/>
                        </a:spcAft>
                        <a:defRPr>
                          <a:solidFill>
                            <a:schemeClr val="tx1"/>
                          </a:solidFill>
                          <a:latin typeface="Times New Roman" pitchFamily="18" charset="0"/>
                        </a:defRPr>
                      </a:lvl6pPr>
                      <a:lvl7pPr eaLnBrk="0" fontAlgn="base" hangingPunct="0">
                        <a:spcBef>
                          <a:spcPct val="20000"/>
                        </a:spcBef>
                        <a:spcAft>
                          <a:spcPct val="0"/>
                        </a:spcAft>
                        <a:defRPr>
                          <a:solidFill>
                            <a:schemeClr val="tx1"/>
                          </a:solidFill>
                          <a:latin typeface="Times New Roman" pitchFamily="18" charset="0"/>
                        </a:defRPr>
                      </a:lvl7pPr>
                      <a:lvl8pPr eaLnBrk="0" fontAlgn="base" hangingPunct="0">
                        <a:spcBef>
                          <a:spcPct val="20000"/>
                        </a:spcBef>
                        <a:spcAft>
                          <a:spcPct val="0"/>
                        </a:spcAft>
                        <a:defRPr>
                          <a:solidFill>
                            <a:schemeClr val="tx1"/>
                          </a:solidFill>
                          <a:latin typeface="Times New Roman" pitchFamily="18" charset="0"/>
                        </a:defRPr>
                      </a:lvl8pPr>
                      <a:lvl9pPr eaLnBrk="0" fontAlgn="base" hangingPunct="0">
                        <a:spcBef>
                          <a:spcPct val="20000"/>
                        </a:spcBef>
                        <a:spcAft>
                          <a:spcPct val="0"/>
                        </a:spcAft>
                        <a:defRPr>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322263">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Book Antiqua" pitchFamily="18" charset="0"/>
                          <a:cs typeface="Times New Roman" pitchFamily="18" charset="0"/>
                        </a:rPr>
                        <a:t>9650</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Book Antiqua" pitchFamily="18" charset="0"/>
                          <a:cs typeface="Times New Roman" pitchFamily="18" charset="0"/>
                        </a:rPr>
                        <a:t>% of all</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w="12700" cap="flat" cmpd="sng" algn="ctr">
                      <a:solidFill>
                        <a:srgbClr val="000000"/>
                      </a:solidFill>
                      <a:prstDash val="solid"/>
                      <a:round/>
                      <a:headEnd type="none" w="med" len="med"/>
                      <a:tailEnd type="none" w="med" len="med"/>
                    </a:lnT>
                    <a:lnB cap="flat">
                      <a:noFill/>
                    </a:lnB>
                    <a:lnTlToBr>
                      <a:noFill/>
                    </a:lnTlToBr>
                    <a:lnBlToTr>
                      <a:noFill/>
                    </a:lnBlToTr>
                    <a:solidFill>
                      <a:schemeClr val="bg1"/>
                    </a:solid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Book Antiqua" pitchFamily="18" charset="0"/>
                          <a:cs typeface="Times New Roman" pitchFamily="18" charset="0"/>
                        </a:rPr>
                        <a:t>100</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Book Antiqua" pitchFamily="18" charset="0"/>
                          <a:cs typeface="Times New Roman" pitchFamily="18" charset="0"/>
                        </a:rPr>
                        <a:t>84.2</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Book Antiqua" pitchFamily="18" charset="0"/>
                          <a:cs typeface="Times New Roman" pitchFamily="18" charset="0"/>
                        </a:rPr>
                        <a:t>1.5</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Book Antiqua" pitchFamily="18" charset="0"/>
                          <a:cs typeface="Times New Roman" pitchFamily="18" charset="0"/>
                        </a:rPr>
                        <a:t>11.9</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marL="342900" indent="-342900">
                        <a:spcBef>
                          <a:spcPct val="20000"/>
                        </a:spcBef>
                        <a:defRPr sz="2800">
                          <a:solidFill>
                            <a:schemeClr val="tx1"/>
                          </a:solidFill>
                          <a:latin typeface="Times New Roman" pitchFamily="18" charset="0"/>
                        </a:defRPr>
                      </a:lvl1pPr>
                      <a:lvl2pPr marL="742950" indent="-285750">
                        <a:spcBef>
                          <a:spcPct val="20000"/>
                        </a:spcBef>
                        <a:defRPr sz="2400">
                          <a:solidFill>
                            <a:schemeClr val="tx1"/>
                          </a:solidFill>
                          <a:latin typeface="Times New Roman" pitchFamily="18" charset="0"/>
                        </a:defRPr>
                      </a:lvl2pPr>
                      <a:lvl3pPr marL="1143000" indent="-228600">
                        <a:spcBef>
                          <a:spcPct val="20000"/>
                        </a:spcBef>
                        <a:defRPr sz="2000">
                          <a:solidFill>
                            <a:schemeClr val="tx1"/>
                          </a:solidFill>
                          <a:latin typeface="Times New Roman" pitchFamily="18" charset="0"/>
                        </a:defRPr>
                      </a:lvl3pPr>
                      <a:lvl4pPr marL="1600200" indent="-228600">
                        <a:spcBef>
                          <a:spcPct val="20000"/>
                        </a:spcBef>
                        <a:defRPr>
                          <a:solidFill>
                            <a:schemeClr val="tx1"/>
                          </a:solidFill>
                          <a:latin typeface="Times New Roman" pitchFamily="18" charset="0"/>
                        </a:defRPr>
                      </a:lvl4pPr>
                      <a:lvl5pPr marL="2057400" indent="-228600">
                        <a:spcBef>
                          <a:spcPct val="20000"/>
                        </a:spcBef>
                        <a:defRPr>
                          <a:solidFill>
                            <a:schemeClr val="tx1"/>
                          </a:solidFill>
                          <a:latin typeface="Times New Roman" pitchFamily="18" charset="0"/>
                        </a:defRPr>
                      </a:lvl5pPr>
                      <a:lvl6pPr marL="2514600" indent="-228600" eaLnBrk="0" fontAlgn="base" hangingPunct="0">
                        <a:spcBef>
                          <a:spcPct val="20000"/>
                        </a:spcBef>
                        <a:spcAft>
                          <a:spcPct val="0"/>
                        </a:spcAft>
                        <a:defRPr>
                          <a:solidFill>
                            <a:schemeClr val="tx1"/>
                          </a:solidFill>
                          <a:latin typeface="Times New Roman" pitchFamily="18" charset="0"/>
                        </a:defRPr>
                      </a:lvl6pPr>
                      <a:lvl7pPr marL="2971800" indent="-228600" eaLnBrk="0" fontAlgn="base" hangingPunct="0">
                        <a:spcBef>
                          <a:spcPct val="20000"/>
                        </a:spcBef>
                        <a:spcAft>
                          <a:spcPct val="0"/>
                        </a:spcAft>
                        <a:defRPr>
                          <a:solidFill>
                            <a:schemeClr val="tx1"/>
                          </a:solidFill>
                          <a:latin typeface="Times New Roman" pitchFamily="18" charset="0"/>
                        </a:defRPr>
                      </a:lvl7pPr>
                      <a:lvl8pPr marL="3429000" indent="-228600" eaLnBrk="0" fontAlgn="base" hangingPunct="0">
                        <a:spcBef>
                          <a:spcPct val="20000"/>
                        </a:spcBef>
                        <a:spcAft>
                          <a:spcPct val="0"/>
                        </a:spcAft>
                        <a:defRPr>
                          <a:solidFill>
                            <a:schemeClr val="tx1"/>
                          </a:solidFill>
                          <a:latin typeface="Times New Roman" pitchFamily="18" charset="0"/>
                        </a:defRPr>
                      </a:lvl8pPr>
                      <a:lvl9pPr marL="3886200" indent="-228600" eaLnBrk="0" fontAlgn="base" hangingPunct="0">
                        <a:spcBef>
                          <a:spcPct val="20000"/>
                        </a:spcBef>
                        <a:spcAft>
                          <a:spcPct val="0"/>
                        </a:spcAft>
                        <a:defRPr>
                          <a:solidFill>
                            <a:schemeClr val="tx1"/>
                          </a:solidFill>
                          <a:latin typeface="Times New Roman" pitchFamily="18" charset="0"/>
                        </a:defRPr>
                      </a:lvl9p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chemeClr val="tx1"/>
                          </a:solidFill>
                          <a:effectLst/>
                          <a:latin typeface="Book Antiqua" pitchFamily="18" charset="0"/>
                          <a:cs typeface="Times New Roman" pitchFamily="18" charset="0"/>
                        </a:rPr>
                        <a:t>2.5</a:t>
                      </a:r>
                      <a:endParaRPr kumimoji="0" lang="en-US" altLang="en-US" sz="1000" b="0" i="0" u="none" strike="noStrike" cap="none" normalizeH="0" baseline="0" smtClean="0">
                        <a:ln>
                          <a:noFill/>
                        </a:ln>
                        <a:solidFill>
                          <a:schemeClr val="tx1"/>
                        </a:solidFill>
                        <a:effectLst/>
                        <a:latin typeface="Times New Roman" pitchFamily="18" charset="0"/>
                      </a:endParaRPr>
                    </a:p>
                  </a:txBody>
                  <a:tcPr horzOverflow="overflow">
                    <a:lnL>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r>
            </a:tbl>
          </a:graphicData>
        </a:graphic>
      </p:graphicFrame>
      <p:sp>
        <p:nvSpPr>
          <p:cNvPr id="46513" name="Text Box 433"/>
          <p:cNvSpPr txBox="1">
            <a:spLocks noChangeArrowheads="1"/>
          </p:cNvSpPr>
          <p:nvPr/>
        </p:nvSpPr>
        <p:spPr bwMode="auto">
          <a:xfrm>
            <a:off x="228600" y="152400"/>
            <a:ext cx="7848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u="sng" dirty="0">
                <a:solidFill>
                  <a:srgbClr val="006600"/>
                </a:solidFill>
              </a:rPr>
              <a:t>Status of Salmon “Stocks” on Canada’s West Coast (Slaney, Hyatt, Northcote and Fielden,1996).</a:t>
            </a:r>
          </a:p>
        </p:txBody>
      </p:sp>
      <p:sp>
        <p:nvSpPr>
          <p:cNvPr id="46514" name="Text Box 434"/>
          <p:cNvSpPr txBox="1">
            <a:spLocks noChangeArrowheads="1"/>
          </p:cNvSpPr>
          <p:nvPr/>
        </p:nvSpPr>
        <p:spPr bwMode="auto">
          <a:xfrm>
            <a:off x="228600" y="6248400"/>
            <a:ext cx="89154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500" b="1" dirty="0">
                <a:latin typeface="Book Antiqua" pitchFamily="18" charset="0"/>
              </a:rPr>
              <a:t>More than 9650 “stocks” of 7 species of salmon account for annual returns of between 5 to 30 million </a:t>
            </a:r>
            <a:r>
              <a:rPr lang="en-US" altLang="en-US" sz="1500" b="1" dirty="0" err="1">
                <a:latin typeface="Book Antiqua" pitchFamily="18" charset="0"/>
              </a:rPr>
              <a:t>spawners</a:t>
            </a:r>
            <a:r>
              <a:rPr lang="en-US" altLang="en-US" sz="1500" b="1" dirty="0">
                <a:latin typeface="Book Antiqua" pitchFamily="18" charset="0"/>
              </a:rPr>
              <a:t> that occupy more than 2500 B.C. lakes, streams and rivers</a:t>
            </a:r>
          </a:p>
        </p:txBody>
      </p:sp>
    </p:spTree>
    <p:extLst>
      <p:ext uri="{BB962C8B-B14F-4D97-AF65-F5344CB8AC3E}">
        <p14:creationId xmlns:p14="http://schemas.microsoft.com/office/powerpoint/2010/main" val="840835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3" descr="gfe_id_23Mar10.png"/>
          <p:cNvPicPr>
            <a:picLocks noChangeAspect="1"/>
          </p:cNvPicPr>
          <p:nvPr/>
        </p:nvPicPr>
        <p:blipFill>
          <a:blip r:embed="rId3">
            <a:extLst>
              <a:ext uri="{28A0092B-C50C-407E-A947-70E740481C1C}">
                <a14:useLocalDpi xmlns:a14="http://schemas.microsoft.com/office/drawing/2010/main" val="0"/>
              </a:ext>
            </a:extLst>
          </a:blip>
          <a:srcRect l="26563" t="4588" r="31250" b="8606"/>
          <a:stretch>
            <a:fillRect/>
          </a:stretch>
        </p:blipFill>
        <p:spPr bwMode="auto">
          <a:xfrm>
            <a:off x="928688" y="1071563"/>
            <a:ext cx="41433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27" name="Rectangle 3"/>
          <p:cNvSpPr>
            <a:spLocks noGrp="1" noChangeArrowheads="1"/>
          </p:cNvSpPr>
          <p:nvPr>
            <p:ph type="body" idx="4294967295"/>
          </p:nvPr>
        </p:nvSpPr>
        <p:spPr>
          <a:xfrm>
            <a:off x="5319463" y="4437112"/>
            <a:ext cx="2928938" cy="1285875"/>
          </a:xfrm>
        </p:spPr>
        <p:txBody>
          <a:bodyPr>
            <a:normAutofit lnSpcReduction="10000"/>
          </a:bodyPr>
          <a:lstStyle/>
          <a:p>
            <a:pPr marL="342900" lvl="2" indent="-233363" eaLnBrk="1" hangingPunct="1">
              <a:spcBef>
                <a:spcPct val="0"/>
              </a:spcBef>
            </a:pPr>
            <a:r>
              <a:rPr lang="en-CA" altLang="en-US" sz="1400" dirty="0" smtClean="0">
                <a:latin typeface="Calibri" pitchFamily="34" charset="0"/>
              </a:rPr>
              <a:t>Approx. 3460 river systems with documented salmon presence in Pacific/Yukon Region</a:t>
            </a:r>
          </a:p>
          <a:p>
            <a:pPr marL="342900" lvl="2" indent="-233363" eaLnBrk="1" hangingPunct="1">
              <a:spcBef>
                <a:spcPct val="0"/>
              </a:spcBef>
            </a:pPr>
            <a:r>
              <a:rPr lang="en-CA" altLang="en-US" sz="1400" dirty="0" smtClean="0">
                <a:latin typeface="Calibri" pitchFamily="34" charset="0"/>
              </a:rPr>
              <a:t>There are many more- these are only those in DFOs </a:t>
            </a:r>
            <a:r>
              <a:rPr lang="en-CA" altLang="en-US" sz="1400" dirty="0" err="1" smtClean="0">
                <a:latin typeface="Calibri" pitchFamily="34" charset="0"/>
              </a:rPr>
              <a:t>nuSEDS</a:t>
            </a:r>
            <a:r>
              <a:rPr lang="en-CA" altLang="en-US" sz="1400" dirty="0" smtClean="0">
                <a:latin typeface="Calibri" pitchFamily="34" charset="0"/>
              </a:rPr>
              <a:t> database.</a:t>
            </a:r>
          </a:p>
          <a:p>
            <a:pPr marL="400050" lvl="1" eaLnBrk="1" hangingPunct="1">
              <a:spcBef>
                <a:spcPct val="0"/>
              </a:spcBef>
            </a:pPr>
            <a:endParaRPr lang="en-CA" altLang="en-US" sz="1800" dirty="0" smtClean="0">
              <a:latin typeface="Calibri" pitchFamily="34" charset="0"/>
            </a:endParaRPr>
          </a:p>
        </p:txBody>
      </p:sp>
      <p:sp>
        <p:nvSpPr>
          <p:cNvPr id="129028" name="Title 3"/>
          <p:cNvSpPr>
            <a:spLocks noGrp="1"/>
          </p:cNvSpPr>
          <p:nvPr>
            <p:ph type="title" idx="4294967295"/>
          </p:nvPr>
        </p:nvSpPr>
        <p:spPr>
          <a:xfrm>
            <a:off x="285750" y="571500"/>
            <a:ext cx="7742238" cy="446088"/>
          </a:xfrm>
        </p:spPr>
        <p:txBody>
          <a:bodyPr>
            <a:normAutofit fontScale="90000"/>
          </a:bodyPr>
          <a:lstStyle/>
          <a:p>
            <a:r>
              <a:rPr lang="en-US" altLang="en-US" dirty="0" smtClean="0">
                <a:solidFill>
                  <a:schemeClr val="bg1"/>
                </a:solidFill>
                <a:latin typeface="Calibri" pitchFamily="34" charset="0"/>
              </a:rPr>
              <a:t>Escapement Monitoring Sites</a:t>
            </a:r>
          </a:p>
        </p:txBody>
      </p:sp>
      <p:sp>
        <p:nvSpPr>
          <p:cNvPr id="2" name="TextBox 1"/>
          <p:cNvSpPr txBox="1"/>
          <p:nvPr/>
        </p:nvSpPr>
        <p:spPr>
          <a:xfrm>
            <a:off x="4427984" y="199262"/>
            <a:ext cx="3820417" cy="3785652"/>
          </a:xfrm>
          <a:prstGeom prst="rect">
            <a:avLst/>
          </a:prstGeom>
          <a:solidFill>
            <a:srgbClr val="0070C0"/>
          </a:solidFill>
        </p:spPr>
        <p:txBody>
          <a:bodyPr wrap="square" rtlCol="0">
            <a:spAutoFit/>
          </a:bodyPr>
          <a:lstStyle/>
          <a:p>
            <a:r>
              <a:rPr lang="en-CA" sz="2000" dirty="0" smtClean="0">
                <a:solidFill>
                  <a:schemeClr val="bg1"/>
                </a:solidFill>
              </a:rPr>
              <a:t>Under Fisheries and Oceans Canada’s 2005 Wild Salmon Policy DFO is charged with sustainable management of  464+  CUs (equivalent of ESUs, </a:t>
            </a:r>
            <a:r>
              <a:rPr lang="en-CA" sz="2000" dirty="0" err="1" smtClean="0">
                <a:solidFill>
                  <a:schemeClr val="bg1"/>
                </a:solidFill>
              </a:rPr>
              <a:t>Holtby</a:t>
            </a:r>
            <a:r>
              <a:rPr lang="en-CA" sz="2000" dirty="0" smtClean="0">
                <a:solidFill>
                  <a:schemeClr val="bg1"/>
                </a:solidFill>
              </a:rPr>
              <a:t> &amp; </a:t>
            </a:r>
            <a:r>
              <a:rPr lang="en-CA" sz="2000" dirty="0" err="1" smtClean="0">
                <a:solidFill>
                  <a:schemeClr val="bg1"/>
                </a:solidFill>
              </a:rPr>
              <a:t>Cirunna</a:t>
            </a:r>
            <a:r>
              <a:rPr lang="en-CA" sz="2000" dirty="0" smtClean="0">
                <a:solidFill>
                  <a:schemeClr val="bg1"/>
                </a:solidFill>
              </a:rPr>
              <a:t> 2008) made up of more than 9,000 local spawning populations (Slaney et al 1996) of wild salmon distributed in more than 3000 stream and river systems in BC and the Yukon (</a:t>
            </a:r>
            <a:r>
              <a:rPr lang="en-CA" sz="2000" dirty="0" smtClean="0">
                <a:solidFill>
                  <a:srgbClr val="FFFF00"/>
                </a:solidFill>
              </a:rPr>
              <a:t>overlaps largely with the NPLCC !</a:t>
            </a:r>
            <a:r>
              <a:rPr lang="en-CA" sz="2000" dirty="0" smtClean="0">
                <a:solidFill>
                  <a:schemeClr val="bg1"/>
                </a:solidFill>
              </a:rPr>
              <a:t>)</a:t>
            </a:r>
            <a:endParaRPr lang="en-CA" sz="2000" dirty="0">
              <a:solidFill>
                <a:schemeClr val="bg1"/>
              </a:solidFill>
            </a:endParaRPr>
          </a:p>
        </p:txBody>
      </p:sp>
      <p:sp>
        <p:nvSpPr>
          <p:cNvPr id="3" name="TextBox 2"/>
          <p:cNvSpPr txBox="1"/>
          <p:nvPr/>
        </p:nvSpPr>
        <p:spPr>
          <a:xfrm>
            <a:off x="3275856" y="3429000"/>
            <a:ext cx="648072" cy="369332"/>
          </a:xfrm>
          <a:prstGeom prst="rect">
            <a:avLst/>
          </a:prstGeom>
          <a:noFill/>
        </p:spPr>
        <p:txBody>
          <a:bodyPr wrap="square" rtlCol="0">
            <a:spAutoFit/>
          </a:bodyPr>
          <a:lstStyle/>
          <a:p>
            <a:r>
              <a:rPr lang="en-CA" b="1" dirty="0" smtClean="0"/>
              <a:t>B. C.</a:t>
            </a:r>
            <a:endParaRPr lang="en-CA" b="1" dirty="0"/>
          </a:p>
        </p:txBody>
      </p:sp>
      <p:sp>
        <p:nvSpPr>
          <p:cNvPr id="8" name="TextBox 7"/>
          <p:cNvSpPr txBox="1"/>
          <p:nvPr/>
        </p:nvSpPr>
        <p:spPr>
          <a:xfrm>
            <a:off x="1907704" y="1907422"/>
            <a:ext cx="792088" cy="646331"/>
          </a:xfrm>
          <a:prstGeom prst="rect">
            <a:avLst/>
          </a:prstGeom>
          <a:noFill/>
        </p:spPr>
        <p:txBody>
          <a:bodyPr wrap="square" rtlCol="0">
            <a:spAutoFit/>
          </a:bodyPr>
          <a:lstStyle/>
          <a:p>
            <a:r>
              <a:rPr lang="en-CA" b="1" dirty="0" smtClean="0"/>
              <a:t>Yukon</a:t>
            </a:r>
            <a:r>
              <a:rPr lang="en-CA" dirty="0" smtClean="0"/>
              <a:t>.</a:t>
            </a:r>
            <a:endParaRPr lang="en-CA" dirty="0"/>
          </a:p>
        </p:txBody>
      </p:sp>
      <p:pic>
        <p:nvPicPr>
          <p:cNvPr id="9" name="Picture 11" descr="Sx salmon pic transp cop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680" y="5154613"/>
            <a:ext cx="2205037"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52228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1"/>
          <p:cNvSpPr>
            <a:spLocks noChangeArrowheads="1"/>
          </p:cNvSpPr>
          <p:nvPr/>
        </p:nvSpPr>
        <p:spPr bwMode="auto">
          <a:xfrm>
            <a:off x="4429125" y="1000125"/>
            <a:ext cx="1214438" cy="1143000"/>
          </a:xfrm>
          <a:prstGeom prst="rect">
            <a:avLst/>
          </a:prstGeom>
          <a:solidFill>
            <a:schemeClr val="accent1"/>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2400">
                <a:solidFill>
                  <a:srgbClr val="FFFF00"/>
                </a:solidFill>
                <a:latin typeface="Times New Roman" pitchFamily="18" charset="0"/>
              </a:rPr>
              <a:t>               </a:t>
            </a:r>
          </a:p>
        </p:txBody>
      </p:sp>
      <p:sp>
        <p:nvSpPr>
          <p:cNvPr id="7171" name="Rectangle 4"/>
          <p:cNvSpPr>
            <a:spLocks noGrp="1" noChangeArrowheads="1"/>
          </p:cNvSpPr>
          <p:nvPr>
            <p:ph type="title"/>
          </p:nvPr>
        </p:nvSpPr>
        <p:spPr>
          <a:xfrm>
            <a:off x="0" y="0"/>
            <a:ext cx="9144000" cy="914400"/>
          </a:xfrm>
          <a:solidFill>
            <a:srgbClr val="0000CC"/>
          </a:solidFill>
        </p:spPr>
        <p:txBody>
          <a:bodyPr/>
          <a:lstStyle/>
          <a:p>
            <a:r>
              <a:rPr lang="en-US" altLang="en-US" sz="2000" b="1" smtClean="0">
                <a:solidFill>
                  <a:schemeClr val="bg1"/>
                </a:solidFill>
              </a:rPr>
              <a:t>Given their life history variations and spatial distribution, developing effective EBM of wild salmon poses a  major challenge?</a:t>
            </a:r>
            <a:endParaRPr lang="en-US" altLang="en-US" sz="2000" b="1" u="sng" smtClean="0">
              <a:solidFill>
                <a:schemeClr val="bg1"/>
              </a:solidFill>
            </a:endParaRPr>
          </a:p>
        </p:txBody>
      </p:sp>
      <p:sp>
        <p:nvSpPr>
          <p:cNvPr id="7172" name="Rectangle 6"/>
          <p:cNvSpPr>
            <a:spLocks noChangeArrowheads="1"/>
          </p:cNvSpPr>
          <p:nvPr/>
        </p:nvSpPr>
        <p:spPr bwMode="auto">
          <a:xfrm>
            <a:off x="0" y="2082800"/>
            <a:ext cx="3441700" cy="4400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95263" indent="-195263"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pPr>
            <a:r>
              <a:rPr lang="en-US" altLang="en-US" sz="1400" b="1"/>
              <a:t>Salmon CUs and the ecosystems</a:t>
            </a:r>
          </a:p>
          <a:p>
            <a:pPr eaLnBrk="1" hangingPunct="1">
              <a:spcBef>
                <a:spcPct val="0"/>
              </a:spcBef>
              <a:buFontTx/>
              <a:buNone/>
            </a:pPr>
            <a:r>
              <a:rPr lang="en-US" altLang="en-US" sz="1400" b="1"/>
              <a:t>	they occupy are complex.</a:t>
            </a:r>
          </a:p>
          <a:p>
            <a:pPr eaLnBrk="1" hangingPunct="1">
              <a:spcBef>
                <a:spcPct val="0"/>
              </a:spcBef>
              <a:buFontTx/>
              <a:buNone/>
            </a:pPr>
            <a:endParaRPr lang="en-US" altLang="en-US" sz="1400" b="1"/>
          </a:p>
          <a:p>
            <a:pPr eaLnBrk="1" hangingPunct="1">
              <a:spcBef>
                <a:spcPct val="0"/>
              </a:spcBef>
            </a:pPr>
            <a:r>
              <a:rPr lang="en-US" altLang="en-US" sz="1400" b="1"/>
              <a:t>WSP-EBM involves moving from status classifications  </a:t>
            </a:r>
            <a:r>
              <a:rPr lang="en-US" altLang="en-US" sz="1400" b="1">
                <a:latin typeface="Times New Roman" pitchFamily="18" charset="0"/>
                <a:cs typeface="Times New Roman" pitchFamily="18" charset="0"/>
              </a:rPr>
              <a:t>(</a:t>
            </a:r>
            <a:r>
              <a:rPr lang="en-US" altLang="en-US" sz="1400" b="1" i="1">
                <a:latin typeface="Times New Roman" pitchFamily="18" charset="0"/>
                <a:cs typeface="Times New Roman" pitchFamily="18" charset="0"/>
              </a:rPr>
              <a:t>e.g. threatened, degraded, healthy &amp; productive</a:t>
            </a:r>
            <a:r>
              <a:rPr lang="en-US" altLang="en-US" sz="1400" b="1">
                <a:latin typeface="Times New Roman" pitchFamily="18" charset="0"/>
                <a:cs typeface="Times New Roman" pitchFamily="18" charset="0"/>
              </a:rPr>
              <a:t>) </a:t>
            </a:r>
            <a:r>
              <a:rPr lang="en-US" altLang="en-US" sz="1400" b="1"/>
              <a:t>to diagnosis (</a:t>
            </a:r>
            <a:r>
              <a:rPr lang="en-US" altLang="en-US" sz="1400" b="1" i="1">
                <a:latin typeface="Times New Roman" pitchFamily="18" charset="0"/>
                <a:cs typeface="Times New Roman" pitchFamily="18" charset="0"/>
              </a:rPr>
              <a:t>cause and effect explanations, prediction</a:t>
            </a:r>
            <a:r>
              <a:rPr lang="en-US" altLang="en-US" sz="1400" b="1"/>
              <a:t>) &amp; then “treatments” (</a:t>
            </a:r>
            <a:r>
              <a:rPr lang="en-US" altLang="en-US" sz="1400" b="1" i="1">
                <a:latin typeface="Times New Roman" pitchFamily="18" charset="0"/>
                <a:cs typeface="Times New Roman" pitchFamily="18" charset="0"/>
              </a:rPr>
              <a:t>maintain, restore, enhance</a:t>
            </a:r>
            <a:r>
              <a:rPr lang="en-US" altLang="en-US" sz="1400" b="1"/>
              <a:t>) that deal with multi-scalar “pieces &amp; processes” that may drive outcomes in each salmon life-stage &amp; habitat  (</a:t>
            </a:r>
            <a:r>
              <a:rPr lang="en-US" altLang="en-US" sz="1400" b="1" i="1">
                <a:latin typeface="Times New Roman" pitchFamily="18" charset="0"/>
                <a:cs typeface="Times New Roman" pitchFamily="18" charset="0"/>
              </a:rPr>
              <a:t>i.e. the operational “ecosystem units” or EUs of WSP-S3</a:t>
            </a:r>
            <a:r>
              <a:rPr lang="en-US" altLang="en-US" sz="1400" b="1"/>
              <a:t>).</a:t>
            </a:r>
          </a:p>
          <a:p>
            <a:pPr eaLnBrk="1" hangingPunct="1">
              <a:spcBef>
                <a:spcPct val="0"/>
              </a:spcBef>
            </a:pPr>
            <a:endParaRPr lang="en-US" altLang="en-US" sz="1400" b="1"/>
          </a:p>
          <a:p>
            <a:pPr eaLnBrk="1" hangingPunct="1">
              <a:spcBef>
                <a:spcPct val="0"/>
              </a:spcBef>
            </a:pPr>
            <a:r>
              <a:rPr lang="en-US" altLang="en-US" sz="1400" b="1"/>
              <a:t>Given their cultural, economic and social value salmon have a long history of study as an indicator-rich, complex “system” that is the focus of the WSP.</a:t>
            </a:r>
          </a:p>
        </p:txBody>
      </p:sp>
      <p:sp>
        <p:nvSpPr>
          <p:cNvPr id="7173" name="Rectangle 7"/>
          <p:cNvSpPr>
            <a:spLocks noChangeArrowheads="1"/>
          </p:cNvSpPr>
          <p:nvPr/>
        </p:nvSpPr>
        <p:spPr bwMode="auto">
          <a:xfrm>
            <a:off x="4381500" y="5702300"/>
            <a:ext cx="41275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t>Yr-0           Yr-2   Yrs 2-6         Yrs 3-6</a:t>
            </a:r>
          </a:p>
        </p:txBody>
      </p:sp>
      <p:grpSp>
        <p:nvGrpSpPr>
          <p:cNvPr id="2" name="Group 8"/>
          <p:cNvGrpSpPr>
            <a:grpSpLocks/>
          </p:cNvGrpSpPr>
          <p:nvPr/>
        </p:nvGrpSpPr>
        <p:grpSpPr bwMode="auto">
          <a:xfrm>
            <a:off x="3000364" y="1283527"/>
            <a:ext cx="5876344" cy="5408479"/>
            <a:chOff x="1070" y="768"/>
            <a:chExt cx="2902" cy="2574"/>
          </a:xfrm>
          <a:solidFill>
            <a:schemeClr val="bg1"/>
          </a:solidFill>
        </p:grpSpPr>
        <p:sp>
          <p:nvSpPr>
            <p:cNvPr id="5129" name="Rectangle 9"/>
            <p:cNvSpPr>
              <a:spLocks noChangeArrowheads="1"/>
            </p:cNvSpPr>
            <p:nvPr/>
          </p:nvSpPr>
          <p:spPr bwMode="auto">
            <a:xfrm>
              <a:off x="1776" y="768"/>
              <a:ext cx="2016" cy="1968"/>
            </a:xfrm>
            <a:prstGeom prst="rect">
              <a:avLst/>
            </a:prstGeom>
            <a:grpFill/>
            <a:ln w="19050">
              <a:solidFill>
                <a:schemeClr val="tx1"/>
              </a:solidFill>
              <a:miter lim="800000"/>
              <a:headEnd/>
              <a:tailEnd/>
            </a:ln>
            <a:effectLst/>
          </p:spPr>
          <p:txBody>
            <a:bodyPr wrap="none" anchor="ctr"/>
            <a:lstStyle/>
            <a:p>
              <a:pPr>
                <a:defRPr/>
              </a:pPr>
              <a:endParaRPr lang="en-US"/>
            </a:p>
          </p:txBody>
        </p:sp>
        <p:sp>
          <p:nvSpPr>
            <p:cNvPr id="5130" name="Rectangle 10"/>
            <p:cNvSpPr>
              <a:spLocks noChangeArrowheads="1"/>
            </p:cNvSpPr>
            <p:nvPr/>
          </p:nvSpPr>
          <p:spPr bwMode="auto">
            <a:xfrm>
              <a:off x="1776" y="816"/>
              <a:ext cx="672" cy="624"/>
            </a:xfrm>
            <a:prstGeom prst="rect">
              <a:avLst/>
            </a:prstGeom>
            <a:grpFill/>
            <a:ln w="28575">
              <a:solidFill>
                <a:schemeClr val="tx1"/>
              </a:solidFill>
              <a:prstDash val="sysDot"/>
              <a:miter lim="800000"/>
              <a:headEnd/>
              <a:tailEnd/>
            </a:ln>
            <a:effectLst/>
          </p:spPr>
          <p:txBody>
            <a:bodyPr wrap="none" anchor="ctr"/>
            <a:lstStyle/>
            <a:p>
              <a:pPr>
                <a:defRPr/>
              </a:pPr>
              <a:endParaRPr lang="en-US"/>
            </a:p>
          </p:txBody>
        </p:sp>
        <p:sp>
          <p:nvSpPr>
            <p:cNvPr id="5131" name="Rectangle 11"/>
            <p:cNvSpPr>
              <a:spLocks noChangeArrowheads="1"/>
            </p:cNvSpPr>
            <p:nvPr/>
          </p:nvSpPr>
          <p:spPr bwMode="auto">
            <a:xfrm>
              <a:off x="2496" y="1296"/>
              <a:ext cx="240" cy="1296"/>
            </a:xfrm>
            <a:prstGeom prst="rect">
              <a:avLst/>
            </a:prstGeom>
            <a:grpFill/>
            <a:ln w="28575">
              <a:solidFill>
                <a:schemeClr val="tx1"/>
              </a:solidFill>
              <a:prstDash val="lgDashDot"/>
              <a:miter lim="800000"/>
              <a:headEnd/>
              <a:tailEnd/>
            </a:ln>
            <a:effectLst/>
          </p:spPr>
          <p:txBody>
            <a:bodyPr wrap="none" anchor="ctr"/>
            <a:lstStyle/>
            <a:p>
              <a:pPr>
                <a:defRPr/>
              </a:pPr>
              <a:endParaRPr lang="en-US"/>
            </a:p>
          </p:txBody>
        </p:sp>
        <p:sp>
          <p:nvSpPr>
            <p:cNvPr id="5132" name="Rectangle 12"/>
            <p:cNvSpPr>
              <a:spLocks noChangeArrowheads="1"/>
            </p:cNvSpPr>
            <p:nvPr/>
          </p:nvSpPr>
          <p:spPr bwMode="auto">
            <a:xfrm>
              <a:off x="2880" y="2400"/>
              <a:ext cx="528" cy="192"/>
            </a:xfrm>
            <a:prstGeom prst="rect">
              <a:avLst/>
            </a:prstGeom>
            <a:grpFill/>
            <a:ln w="28575">
              <a:solidFill>
                <a:schemeClr val="tx1"/>
              </a:solidFill>
              <a:prstDash val="lgDashDotDot"/>
              <a:miter lim="800000"/>
              <a:headEnd/>
              <a:tailEnd/>
            </a:ln>
            <a:effectLst/>
          </p:spPr>
          <p:txBody>
            <a:bodyPr wrap="none" anchor="ctr"/>
            <a:lstStyle/>
            <a:p>
              <a:pPr>
                <a:defRPr/>
              </a:pPr>
              <a:endParaRPr lang="en-US"/>
            </a:p>
          </p:txBody>
        </p:sp>
        <p:sp>
          <p:nvSpPr>
            <p:cNvPr id="5133" name="Rectangle 13"/>
            <p:cNvSpPr>
              <a:spLocks noChangeArrowheads="1"/>
            </p:cNvSpPr>
            <p:nvPr/>
          </p:nvSpPr>
          <p:spPr bwMode="auto">
            <a:xfrm>
              <a:off x="3408" y="816"/>
              <a:ext cx="336" cy="1728"/>
            </a:xfrm>
            <a:prstGeom prst="rect">
              <a:avLst/>
            </a:prstGeom>
            <a:grpFill/>
            <a:ln w="28575">
              <a:solidFill>
                <a:schemeClr val="tx1"/>
              </a:solidFill>
              <a:prstDash val="dash"/>
              <a:miter lim="800000"/>
              <a:headEnd/>
              <a:tailEnd/>
            </a:ln>
            <a:effectLst/>
          </p:spPr>
          <p:txBody>
            <a:bodyPr wrap="none" anchor="ctr"/>
            <a:lstStyle/>
            <a:p>
              <a:pPr>
                <a:defRPr/>
              </a:pPr>
              <a:endParaRPr lang="en-US"/>
            </a:p>
          </p:txBody>
        </p:sp>
        <p:sp>
          <p:nvSpPr>
            <p:cNvPr id="5134" name="Freeform 14"/>
            <p:cNvSpPr>
              <a:spLocks/>
            </p:cNvSpPr>
            <p:nvPr/>
          </p:nvSpPr>
          <p:spPr bwMode="auto">
            <a:xfrm>
              <a:off x="2880" y="2544"/>
              <a:ext cx="480" cy="1"/>
            </a:xfrm>
            <a:custGeom>
              <a:avLst/>
              <a:gdLst/>
              <a:ahLst/>
              <a:cxnLst>
                <a:cxn ang="0">
                  <a:pos x="0" y="0"/>
                </a:cxn>
                <a:cxn ang="0">
                  <a:pos x="480" y="0"/>
                </a:cxn>
              </a:cxnLst>
              <a:rect l="0" t="0" r="r" b="b"/>
              <a:pathLst>
                <a:path w="480" h="1">
                  <a:moveTo>
                    <a:pt x="0" y="0"/>
                  </a:moveTo>
                  <a:cubicBezTo>
                    <a:pt x="0" y="0"/>
                    <a:pt x="240" y="0"/>
                    <a:pt x="480" y="0"/>
                  </a:cubicBezTo>
                </a:path>
              </a:pathLst>
            </a:custGeom>
            <a:grpFill/>
            <a:ln w="28575" cmpd="sng">
              <a:solidFill>
                <a:schemeClr val="tx1"/>
              </a:solidFill>
              <a:round/>
              <a:headEnd/>
              <a:tailEnd/>
            </a:ln>
            <a:effectLst/>
          </p:spPr>
          <p:txBody>
            <a:bodyPr wrap="none" anchor="ctr"/>
            <a:lstStyle/>
            <a:p>
              <a:pPr>
                <a:defRPr/>
              </a:pPr>
              <a:endParaRPr lang="en-US"/>
            </a:p>
          </p:txBody>
        </p:sp>
        <p:sp>
          <p:nvSpPr>
            <p:cNvPr id="5135" name="Freeform 15"/>
            <p:cNvSpPr>
              <a:spLocks/>
            </p:cNvSpPr>
            <p:nvPr/>
          </p:nvSpPr>
          <p:spPr bwMode="auto">
            <a:xfrm>
              <a:off x="3360" y="1488"/>
              <a:ext cx="240" cy="1056"/>
            </a:xfrm>
            <a:custGeom>
              <a:avLst/>
              <a:gdLst/>
              <a:ahLst/>
              <a:cxnLst>
                <a:cxn ang="0">
                  <a:pos x="0" y="1056"/>
                </a:cxn>
                <a:cxn ang="0">
                  <a:pos x="144" y="960"/>
                </a:cxn>
                <a:cxn ang="0">
                  <a:pos x="192" y="720"/>
                </a:cxn>
                <a:cxn ang="0">
                  <a:pos x="240" y="0"/>
                </a:cxn>
              </a:cxnLst>
              <a:rect l="0" t="0" r="r" b="b"/>
              <a:pathLst>
                <a:path w="240" h="1056">
                  <a:moveTo>
                    <a:pt x="0" y="1056"/>
                  </a:moveTo>
                  <a:cubicBezTo>
                    <a:pt x="56" y="1036"/>
                    <a:pt x="112" y="1016"/>
                    <a:pt x="144" y="960"/>
                  </a:cubicBezTo>
                  <a:cubicBezTo>
                    <a:pt x="176" y="904"/>
                    <a:pt x="176" y="880"/>
                    <a:pt x="192" y="720"/>
                  </a:cubicBezTo>
                  <a:cubicBezTo>
                    <a:pt x="208" y="560"/>
                    <a:pt x="224" y="280"/>
                    <a:pt x="240" y="0"/>
                  </a:cubicBezTo>
                </a:path>
              </a:pathLst>
            </a:custGeom>
            <a:grpFill/>
            <a:ln w="28575" cmpd="sng">
              <a:solidFill>
                <a:schemeClr val="tx1"/>
              </a:solidFill>
              <a:round/>
              <a:headEnd/>
              <a:tailEnd/>
            </a:ln>
            <a:effectLst/>
          </p:spPr>
          <p:txBody>
            <a:bodyPr wrap="none" anchor="ctr"/>
            <a:lstStyle/>
            <a:p>
              <a:pPr>
                <a:defRPr/>
              </a:pPr>
              <a:endParaRPr lang="en-US"/>
            </a:p>
          </p:txBody>
        </p:sp>
        <p:sp>
          <p:nvSpPr>
            <p:cNvPr id="5136" name="Freeform 16"/>
            <p:cNvSpPr>
              <a:spLocks/>
            </p:cNvSpPr>
            <p:nvPr/>
          </p:nvSpPr>
          <p:spPr bwMode="auto">
            <a:xfrm>
              <a:off x="3592" y="1104"/>
              <a:ext cx="56" cy="384"/>
            </a:xfrm>
            <a:custGeom>
              <a:avLst/>
              <a:gdLst/>
              <a:ahLst/>
              <a:cxnLst>
                <a:cxn ang="0">
                  <a:pos x="8" y="384"/>
                </a:cxn>
                <a:cxn ang="0">
                  <a:pos x="8" y="192"/>
                </a:cxn>
                <a:cxn ang="0">
                  <a:pos x="56" y="0"/>
                </a:cxn>
              </a:cxnLst>
              <a:rect l="0" t="0" r="r" b="b"/>
              <a:pathLst>
                <a:path w="56" h="384">
                  <a:moveTo>
                    <a:pt x="8" y="384"/>
                  </a:moveTo>
                  <a:cubicBezTo>
                    <a:pt x="4" y="320"/>
                    <a:pt x="0" y="256"/>
                    <a:pt x="8" y="192"/>
                  </a:cubicBezTo>
                  <a:cubicBezTo>
                    <a:pt x="16" y="128"/>
                    <a:pt x="36" y="64"/>
                    <a:pt x="56" y="0"/>
                  </a:cubicBezTo>
                </a:path>
              </a:pathLst>
            </a:custGeom>
            <a:grpFill/>
            <a:ln w="28575" cmpd="sng">
              <a:solidFill>
                <a:schemeClr val="tx1"/>
              </a:solidFill>
              <a:round/>
              <a:headEnd/>
              <a:tailEnd/>
            </a:ln>
            <a:effectLst/>
          </p:spPr>
          <p:txBody>
            <a:bodyPr wrap="none" anchor="ctr"/>
            <a:lstStyle/>
            <a:p>
              <a:pPr>
                <a:defRPr/>
              </a:pPr>
              <a:endParaRPr lang="en-US"/>
            </a:p>
          </p:txBody>
        </p:sp>
        <p:sp>
          <p:nvSpPr>
            <p:cNvPr id="5137" name="Freeform 17"/>
            <p:cNvSpPr>
              <a:spLocks/>
            </p:cNvSpPr>
            <p:nvPr/>
          </p:nvSpPr>
          <p:spPr bwMode="auto">
            <a:xfrm>
              <a:off x="3648" y="864"/>
              <a:ext cx="144" cy="240"/>
            </a:xfrm>
            <a:custGeom>
              <a:avLst/>
              <a:gdLst/>
              <a:ahLst/>
              <a:cxnLst>
                <a:cxn ang="0">
                  <a:pos x="0" y="240"/>
                </a:cxn>
                <a:cxn ang="0">
                  <a:pos x="48" y="96"/>
                </a:cxn>
                <a:cxn ang="0">
                  <a:pos x="144" y="0"/>
                </a:cxn>
              </a:cxnLst>
              <a:rect l="0" t="0" r="r" b="b"/>
              <a:pathLst>
                <a:path w="144" h="240">
                  <a:moveTo>
                    <a:pt x="0" y="240"/>
                  </a:moveTo>
                  <a:cubicBezTo>
                    <a:pt x="12" y="188"/>
                    <a:pt x="24" y="136"/>
                    <a:pt x="48" y="96"/>
                  </a:cubicBezTo>
                  <a:cubicBezTo>
                    <a:pt x="72" y="56"/>
                    <a:pt x="128" y="16"/>
                    <a:pt x="144" y="0"/>
                  </a:cubicBezTo>
                </a:path>
              </a:pathLst>
            </a:custGeom>
            <a:grpFill/>
            <a:ln w="28575" cmpd="sng">
              <a:solidFill>
                <a:schemeClr val="tx1"/>
              </a:solidFill>
              <a:round/>
              <a:headEnd/>
              <a:tailEnd/>
            </a:ln>
            <a:effectLst/>
          </p:spPr>
          <p:txBody>
            <a:bodyPr wrap="none" anchor="ctr"/>
            <a:lstStyle/>
            <a:p>
              <a:pPr>
                <a:defRPr/>
              </a:pPr>
              <a:endParaRPr lang="en-US"/>
            </a:p>
          </p:txBody>
        </p:sp>
        <p:sp>
          <p:nvSpPr>
            <p:cNvPr id="5138" name="Text Box 18"/>
            <p:cNvSpPr txBox="1">
              <a:spLocks noChangeArrowheads="1"/>
            </p:cNvSpPr>
            <p:nvPr/>
          </p:nvSpPr>
          <p:spPr bwMode="auto">
            <a:xfrm>
              <a:off x="1776" y="1536"/>
              <a:ext cx="571" cy="403"/>
            </a:xfrm>
            <a:prstGeom prst="rect">
              <a:avLst/>
            </a:prstGeom>
            <a:grpFill/>
            <a:ln w="9525">
              <a:noFill/>
              <a:miter lim="800000"/>
              <a:headEnd/>
              <a:tailEnd/>
            </a:ln>
            <a:effectLst/>
          </p:spPr>
          <p:txBody>
            <a:bodyPr wrap="none">
              <a:spAutoFit/>
            </a:bodyPr>
            <a:lstStyle/>
            <a:p>
              <a:pPr algn="ctr">
                <a:defRPr/>
              </a:pPr>
              <a:r>
                <a:rPr lang="en-US" sz="1200" b="1"/>
                <a:t>Spawning</a:t>
              </a:r>
            </a:p>
            <a:p>
              <a:pPr algn="ctr">
                <a:defRPr/>
              </a:pPr>
              <a:r>
                <a:rPr lang="en-US" sz="1200" b="1"/>
                <a:t>and</a:t>
              </a:r>
            </a:p>
            <a:p>
              <a:pPr algn="ctr">
                <a:defRPr/>
              </a:pPr>
              <a:r>
                <a:rPr lang="en-US" sz="1200" b="1"/>
                <a:t>Rearing</a:t>
              </a:r>
            </a:p>
          </p:txBody>
        </p:sp>
        <p:sp>
          <p:nvSpPr>
            <p:cNvPr id="5139" name="Line 19"/>
            <p:cNvSpPr>
              <a:spLocks noChangeShapeType="1"/>
            </p:cNvSpPr>
            <p:nvPr/>
          </p:nvSpPr>
          <p:spPr bwMode="auto">
            <a:xfrm flipH="1" flipV="1">
              <a:off x="2112" y="1344"/>
              <a:ext cx="192" cy="240"/>
            </a:xfrm>
            <a:prstGeom prst="line">
              <a:avLst/>
            </a:prstGeom>
            <a:grpFill/>
            <a:ln w="9525">
              <a:solidFill>
                <a:schemeClr val="tx1"/>
              </a:solidFill>
              <a:round/>
              <a:headEnd/>
              <a:tailEnd type="triangle" w="med" len="med"/>
            </a:ln>
            <a:effectLst/>
          </p:spPr>
          <p:txBody>
            <a:bodyPr wrap="none" anchor="ctr"/>
            <a:lstStyle/>
            <a:p>
              <a:pPr>
                <a:defRPr/>
              </a:pPr>
              <a:endParaRPr lang="en-US"/>
            </a:p>
          </p:txBody>
        </p:sp>
        <p:sp>
          <p:nvSpPr>
            <p:cNvPr id="5140" name="Text Box 20"/>
            <p:cNvSpPr txBox="1">
              <a:spLocks noChangeArrowheads="1"/>
            </p:cNvSpPr>
            <p:nvPr/>
          </p:nvSpPr>
          <p:spPr bwMode="auto">
            <a:xfrm>
              <a:off x="2496" y="1008"/>
              <a:ext cx="549" cy="288"/>
            </a:xfrm>
            <a:prstGeom prst="rect">
              <a:avLst/>
            </a:prstGeom>
            <a:grpFill/>
            <a:ln w="9525">
              <a:noFill/>
              <a:miter lim="800000"/>
              <a:headEnd/>
              <a:tailEnd/>
            </a:ln>
            <a:effectLst/>
          </p:spPr>
          <p:txBody>
            <a:bodyPr wrap="none">
              <a:spAutoFit/>
            </a:bodyPr>
            <a:lstStyle/>
            <a:p>
              <a:pPr algn="ctr">
                <a:defRPr/>
              </a:pPr>
              <a:r>
                <a:rPr lang="en-US" sz="1200" b="1"/>
                <a:t>Juvenile</a:t>
              </a:r>
            </a:p>
            <a:p>
              <a:pPr algn="ctr">
                <a:defRPr/>
              </a:pPr>
              <a:r>
                <a:rPr lang="en-US" sz="1200" b="1"/>
                <a:t>Migration</a:t>
              </a:r>
            </a:p>
          </p:txBody>
        </p:sp>
        <p:sp>
          <p:nvSpPr>
            <p:cNvPr id="5141" name="Text Box 21"/>
            <p:cNvSpPr txBox="1">
              <a:spLocks noChangeArrowheads="1"/>
            </p:cNvSpPr>
            <p:nvPr/>
          </p:nvSpPr>
          <p:spPr bwMode="auto">
            <a:xfrm>
              <a:off x="2880" y="768"/>
              <a:ext cx="549" cy="288"/>
            </a:xfrm>
            <a:prstGeom prst="rect">
              <a:avLst/>
            </a:prstGeom>
            <a:grpFill/>
            <a:ln w="9525">
              <a:noFill/>
              <a:miter lim="800000"/>
              <a:headEnd/>
              <a:tailEnd/>
            </a:ln>
            <a:effectLst/>
          </p:spPr>
          <p:txBody>
            <a:bodyPr wrap="none">
              <a:spAutoFit/>
            </a:bodyPr>
            <a:lstStyle/>
            <a:p>
              <a:pPr algn="ctr">
                <a:defRPr/>
              </a:pPr>
              <a:r>
                <a:rPr lang="en-US" sz="1200" b="1"/>
                <a:t>Adult</a:t>
              </a:r>
            </a:p>
            <a:p>
              <a:pPr algn="ctr">
                <a:defRPr/>
              </a:pPr>
              <a:r>
                <a:rPr lang="en-US" sz="1200" b="1"/>
                <a:t>Migration</a:t>
              </a:r>
            </a:p>
          </p:txBody>
        </p:sp>
        <p:sp>
          <p:nvSpPr>
            <p:cNvPr id="5142" name="Text Box 22"/>
            <p:cNvSpPr txBox="1">
              <a:spLocks noChangeArrowheads="1"/>
            </p:cNvSpPr>
            <p:nvPr/>
          </p:nvSpPr>
          <p:spPr bwMode="auto">
            <a:xfrm>
              <a:off x="2791" y="2085"/>
              <a:ext cx="473" cy="288"/>
            </a:xfrm>
            <a:prstGeom prst="rect">
              <a:avLst/>
            </a:prstGeom>
            <a:grpFill/>
            <a:ln w="9525">
              <a:noFill/>
              <a:miter lim="800000"/>
              <a:headEnd/>
              <a:tailEnd/>
            </a:ln>
            <a:effectLst/>
          </p:spPr>
          <p:txBody>
            <a:bodyPr wrap="none">
              <a:spAutoFit/>
            </a:bodyPr>
            <a:lstStyle/>
            <a:p>
              <a:pPr algn="ctr">
                <a:defRPr/>
              </a:pPr>
              <a:r>
                <a:rPr lang="en-US" sz="1200" b="1"/>
                <a:t>Ocean</a:t>
              </a:r>
            </a:p>
            <a:p>
              <a:pPr algn="ctr">
                <a:defRPr/>
              </a:pPr>
              <a:r>
                <a:rPr lang="en-US" sz="1200" b="1"/>
                <a:t>Rearing</a:t>
              </a:r>
            </a:p>
          </p:txBody>
        </p:sp>
        <p:sp>
          <p:nvSpPr>
            <p:cNvPr id="5143" name="Text Box 23"/>
            <p:cNvSpPr txBox="1">
              <a:spLocks noChangeArrowheads="1"/>
            </p:cNvSpPr>
            <p:nvPr/>
          </p:nvSpPr>
          <p:spPr bwMode="auto">
            <a:xfrm>
              <a:off x="1772" y="3034"/>
              <a:ext cx="2200" cy="308"/>
            </a:xfrm>
            <a:prstGeom prst="rect">
              <a:avLst/>
            </a:prstGeom>
            <a:grpFill/>
            <a:ln w="9525">
              <a:noFill/>
              <a:miter lim="800000"/>
              <a:headEnd/>
              <a:tailEnd/>
            </a:ln>
            <a:effectLst/>
          </p:spPr>
          <p:txBody>
            <a:bodyPr wrap="none">
              <a:spAutoFit/>
            </a:bodyPr>
            <a:lstStyle/>
            <a:p>
              <a:pPr>
                <a:defRPr/>
              </a:pPr>
              <a:r>
                <a:rPr lang="en-US" b="1" dirty="0"/>
                <a:t> </a:t>
              </a:r>
              <a:r>
                <a:rPr lang="en-US" sz="900" b="1" dirty="0"/>
                <a:t>                                                   </a:t>
              </a:r>
              <a:r>
                <a:rPr lang="en-US" b="1" dirty="0"/>
                <a:t>Time</a:t>
              </a:r>
            </a:p>
            <a:p>
              <a:pPr>
                <a:defRPr/>
              </a:pPr>
              <a:r>
                <a:rPr lang="en-US" b="1" dirty="0"/>
                <a:t>(events  lasting hours to several years)</a:t>
              </a:r>
            </a:p>
          </p:txBody>
        </p:sp>
        <p:sp>
          <p:nvSpPr>
            <p:cNvPr id="5144" name="Text Box 24"/>
            <p:cNvSpPr txBox="1">
              <a:spLocks noChangeArrowheads="1"/>
            </p:cNvSpPr>
            <p:nvPr/>
          </p:nvSpPr>
          <p:spPr bwMode="auto">
            <a:xfrm>
              <a:off x="1070" y="789"/>
              <a:ext cx="627" cy="179"/>
            </a:xfrm>
            <a:prstGeom prst="rect">
              <a:avLst/>
            </a:prstGeom>
            <a:grpFill/>
            <a:ln w="9525">
              <a:noFill/>
              <a:miter lim="800000"/>
              <a:headEnd/>
              <a:tailEnd/>
            </a:ln>
            <a:effectLst/>
          </p:spPr>
          <p:txBody>
            <a:bodyPr wrap="none">
              <a:spAutoFit/>
            </a:bodyPr>
            <a:lstStyle/>
            <a:p>
              <a:pPr algn="ctr">
                <a:defRPr/>
              </a:pPr>
              <a:r>
                <a:rPr lang="en-US" sz="1600" b="1" dirty="0"/>
                <a:t>Headwaters</a:t>
              </a:r>
            </a:p>
          </p:txBody>
        </p:sp>
        <p:sp>
          <p:nvSpPr>
            <p:cNvPr id="5145" name="Text Box 25"/>
            <p:cNvSpPr txBox="1">
              <a:spLocks noChangeArrowheads="1"/>
            </p:cNvSpPr>
            <p:nvPr/>
          </p:nvSpPr>
          <p:spPr bwMode="auto">
            <a:xfrm>
              <a:off x="1190" y="2565"/>
              <a:ext cx="378" cy="179"/>
            </a:xfrm>
            <a:prstGeom prst="rect">
              <a:avLst/>
            </a:prstGeom>
            <a:grpFill/>
            <a:ln w="9525">
              <a:noFill/>
              <a:miter lim="800000"/>
              <a:headEnd/>
              <a:tailEnd/>
            </a:ln>
            <a:effectLst/>
          </p:spPr>
          <p:txBody>
            <a:bodyPr wrap="none">
              <a:spAutoFit/>
            </a:bodyPr>
            <a:lstStyle/>
            <a:p>
              <a:pPr algn="ctr">
                <a:defRPr/>
              </a:pPr>
              <a:r>
                <a:rPr lang="en-US" sz="1600" b="1" dirty="0"/>
                <a:t>Ocean</a:t>
              </a:r>
            </a:p>
          </p:txBody>
        </p:sp>
        <p:sp>
          <p:nvSpPr>
            <p:cNvPr id="5146" name="Text Box 26"/>
            <p:cNvSpPr txBox="1">
              <a:spLocks noChangeArrowheads="1"/>
            </p:cNvSpPr>
            <p:nvPr/>
          </p:nvSpPr>
          <p:spPr bwMode="auto">
            <a:xfrm rot="16200000">
              <a:off x="1005" y="1701"/>
              <a:ext cx="854" cy="156"/>
            </a:xfrm>
            <a:prstGeom prst="rect">
              <a:avLst/>
            </a:prstGeom>
            <a:grpFill/>
            <a:ln w="9525">
              <a:noFill/>
              <a:miter lim="800000"/>
              <a:headEnd/>
              <a:tailEnd/>
            </a:ln>
            <a:effectLst/>
          </p:spPr>
          <p:txBody>
            <a:bodyPr wrap="none">
              <a:spAutoFit/>
            </a:bodyPr>
            <a:lstStyle/>
            <a:p>
              <a:pPr algn="ctr">
                <a:defRPr/>
              </a:pPr>
              <a:r>
                <a:rPr lang="en-US" sz="1400" b="1" dirty="0"/>
                <a:t>Geographic Range</a:t>
              </a:r>
            </a:p>
          </p:txBody>
        </p:sp>
        <p:sp>
          <p:nvSpPr>
            <p:cNvPr id="5147" name="Line 27"/>
            <p:cNvSpPr>
              <a:spLocks noChangeShapeType="1"/>
            </p:cNvSpPr>
            <p:nvPr/>
          </p:nvSpPr>
          <p:spPr bwMode="auto">
            <a:xfrm flipH="1">
              <a:off x="2592" y="1248"/>
              <a:ext cx="48" cy="240"/>
            </a:xfrm>
            <a:prstGeom prst="line">
              <a:avLst/>
            </a:prstGeom>
            <a:grpFill/>
            <a:ln w="9525">
              <a:solidFill>
                <a:schemeClr val="tx1"/>
              </a:solidFill>
              <a:round/>
              <a:headEnd/>
              <a:tailEnd type="triangle" w="med" len="med"/>
            </a:ln>
            <a:effectLst/>
          </p:spPr>
          <p:txBody>
            <a:bodyPr wrap="none" anchor="ctr"/>
            <a:lstStyle/>
            <a:p>
              <a:pPr>
                <a:defRPr/>
              </a:pPr>
              <a:endParaRPr lang="en-US"/>
            </a:p>
          </p:txBody>
        </p:sp>
        <p:sp>
          <p:nvSpPr>
            <p:cNvPr id="5148" name="Line 28"/>
            <p:cNvSpPr>
              <a:spLocks noChangeShapeType="1"/>
            </p:cNvSpPr>
            <p:nvPr/>
          </p:nvSpPr>
          <p:spPr bwMode="auto">
            <a:xfrm>
              <a:off x="3216" y="1056"/>
              <a:ext cx="288" cy="144"/>
            </a:xfrm>
            <a:prstGeom prst="line">
              <a:avLst/>
            </a:prstGeom>
            <a:grpFill/>
            <a:ln w="9525">
              <a:solidFill>
                <a:schemeClr val="tx1"/>
              </a:solidFill>
              <a:round/>
              <a:headEnd/>
              <a:tailEnd type="triangle" w="med" len="med"/>
            </a:ln>
            <a:effectLst/>
          </p:spPr>
          <p:txBody>
            <a:bodyPr wrap="none" anchor="ctr"/>
            <a:lstStyle/>
            <a:p>
              <a:pPr>
                <a:defRPr/>
              </a:pPr>
              <a:endParaRPr lang="en-US"/>
            </a:p>
          </p:txBody>
        </p:sp>
        <p:sp>
          <p:nvSpPr>
            <p:cNvPr id="5149" name="Line 29"/>
            <p:cNvSpPr>
              <a:spLocks noChangeShapeType="1"/>
            </p:cNvSpPr>
            <p:nvPr/>
          </p:nvSpPr>
          <p:spPr bwMode="auto">
            <a:xfrm>
              <a:off x="3120" y="2352"/>
              <a:ext cx="0" cy="144"/>
            </a:xfrm>
            <a:prstGeom prst="line">
              <a:avLst/>
            </a:prstGeom>
            <a:grpFill/>
            <a:ln w="9525">
              <a:solidFill>
                <a:schemeClr val="tx1"/>
              </a:solidFill>
              <a:round/>
              <a:headEnd/>
              <a:tailEnd type="triangle" w="med" len="med"/>
            </a:ln>
            <a:effectLst/>
          </p:spPr>
          <p:txBody>
            <a:bodyPr wrap="none" anchor="ctr"/>
            <a:lstStyle/>
            <a:p>
              <a:pPr>
                <a:defRPr/>
              </a:pPr>
              <a:endParaRPr lang="en-US"/>
            </a:p>
          </p:txBody>
        </p:sp>
        <p:sp>
          <p:nvSpPr>
            <p:cNvPr id="5150" name="Freeform 30"/>
            <p:cNvSpPr>
              <a:spLocks/>
            </p:cNvSpPr>
            <p:nvPr/>
          </p:nvSpPr>
          <p:spPr bwMode="auto">
            <a:xfrm>
              <a:off x="1776" y="840"/>
              <a:ext cx="728" cy="648"/>
            </a:xfrm>
            <a:custGeom>
              <a:avLst/>
              <a:gdLst/>
              <a:ahLst/>
              <a:cxnLst>
                <a:cxn ang="0">
                  <a:pos x="0" y="24"/>
                </a:cxn>
                <a:cxn ang="0">
                  <a:pos x="192" y="24"/>
                </a:cxn>
                <a:cxn ang="0">
                  <a:pos x="288" y="72"/>
                </a:cxn>
                <a:cxn ang="0">
                  <a:pos x="384" y="456"/>
                </a:cxn>
                <a:cxn ang="0">
                  <a:pos x="672" y="600"/>
                </a:cxn>
                <a:cxn ang="0">
                  <a:pos x="720" y="648"/>
                </a:cxn>
              </a:cxnLst>
              <a:rect l="0" t="0" r="r" b="b"/>
              <a:pathLst>
                <a:path w="728" h="648">
                  <a:moveTo>
                    <a:pt x="0" y="24"/>
                  </a:moveTo>
                  <a:cubicBezTo>
                    <a:pt x="72" y="20"/>
                    <a:pt x="144" y="16"/>
                    <a:pt x="192" y="24"/>
                  </a:cubicBezTo>
                  <a:cubicBezTo>
                    <a:pt x="240" y="32"/>
                    <a:pt x="256" y="0"/>
                    <a:pt x="288" y="72"/>
                  </a:cubicBezTo>
                  <a:cubicBezTo>
                    <a:pt x="320" y="144"/>
                    <a:pt x="320" y="368"/>
                    <a:pt x="384" y="456"/>
                  </a:cubicBezTo>
                  <a:cubicBezTo>
                    <a:pt x="448" y="544"/>
                    <a:pt x="616" y="568"/>
                    <a:pt x="672" y="600"/>
                  </a:cubicBezTo>
                  <a:cubicBezTo>
                    <a:pt x="728" y="632"/>
                    <a:pt x="712" y="640"/>
                    <a:pt x="720" y="648"/>
                  </a:cubicBezTo>
                </a:path>
              </a:pathLst>
            </a:custGeom>
            <a:grpFill/>
            <a:ln w="28575" cmpd="sng">
              <a:solidFill>
                <a:schemeClr val="tx1"/>
              </a:solidFill>
              <a:round/>
              <a:headEnd/>
              <a:tailEnd/>
            </a:ln>
            <a:effectLst/>
          </p:spPr>
          <p:txBody>
            <a:bodyPr wrap="none" anchor="ctr"/>
            <a:lstStyle/>
            <a:p>
              <a:pPr>
                <a:defRPr/>
              </a:pPr>
              <a:endParaRPr lang="en-US"/>
            </a:p>
          </p:txBody>
        </p:sp>
        <p:sp>
          <p:nvSpPr>
            <p:cNvPr id="5151" name="Freeform 31"/>
            <p:cNvSpPr>
              <a:spLocks/>
            </p:cNvSpPr>
            <p:nvPr/>
          </p:nvSpPr>
          <p:spPr bwMode="auto">
            <a:xfrm>
              <a:off x="2496" y="1488"/>
              <a:ext cx="432" cy="1072"/>
            </a:xfrm>
            <a:custGeom>
              <a:avLst/>
              <a:gdLst/>
              <a:ahLst/>
              <a:cxnLst>
                <a:cxn ang="0">
                  <a:pos x="0" y="0"/>
                </a:cxn>
                <a:cxn ang="0">
                  <a:pos x="48" y="96"/>
                </a:cxn>
                <a:cxn ang="0">
                  <a:pos x="96" y="528"/>
                </a:cxn>
                <a:cxn ang="0">
                  <a:pos x="144" y="960"/>
                </a:cxn>
                <a:cxn ang="0">
                  <a:pos x="384" y="1056"/>
                </a:cxn>
                <a:cxn ang="0">
                  <a:pos x="432" y="1056"/>
                </a:cxn>
              </a:cxnLst>
              <a:rect l="0" t="0" r="r" b="b"/>
              <a:pathLst>
                <a:path w="432" h="1072">
                  <a:moveTo>
                    <a:pt x="0" y="0"/>
                  </a:moveTo>
                  <a:cubicBezTo>
                    <a:pt x="16" y="4"/>
                    <a:pt x="32" y="8"/>
                    <a:pt x="48" y="96"/>
                  </a:cubicBezTo>
                  <a:cubicBezTo>
                    <a:pt x="64" y="184"/>
                    <a:pt x="80" y="384"/>
                    <a:pt x="96" y="528"/>
                  </a:cubicBezTo>
                  <a:cubicBezTo>
                    <a:pt x="112" y="672"/>
                    <a:pt x="96" y="872"/>
                    <a:pt x="144" y="960"/>
                  </a:cubicBezTo>
                  <a:cubicBezTo>
                    <a:pt x="192" y="1048"/>
                    <a:pt x="336" y="1040"/>
                    <a:pt x="384" y="1056"/>
                  </a:cubicBezTo>
                  <a:cubicBezTo>
                    <a:pt x="432" y="1072"/>
                    <a:pt x="432" y="1064"/>
                    <a:pt x="432" y="1056"/>
                  </a:cubicBezTo>
                </a:path>
              </a:pathLst>
            </a:custGeom>
            <a:grpFill/>
            <a:ln w="28575" cmpd="sng">
              <a:solidFill>
                <a:schemeClr val="tx1"/>
              </a:solidFill>
              <a:round/>
              <a:headEnd/>
              <a:tailEnd/>
            </a:ln>
            <a:effectLst/>
          </p:spPr>
          <p:txBody>
            <a:bodyPr wrap="none" anchor="ctr"/>
            <a:lstStyle/>
            <a:p>
              <a:pPr>
                <a:defRPr/>
              </a:pPr>
              <a:endParaRPr lang="en-US"/>
            </a:p>
          </p:txBody>
        </p:sp>
        <p:sp>
          <p:nvSpPr>
            <p:cNvPr id="5152" name="Line 32"/>
            <p:cNvSpPr>
              <a:spLocks noChangeShapeType="1"/>
            </p:cNvSpPr>
            <p:nvPr/>
          </p:nvSpPr>
          <p:spPr bwMode="auto">
            <a:xfrm flipV="1">
              <a:off x="1440" y="960"/>
              <a:ext cx="0" cy="240"/>
            </a:xfrm>
            <a:prstGeom prst="line">
              <a:avLst/>
            </a:prstGeom>
            <a:grpFill/>
            <a:ln w="28575">
              <a:solidFill>
                <a:schemeClr val="tx1"/>
              </a:solidFill>
              <a:round/>
              <a:headEnd/>
              <a:tailEnd type="triangle" w="med" len="med"/>
            </a:ln>
            <a:effectLst/>
          </p:spPr>
          <p:txBody>
            <a:bodyPr wrap="none" anchor="ctr"/>
            <a:lstStyle/>
            <a:p>
              <a:pPr>
                <a:defRPr/>
              </a:pPr>
              <a:endParaRPr lang="en-US"/>
            </a:p>
          </p:txBody>
        </p:sp>
        <p:sp>
          <p:nvSpPr>
            <p:cNvPr id="5153" name="Line 33"/>
            <p:cNvSpPr>
              <a:spLocks noChangeShapeType="1"/>
            </p:cNvSpPr>
            <p:nvPr/>
          </p:nvSpPr>
          <p:spPr bwMode="auto">
            <a:xfrm rot="10800059" flipV="1">
              <a:off x="1440" y="2304"/>
              <a:ext cx="1" cy="240"/>
            </a:xfrm>
            <a:prstGeom prst="line">
              <a:avLst/>
            </a:prstGeom>
            <a:grpFill/>
            <a:ln w="28575">
              <a:solidFill>
                <a:schemeClr val="tx1"/>
              </a:solidFill>
              <a:round/>
              <a:headEnd/>
              <a:tailEnd type="triangle" w="med" len="med"/>
            </a:ln>
            <a:effectLst/>
          </p:spPr>
          <p:txBody>
            <a:bodyPr wrap="none" anchor="ctr"/>
            <a:lstStyle/>
            <a:p>
              <a:pPr>
                <a:defRPr/>
              </a:pPr>
              <a:endParaRPr lang="en-US"/>
            </a:p>
          </p:txBody>
        </p:sp>
      </p:grpSp>
      <p:cxnSp>
        <p:nvCxnSpPr>
          <p:cNvPr id="34" name="Straight Connector 33"/>
          <p:cNvCxnSpPr/>
          <p:nvPr/>
        </p:nvCxnSpPr>
        <p:spPr bwMode="auto">
          <a:xfrm>
            <a:off x="4429124" y="1000108"/>
            <a:ext cx="1285884" cy="1588"/>
          </a:xfrm>
          <a:prstGeom prst="line">
            <a:avLst/>
          </a:prstGeom>
          <a:solidFill>
            <a:schemeClr val="accent1"/>
          </a:solidFill>
          <a:ln w="9525" cap="flat" cmpd="sng" algn="ctr">
            <a:solidFill>
              <a:schemeClr val="tx1"/>
            </a:solidFill>
            <a:prstDash val="solid"/>
            <a:round/>
            <a:headEnd type="none" w="med" len="med"/>
            <a:tailEnd type="none" w="med" len="med"/>
          </a:ln>
          <a:effectLst>
            <a:glow rad="101600">
              <a:srgbClr val="FF0000">
                <a:alpha val="60000"/>
              </a:srgbClr>
            </a:glow>
          </a:effectLst>
        </p:spPr>
      </p:cxnSp>
      <p:cxnSp>
        <p:nvCxnSpPr>
          <p:cNvPr id="37" name="Straight Connector 36"/>
          <p:cNvCxnSpPr/>
          <p:nvPr/>
        </p:nvCxnSpPr>
        <p:spPr bwMode="auto">
          <a:xfrm rot="5400000">
            <a:off x="5107785" y="1607331"/>
            <a:ext cx="1214446" cy="1588"/>
          </a:xfrm>
          <a:prstGeom prst="line">
            <a:avLst/>
          </a:prstGeom>
          <a:solidFill>
            <a:schemeClr val="accent1"/>
          </a:solidFill>
          <a:ln w="9525" cap="flat" cmpd="sng" algn="ctr">
            <a:solidFill>
              <a:schemeClr val="tx1"/>
            </a:solidFill>
            <a:prstDash val="solid"/>
            <a:round/>
            <a:headEnd type="none" w="med" len="med"/>
            <a:tailEnd type="none" w="med" len="med"/>
          </a:ln>
          <a:effectLst>
            <a:glow rad="101600">
              <a:srgbClr val="FF0000">
                <a:alpha val="60000"/>
              </a:srgbClr>
            </a:glow>
          </a:effectLst>
        </p:spPr>
      </p:cxnSp>
      <p:cxnSp>
        <p:nvCxnSpPr>
          <p:cNvPr id="39" name="Straight Connector 38"/>
          <p:cNvCxnSpPr/>
          <p:nvPr/>
        </p:nvCxnSpPr>
        <p:spPr bwMode="auto">
          <a:xfrm rot="10800000">
            <a:off x="4429124" y="2214554"/>
            <a:ext cx="1285884" cy="1588"/>
          </a:xfrm>
          <a:prstGeom prst="line">
            <a:avLst/>
          </a:prstGeom>
          <a:solidFill>
            <a:schemeClr val="accent1"/>
          </a:solidFill>
          <a:ln w="9525" cap="flat" cmpd="sng" algn="ctr">
            <a:solidFill>
              <a:schemeClr val="tx1"/>
            </a:solidFill>
            <a:prstDash val="solid"/>
            <a:round/>
            <a:headEnd type="none" w="med" len="med"/>
            <a:tailEnd type="none" w="med" len="med"/>
          </a:ln>
          <a:effectLst>
            <a:glow rad="101600">
              <a:srgbClr val="FF0000">
                <a:alpha val="60000"/>
              </a:srgbClr>
            </a:glow>
          </a:effectLst>
        </p:spPr>
      </p:cxnSp>
      <p:cxnSp>
        <p:nvCxnSpPr>
          <p:cNvPr id="40" name="Straight Connector 39"/>
          <p:cNvCxnSpPr/>
          <p:nvPr/>
        </p:nvCxnSpPr>
        <p:spPr bwMode="auto">
          <a:xfrm rot="5400000">
            <a:off x="3857620" y="1643050"/>
            <a:ext cx="1143008" cy="1588"/>
          </a:xfrm>
          <a:prstGeom prst="line">
            <a:avLst/>
          </a:prstGeom>
          <a:solidFill>
            <a:schemeClr val="accent1"/>
          </a:solidFill>
          <a:ln w="9525" cap="flat" cmpd="sng" algn="ctr">
            <a:solidFill>
              <a:schemeClr val="tx1"/>
            </a:solidFill>
            <a:prstDash val="solid"/>
            <a:round/>
            <a:headEnd type="none" w="med" len="med"/>
            <a:tailEnd type="none" w="med" len="med"/>
          </a:ln>
          <a:effectLst>
            <a:glow rad="101600">
              <a:srgbClr val="FF0000">
                <a:alpha val="60000"/>
              </a:srgbClr>
            </a:glow>
          </a:effectLst>
        </p:spPr>
      </p:cxnSp>
      <p:cxnSp>
        <p:nvCxnSpPr>
          <p:cNvPr id="43" name="Straight Connector 42"/>
          <p:cNvCxnSpPr/>
          <p:nvPr/>
        </p:nvCxnSpPr>
        <p:spPr bwMode="auto">
          <a:xfrm rot="5400000">
            <a:off x="4536281" y="3178967"/>
            <a:ext cx="2500330" cy="1588"/>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chemeClr val="accent2">
                <a:satMod val="175000"/>
                <a:alpha val="40000"/>
              </a:schemeClr>
            </a:glow>
          </a:effectLst>
        </p:spPr>
      </p:cxnSp>
      <p:cxnSp>
        <p:nvCxnSpPr>
          <p:cNvPr id="47" name="Straight Connector 46"/>
          <p:cNvCxnSpPr/>
          <p:nvPr/>
        </p:nvCxnSpPr>
        <p:spPr bwMode="auto">
          <a:xfrm rot="5400000">
            <a:off x="5037141" y="3178173"/>
            <a:ext cx="2500330" cy="1588"/>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chemeClr val="accent2">
                <a:satMod val="175000"/>
                <a:alpha val="40000"/>
              </a:schemeClr>
            </a:glow>
          </a:effectLst>
        </p:spPr>
      </p:cxnSp>
      <p:cxnSp>
        <p:nvCxnSpPr>
          <p:cNvPr id="48" name="Straight Connector 47"/>
          <p:cNvCxnSpPr/>
          <p:nvPr/>
        </p:nvCxnSpPr>
        <p:spPr bwMode="auto">
          <a:xfrm rot="10800000">
            <a:off x="5786462" y="1928802"/>
            <a:ext cx="428613" cy="1588"/>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chemeClr val="accent2">
                <a:satMod val="175000"/>
                <a:alpha val="40000"/>
              </a:schemeClr>
            </a:glow>
          </a:effectLst>
        </p:spPr>
      </p:cxnSp>
      <p:cxnSp>
        <p:nvCxnSpPr>
          <p:cNvPr id="60" name="Straight Connector 59"/>
          <p:cNvCxnSpPr/>
          <p:nvPr/>
        </p:nvCxnSpPr>
        <p:spPr bwMode="auto">
          <a:xfrm rot="10800000">
            <a:off x="5857884" y="4429132"/>
            <a:ext cx="428613" cy="1588"/>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chemeClr val="accent2">
                <a:satMod val="175000"/>
                <a:alpha val="40000"/>
              </a:schemeClr>
            </a:glow>
          </a:effectLst>
        </p:spPr>
      </p:cxnSp>
      <p:cxnSp>
        <p:nvCxnSpPr>
          <p:cNvPr id="61" name="Straight Connector 60"/>
          <p:cNvCxnSpPr/>
          <p:nvPr/>
        </p:nvCxnSpPr>
        <p:spPr bwMode="auto">
          <a:xfrm rot="10800000">
            <a:off x="6500826" y="4000504"/>
            <a:ext cx="1000132" cy="1588"/>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rgbClr val="7030A0">
                <a:alpha val="40000"/>
              </a:srgbClr>
            </a:glow>
          </a:effectLst>
        </p:spPr>
      </p:cxnSp>
      <p:cxnSp>
        <p:nvCxnSpPr>
          <p:cNvPr id="62" name="Straight Connector 61"/>
          <p:cNvCxnSpPr/>
          <p:nvPr/>
        </p:nvCxnSpPr>
        <p:spPr bwMode="auto">
          <a:xfrm rot="10800000">
            <a:off x="6572264" y="4357694"/>
            <a:ext cx="1000132" cy="1588"/>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rgbClr val="7030A0">
                <a:alpha val="40000"/>
              </a:srgbClr>
            </a:glow>
          </a:effectLst>
        </p:spPr>
      </p:cxnSp>
      <p:cxnSp>
        <p:nvCxnSpPr>
          <p:cNvPr id="67" name="Straight Connector 66"/>
          <p:cNvCxnSpPr/>
          <p:nvPr/>
        </p:nvCxnSpPr>
        <p:spPr bwMode="auto">
          <a:xfrm rot="5400000">
            <a:off x="6358744" y="4214818"/>
            <a:ext cx="284958" cy="794"/>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rgbClr val="7030A0">
                <a:alpha val="40000"/>
              </a:srgbClr>
            </a:glow>
          </a:effectLst>
        </p:spPr>
      </p:cxnSp>
      <p:cxnSp>
        <p:nvCxnSpPr>
          <p:cNvPr id="71" name="Straight Connector 70"/>
          <p:cNvCxnSpPr/>
          <p:nvPr/>
        </p:nvCxnSpPr>
        <p:spPr bwMode="auto">
          <a:xfrm rot="5400000">
            <a:off x="7430314" y="4214024"/>
            <a:ext cx="284958" cy="794"/>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rgbClr val="7030A0">
                <a:alpha val="40000"/>
              </a:srgbClr>
            </a:glow>
          </a:effectLst>
        </p:spPr>
      </p:cxnSp>
      <p:cxnSp>
        <p:nvCxnSpPr>
          <p:cNvPr id="72" name="Straight Connector 71"/>
          <p:cNvCxnSpPr/>
          <p:nvPr/>
        </p:nvCxnSpPr>
        <p:spPr bwMode="auto">
          <a:xfrm rot="5400000">
            <a:off x="5894397" y="2678107"/>
            <a:ext cx="3357586" cy="1588"/>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rgbClr val="FFC000">
                <a:alpha val="40000"/>
              </a:srgbClr>
            </a:glow>
          </a:effectLst>
        </p:spPr>
      </p:cxnSp>
      <p:cxnSp>
        <p:nvCxnSpPr>
          <p:cNvPr id="74" name="Straight Connector 73"/>
          <p:cNvCxnSpPr/>
          <p:nvPr/>
        </p:nvCxnSpPr>
        <p:spPr bwMode="auto">
          <a:xfrm rot="5400000">
            <a:off x="6537339" y="2678107"/>
            <a:ext cx="3357586" cy="1588"/>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rgbClr val="FFC000">
                <a:alpha val="40000"/>
              </a:srgbClr>
            </a:glow>
          </a:effectLst>
        </p:spPr>
      </p:cxnSp>
      <p:cxnSp>
        <p:nvCxnSpPr>
          <p:cNvPr id="75" name="Straight Connector 74"/>
          <p:cNvCxnSpPr/>
          <p:nvPr/>
        </p:nvCxnSpPr>
        <p:spPr bwMode="auto">
          <a:xfrm rot="10800000">
            <a:off x="7643836" y="1000108"/>
            <a:ext cx="571503" cy="1588"/>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rgbClr val="FFC000">
                <a:alpha val="40000"/>
              </a:srgbClr>
            </a:glow>
          </a:effectLst>
        </p:spPr>
      </p:cxnSp>
      <p:cxnSp>
        <p:nvCxnSpPr>
          <p:cNvPr id="77" name="Straight Connector 76"/>
          <p:cNvCxnSpPr/>
          <p:nvPr/>
        </p:nvCxnSpPr>
        <p:spPr bwMode="auto">
          <a:xfrm rot="10800000">
            <a:off x="7643834" y="4357694"/>
            <a:ext cx="571503" cy="1588"/>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rgbClr val="FFC000">
                <a:alpha val="40000"/>
              </a:srgbClr>
            </a:glow>
          </a:effectLst>
        </p:spPr>
      </p:cxnSp>
      <p:pic>
        <p:nvPicPr>
          <p:cNvPr id="7191" name="Picture 11" descr="Sx salmon pic transp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863" y="927100"/>
            <a:ext cx="2205037"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50856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Left Brace 62"/>
          <p:cNvSpPr>
            <a:spLocks/>
          </p:cNvSpPr>
          <p:nvPr/>
        </p:nvSpPr>
        <p:spPr bwMode="auto">
          <a:xfrm rot="5400000">
            <a:off x="4800600" y="1600200"/>
            <a:ext cx="685800" cy="3124200"/>
          </a:xfrm>
          <a:prstGeom prst="leftBrace">
            <a:avLst>
              <a:gd name="adj1" fmla="val 8331"/>
              <a:gd name="adj2" fmla="val 50000"/>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0" fontAlgn="base" hangingPunct="0">
              <a:spcBef>
                <a:spcPct val="0"/>
              </a:spcBef>
              <a:spcAft>
                <a:spcPct val="0"/>
              </a:spcAft>
              <a:buFontTx/>
              <a:buNone/>
            </a:pPr>
            <a:endParaRPr lang="en-US" altLang="en-US" sz="1400">
              <a:solidFill>
                <a:srgbClr val="000000"/>
              </a:solidFill>
              <a:latin typeface="Arial" charset="0"/>
            </a:endParaRPr>
          </a:p>
        </p:txBody>
      </p:sp>
      <p:sp>
        <p:nvSpPr>
          <p:cNvPr id="22531" name="Rectangle 4"/>
          <p:cNvSpPr>
            <a:spLocks noGrp="1" noChangeArrowheads="1"/>
          </p:cNvSpPr>
          <p:nvPr>
            <p:ph type="title"/>
          </p:nvPr>
        </p:nvSpPr>
        <p:spPr>
          <a:xfrm>
            <a:off x="0" y="0"/>
            <a:ext cx="9144000" cy="1066800"/>
          </a:xfrm>
          <a:solidFill>
            <a:srgbClr val="0070C0"/>
          </a:solidFill>
        </p:spPr>
        <p:txBody>
          <a:bodyPr/>
          <a:lstStyle/>
          <a:p>
            <a:pPr>
              <a:defRPr/>
            </a:pPr>
            <a:r>
              <a:rPr lang="en-US" sz="2000" b="1" dirty="0" smtClean="0">
                <a:solidFill>
                  <a:schemeClr val="bg1"/>
                </a:solidFill>
                <a:latin typeface="Arial" charset="0"/>
                <a:cs typeface="Arial" charset="0"/>
              </a:rPr>
              <a:t>CU-EU status &amp; trends are driven by combinations of natural and human induced disturbance events &amp; regimes (NIDER &amp; HIDER) acting on one or more life history stages anywhere in the JAZ.</a:t>
            </a:r>
            <a:endParaRPr lang="en-US" sz="2000" b="1" u="sng" dirty="0" smtClean="0">
              <a:solidFill>
                <a:schemeClr val="bg1"/>
              </a:solidFill>
              <a:latin typeface="Arial" charset="0"/>
              <a:cs typeface="Arial" charset="0"/>
            </a:endParaRPr>
          </a:p>
        </p:txBody>
      </p:sp>
      <p:pic>
        <p:nvPicPr>
          <p:cNvPr id="20484" name="Picture 11" descr="Sx salmon pic transp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1524000"/>
            <a:ext cx="1708150"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Box 52"/>
          <p:cNvSpPr txBox="1">
            <a:spLocks noChangeArrowheads="1"/>
          </p:cNvSpPr>
          <p:nvPr/>
        </p:nvSpPr>
        <p:spPr bwMode="auto">
          <a:xfrm>
            <a:off x="6934200" y="1371600"/>
            <a:ext cx="2057400" cy="1846263"/>
          </a:xfrm>
          <a:prstGeom prst="rect">
            <a:avLst/>
          </a:prstGeom>
          <a:solidFill>
            <a:srgbClr val="FFFF66"/>
          </a:solidFill>
          <a:ln w="12700">
            <a:solidFill>
              <a:schemeClr val="tx1"/>
            </a:solidFill>
            <a:miter lim="800000"/>
            <a:headEnd/>
            <a:tailEnd/>
          </a:ln>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0" fontAlgn="base" hangingPunct="0">
              <a:spcBef>
                <a:spcPct val="0"/>
              </a:spcBef>
              <a:spcAft>
                <a:spcPct val="0"/>
              </a:spcAft>
              <a:buFontTx/>
              <a:buNone/>
            </a:pPr>
            <a:r>
              <a:rPr lang="en-US" altLang="en-US" sz="1600" b="1">
                <a:solidFill>
                  <a:srgbClr val="000000"/>
                </a:solidFill>
                <a:latin typeface="Arial" charset="0"/>
              </a:rPr>
              <a:t> </a:t>
            </a:r>
            <a:r>
              <a:rPr lang="en-US" altLang="en-US" sz="1800" b="1">
                <a:solidFill>
                  <a:srgbClr val="000000"/>
                </a:solidFill>
                <a:latin typeface="Arial" charset="0"/>
              </a:rPr>
              <a:t>HIDER</a:t>
            </a:r>
          </a:p>
          <a:p>
            <a:pPr eaLnBrk="0" fontAlgn="base" hangingPunct="0">
              <a:spcBef>
                <a:spcPct val="0"/>
              </a:spcBef>
              <a:spcAft>
                <a:spcPct val="0"/>
              </a:spcAft>
              <a:buFontTx/>
              <a:buNone/>
            </a:pPr>
            <a:endParaRPr lang="en-US" altLang="en-US" sz="800" b="1">
              <a:solidFill>
                <a:srgbClr val="000000"/>
              </a:solidFill>
              <a:latin typeface="Arial" charset="0"/>
            </a:endParaRPr>
          </a:p>
          <a:p>
            <a:pPr eaLnBrk="0" fontAlgn="base" hangingPunct="0">
              <a:spcBef>
                <a:spcPct val="0"/>
              </a:spcBef>
              <a:spcAft>
                <a:spcPct val="0"/>
              </a:spcAft>
            </a:pPr>
            <a:r>
              <a:rPr lang="en-US" altLang="en-US" sz="1600" b="1">
                <a:solidFill>
                  <a:srgbClr val="000000"/>
                </a:solidFill>
                <a:latin typeface="Arial" charset="0"/>
              </a:rPr>
              <a:t>  harvest</a:t>
            </a:r>
          </a:p>
          <a:p>
            <a:pPr eaLnBrk="0" fontAlgn="base" hangingPunct="0">
              <a:spcBef>
                <a:spcPct val="0"/>
              </a:spcBef>
              <a:spcAft>
                <a:spcPct val="0"/>
              </a:spcAft>
              <a:buFontTx/>
              <a:buNone/>
            </a:pPr>
            <a:endParaRPr lang="en-US" altLang="en-US" sz="800" b="1">
              <a:solidFill>
                <a:srgbClr val="000000"/>
              </a:solidFill>
              <a:latin typeface="Arial" charset="0"/>
            </a:endParaRPr>
          </a:p>
          <a:p>
            <a:pPr eaLnBrk="0" fontAlgn="base" hangingPunct="0">
              <a:spcBef>
                <a:spcPct val="0"/>
              </a:spcBef>
              <a:spcAft>
                <a:spcPct val="0"/>
              </a:spcAft>
            </a:pPr>
            <a:r>
              <a:rPr lang="en-US" altLang="en-US" sz="1600" b="1">
                <a:solidFill>
                  <a:srgbClr val="000000"/>
                </a:solidFill>
                <a:latin typeface="Arial" charset="0"/>
              </a:rPr>
              <a:t>  enhancement</a:t>
            </a:r>
          </a:p>
          <a:p>
            <a:pPr eaLnBrk="0" fontAlgn="base" hangingPunct="0">
              <a:spcBef>
                <a:spcPct val="0"/>
              </a:spcBef>
              <a:spcAft>
                <a:spcPct val="0"/>
              </a:spcAft>
            </a:pPr>
            <a:endParaRPr lang="en-US" altLang="en-US" sz="800" b="1">
              <a:solidFill>
                <a:srgbClr val="000000"/>
              </a:solidFill>
              <a:latin typeface="Arial" charset="0"/>
            </a:endParaRPr>
          </a:p>
          <a:p>
            <a:pPr eaLnBrk="0" fontAlgn="base" hangingPunct="0">
              <a:spcBef>
                <a:spcPct val="0"/>
              </a:spcBef>
              <a:spcAft>
                <a:spcPct val="0"/>
              </a:spcAft>
            </a:pPr>
            <a:r>
              <a:rPr lang="en-US" altLang="en-US" sz="1600" b="1">
                <a:solidFill>
                  <a:srgbClr val="000000"/>
                </a:solidFill>
                <a:latin typeface="Arial" charset="0"/>
              </a:rPr>
              <a:t>  aquaculture</a:t>
            </a:r>
          </a:p>
          <a:p>
            <a:pPr eaLnBrk="0" fontAlgn="base" hangingPunct="0">
              <a:spcBef>
                <a:spcPct val="0"/>
              </a:spcBef>
              <a:spcAft>
                <a:spcPct val="0"/>
              </a:spcAft>
              <a:buFontTx/>
              <a:buNone/>
            </a:pPr>
            <a:endParaRPr lang="en-US" altLang="en-US" sz="800" b="1">
              <a:solidFill>
                <a:srgbClr val="000000"/>
              </a:solidFill>
              <a:latin typeface="Arial" charset="0"/>
            </a:endParaRPr>
          </a:p>
          <a:p>
            <a:pPr eaLnBrk="0" fontAlgn="base" hangingPunct="0">
              <a:spcBef>
                <a:spcPct val="0"/>
              </a:spcBef>
              <a:spcAft>
                <a:spcPct val="0"/>
              </a:spcAft>
            </a:pPr>
            <a:r>
              <a:rPr lang="en-US" altLang="en-US" sz="1600" b="1">
                <a:solidFill>
                  <a:srgbClr val="000000"/>
                </a:solidFill>
                <a:latin typeface="Arial" charset="0"/>
              </a:rPr>
              <a:t>  habitat </a:t>
            </a:r>
            <a:endParaRPr lang="en-US" altLang="en-US" sz="1400" b="1">
              <a:solidFill>
                <a:srgbClr val="000000"/>
              </a:solidFill>
              <a:latin typeface="Arial" charset="0"/>
            </a:endParaRPr>
          </a:p>
        </p:txBody>
      </p:sp>
      <p:sp>
        <p:nvSpPr>
          <p:cNvPr id="20486" name="TextBox 54"/>
          <p:cNvSpPr txBox="1">
            <a:spLocks noChangeArrowheads="1"/>
          </p:cNvSpPr>
          <p:nvPr/>
        </p:nvSpPr>
        <p:spPr bwMode="auto">
          <a:xfrm>
            <a:off x="228600" y="1219200"/>
            <a:ext cx="2590800" cy="2216150"/>
          </a:xfrm>
          <a:prstGeom prst="rect">
            <a:avLst/>
          </a:prstGeom>
          <a:solidFill>
            <a:srgbClr val="FFFF66"/>
          </a:solidFill>
          <a:ln w="19050">
            <a:solidFill>
              <a:schemeClr val="tx1"/>
            </a:solidFill>
            <a:miter lim="800000"/>
            <a:headEnd/>
            <a:tailEnd/>
          </a:ln>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0" fontAlgn="base" hangingPunct="0">
              <a:spcBef>
                <a:spcPct val="0"/>
              </a:spcBef>
              <a:spcAft>
                <a:spcPct val="0"/>
              </a:spcAft>
              <a:buFontTx/>
              <a:buNone/>
            </a:pPr>
            <a:r>
              <a:rPr lang="en-US" altLang="en-US" sz="1800" b="1">
                <a:solidFill>
                  <a:srgbClr val="000000"/>
                </a:solidFill>
                <a:latin typeface="Arial" charset="0"/>
              </a:rPr>
              <a:t>NIDER</a:t>
            </a:r>
          </a:p>
          <a:p>
            <a:pPr eaLnBrk="0" fontAlgn="base" hangingPunct="0">
              <a:spcBef>
                <a:spcPct val="0"/>
              </a:spcBef>
              <a:spcAft>
                <a:spcPct val="0"/>
              </a:spcAft>
              <a:buFontTx/>
              <a:buNone/>
            </a:pPr>
            <a:endParaRPr lang="en-US" altLang="en-US" sz="800" b="1">
              <a:solidFill>
                <a:srgbClr val="000000"/>
              </a:solidFill>
              <a:latin typeface="Arial" charset="0"/>
            </a:endParaRPr>
          </a:p>
          <a:p>
            <a:pPr eaLnBrk="0" fontAlgn="base" hangingPunct="0">
              <a:spcBef>
                <a:spcPct val="0"/>
              </a:spcBef>
              <a:spcAft>
                <a:spcPct val="0"/>
              </a:spcAft>
            </a:pPr>
            <a:r>
              <a:rPr lang="en-US" altLang="en-US" sz="1600" b="1">
                <a:solidFill>
                  <a:srgbClr val="000000"/>
                </a:solidFill>
                <a:latin typeface="Arial" charset="0"/>
              </a:rPr>
              <a:t>  floods</a:t>
            </a:r>
          </a:p>
          <a:p>
            <a:pPr eaLnBrk="0" fontAlgn="base" hangingPunct="0">
              <a:spcBef>
                <a:spcPct val="0"/>
              </a:spcBef>
              <a:spcAft>
                <a:spcPct val="0"/>
              </a:spcAft>
              <a:buFontTx/>
              <a:buNone/>
            </a:pPr>
            <a:endParaRPr lang="en-US" altLang="en-US" sz="800" b="1">
              <a:solidFill>
                <a:srgbClr val="000000"/>
              </a:solidFill>
              <a:latin typeface="Arial" charset="0"/>
            </a:endParaRPr>
          </a:p>
          <a:p>
            <a:pPr eaLnBrk="0" fontAlgn="base" hangingPunct="0">
              <a:spcBef>
                <a:spcPct val="0"/>
              </a:spcBef>
              <a:spcAft>
                <a:spcPct val="0"/>
              </a:spcAft>
            </a:pPr>
            <a:r>
              <a:rPr lang="en-US" altLang="en-US" sz="1600" b="1">
                <a:solidFill>
                  <a:srgbClr val="000000"/>
                </a:solidFill>
                <a:latin typeface="Arial" charset="0"/>
              </a:rPr>
              <a:t>  drought</a:t>
            </a:r>
          </a:p>
          <a:p>
            <a:pPr eaLnBrk="0" fontAlgn="base" hangingPunct="0">
              <a:spcBef>
                <a:spcPct val="0"/>
              </a:spcBef>
              <a:spcAft>
                <a:spcPct val="0"/>
              </a:spcAft>
              <a:buFontTx/>
              <a:buNone/>
            </a:pPr>
            <a:endParaRPr lang="en-US" altLang="en-US" sz="800" b="1">
              <a:solidFill>
                <a:srgbClr val="000000"/>
              </a:solidFill>
              <a:latin typeface="Arial" charset="0"/>
            </a:endParaRPr>
          </a:p>
          <a:p>
            <a:pPr eaLnBrk="0" fontAlgn="base" hangingPunct="0">
              <a:spcBef>
                <a:spcPct val="0"/>
              </a:spcBef>
              <a:spcAft>
                <a:spcPct val="0"/>
              </a:spcAft>
            </a:pPr>
            <a:r>
              <a:rPr lang="en-US" altLang="en-US" sz="1600" b="1">
                <a:solidFill>
                  <a:srgbClr val="000000"/>
                </a:solidFill>
                <a:latin typeface="Arial" charset="0"/>
              </a:rPr>
              <a:t>  predators, pathogens</a:t>
            </a:r>
          </a:p>
          <a:p>
            <a:pPr eaLnBrk="0" fontAlgn="base" hangingPunct="0">
              <a:spcBef>
                <a:spcPct val="0"/>
              </a:spcBef>
              <a:spcAft>
                <a:spcPct val="0"/>
              </a:spcAft>
              <a:buFontTx/>
              <a:buNone/>
            </a:pPr>
            <a:endParaRPr lang="en-US" altLang="en-US" sz="800" b="1">
              <a:solidFill>
                <a:srgbClr val="000000"/>
              </a:solidFill>
              <a:latin typeface="Arial" charset="0"/>
            </a:endParaRPr>
          </a:p>
          <a:p>
            <a:pPr eaLnBrk="0" fontAlgn="base" hangingPunct="0">
              <a:spcBef>
                <a:spcPct val="0"/>
              </a:spcBef>
              <a:spcAft>
                <a:spcPct val="0"/>
              </a:spcAft>
            </a:pPr>
            <a:r>
              <a:rPr lang="en-US" altLang="en-US" sz="1600" b="1">
                <a:solidFill>
                  <a:srgbClr val="000000"/>
                </a:solidFill>
                <a:latin typeface="Arial" charset="0"/>
              </a:rPr>
              <a:t>  El Nino – La Nina</a:t>
            </a:r>
          </a:p>
          <a:p>
            <a:pPr eaLnBrk="0" fontAlgn="base" hangingPunct="0">
              <a:spcBef>
                <a:spcPct val="0"/>
              </a:spcBef>
              <a:spcAft>
                <a:spcPct val="0"/>
              </a:spcAft>
            </a:pPr>
            <a:endParaRPr lang="en-US" altLang="en-US" sz="800" b="1">
              <a:solidFill>
                <a:srgbClr val="000000"/>
              </a:solidFill>
              <a:latin typeface="Arial" charset="0"/>
            </a:endParaRPr>
          </a:p>
          <a:p>
            <a:pPr eaLnBrk="0" fontAlgn="base" hangingPunct="0">
              <a:spcBef>
                <a:spcPct val="0"/>
              </a:spcBef>
              <a:spcAft>
                <a:spcPct val="0"/>
              </a:spcAft>
            </a:pPr>
            <a:r>
              <a:rPr lang="en-US" altLang="en-US" sz="1600" b="1">
                <a:solidFill>
                  <a:srgbClr val="000000"/>
                </a:solidFill>
                <a:latin typeface="Arial" charset="0"/>
              </a:rPr>
              <a:t>  PDO phase</a:t>
            </a:r>
            <a:endParaRPr lang="en-US" altLang="en-US" sz="1400" b="1">
              <a:solidFill>
                <a:srgbClr val="000000"/>
              </a:solidFill>
              <a:latin typeface="Arial" charset="0"/>
            </a:endParaRPr>
          </a:p>
        </p:txBody>
      </p:sp>
      <p:sp>
        <p:nvSpPr>
          <p:cNvPr id="58" name="Bent Arrow 57"/>
          <p:cNvSpPr/>
          <p:nvPr/>
        </p:nvSpPr>
        <p:spPr bwMode="auto">
          <a:xfrm rot="10800000" flipH="1">
            <a:off x="1524000" y="3429000"/>
            <a:ext cx="1600200" cy="1676400"/>
          </a:xfrm>
          <a:prstGeom prst="bentArrow">
            <a:avLst/>
          </a:prstGeom>
          <a:solidFill>
            <a:srgbClr val="FFFF66"/>
          </a:solidFill>
          <a:ln w="9525" cap="flat" cmpd="sng" algn="ctr">
            <a:solidFill>
              <a:schemeClr val="tx1"/>
            </a:solidFill>
            <a:prstDash val="solid"/>
            <a:round/>
            <a:headEnd type="none" w="med" len="med"/>
            <a:tailEnd type="none" w="med" len="med"/>
          </a:ln>
          <a:effectLst/>
        </p:spPr>
        <p:txBody>
          <a:bodyPr/>
          <a:lstStyle/>
          <a:p>
            <a:pPr eaLnBrk="0" fontAlgn="base" hangingPunct="0">
              <a:spcBef>
                <a:spcPct val="0"/>
              </a:spcBef>
              <a:spcAft>
                <a:spcPct val="0"/>
              </a:spcAft>
              <a:defRPr/>
            </a:pPr>
            <a:endParaRPr lang="en-US" sz="1400">
              <a:solidFill>
                <a:srgbClr val="000000"/>
              </a:solidFill>
              <a:latin typeface="Arial" charset="0"/>
            </a:endParaRPr>
          </a:p>
        </p:txBody>
      </p:sp>
      <p:sp>
        <p:nvSpPr>
          <p:cNvPr id="59" name="Bent Arrow 58"/>
          <p:cNvSpPr/>
          <p:nvPr/>
        </p:nvSpPr>
        <p:spPr bwMode="auto">
          <a:xfrm rot="10800000">
            <a:off x="6781800" y="3200400"/>
            <a:ext cx="1447800" cy="1447800"/>
          </a:xfrm>
          <a:prstGeom prst="bentArrow">
            <a:avLst/>
          </a:prstGeom>
          <a:solidFill>
            <a:srgbClr val="FFFF66"/>
          </a:solidFill>
          <a:ln w="9525" cap="flat" cmpd="sng" algn="ctr">
            <a:solidFill>
              <a:schemeClr val="tx1"/>
            </a:solidFill>
            <a:prstDash val="solid"/>
            <a:round/>
            <a:headEnd type="none" w="med" len="med"/>
            <a:tailEnd type="none" w="med" len="med"/>
          </a:ln>
          <a:effectLst/>
        </p:spPr>
        <p:txBody>
          <a:bodyPr/>
          <a:lstStyle/>
          <a:p>
            <a:pPr eaLnBrk="0" fontAlgn="base" hangingPunct="0">
              <a:spcBef>
                <a:spcPct val="0"/>
              </a:spcBef>
              <a:spcAft>
                <a:spcPct val="0"/>
              </a:spcAft>
              <a:defRPr/>
            </a:pPr>
            <a:endParaRPr lang="en-US" sz="1400">
              <a:solidFill>
                <a:srgbClr val="000000"/>
              </a:solidFill>
              <a:latin typeface="Arial" charset="0"/>
            </a:endParaRPr>
          </a:p>
        </p:txBody>
      </p:sp>
      <p:sp>
        <p:nvSpPr>
          <p:cNvPr id="20489" name="TextBox 63"/>
          <p:cNvSpPr txBox="1">
            <a:spLocks noChangeArrowheads="1"/>
          </p:cNvSpPr>
          <p:nvPr/>
        </p:nvSpPr>
        <p:spPr bwMode="auto">
          <a:xfrm>
            <a:off x="3657600" y="3124200"/>
            <a:ext cx="3124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0" fontAlgn="base" hangingPunct="0">
              <a:spcBef>
                <a:spcPct val="0"/>
              </a:spcBef>
              <a:spcAft>
                <a:spcPct val="0"/>
              </a:spcAft>
              <a:buFontTx/>
              <a:buNone/>
            </a:pPr>
            <a:r>
              <a:rPr lang="en-US" altLang="en-US" sz="1800" b="1">
                <a:solidFill>
                  <a:srgbClr val="000000"/>
                </a:solidFill>
                <a:latin typeface="Arial" charset="0"/>
              </a:rPr>
              <a:t>Joint  Adaptive Zone (JAZ)</a:t>
            </a:r>
          </a:p>
        </p:txBody>
      </p:sp>
      <p:grpSp>
        <p:nvGrpSpPr>
          <p:cNvPr id="20490" name="Group 119"/>
          <p:cNvGrpSpPr>
            <a:grpSpLocks/>
          </p:cNvGrpSpPr>
          <p:nvPr/>
        </p:nvGrpSpPr>
        <p:grpSpPr bwMode="auto">
          <a:xfrm>
            <a:off x="5257800" y="2133600"/>
            <a:ext cx="977900" cy="762000"/>
            <a:chOff x="4876800" y="1219200"/>
            <a:chExt cx="1354015" cy="1066800"/>
          </a:xfrm>
        </p:grpSpPr>
        <p:grpSp>
          <p:nvGrpSpPr>
            <p:cNvPr id="20514" name="Group 39"/>
            <p:cNvGrpSpPr>
              <a:grpSpLocks/>
            </p:cNvGrpSpPr>
            <p:nvPr/>
          </p:nvGrpSpPr>
          <p:grpSpPr bwMode="auto">
            <a:xfrm>
              <a:off x="4876800" y="1219200"/>
              <a:ext cx="1219200" cy="1066800"/>
              <a:chOff x="2800350" y="1371600"/>
              <a:chExt cx="6343650" cy="5486400"/>
            </a:xfrm>
          </p:grpSpPr>
          <p:pic>
            <p:nvPicPr>
              <p:cNvPr id="20516" name="Picture 2" descr="G:\EBM_stuff\WSP\New Folder\EBM_WytPpr\Habitat\Henderson Sockeye Ecosystem_simpl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0350" y="1371600"/>
                <a:ext cx="634365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7" name="Rectangle 33"/>
              <p:cNvSpPr>
                <a:spLocks noChangeArrowheads="1"/>
              </p:cNvSpPr>
              <p:nvPr/>
            </p:nvSpPr>
            <p:spPr bwMode="auto">
              <a:xfrm>
                <a:off x="3124200" y="2819400"/>
                <a:ext cx="914400" cy="457200"/>
              </a:xfrm>
              <a:prstGeom prst="rect">
                <a:avLst/>
              </a:prstGeom>
              <a:solidFill>
                <a:srgbClr val="FF0000"/>
              </a:solidFill>
              <a:ln w="9525" algn="ctr">
                <a:solidFill>
                  <a:schemeClr val="tx1"/>
                </a:solidFill>
                <a:round/>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0" fontAlgn="base" hangingPunct="0">
                  <a:spcBef>
                    <a:spcPct val="0"/>
                  </a:spcBef>
                  <a:spcAft>
                    <a:spcPct val="0"/>
                  </a:spcAft>
                  <a:buFontTx/>
                  <a:buNone/>
                </a:pPr>
                <a:endParaRPr lang="en-US" altLang="en-US" sz="1400">
                  <a:solidFill>
                    <a:srgbClr val="000000"/>
                  </a:solidFill>
                  <a:latin typeface="Arial" charset="0"/>
                </a:endParaRPr>
              </a:p>
            </p:txBody>
          </p:sp>
          <p:sp>
            <p:nvSpPr>
              <p:cNvPr id="20518" name="Rectangle 34"/>
              <p:cNvSpPr>
                <a:spLocks noChangeArrowheads="1"/>
              </p:cNvSpPr>
              <p:nvPr/>
            </p:nvSpPr>
            <p:spPr bwMode="auto">
              <a:xfrm>
                <a:off x="4038600" y="3200400"/>
                <a:ext cx="533400" cy="914400"/>
              </a:xfrm>
              <a:prstGeom prst="rect">
                <a:avLst/>
              </a:prstGeom>
              <a:solidFill>
                <a:srgbClr val="FF0000"/>
              </a:solidFill>
              <a:ln w="9525" algn="ctr">
                <a:solidFill>
                  <a:schemeClr val="tx1"/>
                </a:solidFill>
                <a:round/>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0" fontAlgn="base" hangingPunct="0">
                  <a:spcBef>
                    <a:spcPct val="0"/>
                  </a:spcBef>
                  <a:spcAft>
                    <a:spcPct val="0"/>
                  </a:spcAft>
                  <a:buFontTx/>
                  <a:buNone/>
                </a:pPr>
                <a:endParaRPr lang="en-US" altLang="en-US" sz="1400">
                  <a:solidFill>
                    <a:srgbClr val="000000"/>
                  </a:solidFill>
                  <a:latin typeface="Arial" charset="0"/>
                </a:endParaRPr>
              </a:p>
            </p:txBody>
          </p:sp>
          <p:sp>
            <p:nvSpPr>
              <p:cNvPr id="20519" name="Rectangle 35"/>
              <p:cNvSpPr>
                <a:spLocks noChangeArrowheads="1"/>
              </p:cNvSpPr>
              <p:nvPr/>
            </p:nvSpPr>
            <p:spPr bwMode="auto">
              <a:xfrm>
                <a:off x="4572000" y="3810000"/>
                <a:ext cx="914400" cy="1524000"/>
              </a:xfrm>
              <a:prstGeom prst="rect">
                <a:avLst/>
              </a:prstGeom>
              <a:solidFill>
                <a:srgbClr val="FF0000"/>
              </a:solidFill>
              <a:ln w="9525" algn="ctr">
                <a:solidFill>
                  <a:schemeClr val="tx1"/>
                </a:solidFill>
                <a:round/>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0" fontAlgn="base" hangingPunct="0">
                  <a:spcBef>
                    <a:spcPct val="0"/>
                  </a:spcBef>
                  <a:spcAft>
                    <a:spcPct val="0"/>
                  </a:spcAft>
                  <a:buFontTx/>
                  <a:buNone/>
                </a:pPr>
                <a:endParaRPr lang="en-US" altLang="en-US" sz="1400">
                  <a:solidFill>
                    <a:srgbClr val="000000"/>
                  </a:solidFill>
                  <a:latin typeface="Arial" charset="0"/>
                </a:endParaRPr>
              </a:p>
            </p:txBody>
          </p:sp>
          <p:sp>
            <p:nvSpPr>
              <p:cNvPr id="20520" name="Rectangle 36"/>
              <p:cNvSpPr>
                <a:spLocks noChangeArrowheads="1"/>
              </p:cNvSpPr>
              <p:nvPr/>
            </p:nvSpPr>
            <p:spPr bwMode="auto">
              <a:xfrm>
                <a:off x="5486400" y="4953000"/>
                <a:ext cx="990600" cy="533400"/>
              </a:xfrm>
              <a:prstGeom prst="rect">
                <a:avLst/>
              </a:prstGeom>
              <a:solidFill>
                <a:srgbClr val="FF0000"/>
              </a:solidFill>
              <a:ln w="9525" algn="ctr">
                <a:solidFill>
                  <a:schemeClr val="tx1"/>
                </a:solidFill>
                <a:round/>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0" fontAlgn="base" hangingPunct="0">
                  <a:spcBef>
                    <a:spcPct val="0"/>
                  </a:spcBef>
                  <a:spcAft>
                    <a:spcPct val="0"/>
                  </a:spcAft>
                  <a:buFontTx/>
                  <a:buNone/>
                </a:pPr>
                <a:endParaRPr lang="en-US" altLang="en-US" sz="1400">
                  <a:solidFill>
                    <a:srgbClr val="000000"/>
                  </a:solidFill>
                  <a:latin typeface="Arial" charset="0"/>
                </a:endParaRPr>
              </a:p>
            </p:txBody>
          </p:sp>
          <p:sp>
            <p:nvSpPr>
              <p:cNvPr id="20521" name="Rectangle 37"/>
              <p:cNvSpPr>
                <a:spLocks noChangeArrowheads="1"/>
              </p:cNvSpPr>
              <p:nvPr/>
            </p:nvSpPr>
            <p:spPr bwMode="auto">
              <a:xfrm>
                <a:off x="6477000" y="4953000"/>
                <a:ext cx="762000" cy="1295400"/>
              </a:xfrm>
              <a:prstGeom prst="rect">
                <a:avLst/>
              </a:prstGeom>
              <a:solidFill>
                <a:srgbClr val="FF0000"/>
              </a:solidFill>
              <a:ln w="9525" algn="ctr">
                <a:solidFill>
                  <a:schemeClr val="tx1"/>
                </a:solidFill>
                <a:round/>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0" fontAlgn="base" hangingPunct="0">
                  <a:spcBef>
                    <a:spcPct val="0"/>
                  </a:spcBef>
                  <a:spcAft>
                    <a:spcPct val="0"/>
                  </a:spcAft>
                  <a:buFontTx/>
                  <a:buNone/>
                </a:pPr>
                <a:endParaRPr lang="en-US" altLang="en-US" sz="1400">
                  <a:solidFill>
                    <a:srgbClr val="000000"/>
                  </a:solidFill>
                  <a:latin typeface="Arial" charset="0"/>
                </a:endParaRPr>
              </a:p>
            </p:txBody>
          </p:sp>
          <p:sp>
            <p:nvSpPr>
              <p:cNvPr id="20522" name="Rectangle 38"/>
              <p:cNvSpPr>
                <a:spLocks noChangeArrowheads="1"/>
              </p:cNvSpPr>
              <p:nvPr/>
            </p:nvSpPr>
            <p:spPr bwMode="auto">
              <a:xfrm>
                <a:off x="7239000" y="5334000"/>
                <a:ext cx="1219200" cy="914400"/>
              </a:xfrm>
              <a:prstGeom prst="rect">
                <a:avLst/>
              </a:prstGeom>
              <a:solidFill>
                <a:srgbClr val="FF0000"/>
              </a:solidFill>
              <a:ln w="9525" algn="ctr">
                <a:solidFill>
                  <a:schemeClr val="tx1"/>
                </a:solidFill>
                <a:round/>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0" fontAlgn="base" hangingPunct="0">
                  <a:spcBef>
                    <a:spcPct val="0"/>
                  </a:spcBef>
                  <a:spcAft>
                    <a:spcPct val="0"/>
                  </a:spcAft>
                  <a:buFontTx/>
                  <a:buNone/>
                </a:pPr>
                <a:endParaRPr lang="en-US" altLang="en-US" sz="1400">
                  <a:solidFill>
                    <a:srgbClr val="000000"/>
                  </a:solidFill>
                  <a:latin typeface="Arial" charset="0"/>
                </a:endParaRPr>
              </a:p>
            </p:txBody>
          </p:sp>
        </p:grpSp>
        <p:sp>
          <p:nvSpPr>
            <p:cNvPr id="20515" name="TextBox 64"/>
            <p:cNvSpPr txBox="1">
              <a:spLocks noChangeArrowheads="1"/>
            </p:cNvSpPr>
            <p:nvPr/>
          </p:nvSpPr>
          <p:spPr bwMode="auto">
            <a:xfrm>
              <a:off x="5087815" y="1325880"/>
              <a:ext cx="1143000" cy="43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0" fontAlgn="base" hangingPunct="0">
                <a:spcBef>
                  <a:spcPct val="0"/>
                </a:spcBef>
                <a:spcAft>
                  <a:spcPct val="0"/>
                </a:spcAft>
                <a:buFontTx/>
                <a:buNone/>
              </a:pPr>
              <a:r>
                <a:rPr lang="en-US" altLang="en-US" sz="1400">
                  <a:solidFill>
                    <a:srgbClr val="000000"/>
                  </a:solidFill>
                  <a:latin typeface="Arial" charset="0"/>
                </a:rPr>
                <a:t>    </a:t>
              </a:r>
              <a:r>
                <a:rPr lang="en-US" altLang="en-US" sz="1400" b="1">
                  <a:solidFill>
                    <a:srgbClr val="000000"/>
                  </a:solidFill>
                  <a:latin typeface="Arial" charset="0"/>
                </a:rPr>
                <a:t>JAZ</a:t>
              </a:r>
            </a:p>
          </p:txBody>
        </p:sp>
      </p:grpSp>
      <p:grpSp>
        <p:nvGrpSpPr>
          <p:cNvPr id="20491" name="Group 118"/>
          <p:cNvGrpSpPr>
            <a:grpSpLocks/>
          </p:cNvGrpSpPr>
          <p:nvPr/>
        </p:nvGrpSpPr>
        <p:grpSpPr bwMode="auto">
          <a:xfrm>
            <a:off x="2971800" y="3505200"/>
            <a:ext cx="5181600" cy="3124200"/>
            <a:chOff x="2783698" y="1283527"/>
            <a:chExt cx="7974170" cy="4994543"/>
          </a:xfrm>
        </p:grpSpPr>
        <p:grpSp>
          <p:nvGrpSpPr>
            <p:cNvPr id="6" name="Group 8"/>
            <p:cNvGrpSpPr>
              <a:grpSpLocks/>
            </p:cNvGrpSpPr>
            <p:nvPr/>
          </p:nvGrpSpPr>
          <p:grpSpPr bwMode="auto">
            <a:xfrm>
              <a:off x="2783698" y="1283527"/>
              <a:ext cx="7974170" cy="4994543"/>
              <a:chOff x="963" y="768"/>
              <a:chExt cx="3938" cy="2377"/>
            </a:xfrm>
            <a:solidFill>
              <a:schemeClr val="bg1"/>
            </a:solidFill>
          </p:grpSpPr>
          <p:sp>
            <p:nvSpPr>
              <p:cNvPr id="94" name="Rectangle 9"/>
              <p:cNvSpPr>
                <a:spLocks noChangeArrowheads="1"/>
              </p:cNvSpPr>
              <p:nvPr/>
            </p:nvSpPr>
            <p:spPr bwMode="auto">
              <a:xfrm>
                <a:off x="1776" y="768"/>
                <a:ext cx="2016" cy="1968"/>
              </a:xfrm>
              <a:prstGeom prst="rect">
                <a:avLst/>
              </a:prstGeom>
              <a:grpFill/>
              <a:ln w="19050">
                <a:solidFill>
                  <a:schemeClr val="tx1"/>
                </a:solidFill>
                <a:miter lim="800000"/>
                <a:headEnd/>
                <a:tailEnd/>
              </a:ln>
              <a:effectLst/>
            </p:spPr>
            <p:txBody>
              <a:bodyPr wrap="none" anchor="ctr"/>
              <a:lstStyle/>
              <a:p>
                <a:pPr eaLnBrk="0" fontAlgn="base" hangingPunct="0">
                  <a:spcBef>
                    <a:spcPct val="0"/>
                  </a:spcBef>
                  <a:spcAft>
                    <a:spcPct val="0"/>
                  </a:spcAft>
                  <a:defRPr/>
                </a:pPr>
                <a:endParaRPr lang="en-US" sz="1400">
                  <a:solidFill>
                    <a:srgbClr val="000000"/>
                  </a:solidFill>
                  <a:latin typeface="Arial" charset="0"/>
                </a:endParaRPr>
              </a:p>
            </p:txBody>
          </p:sp>
          <p:sp>
            <p:nvSpPr>
              <p:cNvPr id="95" name="Rectangle 10"/>
              <p:cNvSpPr>
                <a:spLocks noChangeArrowheads="1"/>
              </p:cNvSpPr>
              <p:nvPr/>
            </p:nvSpPr>
            <p:spPr bwMode="auto">
              <a:xfrm>
                <a:off x="1776" y="816"/>
                <a:ext cx="672" cy="624"/>
              </a:xfrm>
              <a:prstGeom prst="rect">
                <a:avLst/>
              </a:prstGeom>
              <a:grpFill/>
              <a:ln w="28575">
                <a:solidFill>
                  <a:schemeClr val="tx1"/>
                </a:solidFill>
                <a:prstDash val="sysDot"/>
                <a:miter lim="800000"/>
                <a:headEnd/>
                <a:tailEnd/>
              </a:ln>
              <a:effectLst/>
            </p:spPr>
            <p:txBody>
              <a:bodyPr wrap="none" anchor="ctr"/>
              <a:lstStyle/>
              <a:p>
                <a:pPr eaLnBrk="0" fontAlgn="base" hangingPunct="0">
                  <a:spcBef>
                    <a:spcPct val="0"/>
                  </a:spcBef>
                  <a:spcAft>
                    <a:spcPct val="0"/>
                  </a:spcAft>
                  <a:defRPr/>
                </a:pPr>
                <a:endParaRPr lang="en-US" sz="1400">
                  <a:solidFill>
                    <a:srgbClr val="000000"/>
                  </a:solidFill>
                  <a:latin typeface="Arial" charset="0"/>
                </a:endParaRPr>
              </a:p>
            </p:txBody>
          </p:sp>
          <p:sp>
            <p:nvSpPr>
              <p:cNvPr id="96" name="Rectangle 11"/>
              <p:cNvSpPr>
                <a:spLocks noChangeArrowheads="1"/>
              </p:cNvSpPr>
              <p:nvPr/>
            </p:nvSpPr>
            <p:spPr bwMode="auto">
              <a:xfrm>
                <a:off x="2496" y="1296"/>
                <a:ext cx="240" cy="1296"/>
              </a:xfrm>
              <a:prstGeom prst="rect">
                <a:avLst/>
              </a:prstGeom>
              <a:grpFill/>
              <a:ln w="28575">
                <a:solidFill>
                  <a:schemeClr val="tx1"/>
                </a:solidFill>
                <a:prstDash val="lgDashDot"/>
                <a:miter lim="800000"/>
                <a:headEnd/>
                <a:tailEnd/>
              </a:ln>
              <a:effectLst/>
            </p:spPr>
            <p:txBody>
              <a:bodyPr wrap="none" anchor="ctr"/>
              <a:lstStyle/>
              <a:p>
                <a:pPr eaLnBrk="0" fontAlgn="base" hangingPunct="0">
                  <a:spcBef>
                    <a:spcPct val="0"/>
                  </a:spcBef>
                  <a:spcAft>
                    <a:spcPct val="0"/>
                  </a:spcAft>
                  <a:defRPr/>
                </a:pPr>
                <a:endParaRPr lang="en-US" sz="1400">
                  <a:solidFill>
                    <a:srgbClr val="000000"/>
                  </a:solidFill>
                  <a:latin typeface="Arial" charset="0"/>
                </a:endParaRPr>
              </a:p>
            </p:txBody>
          </p:sp>
          <p:sp>
            <p:nvSpPr>
              <p:cNvPr id="97" name="Rectangle 12"/>
              <p:cNvSpPr>
                <a:spLocks noChangeArrowheads="1"/>
              </p:cNvSpPr>
              <p:nvPr/>
            </p:nvSpPr>
            <p:spPr bwMode="auto">
              <a:xfrm>
                <a:off x="2880" y="2400"/>
                <a:ext cx="528" cy="192"/>
              </a:xfrm>
              <a:prstGeom prst="rect">
                <a:avLst/>
              </a:prstGeom>
              <a:grpFill/>
              <a:ln w="28575">
                <a:solidFill>
                  <a:schemeClr val="tx1"/>
                </a:solidFill>
                <a:prstDash val="lgDashDotDot"/>
                <a:miter lim="800000"/>
                <a:headEnd/>
                <a:tailEnd/>
              </a:ln>
              <a:effectLst/>
            </p:spPr>
            <p:txBody>
              <a:bodyPr wrap="none" anchor="ctr"/>
              <a:lstStyle/>
              <a:p>
                <a:pPr eaLnBrk="0" fontAlgn="base" hangingPunct="0">
                  <a:spcBef>
                    <a:spcPct val="0"/>
                  </a:spcBef>
                  <a:spcAft>
                    <a:spcPct val="0"/>
                  </a:spcAft>
                  <a:defRPr/>
                </a:pPr>
                <a:endParaRPr lang="en-US" sz="1400">
                  <a:solidFill>
                    <a:srgbClr val="000000"/>
                  </a:solidFill>
                  <a:latin typeface="Arial" charset="0"/>
                </a:endParaRPr>
              </a:p>
            </p:txBody>
          </p:sp>
          <p:sp>
            <p:nvSpPr>
              <p:cNvPr id="98" name="Rectangle 13"/>
              <p:cNvSpPr>
                <a:spLocks noChangeArrowheads="1"/>
              </p:cNvSpPr>
              <p:nvPr/>
            </p:nvSpPr>
            <p:spPr bwMode="auto">
              <a:xfrm>
                <a:off x="3408" y="816"/>
                <a:ext cx="336" cy="1728"/>
              </a:xfrm>
              <a:prstGeom prst="rect">
                <a:avLst/>
              </a:prstGeom>
              <a:grpFill/>
              <a:ln w="28575">
                <a:solidFill>
                  <a:schemeClr val="tx1"/>
                </a:solidFill>
                <a:prstDash val="dash"/>
                <a:miter lim="800000"/>
                <a:headEnd/>
                <a:tailEnd/>
              </a:ln>
              <a:effectLst/>
            </p:spPr>
            <p:txBody>
              <a:bodyPr wrap="none" anchor="ctr"/>
              <a:lstStyle/>
              <a:p>
                <a:pPr eaLnBrk="0" fontAlgn="base" hangingPunct="0">
                  <a:spcBef>
                    <a:spcPct val="0"/>
                  </a:spcBef>
                  <a:spcAft>
                    <a:spcPct val="0"/>
                  </a:spcAft>
                  <a:defRPr/>
                </a:pPr>
                <a:endParaRPr lang="en-US" sz="1400">
                  <a:solidFill>
                    <a:srgbClr val="000000"/>
                  </a:solidFill>
                  <a:latin typeface="Arial" charset="0"/>
                </a:endParaRPr>
              </a:p>
            </p:txBody>
          </p:sp>
          <p:sp>
            <p:nvSpPr>
              <p:cNvPr id="99" name="Freeform 14"/>
              <p:cNvSpPr>
                <a:spLocks/>
              </p:cNvSpPr>
              <p:nvPr/>
            </p:nvSpPr>
            <p:spPr bwMode="auto">
              <a:xfrm>
                <a:off x="2880" y="2544"/>
                <a:ext cx="480" cy="1"/>
              </a:xfrm>
              <a:custGeom>
                <a:avLst/>
                <a:gdLst/>
                <a:ahLst/>
                <a:cxnLst>
                  <a:cxn ang="0">
                    <a:pos x="0" y="0"/>
                  </a:cxn>
                  <a:cxn ang="0">
                    <a:pos x="480" y="0"/>
                  </a:cxn>
                </a:cxnLst>
                <a:rect l="0" t="0" r="r" b="b"/>
                <a:pathLst>
                  <a:path w="480" h="1">
                    <a:moveTo>
                      <a:pt x="0" y="0"/>
                    </a:moveTo>
                    <a:cubicBezTo>
                      <a:pt x="0" y="0"/>
                      <a:pt x="240" y="0"/>
                      <a:pt x="480" y="0"/>
                    </a:cubicBezTo>
                  </a:path>
                </a:pathLst>
              </a:custGeom>
              <a:grpFill/>
              <a:ln w="28575" cmpd="sng">
                <a:solidFill>
                  <a:schemeClr val="tx1"/>
                </a:solidFill>
                <a:round/>
                <a:headEnd/>
                <a:tailEnd/>
              </a:ln>
              <a:effectLst/>
            </p:spPr>
            <p:txBody>
              <a:bodyPr wrap="none" anchor="ctr"/>
              <a:lstStyle/>
              <a:p>
                <a:pPr eaLnBrk="0" fontAlgn="base" hangingPunct="0">
                  <a:spcBef>
                    <a:spcPct val="0"/>
                  </a:spcBef>
                  <a:spcAft>
                    <a:spcPct val="0"/>
                  </a:spcAft>
                  <a:defRPr/>
                </a:pPr>
                <a:endParaRPr lang="en-US" sz="1400">
                  <a:solidFill>
                    <a:srgbClr val="000000"/>
                  </a:solidFill>
                  <a:latin typeface="Arial" charset="0"/>
                </a:endParaRPr>
              </a:p>
            </p:txBody>
          </p:sp>
          <p:sp>
            <p:nvSpPr>
              <p:cNvPr id="100" name="Freeform 15"/>
              <p:cNvSpPr>
                <a:spLocks/>
              </p:cNvSpPr>
              <p:nvPr/>
            </p:nvSpPr>
            <p:spPr bwMode="auto">
              <a:xfrm>
                <a:off x="3360" y="1488"/>
                <a:ext cx="240" cy="1056"/>
              </a:xfrm>
              <a:custGeom>
                <a:avLst/>
                <a:gdLst/>
                <a:ahLst/>
                <a:cxnLst>
                  <a:cxn ang="0">
                    <a:pos x="0" y="1056"/>
                  </a:cxn>
                  <a:cxn ang="0">
                    <a:pos x="144" y="960"/>
                  </a:cxn>
                  <a:cxn ang="0">
                    <a:pos x="192" y="720"/>
                  </a:cxn>
                  <a:cxn ang="0">
                    <a:pos x="240" y="0"/>
                  </a:cxn>
                </a:cxnLst>
                <a:rect l="0" t="0" r="r" b="b"/>
                <a:pathLst>
                  <a:path w="240" h="1056">
                    <a:moveTo>
                      <a:pt x="0" y="1056"/>
                    </a:moveTo>
                    <a:cubicBezTo>
                      <a:pt x="56" y="1036"/>
                      <a:pt x="112" y="1016"/>
                      <a:pt x="144" y="960"/>
                    </a:cubicBezTo>
                    <a:cubicBezTo>
                      <a:pt x="176" y="904"/>
                      <a:pt x="176" y="880"/>
                      <a:pt x="192" y="720"/>
                    </a:cubicBezTo>
                    <a:cubicBezTo>
                      <a:pt x="208" y="560"/>
                      <a:pt x="224" y="280"/>
                      <a:pt x="240" y="0"/>
                    </a:cubicBezTo>
                  </a:path>
                </a:pathLst>
              </a:custGeom>
              <a:grpFill/>
              <a:ln w="28575" cmpd="sng">
                <a:solidFill>
                  <a:schemeClr val="tx1"/>
                </a:solidFill>
                <a:round/>
                <a:headEnd/>
                <a:tailEnd/>
              </a:ln>
              <a:effectLst/>
            </p:spPr>
            <p:txBody>
              <a:bodyPr wrap="none" anchor="ctr"/>
              <a:lstStyle/>
              <a:p>
                <a:pPr eaLnBrk="0" fontAlgn="base" hangingPunct="0">
                  <a:spcBef>
                    <a:spcPct val="0"/>
                  </a:spcBef>
                  <a:spcAft>
                    <a:spcPct val="0"/>
                  </a:spcAft>
                  <a:defRPr/>
                </a:pPr>
                <a:endParaRPr lang="en-US" sz="1400">
                  <a:solidFill>
                    <a:srgbClr val="000000"/>
                  </a:solidFill>
                  <a:latin typeface="Arial" charset="0"/>
                </a:endParaRPr>
              </a:p>
            </p:txBody>
          </p:sp>
          <p:sp>
            <p:nvSpPr>
              <p:cNvPr id="101" name="Freeform 16"/>
              <p:cNvSpPr>
                <a:spLocks/>
              </p:cNvSpPr>
              <p:nvPr/>
            </p:nvSpPr>
            <p:spPr bwMode="auto">
              <a:xfrm>
                <a:off x="3592" y="1104"/>
                <a:ext cx="56" cy="384"/>
              </a:xfrm>
              <a:custGeom>
                <a:avLst/>
                <a:gdLst/>
                <a:ahLst/>
                <a:cxnLst>
                  <a:cxn ang="0">
                    <a:pos x="8" y="384"/>
                  </a:cxn>
                  <a:cxn ang="0">
                    <a:pos x="8" y="192"/>
                  </a:cxn>
                  <a:cxn ang="0">
                    <a:pos x="56" y="0"/>
                  </a:cxn>
                </a:cxnLst>
                <a:rect l="0" t="0" r="r" b="b"/>
                <a:pathLst>
                  <a:path w="56" h="384">
                    <a:moveTo>
                      <a:pt x="8" y="384"/>
                    </a:moveTo>
                    <a:cubicBezTo>
                      <a:pt x="4" y="320"/>
                      <a:pt x="0" y="256"/>
                      <a:pt x="8" y="192"/>
                    </a:cubicBezTo>
                    <a:cubicBezTo>
                      <a:pt x="16" y="128"/>
                      <a:pt x="36" y="64"/>
                      <a:pt x="56" y="0"/>
                    </a:cubicBezTo>
                  </a:path>
                </a:pathLst>
              </a:custGeom>
              <a:grpFill/>
              <a:ln w="28575" cmpd="sng">
                <a:solidFill>
                  <a:schemeClr val="tx1"/>
                </a:solidFill>
                <a:round/>
                <a:headEnd/>
                <a:tailEnd/>
              </a:ln>
              <a:effectLst/>
            </p:spPr>
            <p:txBody>
              <a:bodyPr wrap="none" anchor="ctr"/>
              <a:lstStyle/>
              <a:p>
                <a:pPr eaLnBrk="0" fontAlgn="base" hangingPunct="0">
                  <a:spcBef>
                    <a:spcPct val="0"/>
                  </a:spcBef>
                  <a:spcAft>
                    <a:spcPct val="0"/>
                  </a:spcAft>
                  <a:defRPr/>
                </a:pPr>
                <a:endParaRPr lang="en-US" sz="1400">
                  <a:solidFill>
                    <a:srgbClr val="000000"/>
                  </a:solidFill>
                  <a:latin typeface="Arial" charset="0"/>
                </a:endParaRPr>
              </a:p>
            </p:txBody>
          </p:sp>
          <p:sp>
            <p:nvSpPr>
              <p:cNvPr id="102" name="Freeform 17"/>
              <p:cNvSpPr>
                <a:spLocks/>
              </p:cNvSpPr>
              <p:nvPr/>
            </p:nvSpPr>
            <p:spPr bwMode="auto">
              <a:xfrm>
                <a:off x="3648" y="864"/>
                <a:ext cx="144" cy="240"/>
              </a:xfrm>
              <a:custGeom>
                <a:avLst/>
                <a:gdLst/>
                <a:ahLst/>
                <a:cxnLst>
                  <a:cxn ang="0">
                    <a:pos x="0" y="240"/>
                  </a:cxn>
                  <a:cxn ang="0">
                    <a:pos x="48" y="96"/>
                  </a:cxn>
                  <a:cxn ang="0">
                    <a:pos x="144" y="0"/>
                  </a:cxn>
                </a:cxnLst>
                <a:rect l="0" t="0" r="r" b="b"/>
                <a:pathLst>
                  <a:path w="144" h="240">
                    <a:moveTo>
                      <a:pt x="0" y="240"/>
                    </a:moveTo>
                    <a:cubicBezTo>
                      <a:pt x="12" y="188"/>
                      <a:pt x="24" y="136"/>
                      <a:pt x="48" y="96"/>
                    </a:cubicBezTo>
                    <a:cubicBezTo>
                      <a:pt x="72" y="56"/>
                      <a:pt x="128" y="16"/>
                      <a:pt x="144" y="0"/>
                    </a:cubicBezTo>
                  </a:path>
                </a:pathLst>
              </a:custGeom>
              <a:grpFill/>
              <a:ln w="28575" cmpd="sng">
                <a:solidFill>
                  <a:schemeClr val="tx1"/>
                </a:solidFill>
                <a:round/>
                <a:headEnd/>
                <a:tailEnd/>
              </a:ln>
              <a:effectLst/>
            </p:spPr>
            <p:txBody>
              <a:bodyPr wrap="none" anchor="ctr"/>
              <a:lstStyle/>
              <a:p>
                <a:pPr eaLnBrk="0" fontAlgn="base" hangingPunct="0">
                  <a:spcBef>
                    <a:spcPct val="0"/>
                  </a:spcBef>
                  <a:spcAft>
                    <a:spcPct val="0"/>
                  </a:spcAft>
                  <a:defRPr/>
                </a:pPr>
                <a:endParaRPr lang="en-US" sz="1400">
                  <a:solidFill>
                    <a:srgbClr val="000000"/>
                  </a:solidFill>
                  <a:latin typeface="Arial" charset="0"/>
                </a:endParaRPr>
              </a:p>
            </p:txBody>
          </p:sp>
          <p:sp>
            <p:nvSpPr>
              <p:cNvPr id="103" name="Text Box 18"/>
              <p:cNvSpPr txBox="1">
                <a:spLocks noChangeArrowheads="1"/>
              </p:cNvSpPr>
              <p:nvPr/>
            </p:nvSpPr>
            <p:spPr bwMode="auto">
              <a:xfrm>
                <a:off x="1811" y="1571"/>
                <a:ext cx="606" cy="351"/>
              </a:xfrm>
              <a:prstGeom prst="rect">
                <a:avLst/>
              </a:prstGeom>
              <a:grpFill/>
              <a:ln w="9525">
                <a:noFill/>
                <a:miter lim="800000"/>
                <a:headEnd/>
                <a:tailEnd/>
              </a:ln>
              <a:effectLst/>
            </p:spPr>
            <p:txBody>
              <a:bodyPr>
                <a:spAutoFit/>
              </a:bodyPr>
              <a:lstStyle/>
              <a:p>
                <a:pPr algn="ctr" eaLnBrk="0" fontAlgn="base" hangingPunct="0">
                  <a:spcBef>
                    <a:spcPct val="0"/>
                  </a:spcBef>
                  <a:spcAft>
                    <a:spcPct val="0"/>
                  </a:spcAft>
                  <a:defRPr/>
                </a:pPr>
                <a:r>
                  <a:rPr lang="en-US" sz="1200" b="1" dirty="0">
                    <a:solidFill>
                      <a:srgbClr val="000000"/>
                    </a:solidFill>
                    <a:latin typeface="Arial" charset="0"/>
                  </a:rPr>
                  <a:t>Spawn &amp; Rear</a:t>
                </a:r>
              </a:p>
            </p:txBody>
          </p:sp>
          <p:sp>
            <p:nvSpPr>
              <p:cNvPr id="104" name="Line 19"/>
              <p:cNvSpPr>
                <a:spLocks noChangeShapeType="1"/>
              </p:cNvSpPr>
              <p:nvPr/>
            </p:nvSpPr>
            <p:spPr bwMode="auto">
              <a:xfrm flipH="1" flipV="1">
                <a:off x="1997" y="1354"/>
                <a:ext cx="192" cy="240"/>
              </a:xfrm>
              <a:prstGeom prst="line">
                <a:avLst/>
              </a:prstGeom>
              <a:grpFill/>
              <a:ln w="9525">
                <a:solidFill>
                  <a:schemeClr val="tx1"/>
                </a:solidFill>
                <a:round/>
                <a:headEnd/>
                <a:tailEnd type="triangle" w="med" len="med"/>
              </a:ln>
              <a:effectLst/>
            </p:spPr>
            <p:txBody>
              <a:bodyPr wrap="none" anchor="ctr"/>
              <a:lstStyle/>
              <a:p>
                <a:pPr eaLnBrk="0" fontAlgn="base" hangingPunct="0">
                  <a:spcBef>
                    <a:spcPct val="0"/>
                  </a:spcBef>
                  <a:spcAft>
                    <a:spcPct val="0"/>
                  </a:spcAft>
                  <a:defRPr/>
                </a:pPr>
                <a:endParaRPr lang="en-US" sz="1400">
                  <a:solidFill>
                    <a:srgbClr val="000000"/>
                  </a:solidFill>
                  <a:latin typeface="Arial" charset="0"/>
                </a:endParaRPr>
              </a:p>
            </p:txBody>
          </p:sp>
          <p:sp>
            <p:nvSpPr>
              <p:cNvPr id="105" name="Text Box 20"/>
              <p:cNvSpPr txBox="1">
                <a:spLocks noChangeArrowheads="1"/>
              </p:cNvSpPr>
              <p:nvPr/>
            </p:nvSpPr>
            <p:spPr bwMode="auto">
              <a:xfrm>
                <a:off x="2573" y="832"/>
                <a:ext cx="698" cy="389"/>
              </a:xfrm>
              <a:prstGeom prst="rect">
                <a:avLst/>
              </a:prstGeom>
              <a:grpFill/>
              <a:ln w="9525">
                <a:noFill/>
                <a:miter lim="800000"/>
                <a:headEnd/>
                <a:tailEnd/>
              </a:ln>
              <a:effectLst/>
            </p:spPr>
            <p:txBody>
              <a:bodyPr>
                <a:spAutoFit/>
              </a:bodyPr>
              <a:lstStyle/>
              <a:p>
                <a:pPr algn="ctr" eaLnBrk="0" fontAlgn="base" hangingPunct="0">
                  <a:spcBef>
                    <a:spcPct val="0"/>
                  </a:spcBef>
                  <a:spcAft>
                    <a:spcPct val="0"/>
                  </a:spcAft>
                  <a:defRPr/>
                </a:pPr>
                <a:r>
                  <a:rPr lang="en-US" sz="1200" b="1" dirty="0">
                    <a:solidFill>
                      <a:srgbClr val="000000"/>
                    </a:solidFill>
                    <a:latin typeface="Arial" charset="0"/>
                  </a:rPr>
                  <a:t>Juvenile</a:t>
                </a:r>
              </a:p>
              <a:p>
                <a:pPr algn="ctr" eaLnBrk="0" fontAlgn="base" hangingPunct="0">
                  <a:spcBef>
                    <a:spcPct val="0"/>
                  </a:spcBef>
                  <a:spcAft>
                    <a:spcPct val="0"/>
                  </a:spcAft>
                  <a:defRPr/>
                </a:pPr>
                <a:r>
                  <a:rPr lang="en-US" sz="1200" b="1" dirty="0">
                    <a:solidFill>
                      <a:srgbClr val="000000"/>
                    </a:solidFill>
                    <a:latin typeface="Arial" charset="0"/>
                  </a:rPr>
                  <a:t>Migration</a:t>
                </a:r>
              </a:p>
            </p:txBody>
          </p:sp>
          <p:sp>
            <p:nvSpPr>
              <p:cNvPr id="106" name="Text Box 21"/>
              <p:cNvSpPr txBox="1">
                <a:spLocks noChangeArrowheads="1"/>
              </p:cNvSpPr>
              <p:nvPr/>
            </p:nvSpPr>
            <p:spPr bwMode="auto">
              <a:xfrm>
                <a:off x="2841" y="1410"/>
                <a:ext cx="549" cy="288"/>
              </a:xfrm>
              <a:prstGeom prst="rect">
                <a:avLst/>
              </a:prstGeom>
              <a:grpFill/>
              <a:ln w="9525">
                <a:noFill/>
                <a:miter lim="800000"/>
                <a:headEnd/>
                <a:tailEnd/>
              </a:ln>
              <a:effectLst/>
            </p:spPr>
            <p:txBody>
              <a:bodyPr wrap="none">
                <a:spAutoFit/>
              </a:bodyPr>
              <a:lstStyle/>
              <a:p>
                <a:pPr algn="ctr" eaLnBrk="0" fontAlgn="base" hangingPunct="0">
                  <a:spcBef>
                    <a:spcPct val="0"/>
                  </a:spcBef>
                  <a:spcAft>
                    <a:spcPct val="0"/>
                  </a:spcAft>
                  <a:defRPr/>
                </a:pPr>
                <a:r>
                  <a:rPr lang="en-US" sz="1200" b="1" dirty="0">
                    <a:solidFill>
                      <a:srgbClr val="000000"/>
                    </a:solidFill>
                    <a:latin typeface="Arial" charset="0"/>
                  </a:rPr>
                  <a:t>Adult</a:t>
                </a:r>
              </a:p>
              <a:p>
                <a:pPr algn="ctr" eaLnBrk="0" fontAlgn="base" hangingPunct="0">
                  <a:spcBef>
                    <a:spcPct val="0"/>
                  </a:spcBef>
                  <a:spcAft>
                    <a:spcPct val="0"/>
                  </a:spcAft>
                  <a:defRPr/>
                </a:pPr>
                <a:r>
                  <a:rPr lang="en-US" sz="1200" b="1" dirty="0">
                    <a:solidFill>
                      <a:srgbClr val="000000"/>
                    </a:solidFill>
                    <a:latin typeface="Arial" charset="0"/>
                  </a:rPr>
                  <a:t>Migration</a:t>
                </a:r>
              </a:p>
            </p:txBody>
          </p:sp>
          <p:sp>
            <p:nvSpPr>
              <p:cNvPr id="107" name="Text Box 22"/>
              <p:cNvSpPr txBox="1">
                <a:spLocks noChangeArrowheads="1"/>
              </p:cNvSpPr>
              <p:nvPr/>
            </p:nvSpPr>
            <p:spPr bwMode="auto">
              <a:xfrm>
                <a:off x="2841" y="1859"/>
                <a:ext cx="473" cy="288"/>
              </a:xfrm>
              <a:prstGeom prst="rect">
                <a:avLst/>
              </a:prstGeom>
              <a:grpFill/>
              <a:ln w="9525">
                <a:noFill/>
                <a:miter lim="800000"/>
                <a:headEnd/>
                <a:tailEnd/>
              </a:ln>
              <a:effectLst/>
            </p:spPr>
            <p:txBody>
              <a:bodyPr wrap="none">
                <a:spAutoFit/>
              </a:bodyPr>
              <a:lstStyle/>
              <a:p>
                <a:pPr algn="ctr" eaLnBrk="0" fontAlgn="base" hangingPunct="0">
                  <a:spcBef>
                    <a:spcPct val="0"/>
                  </a:spcBef>
                  <a:spcAft>
                    <a:spcPct val="0"/>
                  </a:spcAft>
                  <a:defRPr/>
                </a:pPr>
                <a:r>
                  <a:rPr lang="en-US" sz="1200" b="1" dirty="0">
                    <a:solidFill>
                      <a:srgbClr val="000000"/>
                    </a:solidFill>
                    <a:latin typeface="Arial" charset="0"/>
                  </a:rPr>
                  <a:t>Ocean</a:t>
                </a:r>
              </a:p>
              <a:p>
                <a:pPr algn="ctr" eaLnBrk="0" fontAlgn="base" hangingPunct="0">
                  <a:spcBef>
                    <a:spcPct val="0"/>
                  </a:spcBef>
                  <a:spcAft>
                    <a:spcPct val="0"/>
                  </a:spcAft>
                  <a:defRPr/>
                </a:pPr>
                <a:r>
                  <a:rPr lang="en-US" sz="1200" b="1" dirty="0">
                    <a:solidFill>
                      <a:srgbClr val="000000"/>
                    </a:solidFill>
                    <a:latin typeface="Arial" charset="0"/>
                  </a:rPr>
                  <a:t>Rearing</a:t>
                </a:r>
              </a:p>
            </p:txBody>
          </p:sp>
          <p:sp>
            <p:nvSpPr>
              <p:cNvPr id="108" name="Text Box 23"/>
              <p:cNvSpPr txBox="1">
                <a:spLocks noChangeArrowheads="1"/>
              </p:cNvSpPr>
              <p:nvPr/>
            </p:nvSpPr>
            <p:spPr bwMode="auto">
              <a:xfrm>
                <a:off x="1089" y="2886"/>
                <a:ext cx="3812" cy="259"/>
              </a:xfrm>
              <a:prstGeom prst="rect">
                <a:avLst/>
              </a:prstGeom>
              <a:grpFill/>
              <a:ln w="9525">
                <a:noFill/>
                <a:miter lim="800000"/>
                <a:headEnd/>
                <a:tailEnd/>
              </a:ln>
              <a:effectLst/>
            </p:spPr>
            <p:txBody>
              <a:bodyPr>
                <a:spAutoFit/>
              </a:bodyPr>
              <a:lstStyle/>
              <a:p>
                <a:pPr eaLnBrk="0" fontAlgn="base" hangingPunct="0">
                  <a:spcBef>
                    <a:spcPct val="0"/>
                  </a:spcBef>
                  <a:spcAft>
                    <a:spcPct val="0"/>
                  </a:spcAft>
                  <a:defRPr/>
                </a:pPr>
                <a:r>
                  <a:rPr lang="en-US" sz="1400" b="1" dirty="0">
                    <a:solidFill>
                      <a:srgbClr val="000000"/>
                    </a:solidFill>
                    <a:latin typeface="Arial" charset="0"/>
                  </a:rPr>
                  <a:t> </a:t>
                </a:r>
                <a:r>
                  <a:rPr lang="en-US" sz="900" b="1" dirty="0">
                    <a:solidFill>
                      <a:srgbClr val="000000"/>
                    </a:solidFill>
                    <a:latin typeface="Arial" charset="0"/>
                  </a:rPr>
                  <a:t>     </a:t>
                </a:r>
                <a:r>
                  <a:rPr lang="en-US" sz="1400" b="1" dirty="0">
                    <a:solidFill>
                      <a:srgbClr val="000000"/>
                    </a:solidFill>
                    <a:latin typeface="Arial" charset="0"/>
                  </a:rPr>
                  <a:t>Time    (events  lasting hours to several years)</a:t>
                </a:r>
              </a:p>
            </p:txBody>
          </p:sp>
          <p:sp>
            <p:nvSpPr>
              <p:cNvPr id="109" name="Text Box 24"/>
              <p:cNvSpPr txBox="1">
                <a:spLocks noChangeArrowheads="1"/>
              </p:cNvSpPr>
              <p:nvPr/>
            </p:nvSpPr>
            <p:spPr bwMode="auto">
              <a:xfrm>
                <a:off x="963" y="768"/>
                <a:ext cx="627" cy="179"/>
              </a:xfrm>
              <a:prstGeom prst="rect">
                <a:avLst/>
              </a:prstGeom>
              <a:grpFill/>
              <a:ln w="9525">
                <a:noFill/>
                <a:miter lim="800000"/>
                <a:headEnd/>
                <a:tailEnd/>
              </a:ln>
              <a:effectLst/>
            </p:spPr>
            <p:txBody>
              <a:bodyPr wrap="none">
                <a:spAutoFit/>
              </a:bodyPr>
              <a:lstStyle/>
              <a:p>
                <a:pPr algn="ctr" eaLnBrk="0" fontAlgn="base" hangingPunct="0">
                  <a:spcBef>
                    <a:spcPct val="0"/>
                  </a:spcBef>
                  <a:spcAft>
                    <a:spcPct val="0"/>
                  </a:spcAft>
                  <a:defRPr/>
                </a:pPr>
                <a:r>
                  <a:rPr lang="en-US" sz="1600" b="1" dirty="0">
                    <a:solidFill>
                      <a:srgbClr val="000000"/>
                    </a:solidFill>
                    <a:latin typeface="Arial" charset="0"/>
                  </a:rPr>
                  <a:t>Headwaters</a:t>
                </a:r>
              </a:p>
            </p:txBody>
          </p:sp>
          <p:sp>
            <p:nvSpPr>
              <p:cNvPr id="110" name="Text Box 25"/>
              <p:cNvSpPr txBox="1">
                <a:spLocks noChangeArrowheads="1"/>
              </p:cNvSpPr>
              <p:nvPr/>
            </p:nvSpPr>
            <p:spPr bwMode="auto">
              <a:xfrm>
                <a:off x="1190" y="2565"/>
                <a:ext cx="378" cy="179"/>
              </a:xfrm>
              <a:prstGeom prst="rect">
                <a:avLst/>
              </a:prstGeom>
              <a:grpFill/>
              <a:ln w="9525">
                <a:noFill/>
                <a:miter lim="800000"/>
                <a:headEnd/>
                <a:tailEnd/>
              </a:ln>
              <a:effectLst/>
            </p:spPr>
            <p:txBody>
              <a:bodyPr wrap="none">
                <a:spAutoFit/>
              </a:bodyPr>
              <a:lstStyle/>
              <a:p>
                <a:pPr algn="ctr" eaLnBrk="0" fontAlgn="base" hangingPunct="0">
                  <a:spcBef>
                    <a:spcPct val="0"/>
                  </a:spcBef>
                  <a:spcAft>
                    <a:spcPct val="0"/>
                  </a:spcAft>
                  <a:defRPr/>
                </a:pPr>
                <a:r>
                  <a:rPr lang="en-US" sz="1600" b="1" dirty="0">
                    <a:solidFill>
                      <a:srgbClr val="000000"/>
                    </a:solidFill>
                    <a:latin typeface="Arial" charset="0"/>
                  </a:rPr>
                  <a:t>Ocean</a:t>
                </a:r>
              </a:p>
            </p:txBody>
          </p:sp>
          <p:sp>
            <p:nvSpPr>
              <p:cNvPr id="111" name="Text Box 26"/>
              <p:cNvSpPr txBox="1">
                <a:spLocks noChangeArrowheads="1"/>
              </p:cNvSpPr>
              <p:nvPr/>
            </p:nvSpPr>
            <p:spPr bwMode="auto">
              <a:xfrm rot="16200000">
                <a:off x="1124" y="1671"/>
                <a:ext cx="616" cy="217"/>
              </a:xfrm>
              <a:prstGeom prst="rect">
                <a:avLst/>
              </a:prstGeom>
              <a:grpFill/>
              <a:ln w="9525">
                <a:noFill/>
                <a:miter lim="800000"/>
                <a:headEnd/>
                <a:tailEnd/>
              </a:ln>
              <a:effectLst/>
            </p:spPr>
            <p:txBody>
              <a:bodyPr wrap="none">
                <a:spAutoFit/>
              </a:bodyPr>
              <a:lstStyle/>
              <a:p>
                <a:pPr algn="ctr" eaLnBrk="0" fontAlgn="base" hangingPunct="0">
                  <a:spcBef>
                    <a:spcPct val="0"/>
                  </a:spcBef>
                  <a:spcAft>
                    <a:spcPct val="0"/>
                  </a:spcAft>
                  <a:defRPr/>
                </a:pPr>
                <a:r>
                  <a:rPr lang="en-US" sz="1400" b="1" dirty="0">
                    <a:solidFill>
                      <a:srgbClr val="000000"/>
                    </a:solidFill>
                    <a:latin typeface="Arial" charset="0"/>
                  </a:rPr>
                  <a:t>Range</a:t>
                </a:r>
              </a:p>
            </p:txBody>
          </p:sp>
          <p:sp>
            <p:nvSpPr>
              <p:cNvPr id="112" name="Line 27"/>
              <p:cNvSpPr>
                <a:spLocks noChangeShapeType="1"/>
              </p:cNvSpPr>
              <p:nvPr/>
            </p:nvSpPr>
            <p:spPr bwMode="auto">
              <a:xfrm flipH="1">
                <a:off x="2519" y="961"/>
                <a:ext cx="161" cy="240"/>
              </a:xfrm>
              <a:prstGeom prst="line">
                <a:avLst/>
              </a:prstGeom>
              <a:grpFill/>
              <a:ln w="9525">
                <a:solidFill>
                  <a:schemeClr val="tx1"/>
                </a:solidFill>
                <a:round/>
                <a:headEnd/>
                <a:tailEnd type="triangle" w="med" len="med"/>
              </a:ln>
              <a:effectLst/>
            </p:spPr>
            <p:txBody>
              <a:bodyPr wrap="none" anchor="ctr"/>
              <a:lstStyle/>
              <a:p>
                <a:pPr eaLnBrk="0" fontAlgn="base" hangingPunct="0">
                  <a:spcBef>
                    <a:spcPct val="0"/>
                  </a:spcBef>
                  <a:spcAft>
                    <a:spcPct val="0"/>
                  </a:spcAft>
                  <a:defRPr/>
                </a:pPr>
                <a:endParaRPr lang="en-US" sz="1400">
                  <a:solidFill>
                    <a:srgbClr val="000000"/>
                  </a:solidFill>
                  <a:latin typeface="Arial" charset="0"/>
                </a:endParaRPr>
              </a:p>
            </p:txBody>
          </p:sp>
          <p:sp>
            <p:nvSpPr>
              <p:cNvPr id="113" name="Line 28"/>
              <p:cNvSpPr>
                <a:spLocks noChangeShapeType="1"/>
              </p:cNvSpPr>
              <p:nvPr/>
            </p:nvSpPr>
            <p:spPr bwMode="auto">
              <a:xfrm flipV="1">
                <a:off x="3163" y="961"/>
                <a:ext cx="322" cy="449"/>
              </a:xfrm>
              <a:prstGeom prst="line">
                <a:avLst/>
              </a:prstGeom>
              <a:grpFill/>
              <a:ln w="9525">
                <a:solidFill>
                  <a:schemeClr val="tx1"/>
                </a:solidFill>
                <a:round/>
                <a:headEnd/>
                <a:tailEnd type="triangle" w="med" len="med"/>
              </a:ln>
              <a:effectLst/>
            </p:spPr>
            <p:txBody>
              <a:bodyPr wrap="none" anchor="ctr"/>
              <a:lstStyle/>
              <a:p>
                <a:pPr eaLnBrk="0" fontAlgn="base" hangingPunct="0">
                  <a:spcBef>
                    <a:spcPct val="0"/>
                  </a:spcBef>
                  <a:spcAft>
                    <a:spcPct val="0"/>
                  </a:spcAft>
                  <a:defRPr/>
                </a:pPr>
                <a:endParaRPr lang="en-US" sz="1400">
                  <a:solidFill>
                    <a:srgbClr val="000000"/>
                  </a:solidFill>
                  <a:latin typeface="Arial" charset="0"/>
                </a:endParaRPr>
              </a:p>
            </p:txBody>
          </p:sp>
          <p:sp>
            <p:nvSpPr>
              <p:cNvPr id="114" name="Line 29"/>
              <p:cNvSpPr>
                <a:spLocks noChangeShapeType="1"/>
              </p:cNvSpPr>
              <p:nvPr/>
            </p:nvSpPr>
            <p:spPr bwMode="auto">
              <a:xfrm>
                <a:off x="3201" y="2224"/>
                <a:ext cx="0" cy="144"/>
              </a:xfrm>
              <a:prstGeom prst="line">
                <a:avLst/>
              </a:prstGeom>
              <a:grpFill/>
              <a:ln w="9525">
                <a:solidFill>
                  <a:schemeClr val="tx1"/>
                </a:solidFill>
                <a:round/>
                <a:headEnd/>
                <a:tailEnd type="triangle" w="med" len="med"/>
              </a:ln>
              <a:effectLst/>
            </p:spPr>
            <p:txBody>
              <a:bodyPr wrap="none" anchor="ctr"/>
              <a:lstStyle/>
              <a:p>
                <a:pPr eaLnBrk="0" fontAlgn="base" hangingPunct="0">
                  <a:spcBef>
                    <a:spcPct val="0"/>
                  </a:spcBef>
                  <a:spcAft>
                    <a:spcPct val="0"/>
                  </a:spcAft>
                  <a:defRPr/>
                </a:pPr>
                <a:endParaRPr lang="en-US" sz="1400">
                  <a:solidFill>
                    <a:srgbClr val="000000"/>
                  </a:solidFill>
                  <a:latin typeface="Arial" charset="0"/>
                </a:endParaRPr>
              </a:p>
            </p:txBody>
          </p:sp>
          <p:sp>
            <p:nvSpPr>
              <p:cNvPr id="115" name="Freeform 30"/>
              <p:cNvSpPr>
                <a:spLocks/>
              </p:cNvSpPr>
              <p:nvPr/>
            </p:nvSpPr>
            <p:spPr bwMode="auto">
              <a:xfrm>
                <a:off x="1776" y="840"/>
                <a:ext cx="728" cy="648"/>
              </a:xfrm>
              <a:custGeom>
                <a:avLst/>
                <a:gdLst/>
                <a:ahLst/>
                <a:cxnLst>
                  <a:cxn ang="0">
                    <a:pos x="0" y="24"/>
                  </a:cxn>
                  <a:cxn ang="0">
                    <a:pos x="192" y="24"/>
                  </a:cxn>
                  <a:cxn ang="0">
                    <a:pos x="288" y="72"/>
                  </a:cxn>
                  <a:cxn ang="0">
                    <a:pos x="384" y="456"/>
                  </a:cxn>
                  <a:cxn ang="0">
                    <a:pos x="672" y="600"/>
                  </a:cxn>
                  <a:cxn ang="0">
                    <a:pos x="720" y="648"/>
                  </a:cxn>
                </a:cxnLst>
                <a:rect l="0" t="0" r="r" b="b"/>
                <a:pathLst>
                  <a:path w="728" h="648">
                    <a:moveTo>
                      <a:pt x="0" y="24"/>
                    </a:moveTo>
                    <a:cubicBezTo>
                      <a:pt x="72" y="20"/>
                      <a:pt x="144" y="16"/>
                      <a:pt x="192" y="24"/>
                    </a:cubicBezTo>
                    <a:cubicBezTo>
                      <a:pt x="240" y="32"/>
                      <a:pt x="256" y="0"/>
                      <a:pt x="288" y="72"/>
                    </a:cubicBezTo>
                    <a:cubicBezTo>
                      <a:pt x="320" y="144"/>
                      <a:pt x="320" y="368"/>
                      <a:pt x="384" y="456"/>
                    </a:cubicBezTo>
                    <a:cubicBezTo>
                      <a:pt x="448" y="544"/>
                      <a:pt x="616" y="568"/>
                      <a:pt x="672" y="600"/>
                    </a:cubicBezTo>
                    <a:cubicBezTo>
                      <a:pt x="728" y="632"/>
                      <a:pt x="712" y="640"/>
                      <a:pt x="720" y="648"/>
                    </a:cubicBezTo>
                  </a:path>
                </a:pathLst>
              </a:custGeom>
              <a:grpFill/>
              <a:ln w="28575" cmpd="sng">
                <a:solidFill>
                  <a:schemeClr val="tx1"/>
                </a:solidFill>
                <a:round/>
                <a:headEnd/>
                <a:tailEnd/>
              </a:ln>
              <a:effectLst/>
            </p:spPr>
            <p:txBody>
              <a:bodyPr wrap="none" anchor="ctr"/>
              <a:lstStyle/>
              <a:p>
                <a:pPr eaLnBrk="0" fontAlgn="base" hangingPunct="0">
                  <a:spcBef>
                    <a:spcPct val="0"/>
                  </a:spcBef>
                  <a:spcAft>
                    <a:spcPct val="0"/>
                  </a:spcAft>
                  <a:defRPr/>
                </a:pPr>
                <a:endParaRPr lang="en-US" sz="1400">
                  <a:solidFill>
                    <a:srgbClr val="000000"/>
                  </a:solidFill>
                  <a:latin typeface="Arial" charset="0"/>
                </a:endParaRPr>
              </a:p>
            </p:txBody>
          </p:sp>
          <p:sp>
            <p:nvSpPr>
              <p:cNvPr id="116" name="Freeform 31"/>
              <p:cNvSpPr>
                <a:spLocks/>
              </p:cNvSpPr>
              <p:nvPr/>
            </p:nvSpPr>
            <p:spPr bwMode="auto">
              <a:xfrm>
                <a:off x="2496" y="1488"/>
                <a:ext cx="432" cy="1072"/>
              </a:xfrm>
              <a:custGeom>
                <a:avLst/>
                <a:gdLst/>
                <a:ahLst/>
                <a:cxnLst>
                  <a:cxn ang="0">
                    <a:pos x="0" y="0"/>
                  </a:cxn>
                  <a:cxn ang="0">
                    <a:pos x="48" y="96"/>
                  </a:cxn>
                  <a:cxn ang="0">
                    <a:pos x="96" y="528"/>
                  </a:cxn>
                  <a:cxn ang="0">
                    <a:pos x="144" y="960"/>
                  </a:cxn>
                  <a:cxn ang="0">
                    <a:pos x="384" y="1056"/>
                  </a:cxn>
                  <a:cxn ang="0">
                    <a:pos x="432" y="1056"/>
                  </a:cxn>
                </a:cxnLst>
                <a:rect l="0" t="0" r="r" b="b"/>
                <a:pathLst>
                  <a:path w="432" h="1072">
                    <a:moveTo>
                      <a:pt x="0" y="0"/>
                    </a:moveTo>
                    <a:cubicBezTo>
                      <a:pt x="16" y="4"/>
                      <a:pt x="32" y="8"/>
                      <a:pt x="48" y="96"/>
                    </a:cubicBezTo>
                    <a:cubicBezTo>
                      <a:pt x="64" y="184"/>
                      <a:pt x="80" y="384"/>
                      <a:pt x="96" y="528"/>
                    </a:cubicBezTo>
                    <a:cubicBezTo>
                      <a:pt x="112" y="672"/>
                      <a:pt x="96" y="872"/>
                      <a:pt x="144" y="960"/>
                    </a:cubicBezTo>
                    <a:cubicBezTo>
                      <a:pt x="192" y="1048"/>
                      <a:pt x="336" y="1040"/>
                      <a:pt x="384" y="1056"/>
                    </a:cubicBezTo>
                    <a:cubicBezTo>
                      <a:pt x="432" y="1072"/>
                      <a:pt x="432" y="1064"/>
                      <a:pt x="432" y="1056"/>
                    </a:cubicBezTo>
                  </a:path>
                </a:pathLst>
              </a:custGeom>
              <a:grpFill/>
              <a:ln w="28575" cmpd="sng">
                <a:solidFill>
                  <a:schemeClr val="tx1"/>
                </a:solidFill>
                <a:round/>
                <a:headEnd/>
                <a:tailEnd/>
              </a:ln>
              <a:effectLst/>
            </p:spPr>
            <p:txBody>
              <a:bodyPr wrap="none" anchor="ctr"/>
              <a:lstStyle/>
              <a:p>
                <a:pPr eaLnBrk="0" fontAlgn="base" hangingPunct="0">
                  <a:spcBef>
                    <a:spcPct val="0"/>
                  </a:spcBef>
                  <a:spcAft>
                    <a:spcPct val="0"/>
                  </a:spcAft>
                  <a:defRPr/>
                </a:pPr>
                <a:endParaRPr lang="en-US" sz="1400">
                  <a:solidFill>
                    <a:srgbClr val="000000"/>
                  </a:solidFill>
                  <a:latin typeface="Arial" charset="0"/>
                </a:endParaRPr>
              </a:p>
            </p:txBody>
          </p:sp>
          <p:sp>
            <p:nvSpPr>
              <p:cNvPr id="117" name="Line 32"/>
              <p:cNvSpPr>
                <a:spLocks noChangeShapeType="1"/>
              </p:cNvSpPr>
              <p:nvPr/>
            </p:nvSpPr>
            <p:spPr bwMode="auto">
              <a:xfrm flipH="1" flipV="1">
                <a:off x="1446" y="1025"/>
                <a:ext cx="6" cy="450"/>
              </a:xfrm>
              <a:prstGeom prst="line">
                <a:avLst/>
              </a:prstGeom>
              <a:grpFill/>
              <a:ln w="28575">
                <a:solidFill>
                  <a:schemeClr val="tx1"/>
                </a:solidFill>
                <a:round/>
                <a:headEnd/>
                <a:tailEnd type="triangle" w="med" len="med"/>
              </a:ln>
              <a:effectLst/>
            </p:spPr>
            <p:txBody>
              <a:bodyPr wrap="none" anchor="ctr"/>
              <a:lstStyle/>
              <a:p>
                <a:pPr eaLnBrk="0" fontAlgn="base" hangingPunct="0">
                  <a:spcBef>
                    <a:spcPct val="0"/>
                  </a:spcBef>
                  <a:spcAft>
                    <a:spcPct val="0"/>
                  </a:spcAft>
                  <a:defRPr/>
                </a:pPr>
                <a:endParaRPr lang="en-US" sz="1400">
                  <a:solidFill>
                    <a:srgbClr val="000000"/>
                  </a:solidFill>
                  <a:latin typeface="Arial" charset="0"/>
                </a:endParaRPr>
              </a:p>
            </p:txBody>
          </p:sp>
          <p:sp>
            <p:nvSpPr>
              <p:cNvPr id="118" name="Line 33"/>
              <p:cNvSpPr>
                <a:spLocks noChangeShapeType="1"/>
              </p:cNvSpPr>
              <p:nvPr/>
            </p:nvSpPr>
            <p:spPr bwMode="auto">
              <a:xfrm rot="10800059" flipV="1">
                <a:off x="1440" y="2051"/>
                <a:ext cx="6" cy="493"/>
              </a:xfrm>
              <a:prstGeom prst="line">
                <a:avLst/>
              </a:prstGeom>
              <a:grpFill/>
              <a:ln w="28575">
                <a:solidFill>
                  <a:schemeClr val="tx1"/>
                </a:solidFill>
                <a:round/>
                <a:headEnd/>
                <a:tailEnd type="triangle" w="med" len="med"/>
              </a:ln>
              <a:effectLst/>
            </p:spPr>
            <p:txBody>
              <a:bodyPr wrap="none" anchor="ctr"/>
              <a:lstStyle/>
              <a:p>
                <a:pPr eaLnBrk="0" fontAlgn="base" hangingPunct="0">
                  <a:spcBef>
                    <a:spcPct val="0"/>
                  </a:spcBef>
                  <a:spcAft>
                    <a:spcPct val="0"/>
                  </a:spcAft>
                  <a:defRPr/>
                </a:pPr>
                <a:endParaRPr lang="en-US" sz="1400">
                  <a:solidFill>
                    <a:srgbClr val="000000"/>
                  </a:solidFill>
                  <a:latin typeface="Arial" charset="0"/>
                </a:endParaRPr>
              </a:p>
            </p:txBody>
          </p:sp>
        </p:grpSp>
        <p:grpSp>
          <p:nvGrpSpPr>
            <p:cNvPr id="20494" name="Group 53"/>
            <p:cNvGrpSpPr>
              <a:grpSpLocks/>
            </p:cNvGrpSpPr>
            <p:nvPr/>
          </p:nvGrpSpPr>
          <p:grpSpPr bwMode="auto">
            <a:xfrm>
              <a:off x="4419600" y="1371463"/>
              <a:ext cx="1371600" cy="1371485"/>
              <a:chOff x="4418806" y="1452554"/>
              <a:chExt cx="1287472" cy="1216034"/>
            </a:xfrm>
          </p:grpSpPr>
          <p:cxnSp>
            <p:nvCxnSpPr>
              <p:cNvPr id="90" name="Straight Connector 89"/>
              <p:cNvCxnSpPr/>
              <p:nvPr/>
            </p:nvCxnSpPr>
            <p:spPr bwMode="auto">
              <a:xfrm>
                <a:off x="4419600" y="1452554"/>
                <a:ext cx="1285884" cy="1588"/>
              </a:xfrm>
              <a:prstGeom prst="line">
                <a:avLst/>
              </a:prstGeom>
              <a:solidFill>
                <a:schemeClr val="accent1"/>
              </a:solidFill>
              <a:ln w="9525" cap="flat" cmpd="sng" algn="ctr">
                <a:solidFill>
                  <a:schemeClr val="tx1"/>
                </a:solidFill>
                <a:prstDash val="solid"/>
                <a:round/>
                <a:headEnd type="none" w="med" len="med"/>
                <a:tailEnd type="none" w="med" len="med"/>
              </a:ln>
              <a:effectLst>
                <a:glow rad="101600">
                  <a:srgbClr val="FF0000">
                    <a:alpha val="60000"/>
                  </a:srgbClr>
                </a:glow>
              </a:effectLst>
            </p:spPr>
          </p:cxnSp>
          <p:cxnSp>
            <p:nvCxnSpPr>
              <p:cNvPr id="91" name="Straight Connector 90"/>
              <p:cNvCxnSpPr/>
              <p:nvPr/>
            </p:nvCxnSpPr>
            <p:spPr bwMode="auto">
              <a:xfrm rot="5400000">
                <a:off x="5098261" y="2059777"/>
                <a:ext cx="1214446" cy="1588"/>
              </a:xfrm>
              <a:prstGeom prst="line">
                <a:avLst/>
              </a:prstGeom>
              <a:solidFill>
                <a:schemeClr val="accent1"/>
              </a:solidFill>
              <a:ln w="9525" cap="flat" cmpd="sng" algn="ctr">
                <a:solidFill>
                  <a:schemeClr val="tx1"/>
                </a:solidFill>
                <a:prstDash val="solid"/>
                <a:round/>
                <a:headEnd type="none" w="med" len="med"/>
                <a:tailEnd type="none" w="med" len="med"/>
              </a:ln>
              <a:effectLst>
                <a:glow rad="101600">
                  <a:srgbClr val="FF0000">
                    <a:alpha val="60000"/>
                  </a:srgbClr>
                </a:glow>
              </a:effectLst>
            </p:spPr>
          </p:cxnSp>
          <p:cxnSp>
            <p:nvCxnSpPr>
              <p:cNvPr id="92" name="Straight Connector 91"/>
              <p:cNvCxnSpPr/>
              <p:nvPr/>
            </p:nvCxnSpPr>
            <p:spPr bwMode="auto">
              <a:xfrm rot="10800000">
                <a:off x="4419600" y="2667000"/>
                <a:ext cx="1285884" cy="1588"/>
              </a:xfrm>
              <a:prstGeom prst="line">
                <a:avLst/>
              </a:prstGeom>
              <a:solidFill>
                <a:schemeClr val="accent1"/>
              </a:solidFill>
              <a:ln w="9525" cap="flat" cmpd="sng" algn="ctr">
                <a:solidFill>
                  <a:schemeClr val="tx1"/>
                </a:solidFill>
                <a:prstDash val="solid"/>
                <a:round/>
                <a:headEnd type="none" w="med" len="med"/>
                <a:tailEnd type="none" w="med" len="med"/>
              </a:ln>
              <a:effectLst>
                <a:glow rad="101600">
                  <a:srgbClr val="FF0000">
                    <a:alpha val="60000"/>
                  </a:srgbClr>
                </a:glow>
              </a:effectLst>
            </p:spPr>
          </p:cxnSp>
          <p:cxnSp>
            <p:nvCxnSpPr>
              <p:cNvPr id="93" name="Straight Connector 92"/>
              <p:cNvCxnSpPr/>
              <p:nvPr/>
            </p:nvCxnSpPr>
            <p:spPr bwMode="auto">
              <a:xfrm rot="5400000">
                <a:off x="3848096" y="2095496"/>
                <a:ext cx="1143008" cy="1588"/>
              </a:xfrm>
              <a:prstGeom prst="line">
                <a:avLst/>
              </a:prstGeom>
              <a:solidFill>
                <a:schemeClr val="accent1"/>
              </a:solidFill>
              <a:ln w="9525" cap="flat" cmpd="sng" algn="ctr">
                <a:solidFill>
                  <a:schemeClr val="tx1"/>
                </a:solidFill>
                <a:prstDash val="solid"/>
                <a:round/>
                <a:headEnd type="none" w="med" len="med"/>
                <a:tailEnd type="none" w="med" len="med"/>
              </a:ln>
              <a:effectLst>
                <a:glow rad="101600">
                  <a:srgbClr val="FF0000">
                    <a:alpha val="60000"/>
                  </a:srgbClr>
                </a:glow>
              </a:effectLst>
            </p:spPr>
          </p:cxnSp>
        </p:grpSp>
        <p:grpSp>
          <p:nvGrpSpPr>
            <p:cNvPr id="20495" name="Group 52"/>
            <p:cNvGrpSpPr>
              <a:grpSpLocks/>
            </p:cNvGrpSpPr>
            <p:nvPr/>
          </p:nvGrpSpPr>
          <p:grpSpPr bwMode="auto">
            <a:xfrm>
              <a:off x="5869190" y="2362200"/>
              <a:ext cx="610574" cy="2819398"/>
              <a:chOff x="5866590" y="2438400"/>
              <a:chExt cx="534211" cy="2514600"/>
            </a:xfrm>
          </p:grpSpPr>
          <p:cxnSp>
            <p:nvCxnSpPr>
              <p:cNvPr id="86" name="Straight Connector 85"/>
              <p:cNvCxnSpPr/>
              <p:nvPr/>
            </p:nvCxnSpPr>
            <p:spPr bwMode="auto">
              <a:xfrm rot="5400000">
                <a:off x="4617219" y="3688565"/>
                <a:ext cx="2500330" cy="1588"/>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chemeClr val="accent2">
                    <a:satMod val="175000"/>
                    <a:alpha val="40000"/>
                  </a:schemeClr>
                </a:glow>
              </a:effectLst>
            </p:spPr>
          </p:cxnSp>
          <p:cxnSp>
            <p:nvCxnSpPr>
              <p:cNvPr id="87" name="Straight Connector 86"/>
              <p:cNvCxnSpPr/>
              <p:nvPr/>
            </p:nvCxnSpPr>
            <p:spPr bwMode="auto">
              <a:xfrm rot="5400000">
                <a:off x="5118079" y="3687771"/>
                <a:ext cx="2500330" cy="1588"/>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chemeClr val="accent2">
                    <a:satMod val="175000"/>
                    <a:alpha val="40000"/>
                  </a:schemeClr>
                </a:glow>
              </a:effectLst>
            </p:spPr>
          </p:cxnSp>
          <p:cxnSp>
            <p:nvCxnSpPr>
              <p:cNvPr id="88" name="Straight Connector 87"/>
              <p:cNvCxnSpPr/>
              <p:nvPr/>
            </p:nvCxnSpPr>
            <p:spPr bwMode="auto">
              <a:xfrm rot="10800000">
                <a:off x="5867401" y="2438400"/>
                <a:ext cx="428612" cy="1588"/>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chemeClr val="accent2">
                    <a:satMod val="175000"/>
                    <a:alpha val="40000"/>
                  </a:schemeClr>
                </a:glow>
              </a:effectLst>
            </p:spPr>
          </p:cxnSp>
          <p:cxnSp>
            <p:nvCxnSpPr>
              <p:cNvPr id="89" name="Straight Connector 88"/>
              <p:cNvCxnSpPr/>
              <p:nvPr/>
            </p:nvCxnSpPr>
            <p:spPr bwMode="auto">
              <a:xfrm rot="10800000">
                <a:off x="5938824" y="4938730"/>
                <a:ext cx="461977" cy="14270"/>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chemeClr val="accent2">
                    <a:satMod val="175000"/>
                    <a:alpha val="40000"/>
                  </a:schemeClr>
                </a:glow>
              </a:effectLst>
            </p:spPr>
          </p:cxnSp>
        </p:grpSp>
        <p:grpSp>
          <p:nvGrpSpPr>
            <p:cNvPr id="20496" name="Group 63"/>
            <p:cNvGrpSpPr>
              <a:grpSpLocks/>
            </p:cNvGrpSpPr>
            <p:nvPr/>
          </p:nvGrpSpPr>
          <p:grpSpPr bwMode="auto">
            <a:xfrm>
              <a:off x="7697791" y="1371600"/>
              <a:ext cx="762142" cy="3673482"/>
              <a:chOff x="7543800" y="990600"/>
              <a:chExt cx="673126" cy="3368682"/>
            </a:xfrm>
          </p:grpSpPr>
          <p:cxnSp>
            <p:nvCxnSpPr>
              <p:cNvPr id="82" name="Straight Connector 81"/>
              <p:cNvCxnSpPr/>
              <p:nvPr/>
            </p:nvCxnSpPr>
            <p:spPr bwMode="auto">
              <a:xfrm rot="5400000">
                <a:off x="5894397" y="2678107"/>
                <a:ext cx="3357586" cy="1588"/>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rgbClr val="FFC000">
                    <a:alpha val="40000"/>
                  </a:srgbClr>
                </a:glow>
              </a:effectLst>
            </p:spPr>
          </p:cxnSp>
          <p:cxnSp>
            <p:nvCxnSpPr>
              <p:cNvPr id="83" name="Straight Connector 82"/>
              <p:cNvCxnSpPr/>
              <p:nvPr/>
            </p:nvCxnSpPr>
            <p:spPr bwMode="auto">
              <a:xfrm rot="5400000">
                <a:off x="6537339" y="2678107"/>
                <a:ext cx="3357586" cy="1588"/>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rgbClr val="FFC000">
                    <a:alpha val="40000"/>
                  </a:srgbClr>
                </a:glow>
              </a:effectLst>
            </p:spPr>
          </p:cxnSp>
          <p:cxnSp>
            <p:nvCxnSpPr>
              <p:cNvPr id="84" name="Straight Connector 83"/>
              <p:cNvCxnSpPr/>
              <p:nvPr/>
            </p:nvCxnSpPr>
            <p:spPr bwMode="auto">
              <a:xfrm rot="10800000">
                <a:off x="7543800" y="990600"/>
                <a:ext cx="671540" cy="11096"/>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rgbClr val="FFC000">
                    <a:alpha val="40000"/>
                  </a:srgbClr>
                </a:glow>
              </a:effectLst>
            </p:spPr>
          </p:cxnSp>
          <p:cxnSp>
            <p:nvCxnSpPr>
              <p:cNvPr id="85" name="Straight Connector 84"/>
              <p:cNvCxnSpPr/>
              <p:nvPr/>
            </p:nvCxnSpPr>
            <p:spPr bwMode="auto">
              <a:xfrm rot="10800000">
                <a:off x="7620000" y="4343400"/>
                <a:ext cx="595338" cy="15882"/>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rgbClr val="FFC000">
                    <a:alpha val="40000"/>
                  </a:srgbClr>
                </a:glow>
              </a:effectLst>
            </p:spPr>
          </p:cxnSp>
        </p:grpSp>
        <p:grpSp>
          <p:nvGrpSpPr>
            <p:cNvPr id="20497" name="Group 57"/>
            <p:cNvGrpSpPr>
              <a:grpSpLocks/>
            </p:cNvGrpSpPr>
            <p:nvPr/>
          </p:nvGrpSpPr>
          <p:grpSpPr bwMode="auto">
            <a:xfrm>
              <a:off x="6705600" y="4724400"/>
              <a:ext cx="1071570" cy="358778"/>
              <a:chOff x="6500826" y="4000504"/>
              <a:chExt cx="1071570" cy="358778"/>
            </a:xfrm>
          </p:grpSpPr>
          <p:cxnSp>
            <p:nvCxnSpPr>
              <p:cNvPr id="78" name="Straight Connector 77"/>
              <p:cNvCxnSpPr/>
              <p:nvPr/>
            </p:nvCxnSpPr>
            <p:spPr bwMode="auto">
              <a:xfrm rot="10800000">
                <a:off x="6500826" y="4000504"/>
                <a:ext cx="1000132" cy="1588"/>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rgbClr val="7030A0">
                    <a:alpha val="40000"/>
                  </a:srgbClr>
                </a:glow>
              </a:effectLst>
            </p:spPr>
          </p:cxnSp>
          <p:cxnSp>
            <p:nvCxnSpPr>
              <p:cNvPr id="79" name="Straight Connector 78"/>
              <p:cNvCxnSpPr/>
              <p:nvPr/>
            </p:nvCxnSpPr>
            <p:spPr bwMode="auto">
              <a:xfrm rot="10800000">
                <a:off x="6572264" y="4357694"/>
                <a:ext cx="1000132" cy="1588"/>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rgbClr val="7030A0">
                    <a:alpha val="40000"/>
                  </a:srgbClr>
                </a:glow>
              </a:effectLst>
            </p:spPr>
          </p:cxnSp>
          <p:cxnSp>
            <p:nvCxnSpPr>
              <p:cNvPr id="80" name="Straight Connector 79"/>
              <p:cNvCxnSpPr/>
              <p:nvPr/>
            </p:nvCxnSpPr>
            <p:spPr bwMode="auto">
              <a:xfrm rot="5400000">
                <a:off x="6358744" y="4214818"/>
                <a:ext cx="284958" cy="794"/>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rgbClr val="7030A0">
                    <a:alpha val="40000"/>
                  </a:srgbClr>
                </a:glow>
              </a:effectLst>
            </p:spPr>
          </p:cxnSp>
          <p:cxnSp>
            <p:nvCxnSpPr>
              <p:cNvPr id="81" name="Straight Connector 80"/>
              <p:cNvCxnSpPr/>
              <p:nvPr/>
            </p:nvCxnSpPr>
            <p:spPr bwMode="auto">
              <a:xfrm rot="5400000" flipH="1" flipV="1">
                <a:off x="7451557" y="4144946"/>
                <a:ext cx="144836" cy="39654"/>
              </a:xfrm>
              <a:prstGeom prst="line">
                <a:avLst/>
              </a:prstGeom>
              <a:solidFill>
                <a:schemeClr val="accent1"/>
              </a:solidFill>
              <a:ln w="9525" cap="flat" cmpd="sng" algn="ctr">
                <a:solidFill>
                  <a:schemeClr val="tx1"/>
                </a:solidFill>
                <a:prstDash val="solid"/>
                <a:round/>
                <a:headEnd type="none" w="med" len="med"/>
                <a:tailEnd type="none" w="med" len="med"/>
              </a:ln>
              <a:effectLst>
                <a:glow rad="139700">
                  <a:srgbClr val="7030A0">
                    <a:alpha val="40000"/>
                  </a:srgbClr>
                </a:glow>
              </a:effectLst>
            </p:spPr>
          </p:cxnSp>
        </p:grpSp>
      </p:grpSp>
      <p:sp>
        <p:nvSpPr>
          <p:cNvPr id="2" name="TextBox 62"/>
          <p:cNvSpPr txBox="1">
            <a:spLocks noChangeArrowheads="1"/>
          </p:cNvSpPr>
          <p:nvPr/>
        </p:nvSpPr>
        <p:spPr bwMode="auto">
          <a:xfrm>
            <a:off x="152400" y="5181600"/>
            <a:ext cx="2971800" cy="1477963"/>
          </a:xfrm>
          <a:prstGeom prst="rect">
            <a:avLst/>
          </a:prstGeom>
          <a:solidFill>
            <a:schemeClr val="accent3">
              <a:lumMod val="85000"/>
            </a:schemeClr>
          </a:solidFill>
          <a:ln w="19050">
            <a:solidFill>
              <a:schemeClr val="tx1"/>
            </a:solidFill>
            <a:miter lim="800000"/>
            <a:headEnd/>
            <a:tailEnd/>
          </a:ln>
        </p:spPr>
        <p:txBody>
          <a:bodyPr>
            <a:spAutoFit/>
          </a:bodyPr>
          <a:lstStyle/>
          <a:p>
            <a:pPr eaLnBrk="0" fontAlgn="base" hangingPunct="0">
              <a:spcBef>
                <a:spcPct val="0"/>
              </a:spcBef>
              <a:spcAft>
                <a:spcPct val="0"/>
              </a:spcAft>
              <a:defRPr/>
            </a:pPr>
            <a:r>
              <a:rPr lang="en-CA" b="1" dirty="0">
                <a:solidFill>
                  <a:srgbClr val="000000"/>
                </a:solidFill>
                <a:latin typeface="Arial" charset="0"/>
              </a:rPr>
              <a:t>EBM requires analysis of how interactions among CU-</a:t>
            </a:r>
            <a:r>
              <a:rPr lang="en-CA" b="1" dirty="0" err="1">
                <a:solidFill>
                  <a:srgbClr val="000000"/>
                </a:solidFill>
                <a:latin typeface="Arial" charset="0"/>
              </a:rPr>
              <a:t>EUs</a:t>
            </a:r>
            <a:r>
              <a:rPr lang="en-CA" b="1" dirty="0">
                <a:solidFill>
                  <a:srgbClr val="000000"/>
                </a:solidFill>
                <a:latin typeface="Arial" charset="0"/>
              </a:rPr>
              <a:t>, NIDER &amp; HIDER control  CU-EU status &amp; trends.    </a:t>
            </a:r>
            <a:endParaRPr lang="en-US" dirty="0">
              <a:solidFill>
                <a:srgbClr val="000000"/>
              </a:solidFill>
              <a:latin typeface="Arial" charset="0"/>
            </a:endParaRPr>
          </a:p>
        </p:txBody>
      </p:sp>
    </p:spTree>
    <p:extLst>
      <p:ext uri="{BB962C8B-B14F-4D97-AF65-F5344CB8AC3E}">
        <p14:creationId xmlns:p14="http://schemas.microsoft.com/office/powerpoint/2010/main" val="27208611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26"/>
          <p:cNvSpPr>
            <a:spLocks noChangeArrowheads="1"/>
          </p:cNvSpPr>
          <p:nvPr/>
        </p:nvSpPr>
        <p:spPr bwMode="auto">
          <a:xfrm>
            <a:off x="5687443" y="4172922"/>
            <a:ext cx="3348037" cy="2518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har char="•"/>
              <a:defRPr sz="28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000">
                <a:solidFill>
                  <a:schemeClr val="tx1"/>
                </a:solidFill>
                <a:latin typeface="Arial" charset="0"/>
              </a:defRPr>
            </a:lvl3pPr>
            <a:lvl4pPr marL="1600200" indent="-228600">
              <a:spcBef>
                <a:spcPct val="20000"/>
              </a:spcBef>
              <a:buChar char="–"/>
              <a:defRPr>
                <a:solidFill>
                  <a:schemeClr val="tx1"/>
                </a:solidFill>
                <a:latin typeface="Arial" charset="0"/>
              </a:defRPr>
            </a:lvl4pPr>
            <a:lvl5pPr marL="2057400" indent="-228600">
              <a:spcBef>
                <a:spcPct val="20000"/>
              </a:spcBef>
              <a:buChar char="»"/>
              <a:defRPr>
                <a:solidFill>
                  <a:schemeClr val="tx1"/>
                </a:solidFill>
                <a:latin typeface="Arial" charset="0"/>
              </a:defRPr>
            </a:lvl5pPr>
            <a:lvl6pPr marL="2514600" indent="-228600" fontAlgn="base">
              <a:spcBef>
                <a:spcPct val="20000"/>
              </a:spcBef>
              <a:spcAft>
                <a:spcPct val="0"/>
              </a:spcAft>
              <a:buChar char="»"/>
              <a:defRPr>
                <a:solidFill>
                  <a:schemeClr val="tx1"/>
                </a:solidFill>
                <a:latin typeface="Arial" charset="0"/>
              </a:defRPr>
            </a:lvl6pPr>
            <a:lvl7pPr marL="2971800" indent="-228600" fontAlgn="base">
              <a:spcBef>
                <a:spcPct val="20000"/>
              </a:spcBef>
              <a:spcAft>
                <a:spcPct val="0"/>
              </a:spcAft>
              <a:buChar char="»"/>
              <a:defRPr>
                <a:solidFill>
                  <a:schemeClr val="tx1"/>
                </a:solidFill>
                <a:latin typeface="Arial" charset="0"/>
              </a:defRPr>
            </a:lvl7pPr>
            <a:lvl8pPr marL="3429000" indent="-228600" fontAlgn="base">
              <a:spcBef>
                <a:spcPct val="20000"/>
              </a:spcBef>
              <a:spcAft>
                <a:spcPct val="0"/>
              </a:spcAft>
              <a:buChar char="»"/>
              <a:defRPr>
                <a:solidFill>
                  <a:schemeClr val="tx1"/>
                </a:solidFill>
                <a:latin typeface="Arial" charset="0"/>
              </a:defRPr>
            </a:lvl8pPr>
            <a:lvl9pPr marL="3886200" indent="-228600" fontAlgn="base">
              <a:spcBef>
                <a:spcPct val="20000"/>
              </a:spcBef>
              <a:spcAft>
                <a:spcPct val="0"/>
              </a:spcAft>
              <a:buChar char="»"/>
              <a:defRPr>
                <a:solidFill>
                  <a:schemeClr val="tx1"/>
                </a:solidFill>
                <a:latin typeface="Arial" charset="0"/>
              </a:defRPr>
            </a:lvl9pPr>
          </a:lstStyle>
          <a:p>
            <a:pPr fontAlgn="base">
              <a:spcBef>
                <a:spcPts val="500"/>
              </a:spcBef>
              <a:spcAft>
                <a:spcPts val="500"/>
              </a:spcAft>
              <a:buFontTx/>
              <a:buNone/>
            </a:pPr>
            <a:r>
              <a:rPr lang="en-US" altLang="en-US" sz="2000" dirty="0">
                <a:solidFill>
                  <a:srgbClr val="000000"/>
                </a:solidFill>
              </a:rPr>
              <a:t>Physical properties of </a:t>
            </a:r>
            <a:r>
              <a:rPr lang="en-US" altLang="en-US" sz="2000" dirty="0" smtClean="0">
                <a:solidFill>
                  <a:srgbClr val="000000"/>
                </a:solidFill>
              </a:rPr>
              <a:t>freshwater </a:t>
            </a:r>
            <a:r>
              <a:rPr lang="en-US" altLang="en-US" sz="2000" dirty="0">
                <a:solidFill>
                  <a:srgbClr val="000000"/>
                </a:solidFill>
              </a:rPr>
              <a:t>ecosystems will be impacted by climate </a:t>
            </a:r>
            <a:r>
              <a:rPr lang="en-US" altLang="en-US" sz="2000" dirty="0" smtClean="0">
                <a:solidFill>
                  <a:srgbClr val="000000"/>
                </a:solidFill>
              </a:rPr>
              <a:t>change.</a:t>
            </a:r>
            <a:endParaRPr lang="en-US" altLang="en-US" sz="2000" dirty="0">
              <a:solidFill>
                <a:srgbClr val="000000"/>
              </a:solidFill>
            </a:endParaRPr>
          </a:p>
          <a:p>
            <a:pPr fontAlgn="base">
              <a:spcAft>
                <a:spcPct val="0"/>
              </a:spcAft>
              <a:buFontTx/>
              <a:buNone/>
            </a:pPr>
            <a:r>
              <a:rPr lang="fr-CA" altLang="en-US" sz="2000" dirty="0" err="1">
                <a:solidFill>
                  <a:srgbClr val="000000"/>
                </a:solidFill>
              </a:rPr>
              <a:t>Projected</a:t>
            </a:r>
            <a:r>
              <a:rPr lang="fr-CA" altLang="en-US" sz="2000" dirty="0">
                <a:solidFill>
                  <a:srgbClr val="000000"/>
                </a:solidFill>
              </a:rPr>
              <a:t> </a:t>
            </a:r>
            <a:r>
              <a:rPr lang="fr-CA" altLang="en-US" sz="2000" dirty="0" err="1">
                <a:solidFill>
                  <a:srgbClr val="000000"/>
                </a:solidFill>
              </a:rPr>
              <a:t>temperature</a:t>
            </a:r>
            <a:r>
              <a:rPr lang="fr-CA" altLang="en-US" sz="2000" dirty="0">
                <a:solidFill>
                  <a:srgbClr val="000000"/>
                </a:solidFill>
              </a:rPr>
              <a:t> changes are more intense at high </a:t>
            </a:r>
            <a:r>
              <a:rPr lang="fr-CA" altLang="en-US" sz="2000" dirty="0" smtClean="0">
                <a:solidFill>
                  <a:srgbClr val="000000"/>
                </a:solidFill>
              </a:rPr>
              <a:t>latitudes</a:t>
            </a:r>
            <a:endParaRPr lang="en-CA" altLang="en-US" sz="2000" dirty="0">
              <a:solidFill>
                <a:srgbClr val="000000"/>
              </a:solidFill>
            </a:endParaRPr>
          </a:p>
          <a:p>
            <a:pPr fontAlgn="base">
              <a:spcAft>
                <a:spcPct val="0"/>
              </a:spcAft>
              <a:buFontTx/>
              <a:buNone/>
            </a:pPr>
            <a:endParaRPr lang="en-CA" altLang="en-US" sz="2000" dirty="0">
              <a:solidFill>
                <a:srgbClr val="000000"/>
              </a:solidFill>
            </a:endParaRPr>
          </a:p>
        </p:txBody>
      </p:sp>
      <p:grpSp>
        <p:nvGrpSpPr>
          <p:cNvPr id="52227" name="Group 1027"/>
          <p:cNvGrpSpPr>
            <a:grpSpLocks/>
          </p:cNvGrpSpPr>
          <p:nvPr/>
        </p:nvGrpSpPr>
        <p:grpSpPr bwMode="auto">
          <a:xfrm>
            <a:off x="-32960" y="2852936"/>
            <a:ext cx="5580063" cy="3525838"/>
            <a:chOff x="864" y="1056"/>
            <a:chExt cx="4128" cy="2561"/>
          </a:xfrm>
        </p:grpSpPr>
        <p:pic>
          <p:nvPicPr>
            <p:cNvPr id="52228"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 y="1056"/>
              <a:ext cx="4128" cy="2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29" name="Rectangle 1029"/>
            <p:cNvSpPr>
              <a:spLocks noChangeArrowheads="1"/>
            </p:cNvSpPr>
            <p:nvPr/>
          </p:nvSpPr>
          <p:spPr bwMode="auto">
            <a:xfrm>
              <a:off x="1344" y="1072"/>
              <a:ext cx="3408" cy="192"/>
            </a:xfrm>
            <a:prstGeom prst="rect">
              <a:avLst/>
            </a:prstGeom>
            <a:solidFill>
              <a:schemeClr val="bg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CA" sz="2000">
                <a:solidFill>
                  <a:srgbClr val="000000"/>
                </a:solidFill>
              </a:endParaRPr>
            </a:p>
          </p:txBody>
        </p:sp>
      </p:grpSp>
      <p:sp>
        <p:nvSpPr>
          <p:cNvPr id="52230" name="Rectangle 1030"/>
          <p:cNvSpPr>
            <a:spLocks noChangeArrowheads="1"/>
          </p:cNvSpPr>
          <p:nvPr/>
        </p:nvSpPr>
        <p:spPr bwMode="auto">
          <a:xfrm>
            <a:off x="251520" y="2048478"/>
            <a:ext cx="7886005" cy="958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ctr">
              <a:defRPr sz="4400">
                <a:solidFill>
                  <a:schemeClr val="tx2"/>
                </a:solidFill>
                <a:latin typeface="Arial" charset="0"/>
              </a:defRPr>
            </a:lvl1pPr>
            <a:lvl2pPr algn="ctr">
              <a:defRPr sz="4400">
                <a:solidFill>
                  <a:schemeClr val="tx2"/>
                </a:solidFill>
                <a:latin typeface="Arial" charset="0"/>
              </a:defRPr>
            </a:lvl2pPr>
            <a:lvl3pPr algn="ctr">
              <a:defRPr sz="4400">
                <a:solidFill>
                  <a:schemeClr val="tx2"/>
                </a:solidFill>
                <a:latin typeface="Arial" charset="0"/>
              </a:defRPr>
            </a:lvl3pPr>
            <a:lvl4pPr algn="ctr">
              <a:defRPr sz="4400">
                <a:solidFill>
                  <a:schemeClr val="tx2"/>
                </a:solidFill>
                <a:latin typeface="Arial" charset="0"/>
              </a:defRPr>
            </a:lvl4pPr>
            <a:lvl5pPr algn="ctr">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pPr algn="l" fontAlgn="base">
              <a:spcBef>
                <a:spcPct val="0"/>
              </a:spcBef>
              <a:spcAft>
                <a:spcPct val="0"/>
              </a:spcAft>
            </a:pPr>
            <a:r>
              <a:rPr lang="en-CA" altLang="en-US" sz="3000" b="1" dirty="0">
                <a:solidFill>
                  <a:srgbClr val="CC0000"/>
                </a:solidFill>
              </a:rPr>
              <a:t>CC Impacts </a:t>
            </a:r>
            <a:r>
              <a:rPr lang="en-CA" altLang="en-US" sz="3000" b="1" dirty="0" smtClean="0">
                <a:solidFill>
                  <a:srgbClr val="CC0000"/>
                </a:solidFill>
              </a:rPr>
              <a:t>on Landscapes, </a:t>
            </a:r>
            <a:r>
              <a:rPr lang="en-CA" altLang="en-US" sz="3000" b="1" dirty="0">
                <a:solidFill>
                  <a:srgbClr val="CC0000"/>
                </a:solidFill>
              </a:rPr>
              <a:t>Aquatic </a:t>
            </a:r>
            <a:r>
              <a:rPr lang="en-CA" altLang="en-US" sz="3000" b="1" dirty="0" smtClean="0">
                <a:solidFill>
                  <a:srgbClr val="CC0000"/>
                </a:solidFill>
              </a:rPr>
              <a:t>Ecosystems and Salmon</a:t>
            </a:r>
            <a:endParaRPr lang="fr-CA" altLang="en-US" sz="3000" b="1" dirty="0">
              <a:solidFill>
                <a:srgbClr val="CC0000"/>
              </a:solidFill>
            </a:endParaRPr>
          </a:p>
        </p:txBody>
      </p:sp>
      <p:sp>
        <p:nvSpPr>
          <p:cNvPr id="2" name="TextBox 1"/>
          <p:cNvSpPr txBox="1"/>
          <p:nvPr/>
        </p:nvSpPr>
        <p:spPr>
          <a:xfrm>
            <a:off x="-108520" y="14393"/>
            <a:ext cx="9144000" cy="1938992"/>
          </a:xfrm>
          <a:prstGeom prst="rect">
            <a:avLst/>
          </a:prstGeom>
          <a:solidFill>
            <a:srgbClr val="0070C0"/>
          </a:solidFill>
        </p:spPr>
        <p:txBody>
          <a:bodyPr wrap="square" rtlCol="0">
            <a:spAutoFit/>
          </a:bodyPr>
          <a:lstStyle/>
          <a:p>
            <a:r>
              <a:rPr lang="en-US" altLang="en-US" sz="2400" dirty="0" smtClean="0">
                <a:solidFill>
                  <a:schemeClr val="bg1"/>
                </a:solidFill>
              </a:rPr>
              <a:t>Predicted changes </a:t>
            </a:r>
            <a:r>
              <a:rPr lang="en-US" altLang="en-US" sz="2400" dirty="0">
                <a:solidFill>
                  <a:schemeClr val="bg1"/>
                </a:solidFill>
              </a:rPr>
              <a:t>of surface AIR temperature in a double CO</a:t>
            </a:r>
            <a:r>
              <a:rPr lang="en-US" altLang="en-US" sz="2400" baseline="-25000" dirty="0">
                <a:solidFill>
                  <a:schemeClr val="bg1"/>
                </a:solidFill>
              </a:rPr>
              <a:t>2</a:t>
            </a:r>
            <a:r>
              <a:rPr lang="en-US" altLang="en-US" sz="2400" dirty="0">
                <a:solidFill>
                  <a:schemeClr val="bg1"/>
                </a:solidFill>
              </a:rPr>
              <a:t> </a:t>
            </a:r>
            <a:r>
              <a:rPr lang="en-US" altLang="en-US" sz="2400" dirty="0" smtClean="0">
                <a:solidFill>
                  <a:schemeClr val="bg1"/>
                </a:solidFill>
              </a:rPr>
              <a:t>scenario suggest </a:t>
            </a:r>
            <a:r>
              <a:rPr lang="en-CA" altLang="en-US" sz="2400" dirty="0" smtClean="0">
                <a:solidFill>
                  <a:schemeClr val="bg1"/>
                </a:solidFill>
              </a:rPr>
              <a:t>c</a:t>
            </a:r>
            <a:r>
              <a:rPr lang="en-CA" sz="2400" dirty="0" smtClean="0">
                <a:solidFill>
                  <a:schemeClr val="bg1"/>
                </a:solidFill>
              </a:rPr>
              <a:t>limate change poses </a:t>
            </a:r>
            <a:r>
              <a:rPr lang="en-CA" sz="2400" dirty="0">
                <a:solidFill>
                  <a:schemeClr val="bg1"/>
                </a:solidFill>
              </a:rPr>
              <a:t>a </a:t>
            </a:r>
            <a:r>
              <a:rPr lang="en-CA" sz="2400" dirty="0" smtClean="0">
                <a:solidFill>
                  <a:schemeClr val="bg1"/>
                </a:solidFill>
              </a:rPr>
              <a:t>major threat </a:t>
            </a:r>
            <a:r>
              <a:rPr lang="en-CA" sz="2400" dirty="0">
                <a:solidFill>
                  <a:schemeClr val="bg1"/>
                </a:solidFill>
              </a:rPr>
              <a:t>to </a:t>
            </a:r>
            <a:r>
              <a:rPr lang="en-CA" sz="2400" dirty="0" smtClean="0">
                <a:solidFill>
                  <a:schemeClr val="bg1"/>
                </a:solidFill>
              </a:rPr>
              <a:t>sustainable management </a:t>
            </a:r>
            <a:r>
              <a:rPr lang="en-CA" sz="2400" dirty="0">
                <a:solidFill>
                  <a:schemeClr val="bg1"/>
                </a:solidFill>
              </a:rPr>
              <a:t>of </a:t>
            </a:r>
            <a:r>
              <a:rPr lang="en-CA" sz="2400" dirty="0" smtClean="0">
                <a:solidFill>
                  <a:schemeClr val="bg1"/>
                </a:solidFill>
              </a:rPr>
              <a:t>wild salmon biodiversity </a:t>
            </a:r>
            <a:r>
              <a:rPr lang="en-CA" sz="2400" dirty="0">
                <a:solidFill>
                  <a:schemeClr val="bg1"/>
                </a:solidFill>
              </a:rPr>
              <a:t>for </a:t>
            </a:r>
            <a:r>
              <a:rPr lang="en-CA" sz="2400" dirty="0" smtClean="0">
                <a:solidFill>
                  <a:schemeClr val="bg1"/>
                </a:solidFill>
              </a:rPr>
              <a:t>Fisheries and Oceans Canada and the NPLCC </a:t>
            </a:r>
            <a:r>
              <a:rPr lang="en-CA" sz="2400" dirty="0">
                <a:solidFill>
                  <a:schemeClr val="bg1"/>
                </a:solidFill>
              </a:rPr>
              <a:t>(now and increasingly in the future</a:t>
            </a:r>
            <a:r>
              <a:rPr lang="en-CA" sz="2400" dirty="0" smtClean="0">
                <a:solidFill>
                  <a:schemeClr val="bg1"/>
                </a:solidFill>
              </a:rPr>
              <a:t>).</a:t>
            </a:r>
            <a:endParaRPr lang="en-CA" sz="2400" dirty="0">
              <a:solidFill>
                <a:schemeClr val="bg1"/>
              </a:solidFill>
            </a:endParaRPr>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8144" y="2800843"/>
            <a:ext cx="2720893" cy="1045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2395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1371600" y="2971800"/>
            <a:ext cx="91440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defRPr>
            </a:lvl1pPr>
            <a:lvl2pPr algn="ctr">
              <a:defRPr sz="4400">
                <a:solidFill>
                  <a:schemeClr val="tx2"/>
                </a:solidFill>
                <a:latin typeface="Arial" charset="0"/>
              </a:defRPr>
            </a:lvl2pPr>
            <a:lvl3pPr algn="ctr">
              <a:defRPr sz="4400">
                <a:solidFill>
                  <a:schemeClr val="tx2"/>
                </a:solidFill>
                <a:latin typeface="Arial" charset="0"/>
              </a:defRPr>
            </a:lvl3pPr>
            <a:lvl4pPr algn="ctr">
              <a:defRPr sz="4400">
                <a:solidFill>
                  <a:schemeClr val="tx2"/>
                </a:solidFill>
                <a:latin typeface="Arial" charset="0"/>
              </a:defRPr>
            </a:lvl4pPr>
            <a:lvl5pPr algn="ctr">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pPr fontAlgn="base">
              <a:spcBef>
                <a:spcPct val="0"/>
              </a:spcBef>
              <a:spcAft>
                <a:spcPct val="0"/>
              </a:spcAft>
            </a:pPr>
            <a:endParaRPr lang="en-CA" altLang="en-US" sz="2200" b="1">
              <a:solidFill>
                <a:srgbClr val="000000"/>
              </a:solidFill>
            </a:endParaRPr>
          </a:p>
        </p:txBody>
      </p:sp>
      <p:pic>
        <p:nvPicPr>
          <p:cNvPr id="10243" name="Picture 3" descr="Pacrim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2188" y="469900"/>
            <a:ext cx="5027612" cy="6172200"/>
          </a:xfrm>
          <a:prstGeom prst="rect">
            <a:avLst/>
          </a:prstGeom>
          <a:noFill/>
          <a:extLst>
            <a:ext uri="{909E8E84-426E-40DD-AFC4-6F175D3DCCD1}">
              <a14:hiddenFill xmlns:a14="http://schemas.microsoft.com/office/drawing/2010/main">
                <a:solidFill>
                  <a:srgbClr val="FFFFFF"/>
                </a:solidFill>
              </a14:hiddenFill>
            </a:ext>
          </a:extLst>
        </p:spPr>
      </p:pic>
      <p:sp>
        <p:nvSpPr>
          <p:cNvPr id="10244" name="Rectangle 4"/>
          <p:cNvSpPr>
            <a:spLocks noGrp="1" noChangeArrowheads="1"/>
          </p:cNvSpPr>
          <p:nvPr>
            <p:ph type="title"/>
          </p:nvPr>
        </p:nvSpPr>
        <p:spPr>
          <a:xfrm>
            <a:off x="0" y="0"/>
            <a:ext cx="9144000" cy="914400"/>
          </a:xfrm>
          <a:solidFill>
            <a:srgbClr val="0000FF"/>
          </a:solidFill>
        </p:spPr>
        <p:txBody>
          <a:bodyPr/>
          <a:lstStyle/>
          <a:p>
            <a:r>
              <a:rPr lang="en-US" altLang="en-US" sz="2200" b="1">
                <a:solidFill>
                  <a:schemeClr val="bg1"/>
                </a:solidFill>
              </a:rPr>
              <a:t>Pacific Rim Anadromous Salmon Stocks are Likely to be Especially Sensitive to Climate Change Effects due to Their Life History</a:t>
            </a:r>
            <a:endParaRPr lang="en-US" altLang="en-US" sz="2200" b="1"/>
          </a:p>
        </p:txBody>
      </p:sp>
      <p:sp>
        <p:nvSpPr>
          <p:cNvPr id="10247" name="Text Box 7"/>
          <p:cNvSpPr txBox="1">
            <a:spLocks noChangeArrowheads="1"/>
          </p:cNvSpPr>
          <p:nvPr/>
        </p:nvSpPr>
        <p:spPr bwMode="auto">
          <a:xfrm>
            <a:off x="720725" y="3897313"/>
            <a:ext cx="5924550" cy="251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a:solidFill>
                  <a:srgbClr val="000000"/>
                </a:solidFill>
              </a:rPr>
              <a:t>Thousands of populations of salmon </a:t>
            </a:r>
          </a:p>
          <a:p>
            <a:pPr eaLnBrk="0" fontAlgn="base" hangingPunct="0">
              <a:spcBef>
                <a:spcPct val="0"/>
              </a:spcBef>
              <a:spcAft>
                <a:spcPct val="0"/>
              </a:spcAft>
            </a:pPr>
            <a:r>
              <a:rPr lang="en-US" altLang="en-US">
                <a:solidFill>
                  <a:srgbClr val="000000"/>
                </a:solidFill>
              </a:rPr>
              <a:t>spend portions of their life cycle in freshwater &amp; </a:t>
            </a:r>
          </a:p>
          <a:p>
            <a:pPr eaLnBrk="0" fontAlgn="base" hangingPunct="0">
              <a:spcBef>
                <a:spcPct val="0"/>
              </a:spcBef>
              <a:spcAft>
                <a:spcPct val="0"/>
              </a:spcAft>
            </a:pPr>
            <a:r>
              <a:rPr lang="en-US" altLang="en-US">
                <a:solidFill>
                  <a:srgbClr val="000000"/>
                </a:solidFill>
              </a:rPr>
              <a:t>marine ecosystems associated with the eastern </a:t>
            </a:r>
          </a:p>
          <a:p>
            <a:pPr eaLnBrk="0" fontAlgn="base" hangingPunct="0">
              <a:spcBef>
                <a:spcPct val="0"/>
              </a:spcBef>
              <a:spcAft>
                <a:spcPct val="0"/>
              </a:spcAft>
            </a:pPr>
            <a:r>
              <a:rPr lang="en-US" altLang="en-US">
                <a:solidFill>
                  <a:srgbClr val="000000"/>
                </a:solidFill>
              </a:rPr>
              <a:t>rim of the N. Pacific. </a:t>
            </a:r>
          </a:p>
          <a:p>
            <a:pPr eaLnBrk="0" fontAlgn="base" hangingPunct="0">
              <a:spcBef>
                <a:spcPct val="0"/>
              </a:spcBef>
              <a:spcAft>
                <a:spcPct val="0"/>
              </a:spcAft>
            </a:pPr>
            <a:endParaRPr lang="en-US" altLang="en-US">
              <a:solidFill>
                <a:srgbClr val="000000"/>
              </a:solidFill>
            </a:endParaRPr>
          </a:p>
          <a:p>
            <a:pPr eaLnBrk="0" fontAlgn="base" hangingPunct="0">
              <a:spcBef>
                <a:spcPct val="0"/>
              </a:spcBef>
              <a:spcAft>
                <a:spcPct val="0"/>
              </a:spcAft>
            </a:pPr>
            <a:r>
              <a:rPr lang="en-US" altLang="en-US">
                <a:solidFill>
                  <a:srgbClr val="000000"/>
                </a:solidFill>
              </a:rPr>
              <a:t>CVC effects on salmon exhibit so much variability</a:t>
            </a:r>
          </a:p>
          <a:p>
            <a:pPr eaLnBrk="0" fontAlgn="base" hangingPunct="0">
              <a:spcBef>
                <a:spcPct val="0"/>
              </a:spcBef>
              <a:spcAft>
                <a:spcPct val="0"/>
              </a:spcAft>
            </a:pPr>
            <a:r>
              <a:rPr lang="en-US" altLang="en-US">
                <a:solidFill>
                  <a:srgbClr val="000000"/>
                </a:solidFill>
              </a:rPr>
              <a:t>that general guidelines to improve fisheries management</a:t>
            </a:r>
          </a:p>
          <a:p>
            <a:pPr eaLnBrk="0" fontAlgn="base" hangingPunct="0">
              <a:spcBef>
                <a:spcPct val="0"/>
              </a:spcBef>
              <a:spcAft>
                <a:spcPct val="0"/>
              </a:spcAft>
            </a:pPr>
            <a:r>
              <a:rPr lang="en-US" altLang="en-US">
                <a:solidFill>
                  <a:srgbClr val="000000"/>
                </a:solidFill>
              </a:rPr>
              <a:t>have largely failed to emerge to date.</a:t>
            </a:r>
          </a:p>
          <a:p>
            <a:pPr eaLnBrk="0" fontAlgn="base" hangingPunct="0">
              <a:spcBef>
                <a:spcPct val="0"/>
              </a:spcBef>
              <a:spcAft>
                <a:spcPct val="0"/>
              </a:spcAft>
            </a:pPr>
            <a:endParaRPr lang="en-US" altLang="en-US" sz="1500">
              <a:solidFill>
                <a:srgbClr val="000000"/>
              </a:solidFill>
            </a:endParaRPr>
          </a:p>
        </p:txBody>
      </p:sp>
    </p:spTree>
    <p:extLst>
      <p:ext uri="{BB962C8B-B14F-4D97-AF65-F5344CB8AC3E}">
        <p14:creationId xmlns:p14="http://schemas.microsoft.com/office/powerpoint/2010/main" val="26882933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ChangeArrowheads="1"/>
          </p:cNvSpPr>
          <p:nvPr/>
        </p:nvSpPr>
        <p:spPr bwMode="auto">
          <a:xfrm>
            <a:off x="0" y="0"/>
            <a:ext cx="9144000" cy="1052513"/>
          </a:xfrm>
          <a:prstGeom prst="rect">
            <a:avLst/>
          </a:prstGeom>
          <a:gradFill rotWithShape="1">
            <a:gsLst>
              <a:gs pos="0">
                <a:srgbClr val="0000FF">
                  <a:gamma/>
                  <a:shade val="46275"/>
                  <a:invGamma/>
                </a:srgbClr>
              </a:gs>
              <a:gs pos="100000">
                <a:srgbClr val="0000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defRPr>
            </a:lvl1pPr>
            <a:lvl2pPr algn="ctr">
              <a:defRPr sz="4400">
                <a:solidFill>
                  <a:schemeClr val="tx2"/>
                </a:solidFill>
                <a:latin typeface="Arial" charset="0"/>
              </a:defRPr>
            </a:lvl2pPr>
            <a:lvl3pPr algn="ctr">
              <a:defRPr sz="4400">
                <a:solidFill>
                  <a:schemeClr val="tx2"/>
                </a:solidFill>
                <a:latin typeface="Arial" charset="0"/>
              </a:defRPr>
            </a:lvl3pPr>
            <a:lvl4pPr algn="ctr">
              <a:defRPr sz="4400">
                <a:solidFill>
                  <a:schemeClr val="tx2"/>
                </a:solidFill>
                <a:latin typeface="Arial" charset="0"/>
              </a:defRPr>
            </a:lvl4pPr>
            <a:lvl5pPr algn="ctr">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pPr fontAlgn="base">
              <a:spcBef>
                <a:spcPct val="0"/>
              </a:spcBef>
              <a:spcAft>
                <a:spcPct val="0"/>
              </a:spcAft>
            </a:pPr>
            <a:r>
              <a:rPr lang="en-CA" altLang="en-US" sz="2800" b="1">
                <a:solidFill>
                  <a:srgbClr val="FFFFFF"/>
                </a:solidFill>
              </a:rPr>
              <a:t>GCM and Regional Climate Models Project Many Changes for Watersheds &amp; Freshwater Ecosystems:</a:t>
            </a:r>
            <a:endParaRPr lang="en-US" altLang="en-US" sz="2800" b="1">
              <a:solidFill>
                <a:srgbClr val="FFFFFF"/>
              </a:solidFill>
            </a:endParaRPr>
          </a:p>
        </p:txBody>
      </p:sp>
      <p:pic>
        <p:nvPicPr>
          <p:cNvPr id="94211" name="Picture 3" descr="BC pg19"/>
          <p:cNvPicPr>
            <a:picLocks noChangeAspect="1" noChangeArrowheads="1"/>
          </p:cNvPicPr>
          <p:nvPr/>
        </p:nvPicPr>
        <p:blipFill>
          <a:blip r:embed="rId2">
            <a:extLst>
              <a:ext uri="{28A0092B-C50C-407E-A947-70E740481C1C}">
                <a14:useLocalDpi xmlns:a14="http://schemas.microsoft.com/office/drawing/2010/main" val="0"/>
              </a:ext>
            </a:extLst>
          </a:blip>
          <a:srcRect l="3683" t="10106"/>
          <a:stretch>
            <a:fillRect/>
          </a:stretch>
        </p:blipFill>
        <p:spPr bwMode="auto">
          <a:xfrm>
            <a:off x="1908175" y="1484313"/>
            <a:ext cx="1909763" cy="5126037"/>
          </a:xfrm>
          <a:prstGeom prst="rect">
            <a:avLst/>
          </a:prstGeom>
          <a:noFill/>
          <a:extLst>
            <a:ext uri="{909E8E84-426E-40DD-AFC4-6F175D3DCCD1}">
              <a14:hiddenFill xmlns:a14="http://schemas.microsoft.com/office/drawing/2010/main">
                <a:solidFill>
                  <a:srgbClr val="FFFFFF"/>
                </a:solidFill>
              </a14:hiddenFill>
            </a:ext>
          </a:extLst>
        </p:spPr>
      </p:pic>
      <p:pic>
        <p:nvPicPr>
          <p:cNvPr id="94212" name="Picture 4" descr="BC pg25"/>
          <p:cNvPicPr>
            <a:picLocks noChangeAspect="1" noChangeArrowheads="1"/>
          </p:cNvPicPr>
          <p:nvPr/>
        </p:nvPicPr>
        <p:blipFill>
          <a:blip r:embed="rId3">
            <a:extLst>
              <a:ext uri="{28A0092B-C50C-407E-A947-70E740481C1C}">
                <a14:useLocalDpi xmlns:a14="http://schemas.microsoft.com/office/drawing/2010/main" val="0"/>
              </a:ext>
            </a:extLst>
          </a:blip>
          <a:srcRect l="29887" b="9718"/>
          <a:stretch>
            <a:fillRect/>
          </a:stretch>
        </p:blipFill>
        <p:spPr bwMode="auto">
          <a:xfrm>
            <a:off x="5076825" y="2349500"/>
            <a:ext cx="3444875" cy="2814638"/>
          </a:xfrm>
          <a:prstGeom prst="rect">
            <a:avLst/>
          </a:prstGeom>
          <a:noFill/>
          <a:extLst>
            <a:ext uri="{909E8E84-426E-40DD-AFC4-6F175D3DCCD1}">
              <a14:hiddenFill xmlns:a14="http://schemas.microsoft.com/office/drawing/2010/main">
                <a:solidFill>
                  <a:srgbClr val="FFFFFF"/>
                </a:solidFill>
              </a14:hiddenFill>
            </a:ext>
          </a:extLst>
        </p:spPr>
      </p:pic>
      <p:sp>
        <p:nvSpPr>
          <p:cNvPr id="94213" name="Text Box 5"/>
          <p:cNvSpPr txBox="1">
            <a:spLocks noChangeArrowheads="1"/>
          </p:cNvSpPr>
          <p:nvPr/>
        </p:nvSpPr>
        <p:spPr bwMode="auto">
          <a:xfrm>
            <a:off x="425450" y="1557338"/>
            <a:ext cx="16256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CA" altLang="en-US" sz="2000">
                <a:solidFill>
                  <a:srgbClr val="000000"/>
                </a:solidFill>
              </a:rPr>
              <a:t>Regional Snow pack (P. Mote- UW)</a:t>
            </a:r>
            <a:endParaRPr lang="en-US" altLang="en-US" sz="2000">
              <a:solidFill>
                <a:srgbClr val="000000"/>
              </a:solidFill>
            </a:endParaRPr>
          </a:p>
        </p:txBody>
      </p:sp>
      <p:sp>
        <p:nvSpPr>
          <p:cNvPr id="94214" name="Text Box 6"/>
          <p:cNvSpPr txBox="1">
            <a:spLocks noChangeArrowheads="1"/>
          </p:cNvSpPr>
          <p:nvPr/>
        </p:nvSpPr>
        <p:spPr bwMode="auto">
          <a:xfrm>
            <a:off x="4310063" y="1404938"/>
            <a:ext cx="3008312"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CA" altLang="en-US" sz="2000">
                <a:solidFill>
                  <a:srgbClr val="000000"/>
                </a:solidFill>
              </a:rPr>
              <a:t>Flow Timing and Variability in Snow Fed Rivers (P. Whitfield - DOE)</a:t>
            </a:r>
            <a:endParaRPr lang="en-US" altLang="en-US" sz="2000">
              <a:solidFill>
                <a:srgbClr val="000000"/>
              </a:solidFill>
            </a:endParaRPr>
          </a:p>
        </p:txBody>
      </p:sp>
      <p:sp>
        <p:nvSpPr>
          <p:cNvPr id="94215" name="Text Box 7"/>
          <p:cNvSpPr txBox="1">
            <a:spLocks noChangeArrowheads="1"/>
          </p:cNvSpPr>
          <p:nvPr/>
        </p:nvSpPr>
        <p:spPr bwMode="auto">
          <a:xfrm>
            <a:off x="4559300" y="5397500"/>
            <a:ext cx="36957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CA" altLang="en-US" sz="2000">
                <a:solidFill>
                  <a:srgbClr val="000000"/>
                </a:solidFill>
              </a:rPr>
              <a:t>Changes to Seasonal Thermal Regimes in Freshwater Lakes, Rivers and Streams</a:t>
            </a:r>
            <a:endParaRPr lang="en-US" altLang="en-US" sz="2000">
              <a:solidFill>
                <a:srgbClr val="000000"/>
              </a:solidFill>
            </a:endParaRPr>
          </a:p>
        </p:txBody>
      </p:sp>
    </p:spTree>
    <p:extLst>
      <p:ext uri="{BB962C8B-B14F-4D97-AF65-F5344CB8AC3E}">
        <p14:creationId xmlns:p14="http://schemas.microsoft.com/office/powerpoint/2010/main" val="21779307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ESSAResearchNote_120827.pdf - Adobe Reade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13" y="273050"/>
            <a:ext cx="9144001"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extBox 3"/>
          <p:cNvSpPr txBox="1">
            <a:spLocks noChangeArrowheads="1"/>
          </p:cNvSpPr>
          <p:nvPr/>
        </p:nvSpPr>
        <p:spPr bwMode="auto">
          <a:xfrm>
            <a:off x="-11113" y="3175"/>
            <a:ext cx="9144001" cy="1014413"/>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CA" altLang="en-US" sz="2000">
                <a:solidFill>
                  <a:prstClr val="white"/>
                </a:solidFill>
                <a:latin typeface="Arial" charset="0"/>
              </a:rPr>
              <a:t>Average max-temp in summer for historic (1961-1990) baseline (left panel) &amp; future (2050s, right panel) intervals (Nelitz-ESSA &amp; Hyatt-DFO).</a:t>
            </a:r>
          </a:p>
          <a:p>
            <a:pPr eaLnBrk="1" fontAlgn="base" hangingPunct="1">
              <a:spcBef>
                <a:spcPct val="0"/>
              </a:spcBef>
              <a:spcAft>
                <a:spcPct val="0"/>
              </a:spcAft>
              <a:buFontTx/>
              <a:buNone/>
            </a:pPr>
            <a:r>
              <a:rPr lang="en-CA" altLang="en-US" sz="2000">
                <a:solidFill>
                  <a:prstClr val="white"/>
                </a:solidFill>
                <a:latin typeface="Arial" charset="0"/>
              </a:rPr>
              <a:t> </a:t>
            </a:r>
          </a:p>
        </p:txBody>
      </p:sp>
      <p:sp>
        <p:nvSpPr>
          <p:cNvPr id="9220" name="TextBox 3"/>
          <p:cNvSpPr txBox="1">
            <a:spLocks noChangeArrowheads="1"/>
          </p:cNvSpPr>
          <p:nvPr/>
        </p:nvSpPr>
        <p:spPr bwMode="auto">
          <a:xfrm>
            <a:off x="-12700" y="5964238"/>
            <a:ext cx="9190038" cy="923925"/>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CA" altLang="en-US" sz="1800">
                <a:solidFill>
                  <a:prstClr val="white"/>
                </a:solidFill>
                <a:latin typeface="Arial" charset="0"/>
              </a:rPr>
              <a:t>Current average of 20-31</a:t>
            </a:r>
            <a:r>
              <a:rPr lang="en-CA" altLang="en-US" sz="1800" baseline="30000">
                <a:solidFill>
                  <a:prstClr val="white"/>
                </a:solidFill>
                <a:latin typeface="Arial" charset="0"/>
              </a:rPr>
              <a:t>o</a:t>
            </a:r>
            <a:r>
              <a:rPr lang="en-CA" altLang="en-US" sz="1800">
                <a:solidFill>
                  <a:prstClr val="white"/>
                </a:solidFill>
                <a:latin typeface="Arial" charset="0"/>
              </a:rPr>
              <a:t>C for BC southern interior (BCSI) at low elevation will increase 2.7</a:t>
            </a:r>
            <a:r>
              <a:rPr lang="en-CA" altLang="en-US" sz="1800" baseline="30000">
                <a:solidFill>
                  <a:prstClr val="white"/>
                </a:solidFill>
                <a:latin typeface="Arial" charset="0"/>
              </a:rPr>
              <a:t>o</a:t>
            </a:r>
            <a:r>
              <a:rPr lang="en-CA" altLang="en-US" sz="1800">
                <a:solidFill>
                  <a:prstClr val="white"/>
                </a:solidFill>
                <a:latin typeface="Arial" charset="0"/>
              </a:rPr>
              <a:t>C i.e. average max-temp for BCSI in summer of 23-34</a:t>
            </a:r>
            <a:r>
              <a:rPr lang="en-CA" altLang="en-US" sz="1800" baseline="30000">
                <a:solidFill>
                  <a:prstClr val="white"/>
                </a:solidFill>
                <a:latin typeface="Arial" charset="0"/>
              </a:rPr>
              <a:t>o</a:t>
            </a:r>
            <a:r>
              <a:rPr lang="en-CA" altLang="en-US" sz="1800">
                <a:solidFill>
                  <a:prstClr val="white"/>
                </a:solidFill>
                <a:latin typeface="Arial" charset="0"/>
              </a:rPr>
              <a:t>C by the 2050s thus increasing stress on salmon CUs that are already temperature sensitive. </a:t>
            </a:r>
          </a:p>
        </p:txBody>
      </p:sp>
      <p:sp>
        <p:nvSpPr>
          <p:cNvPr id="2" name="Rectangle 1"/>
          <p:cNvSpPr/>
          <p:nvPr/>
        </p:nvSpPr>
        <p:spPr>
          <a:xfrm>
            <a:off x="0" y="1017588"/>
            <a:ext cx="990600" cy="4935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CA">
              <a:solidFill>
                <a:prstClr val="white"/>
              </a:solidFill>
            </a:endParaRPr>
          </a:p>
        </p:txBody>
      </p:sp>
      <p:sp>
        <p:nvSpPr>
          <p:cNvPr id="6" name="Rectangle 5"/>
          <p:cNvSpPr/>
          <p:nvPr/>
        </p:nvSpPr>
        <p:spPr>
          <a:xfrm>
            <a:off x="8240713" y="1028700"/>
            <a:ext cx="914400" cy="49355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CA">
              <a:solidFill>
                <a:prstClr val="white"/>
              </a:solidFill>
            </a:endParaRPr>
          </a:p>
        </p:txBody>
      </p:sp>
    </p:spTree>
    <p:extLst>
      <p:ext uri="{BB962C8B-B14F-4D97-AF65-F5344CB8AC3E}">
        <p14:creationId xmlns:p14="http://schemas.microsoft.com/office/powerpoint/2010/main" val="1063203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 descr="ESSAResearchNote_120827.pdf - Adobe Reade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44463"/>
            <a:ext cx="91440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extBox 3"/>
          <p:cNvSpPr txBox="1">
            <a:spLocks noChangeArrowheads="1"/>
          </p:cNvSpPr>
          <p:nvPr/>
        </p:nvSpPr>
        <p:spPr bwMode="auto">
          <a:xfrm>
            <a:off x="-12700" y="0"/>
            <a:ext cx="9144000" cy="954088"/>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CA" altLang="en-US" sz="2400">
                <a:solidFill>
                  <a:prstClr val="white"/>
                </a:solidFill>
                <a:latin typeface="Arial" charset="0"/>
              </a:rPr>
              <a:t>Total snow-pack (mm) during historic (1961-1990) baseline (left panel) &amp; future (2050s, right panel) intervals </a:t>
            </a:r>
            <a:r>
              <a:rPr lang="en-CA" altLang="en-US" sz="1800">
                <a:solidFill>
                  <a:prstClr val="white"/>
                </a:solidFill>
                <a:latin typeface="Arial" charset="0"/>
              </a:rPr>
              <a:t>(Nelitz-ESSA &amp; Hyatt-DFO)</a:t>
            </a:r>
            <a:r>
              <a:rPr lang="en-CA" altLang="en-US" sz="2400">
                <a:solidFill>
                  <a:prstClr val="white"/>
                </a:solidFill>
                <a:latin typeface="Arial" charset="0"/>
              </a:rPr>
              <a:t>. </a:t>
            </a:r>
          </a:p>
          <a:p>
            <a:pPr algn="ctr" eaLnBrk="1" fontAlgn="base" hangingPunct="1">
              <a:spcBef>
                <a:spcPct val="0"/>
              </a:spcBef>
              <a:spcAft>
                <a:spcPct val="0"/>
              </a:spcAft>
              <a:buFontTx/>
              <a:buNone/>
            </a:pPr>
            <a:endParaRPr lang="en-CA" altLang="en-US" sz="800">
              <a:solidFill>
                <a:prstClr val="black"/>
              </a:solidFill>
              <a:latin typeface="Arial" charset="0"/>
            </a:endParaRPr>
          </a:p>
        </p:txBody>
      </p:sp>
      <p:sp>
        <p:nvSpPr>
          <p:cNvPr id="12292" name="TextBox 3"/>
          <p:cNvSpPr txBox="1">
            <a:spLocks noChangeArrowheads="1"/>
          </p:cNvSpPr>
          <p:nvPr/>
        </p:nvSpPr>
        <p:spPr bwMode="auto">
          <a:xfrm>
            <a:off x="-12700" y="5808663"/>
            <a:ext cx="9156700" cy="1076325"/>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CA" altLang="en-US" sz="1600">
                <a:solidFill>
                  <a:prstClr val="white"/>
                </a:solidFill>
                <a:latin typeface="Arial" charset="0"/>
              </a:rPr>
              <a:t>Currently snow-packs of 500-1500mm in winter along the spine of Vancouver Is. &amp; west facing slopes of the coastal mountains from southern to northern BC. Reductions of 50-100% throughout this area by 2050s i.e. conversion of hydrographs from pluvial-nival to solely pluvial will add to risk of winter flood-scour and chronic, late-summer to fall drought conditions already faced by salmon.</a:t>
            </a:r>
          </a:p>
        </p:txBody>
      </p:sp>
      <p:sp>
        <p:nvSpPr>
          <p:cNvPr id="5" name="Rectangle 4"/>
          <p:cNvSpPr/>
          <p:nvPr/>
        </p:nvSpPr>
        <p:spPr>
          <a:xfrm>
            <a:off x="0" y="954088"/>
            <a:ext cx="1066800" cy="4854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CA">
              <a:solidFill>
                <a:prstClr val="white"/>
              </a:solidFill>
            </a:endParaRPr>
          </a:p>
        </p:txBody>
      </p:sp>
      <p:sp>
        <p:nvSpPr>
          <p:cNvPr id="6" name="Rectangle 5"/>
          <p:cNvSpPr/>
          <p:nvPr/>
        </p:nvSpPr>
        <p:spPr>
          <a:xfrm>
            <a:off x="8229600" y="965200"/>
            <a:ext cx="914400" cy="48529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CA">
              <a:solidFill>
                <a:prstClr val="white"/>
              </a:solidFill>
            </a:endParaRPr>
          </a:p>
        </p:txBody>
      </p:sp>
    </p:spTree>
    <p:extLst>
      <p:ext uri="{BB962C8B-B14F-4D97-AF65-F5344CB8AC3E}">
        <p14:creationId xmlns:p14="http://schemas.microsoft.com/office/powerpoint/2010/main" val="32910409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7" descr="Meziadin POT freq.gi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2860675"/>
            <a:ext cx="236220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26" descr="Docee POT Freq.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2514600"/>
            <a:ext cx="2613025"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25" descr="Tahltan POT Freq.gi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381000"/>
            <a:ext cx="2524125" cy="188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Box 26"/>
          <p:cNvSpPr txBox="1">
            <a:spLocks noChangeArrowheads="1"/>
          </p:cNvSpPr>
          <p:nvPr/>
        </p:nvSpPr>
        <p:spPr bwMode="auto">
          <a:xfrm>
            <a:off x="6400800" y="809625"/>
            <a:ext cx="259385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CA" altLang="en-US" sz="2000" b="1" dirty="0" smtClean="0">
                <a:solidFill>
                  <a:prstClr val="white"/>
                </a:solidFill>
                <a:latin typeface="Arial" charset="0"/>
              </a:rPr>
              <a:t>POT </a:t>
            </a:r>
            <a:r>
              <a:rPr lang="en-CA" altLang="en-US" sz="2000" b="1" baseline="-25000" dirty="0">
                <a:solidFill>
                  <a:prstClr val="white"/>
                </a:solidFill>
                <a:latin typeface="Arial" charset="0"/>
              </a:rPr>
              <a:t>&gt;</a:t>
            </a:r>
            <a:r>
              <a:rPr lang="en-US" altLang="en-US" sz="2000" baseline="-25000" dirty="0">
                <a:solidFill>
                  <a:prstClr val="white"/>
                </a:solidFill>
                <a:latin typeface="Arial" charset="0"/>
              </a:rPr>
              <a:t>18</a:t>
            </a:r>
            <a:r>
              <a:rPr lang="en-US" altLang="en-US" sz="2000" baseline="30000" dirty="0">
                <a:solidFill>
                  <a:prstClr val="white"/>
                </a:solidFill>
                <a:latin typeface="Arial" charset="0"/>
              </a:rPr>
              <a:t>o</a:t>
            </a:r>
            <a:r>
              <a:rPr lang="en-CA" altLang="en-US" sz="2000" dirty="0">
                <a:solidFill>
                  <a:prstClr val="white"/>
                </a:solidFill>
                <a:latin typeface="Arial" charset="0"/>
              </a:rPr>
              <a:t>c </a:t>
            </a:r>
            <a:r>
              <a:rPr lang="en-CA" altLang="en-US" sz="2000" b="1" dirty="0">
                <a:solidFill>
                  <a:prstClr val="white"/>
                </a:solidFill>
                <a:latin typeface="Arial" charset="0"/>
              </a:rPr>
              <a:t>event analysis: </a:t>
            </a:r>
            <a:r>
              <a:rPr lang="en-CA" altLang="en-US" sz="1800" dirty="0">
                <a:solidFill>
                  <a:prstClr val="white"/>
                </a:solidFill>
                <a:latin typeface="Arial" charset="0"/>
              </a:rPr>
              <a:t>Assumes Chinook migration interval of July-Oct in BC rivers by decade from </a:t>
            </a:r>
            <a:r>
              <a:rPr lang="en-CA" altLang="en-US" sz="1800" dirty="0" smtClean="0">
                <a:solidFill>
                  <a:prstClr val="white"/>
                </a:solidFill>
                <a:latin typeface="Arial" charset="0"/>
              </a:rPr>
              <a:t>1920s-2010 </a:t>
            </a:r>
            <a:endParaRPr lang="en-CA" altLang="en-US" sz="1800" dirty="0">
              <a:solidFill>
                <a:prstClr val="white"/>
              </a:solidFill>
              <a:latin typeface="Arial" charset="0"/>
            </a:endParaRPr>
          </a:p>
        </p:txBody>
      </p:sp>
      <p:grpSp>
        <p:nvGrpSpPr>
          <p:cNvPr id="20486" name="Group 25"/>
          <p:cNvGrpSpPr>
            <a:grpSpLocks/>
          </p:cNvGrpSpPr>
          <p:nvPr/>
        </p:nvGrpSpPr>
        <p:grpSpPr bwMode="auto">
          <a:xfrm>
            <a:off x="228600" y="582613"/>
            <a:ext cx="8470900" cy="6275387"/>
            <a:chOff x="245681" y="549314"/>
            <a:chExt cx="8471054" cy="6275349"/>
          </a:xfrm>
        </p:grpSpPr>
        <p:grpSp>
          <p:nvGrpSpPr>
            <p:cNvPr id="20488" name="Group 29"/>
            <p:cNvGrpSpPr>
              <a:grpSpLocks/>
            </p:cNvGrpSpPr>
            <p:nvPr/>
          </p:nvGrpSpPr>
          <p:grpSpPr bwMode="auto">
            <a:xfrm>
              <a:off x="245681" y="549314"/>
              <a:ext cx="8471054" cy="6275349"/>
              <a:chOff x="267858" y="563682"/>
              <a:chExt cx="8471583" cy="6274714"/>
            </a:xfrm>
          </p:grpSpPr>
          <p:pic>
            <p:nvPicPr>
              <p:cNvPr id="20495" name="Picture 4" descr="C:\Users\Kim\Pictures\Chinook_colo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9169" y="563682"/>
                <a:ext cx="3474026" cy="4495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6"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98743" y="4907082"/>
                <a:ext cx="2610042" cy="193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7"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16014" y="5017820"/>
                <a:ext cx="2323427" cy="170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8"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7858" y="4693472"/>
                <a:ext cx="2456397" cy="1790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p:cNvCxnSpPr/>
              <p:nvPr/>
            </p:nvCxnSpPr>
            <p:spPr>
              <a:xfrm>
                <a:off x="2723919" y="1133533"/>
                <a:ext cx="1441566" cy="949223"/>
              </a:xfrm>
              <a:prstGeom prst="straightConnector1">
                <a:avLst/>
              </a:prstGeom>
              <a:ln>
                <a:solidFill>
                  <a:srgbClr val="FF3300"/>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2723919" y="2697053"/>
                <a:ext cx="1441566" cy="950810"/>
              </a:xfrm>
              <a:prstGeom prst="straightConnector1">
                <a:avLst/>
              </a:prstGeom>
              <a:ln>
                <a:solidFill>
                  <a:srgbClr val="FF330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flipV="1">
                <a:off x="4241691" y="2720863"/>
                <a:ext cx="2256019" cy="326990"/>
              </a:xfrm>
              <a:prstGeom prst="straightConnector1">
                <a:avLst/>
              </a:prstGeom>
              <a:ln>
                <a:solidFill>
                  <a:srgbClr val="FF3300"/>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flipV="1">
                <a:off x="4403629" y="4373273"/>
                <a:ext cx="752536" cy="673028"/>
              </a:xfrm>
              <a:prstGeom prst="straightConnector1">
                <a:avLst/>
              </a:prstGeom>
              <a:ln>
                <a:solidFill>
                  <a:srgbClr val="FF3300"/>
                </a:solidFill>
                <a:tailEnd type="arrow"/>
              </a:ln>
            </p:spPr>
            <p:style>
              <a:lnRef idx="2">
                <a:schemeClr val="accent2"/>
              </a:lnRef>
              <a:fillRef idx="0">
                <a:schemeClr val="accent2"/>
              </a:fillRef>
              <a:effectRef idx="1">
                <a:schemeClr val="accent2"/>
              </a:effectRef>
              <a:fontRef idx="minor">
                <a:schemeClr val="tx1"/>
              </a:fontRef>
            </p:style>
          </p:cxnSp>
          <p:cxnSp>
            <p:nvCxnSpPr>
              <p:cNvPr id="20" name="Straight Arrow Connector 19"/>
              <p:cNvCxnSpPr/>
              <p:nvPr/>
            </p:nvCxnSpPr>
            <p:spPr>
              <a:xfrm flipH="1" flipV="1">
                <a:off x="4921196" y="4449465"/>
                <a:ext cx="1525710" cy="480960"/>
              </a:xfrm>
              <a:prstGeom prst="straightConnector1">
                <a:avLst/>
              </a:prstGeom>
              <a:ln>
                <a:solidFill>
                  <a:srgbClr val="FF3300"/>
                </a:solidFill>
                <a:tailEnd type="arrow"/>
              </a:ln>
            </p:spPr>
            <p:style>
              <a:lnRef idx="2">
                <a:schemeClr val="accent2"/>
              </a:lnRef>
              <a:fillRef idx="0">
                <a:schemeClr val="accent2"/>
              </a:fillRef>
              <a:effectRef idx="1">
                <a:schemeClr val="accent2"/>
              </a:effectRef>
              <a:fontRef idx="minor">
                <a:schemeClr val="tx1"/>
              </a:fontRef>
            </p:style>
          </p:cxnSp>
          <p:cxnSp>
            <p:nvCxnSpPr>
              <p:cNvPr id="25" name="Straight Arrow Connector 24"/>
              <p:cNvCxnSpPr/>
              <p:nvPr/>
            </p:nvCxnSpPr>
            <p:spPr>
              <a:xfrm flipV="1">
                <a:off x="2723919" y="4449465"/>
                <a:ext cx="1517772" cy="457151"/>
              </a:xfrm>
              <a:prstGeom prst="straightConnector1">
                <a:avLst/>
              </a:prstGeom>
              <a:ln>
                <a:solidFill>
                  <a:srgbClr val="FF3300"/>
                </a:solidFill>
                <a:tailEnd type="arrow"/>
              </a:ln>
            </p:spPr>
            <p:style>
              <a:lnRef idx="2">
                <a:schemeClr val="accent2"/>
              </a:lnRef>
              <a:fillRef idx="0">
                <a:schemeClr val="accent2"/>
              </a:fillRef>
              <a:effectRef idx="1">
                <a:schemeClr val="accent2"/>
              </a:effectRef>
              <a:fontRef idx="minor">
                <a:schemeClr val="tx1"/>
              </a:fontRef>
            </p:style>
          </p:cxnSp>
        </p:grpSp>
        <p:sp>
          <p:nvSpPr>
            <p:cNvPr id="20489" name="TextBox 18"/>
            <p:cNvSpPr txBox="1">
              <a:spLocks noChangeArrowheads="1"/>
            </p:cNvSpPr>
            <p:nvPr/>
          </p:nvSpPr>
          <p:spPr bwMode="auto">
            <a:xfrm>
              <a:off x="626701" y="2786062"/>
              <a:ext cx="1752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CA" altLang="en-US" sz="1800" b="1">
                  <a:solidFill>
                    <a:srgbClr val="1F497D"/>
                  </a:solidFill>
                  <a:latin typeface="Arial" charset="0"/>
                </a:rPr>
                <a:t>Docee River (central)</a:t>
              </a:r>
            </a:p>
          </p:txBody>
        </p:sp>
        <p:sp>
          <p:nvSpPr>
            <p:cNvPr id="20490" name="TextBox 20"/>
            <p:cNvSpPr txBox="1">
              <a:spLocks noChangeArrowheads="1"/>
            </p:cNvSpPr>
            <p:nvPr/>
          </p:nvSpPr>
          <p:spPr bwMode="auto">
            <a:xfrm>
              <a:off x="6723022" y="3090862"/>
              <a:ext cx="19383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CA" altLang="en-US" sz="1800" b="1">
                  <a:solidFill>
                    <a:srgbClr val="1F497D"/>
                  </a:solidFill>
                  <a:latin typeface="Arial" charset="0"/>
                </a:rPr>
                <a:t>Meziadin River (northern)</a:t>
              </a:r>
            </a:p>
          </p:txBody>
        </p:sp>
        <p:sp>
          <p:nvSpPr>
            <p:cNvPr id="20491" name="TextBox 21"/>
            <p:cNvSpPr txBox="1">
              <a:spLocks noChangeArrowheads="1"/>
            </p:cNvSpPr>
            <p:nvPr/>
          </p:nvSpPr>
          <p:spPr bwMode="auto">
            <a:xfrm>
              <a:off x="520700" y="4687888"/>
              <a:ext cx="1938338" cy="646331"/>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CA" altLang="en-US" sz="1800" b="1">
                  <a:solidFill>
                    <a:srgbClr val="1F497D"/>
                  </a:solidFill>
                  <a:latin typeface="Arial" charset="0"/>
                </a:rPr>
                <a:t>Cowichan River (southern)</a:t>
              </a:r>
            </a:p>
          </p:txBody>
        </p:sp>
        <p:sp>
          <p:nvSpPr>
            <p:cNvPr id="20492" name="TextBox 22"/>
            <p:cNvSpPr txBox="1">
              <a:spLocks noChangeArrowheads="1"/>
            </p:cNvSpPr>
            <p:nvPr/>
          </p:nvSpPr>
          <p:spPr bwMode="auto">
            <a:xfrm>
              <a:off x="3298993" y="4919663"/>
              <a:ext cx="1905100" cy="5847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CA" altLang="en-US" sz="1800" b="1">
                  <a:solidFill>
                    <a:srgbClr val="1F497D"/>
                  </a:solidFill>
                  <a:latin typeface="Arial" charset="0"/>
                </a:rPr>
                <a:t>Somass River </a:t>
              </a:r>
              <a:r>
                <a:rPr lang="en-CA" altLang="en-US" sz="1400" b="1">
                  <a:solidFill>
                    <a:srgbClr val="1F497D"/>
                  </a:solidFill>
                  <a:latin typeface="Arial" charset="0"/>
                </a:rPr>
                <a:t>(southern)</a:t>
              </a:r>
            </a:p>
          </p:txBody>
        </p:sp>
        <p:sp>
          <p:nvSpPr>
            <p:cNvPr id="20493" name="TextBox 23"/>
            <p:cNvSpPr txBox="1">
              <a:spLocks noChangeArrowheads="1"/>
            </p:cNvSpPr>
            <p:nvPr/>
          </p:nvSpPr>
          <p:spPr bwMode="auto">
            <a:xfrm>
              <a:off x="6423357" y="4614864"/>
              <a:ext cx="2286120" cy="5847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CA" altLang="en-US" sz="1800" b="1">
                  <a:solidFill>
                    <a:srgbClr val="1F497D"/>
                  </a:solidFill>
                  <a:latin typeface="Arial" charset="0"/>
                </a:rPr>
                <a:t>Okanagan River </a:t>
              </a:r>
              <a:r>
                <a:rPr lang="en-CA" altLang="en-US" sz="1400" b="1">
                  <a:solidFill>
                    <a:srgbClr val="1F497D"/>
                  </a:solidFill>
                  <a:latin typeface="Arial" charset="0"/>
                </a:rPr>
                <a:t>(southern)</a:t>
              </a:r>
            </a:p>
          </p:txBody>
        </p:sp>
        <p:sp>
          <p:nvSpPr>
            <p:cNvPr id="20494" name="TextBox 3"/>
            <p:cNvSpPr txBox="1">
              <a:spLocks noChangeArrowheads="1"/>
            </p:cNvSpPr>
            <p:nvPr/>
          </p:nvSpPr>
          <p:spPr bwMode="auto">
            <a:xfrm>
              <a:off x="479444" y="576262"/>
              <a:ext cx="1828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CA" altLang="en-US" sz="1800" b="1" dirty="0" err="1">
                  <a:solidFill>
                    <a:srgbClr val="1F497D"/>
                  </a:solidFill>
                  <a:latin typeface="Arial" charset="0"/>
                </a:rPr>
                <a:t>Tahltan</a:t>
              </a:r>
              <a:r>
                <a:rPr lang="en-CA" altLang="en-US" sz="1800" b="1" dirty="0">
                  <a:solidFill>
                    <a:srgbClr val="1F497D"/>
                  </a:solidFill>
                  <a:latin typeface="Arial" charset="0"/>
                </a:rPr>
                <a:t> River (northern)</a:t>
              </a:r>
            </a:p>
          </p:txBody>
        </p:sp>
      </p:grpSp>
      <p:sp>
        <p:nvSpPr>
          <p:cNvPr id="20487" name="TextBox 26"/>
          <p:cNvSpPr txBox="1">
            <a:spLocks noChangeArrowheads="1"/>
          </p:cNvSpPr>
          <p:nvPr/>
        </p:nvSpPr>
        <p:spPr bwMode="auto">
          <a:xfrm>
            <a:off x="2800011" y="9525"/>
            <a:ext cx="6359525"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CA" altLang="en-US" sz="2800" b="1">
                <a:solidFill>
                  <a:srgbClr val="FFFF00"/>
                </a:solidFill>
                <a:latin typeface="Arial" charset="0"/>
              </a:rPr>
              <a:t>POE perspective at landscape-scale</a:t>
            </a:r>
            <a:endParaRPr lang="en-CA" altLang="en-US" sz="2800">
              <a:solidFill>
                <a:srgbClr val="FFFF00"/>
              </a:solidFill>
              <a:latin typeface="Arial" charset="0"/>
            </a:endParaRPr>
          </a:p>
          <a:p>
            <a:pPr algn="r" eaLnBrk="1" fontAlgn="base" hangingPunct="1">
              <a:spcBef>
                <a:spcPct val="0"/>
              </a:spcBef>
              <a:spcAft>
                <a:spcPct val="0"/>
              </a:spcAft>
              <a:buFontTx/>
              <a:buNone/>
            </a:pPr>
            <a:r>
              <a:rPr lang="en-CA" altLang="en-US" sz="1800">
                <a:solidFill>
                  <a:prstClr val="white"/>
                </a:solidFill>
                <a:latin typeface="Arial" charset="0"/>
              </a:rPr>
              <a:t> </a:t>
            </a:r>
          </a:p>
        </p:txBody>
      </p:sp>
      <p:sp>
        <p:nvSpPr>
          <p:cNvPr id="2" name="TextBox 1"/>
          <p:cNvSpPr txBox="1"/>
          <p:nvPr/>
        </p:nvSpPr>
        <p:spPr>
          <a:xfrm>
            <a:off x="6278987" y="446128"/>
            <a:ext cx="2880549" cy="369332"/>
          </a:xfrm>
          <a:prstGeom prst="rect">
            <a:avLst/>
          </a:prstGeom>
          <a:noFill/>
        </p:spPr>
        <p:txBody>
          <a:bodyPr wrap="square" rtlCol="0">
            <a:spAutoFit/>
          </a:bodyPr>
          <a:lstStyle/>
          <a:p>
            <a:r>
              <a:rPr lang="en-CA" altLang="en-US" dirty="0" smtClean="0">
                <a:solidFill>
                  <a:prstClr val="white"/>
                </a:solidFill>
                <a:latin typeface="Arial" charset="0"/>
              </a:rPr>
              <a:t> </a:t>
            </a:r>
            <a:r>
              <a:rPr lang="en-CA" altLang="en-US" dirty="0" smtClean="0">
                <a:solidFill>
                  <a:srgbClr val="FFFF00"/>
                </a:solidFill>
                <a:latin typeface="Arial" charset="0"/>
              </a:rPr>
              <a:t>(</a:t>
            </a:r>
            <a:r>
              <a:rPr lang="en-CA" altLang="en-US" dirty="0">
                <a:solidFill>
                  <a:srgbClr val="FFFF00"/>
                </a:solidFill>
                <a:latin typeface="Arial" charset="0"/>
              </a:rPr>
              <a:t>Hyatt &amp;</a:t>
            </a:r>
            <a:r>
              <a:rPr lang="en-CA" altLang="en-US" dirty="0" smtClean="0">
                <a:solidFill>
                  <a:srgbClr val="FFFF00"/>
                </a:solidFill>
                <a:latin typeface="Arial" charset="0"/>
              </a:rPr>
              <a:t> </a:t>
            </a:r>
            <a:r>
              <a:rPr lang="en-CA" altLang="en-US" dirty="0">
                <a:solidFill>
                  <a:srgbClr val="FFFF00"/>
                </a:solidFill>
                <a:latin typeface="Arial" charset="0"/>
              </a:rPr>
              <a:t>Stiff, DFO-2013).</a:t>
            </a:r>
            <a:endParaRPr lang="en-CA" dirty="0">
              <a:solidFill>
                <a:srgbClr val="FFFF00"/>
              </a:solidFill>
            </a:endParaRPr>
          </a:p>
        </p:txBody>
      </p:sp>
      <p:pic>
        <p:nvPicPr>
          <p:cNvPr id="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3614" y="1182674"/>
            <a:ext cx="1938303" cy="744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40839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0"/>
            <a:ext cx="9334500" cy="944563"/>
          </a:xfrm>
          <a:prstGeom prst="rect">
            <a:avLst/>
          </a:prstGeom>
          <a:gradFill rotWithShape="0">
            <a:gsLst>
              <a:gs pos="0">
                <a:srgbClr val="000076"/>
              </a:gs>
              <a:gs pos="100000">
                <a:srgbClr val="0000FF"/>
              </a:gs>
            </a:gsLst>
            <a:lin ang="5400000" scaled="1"/>
          </a:gradFill>
          <a:ln w="9525">
            <a:noFill/>
            <a:miter lim="800000"/>
            <a:headEnd/>
            <a:tailEnd/>
          </a:ln>
        </p:spPr>
        <p:txBody>
          <a:bodyPr anchor="ctr"/>
          <a:lstStyle/>
          <a:p>
            <a:pPr eaLnBrk="0" fontAlgn="base" hangingPunct="0">
              <a:spcBef>
                <a:spcPct val="0"/>
              </a:spcBef>
              <a:spcAft>
                <a:spcPct val="0"/>
              </a:spcAft>
              <a:defRPr/>
            </a:pPr>
            <a:r>
              <a:rPr lang="en-US" sz="2000" b="1" dirty="0">
                <a:solidFill>
                  <a:srgbClr val="FFFFFF"/>
                </a:solidFill>
              </a:rPr>
              <a:t>T</a:t>
            </a:r>
            <a:r>
              <a:rPr lang="en-US" sz="2000" b="1" dirty="0" smtClean="0">
                <a:solidFill>
                  <a:srgbClr val="FFFFFF"/>
                </a:solidFill>
              </a:rPr>
              <a:t>ime series salmon abundance and biological traits </a:t>
            </a:r>
            <a:r>
              <a:rPr lang="en-US" sz="2000" b="1" dirty="0" smtClean="0">
                <a:solidFill>
                  <a:srgbClr val="FFFFFF"/>
                </a:solidFill>
              </a:rPr>
              <a:t>help diagnose if changes in the status of salmon </a:t>
            </a:r>
            <a:r>
              <a:rPr lang="en-US" sz="2000" b="1" dirty="0">
                <a:solidFill>
                  <a:srgbClr val="FFFFFF"/>
                </a:solidFill>
              </a:rPr>
              <a:t>CUs are responsive to coast-wide or local “ecosystem” </a:t>
            </a:r>
            <a:r>
              <a:rPr lang="en-US" sz="2000" b="1" dirty="0" smtClean="0">
                <a:solidFill>
                  <a:srgbClr val="FFFFFF"/>
                </a:solidFill>
              </a:rPr>
              <a:t>effects associated with climate change or other drivers. </a:t>
            </a:r>
            <a:endParaRPr lang="en-US" sz="2000" b="1" dirty="0">
              <a:solidFill>
                <a:srgbClr val="FFFFFF"/>
              </a:solidFill>
            </a:endParaRPr>
          </a:p>
        </p:txBody>
      </p:sp>
      <p:sp>
        <p:nvSpPr>
          <p:cNvPr id="4099" name="Text Box 3"/>
          <p:cNvSpPr txBox="1">
            <a:spLocks noChangeArrowheads="1"/>
          </p:cNvSpPr>
          <p:nvPr/>
        </p:nvSpPr>
        <p:spPr bwMode="auto">
          <a:xfrm>
            <a:off x="704850" y="5094288"/>
            <a:ext cx="8166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25000"/>
              </a:spcBef>
              <a:spcAft>
                <a:spcPct val="0"/>
              </a:spcAft>
              <a:buFontTx/>
              <a:buChar char="-"/>
            </a:pPr>
            <a:r>
              <a:rPr lang="en-US" altLang="en-US" sz="2400" b="1">
                <a:solidFill>
                  <a:srgbClr val="0000FF"/>
                </a:solidFill>
                <a:latin typeface="Times New Roman" pitchFamily="18" charset="0"/>
              </a:rPr>
              <a:t> </a:t>
            </a:r>
            <a:endParaRPr lang="en-US" altLang="en-US" sz="1800" b="1">
              <a:solidFill>
                <a:srgbClr val="0000FF"/>
              </a:solidFill>
              <a:latin typeface="Times New Roman" pitchFamily="18" charset="0"/>
            </a:endParaRPr>
          </a:p>
        </p:txBody>
      </p:sp>
      <p:sp>
        <p:nvSpPr>
          <p:cNvPr id="4100" name="Text Box 4"/>
          <p:cNvSpPr txBox="1">
            <a:spLocks noChangeArrowheads="1"/>
          </p:cNvSpPr>
          <p:nvPr/>
        </p:nvSpPr>
        <p:spPr bwMode="auto">
          <a:xfrm>
            <a:off x="5930900" y="3810000"/>
            <a:ext cx="736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50000"/>
              </a:spcBef>
              <a:spcAft>
                <a:spcPct val="0"/>
              </a:spcAft>
              <a:buFontTx/>
              <a:buNone/>
            </a:pPr>
            <a:r>
              <a:rPr lang="en-CA" altLang="en-US" sz="2000">
                <a:solidFill>
                  <a:srgbClr val="FFFFFF"/>
                </a:solidFill>
                <a:latin typeface="Times New Roman" pitchFamily="18" charset="0"/>
              </a:rPr>
              <a:t>K.H.</a:t>
            </a:r>
            <a:endParaRPr lang="en-US" altLang="en-US" sz="2000">
              <a:solidFill>
                <a:srgbClr val="FFFFFF"/>
              </a:solidFill>
              <a:latin typeface="Times New Roman" pitchFamily="18" charset="0"/>
            </a:endParaRPr>
          </a:p>
        </p:txBody>
      </p:sp>
      <p:grpSp>
        <p:nvGrpSpPr>
          <p:cNvPr id="4101" name="Group 32"/>
          <p:cNvGrpSpPr>
            <a:grpSpLocks noChangeAspect="1"/>
          </p:cNvGrpSpPr>
          <p:nvPr/>
        </p:nvGrpSpPr>
        <p:grpSpPr bwMode="auto">
          <a:xfrm>
            <a:off x="2786063" y="1909763"/>
            <a:ext cx="3629025" cy="4638675"/>
            <a:chOff x="4917" y="2557"/>
            <a:chExt cx="6018" cy="7693"/>
          </a:xfrm>
        </p:grpSpPr>
        <p:pic>
          <p:nvPicPr>
            <p:cNvPr id="4122" name="Picture 33" descr="coastline2"/>
            <p:cNvPicPr>
              <a:picLocks noChangeAspect="1" noChangeArrowheads="1"/>
            </p:cNvPicPr>
            <p:nvPr/>
          </p:nvPicPr>
          <p:blipFill>
            <a:blip r:embed="rId2">
              <a:extLst>
                <a:ext uri="{28A0092B-C50C-407E-A947-70E740481C1C}">
                  <a14:useLocalDpi xmlns:a14="http://schemas.microsoft.com/office/drawing/2010/main" val="0"/>
                </a:ext>
              </a:extLst>
            </a:blip>
            <a:srcRect l="18669" t="6473" r="9073" b="1123"/>
            <a:stretch>
              <a:fillRect/>
            </a:stretch>
          </p:blipFill>
          <p:spPr bwMode="auto">
            <a:xfrm>
              <a:off x="4917" y="2557"/>
              <a:ext cx="5985" cy="7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23" name="Rectangle 34"/>
            <p:cNvSpPr>
              <a:spLocks noChangeAspect="1" noChangeArrowheads="1"/>
            </p:cNvSpPr>
            <p:nvPr/>
          </p:nvSpPr>
          <p:spPr bwMode="auto">
            <a:xfrm>
              <a:off x="10416" y="6450"/>
              <a:ext cx="519" cy="5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US" altLang="en-US" sz="2000">
                <a:solidFill>
                  <a:srgbClr val="000000"/>
                </a:solidFill>
                <a:latin typeface="Times New Roman" pitchFamily="18" charset="0"/>
              </a:endParaRPr>
            </a:p>
          </p:txBody>
        </p:sp>
        <p:sp>
          <p:nvSpPr>
            <p:cNvPr id="4124" name="Rectangle 35"/>
            <p:cNvSpPr>
              <a:spLocks noChangeAspect="1" noChangeArrowheads="1"/>
            </p:cNvSpPr>
            <p:nvPr/>
          </p:nvSpPr>
          <p:spPr bwMode="auto">
            <a:xfrm>
              <a:off x="10172" y="6497"/>
              <a:ext cx="345" cy="31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US" altLang="en-US" sz="2000">
                <a:solidFill>
                  <a:srgbClr val="000000"/>
                </a:solidFill>
                <a:latin typeface="Times New Roman" pitchFamily="18" charset="0"/>
              </a:endParaRPr>
            </a:p>
          </p:txBody>
        </p:sp>
      </p:grpSp>
      <p:grpSp>
        <p:nvGrpSpPr>
          <p:cNvPr id="4102" name="Group 36"/>
          <p:cNvGrpSpPr>
            <a:grpSpLocks/>
          </p:cNvGrpSpPr>
          <p:nvPr/>
        </p:nvGrpSpPr>
        <p:grpSpPr bwMode="auto">
          <a:xfrm>
            <a:off x="6619875" y="5581650"/>
            <a:ext cx="2097088" cy="695325"/>
            <a:chOff x="11819" y="10165"/>
            <a:chExt cx="3303" cy="1095"/>
          </a:xfrm>
        </p:grpSpPr>
        <p:sp>
          <p:nvSpPr>
            <p:cNvPr id="4114" name="Line 37"/>
            <p:cNvSpPr>
              <a:spLocks noChangeShapeType="1"/>
            </p:cNvSpPr>
            <p:nvPr/>
          </p:nvSpPr>
          <p:spPr bwMode="auto">
            <a:xfrm>
              <a:off x="11819" y="10960"/>
              <a:ext cx="1005" cy="0"/>
            </a:xfrm>
            <a:prstGeom prst="line">
              <a:avLst/>
            </a:prstGeom>
            <a:noFill/>
            <a:ln w="12700">
              <a:solidFill>
                <a:srgbClr val="000000"/>
              </a:solidFill>
              <a:prstDash val="lg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CA">
                <a:solidFill>
                  <a:srgbClr val="000000"/>
                </a:solidFill>
              </a:endParaRPr>
            </a:p>
          </p:txBody>
        </p:sp>
        <p:grpSp>
          <p:nvGrpSpPr>
            <p:cNvPr id="4115" name="Group 38"/>
            <p:cNvGrpSpPr>
              <a:grpSpLocks/>
            </p:cNvGrpSpPr>
            <p:nvPr/>
          </p:nvGrpSpPr>
          <p:grpSpPr bwMode="auto">
            <a:xfrm>
              <a:off x="11819" y="10327"/>
              <a:ext cx="1005" cy="79"/>
              <a:chOff x="11085" y="10242"/>
              <a:chExt cx="1005" cy="79"/>
            </a:xfrm>
          </p:grpSpPr>
          <p:sp>
            <p:nvSpPr>
              <p:cNvPr id="4120" name="Line 39"/>
              <p:cNvSpPr>
                <a:spLocks noChangeShapeType="1"/>
              </p:cNvSpPr>
              <p:nvPr/>
            </p:nvSpPr>
            <p:spPr bwMode="auto">
              <a:xfrm>
                <a:off x="11085" y="10282"/>
                <a:ext cx="100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CA">
                  <a:solidFill>
                    <a:srgbClr val="000000"/>
                  </a:solidFill>
                </a:endParaRPr>
              </a:p>
            </p:txBody>
          </p:sp>
          <p:sp>
            <p:nvSpPr>
              <p:cNvPr id="4121" name="Oval 40"/>
              <p:cNvSpPr>
                <a:spLocks noChangeAspect="1" noChangeArrowheads="1"/>
              </p:cNvSpPr>
              <p:nvPr/>
            </p:nvSpPr>
            <p:spPr bwMode="auto">
              <a:xfrm>
                <a:off x="11548" y="10242"/>
                <a:ext cx="79" cy="79"/>
              </a:xfrm>
              <a:prstGeom prst="ellipse">
                <a:avLst/>
              </a:prstGeom>
              <a:solidFill>
                <a:srgbClr val="000000"/>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US" altLang="en-US" sz="2000">
                  <a:solidFill>
                    <a:srgbClr val="000000"/>
                  </a:solidFill>
                  <a:latin typeface="Times New Roman" pitchFamily="18" charset="0"/>
                </a:endParaRPr>
              </a:p>
            </p:txBody>
          </p:sp>
        </p:grpSp>
        <p:grpSp>
          <p:nvGrpSpPr>
            <p:cNvPr id="4116" name="Group 41"/>
            <p:cNvGrpSpPr>
              <a:grpSpLocks/>
            </p:cNvGrpSpPr>
            <p:nvPr/>
          </p:nvGrpSpPr>
          <p:grpSpPr bwMode="auto">
            <a:xfrm>
              <a:off x="11819" y="10630"/>
              <a:ext cx="1005" cy="79"/>
              <a:chOff x="11085" y="10500"/>
              <a:chExt cx="1005" cy="79"/>
            </a:xfrm>
          </p:grpSpPr>
          <p:sp>
            <p:nvSpPr>
              <p:cNvPr id="4118" name="Line 42"/>
              <p:cNvSpPr>
                <a:spLocks noChangeShapeType="1"/>
              </p:cNvSpPr>
              <p:nvPr/>
            </p:nvSpPr>
            <p:spPr bwMode="auto">
              <a:xfrm>
                <a:off x="11085" y="10539"/>
                <a:ext cx="1005" cy="0"/>
              </a:xfrm>
              <a:prstGeom prst="line">
                <a:avLst/>
              </a:prstGeom>
              <a:noFill/>
              <a:ln w="12700">
                <a:solidFill>
                  <a:srgbClr val="0000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CA">
                  <a:solidFill>
                    <a:srgbClr val="000000"/>
                  </a:solidFill>
                </a:endParaRPr>
              </a:p>
            </p:txBody>
          </p:sp>
          <p:sp>
            <p:nvSpPr>
              <p:cNvPr id="4119" name="Rectangle 43"/>
              <p:cNvSpPr>
                <a:spLocks noChangeAspect="1" noChangeArrowheads="1"/>
              </p:cNvSpPr>
              <p:nvPr/>
            </p:nvSpPr>
            <p:spPr bwMode="auto">
              <a:xfrm>
                <a:off x="11548" y="10500"/>
                <a:ext cx="79" cy="79"/>
              </a:xfrm>
              <a:prstGeom prst="rect">
                <a:avLst/>
              </a:prstGeom>
              <a:solidFill>
                <a:srgbClr val="0000FF"/>
              </a:solidFill>
              <a:ln w="9525">
                <a:solidFill>
                  <a:srgbClr val="0000FF"/>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endParaRPr lang="en-US" altLang="en-US" sz="2000">
                  <a:solidFill>
                    <a:srgbClr val="000000"/>
                  </a:solidFill>
                  <a:latin typeface="Times New Roman" pitchFamily="18" charset="0"/>
                </a:endParaRPr>
              </a:p>
            </p:txBody>
          </p:sp>
        </p:grpSp>
        <p:sp>
          <p:nvSpPr>
            <p:cNvPr id="4117" name="Text Box 44"/>
            <p:cNvSpPr txBox="1">
              <a:spLocks noChangeArrowheads="1"/>
            </p:cNvSpPr>
            <p:nvPr/>
          </p:nvSpPr>
          <p:spPr bwMode="auto">
            <a:xfrm>
              <a:off x="12797" y="10165"/>
              <a:ext cx="2325" cy="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0"/>
                </a:spcBef>
                <a:spcAft>
                  <a:spcPct val="0"/>
                </a:spcAft>
                <a:buFontTx/>
                <a:buNone/>
              </a:pPr>
              <a:r>
                <a:rPr lang="en-US" altLang="en-US" sz="1200">
                  <a:solidFill>
                    <a:srgbClr val="000000"/>
                  </a:solidFill>
                  <a:latin typeface="Times New Roman" pitchFamily="18" charset="0"/>
                </a:rPr>
                <a:t>Observed Returns</a:t>
              </a:r>
            </a:p>
            <a:p>
              <a:pPr fontAlgn="base">
                <a:spcBef>
                  <a:spcPct val="0"/>
                </a:spcBef>
                <a:spcAft>
                  <a:spcPct val="0"/>
                </a:spcAft>
                <a:buFontTx/>
                <a:buNone/>
              </a:pPr>
              <a:r>
                <a:rPr lang="en-US" altLang="en-US" sz="1200">
                  <a:solidFill>
                    <a:srgbClr val="000000"/>
                  </a:solidFill>
                  <a:latin typeface="Times New Roman" pitchFamily="18" charset="0"/>
                </a:rPr>
                <a:t>Forecast Returns</a:t>
              </a:r>
            </a:p>
            <a:p>
              <a:pPr fontAlgn="base">
                <a:spcBef>
                  <a:spcPct val="0"/>
                </a:spcBef>
                <a:spcAft>
                  <a:spcPct val="0"/>
                </a:spcAft>
                <a:buFontTx/>
                <a:buNone/>
              </a:pPr>
              <a:r>
                <a:rPr lang="en-US" altLang="en-US" sz="1200">
                  <a:solidFill>
                    <a:srgbClr val="000000"/>
                  </a:solidFill>
                  <a:latin typeface="Times New Roman" pitchFamily="18" charset="0"/>
                </a:rPr>
                <a:t>All Year Average</a:t>
              </a:r>
              <a:endParaRPr lang="en-US" altLang="en-US" sz="2000">
                <a:solidFill>
                  <a:srgbClr val="000000"/>
                </a:solidFill>
                <a:latin typeface="Times New Roman" pitchFamily="18" charset="0"/>
              </a:endParaRPr>
            </a:p>
          </p:txBody>
        </p:sp>
      </p:grpSp>
      <p:pic>
        <p:nvPicPr>
          <p:cNvPr id="4103" name="Picture 45"/>
          <p:cNvPicPr>
            <a:picLocks noChangeAspect="1" noChangeArrowheads="1"/>
          </p:cNvPicPr>
          <p:nvPr/>
        </p:nvPicPr>
        <p:blipFill>
          <a:blip r:embed="rId3" cstate="print">
            <a:extLst>
              <a:ext uri="{28A0092B-C50C-407E-A947-70E740481C1C}">
                <a14:useLocalDpi xmlns:a14="http://schemas.microsoft.com/office/drawing/2010/main" val="0"/>
              </a:ext>
            </a:extLst>
          </a:blip>
          <a:srcRect l="5664" t="2870" r="1277"/>
          <a:stretch>
            <a:fillRect/>
          </a:stretch>
        </p:blipFill>
        <p:spPr bwMode="auto">
          <a:xfrm>
            <a:off x="174625" y="1114425"/>
            <a:ext cx="2622550"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46"/>
          <p:cNvPicPr>
            <a:picLocks noChangeAspect="1" noChangeArrowheads="1"/>
          </p:cNvPicPr>
          <p:nvPr/>
        </p:nvPicPr>
        <p:blipFill>
          <a:blip r:embed="rId4" cstate="print">
            <a:extLst>
              <a:ext uri="{28A0092B-C50C-407E-A947-70E740481C1C}">
                <a14:useLocalDpi xmlns:a14="http://schemas.microsoft.com/office/drawing/2010/main" val="0"/>
              </a:ext>
            </a:extLst>
          </a:blip>
          <a:srcRect l="5904" t="2417" r="1038" b="2417"/>
          <a:stretch>
            <a:fillRect/>
          </a:stretch>
        </p:blipFill>
        <p:spPr bwMode="auto">
          <a:xfrm>
            <a:off x="5111750" y="1322388"/>
            <a:ext cx="2841625" cy="15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4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96975" y="5087938"/>
            <a:ext cx="2949575" cy="158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Picture 48"/>
          <p:cNvPicPr>
            <a:picLocks noChangeAspect="1" noChangeArrowheads="1"/>
          </p:cNvPicPr>
          <p:nvPr/>
        </p:nvPicPr>
        <p:blipFill>
          <a:blip r:embed="rId6" cstate="print">
            <a:extLst>
              <a:ext uri="{28A0092B-C50C-407E-A947-70E740481C1C}">
                <a14:useLocalDpi xmlns:a14="http://schemas.microsoft.com/office/drawing/2010/main" val="0"/>
              </a:ext>
            </a:extLst>
          </a:blip>
          <a:srcRect l="6143" t="1964" r="877" b="1662"/>
          <a:stretch>
            <a:fillRect/>
          </a:stretch>
        </p:blipFill>
        <p:spPr bwMode="auto">
          <a:xfrm>
            <a:off x="417513" y="3005138"/>
            <a:ext cx="2868612" cy="157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 name="Picture 49"/>
          <p:cNvPicPr>
            <a:picLocks noChangeAspect="1" noChangeArrowheads="1"/>
          </p:cNvPicPr>
          <p:nvPr/>
        </p:nvPicPr>
        <p:blipFill>
          <a:blip r:embed="rId7" cstate="print">
            <a:extLst>
              <a:ext uri="{28A0092B-C50C-407E-A947-70E740481C1C}">
                <a14:useLocalDpi xmlns:a14="http://schemas.microsoft.com/office/drawing/2010/main" val="0"/>
              </a:ext>
            </a:extLst>
          </a:blip>
          <a:srcRect l="5917" t="1971" r="1280" b="1971"/>
          <a:stretch>
            <a:fillRect/>
          </a:stretch>
        </p:blipFill>
        <p:spPr bwMode="auto">
          <a:xfrm>
            <a:off x="6097588" y="3484563"/>
            <a:ext cx="2771775"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8" name="Text Box 77"/>
          <p:cNvSpPr txBox="1">
            <a:spLocks noChangeArrowheads="1"/>
          </p:cNvSpPr>
          <p:nvPr/>
        </p:nvSpPr>
        <p:spPr bwMode="auto">
          <a:xfrm>
            <a:off x="465138" y="1073150"/>
            <a:ext cx="20018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50000"/>
              </a:spcBef>
              <a:spcAft>
                <a:spcPct val="0"/>
              </a:spcAft>
              <a:buFontTx/>
              <a:buNone/>
            </a:pPr>
            <a:r>
              <a:rPr lang="en-US" altLang="en-US" sz="2000">
                <a:solidFill>
                  <a:srgbClr val="000000"/>
                </a:solidFill>
                <a:latin typeface="Times New Roman" pitchFamily="18" charset="0"/>
              </a:rPr>
              <a:t>1. Tbdry-Tahltan</a:t>
            </a:r>
          </a:p>
        </p:txBody>
      </p:sp>
      <p:sp>
        <p:nvSpPr>
          <p:cNvPr id="4109" name="Text Box 78"/>
          <p:cNvSpPr txBox="1">
            <a:spLocks noChangeArrowheads="1"/>
          </p:cNvSpPr>
          <p:nvPr/>
        </p:nvSpPr>
        <p:spPr bwMode="auto">
          <a:xfrm>
            <a:off x="782638" y="2827338"/>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50000"/>
              </a:spcBef>
              <a:spcAft>
                <a:spcPct val="0"/>
              </a:spcAft>
              <a:buFontTx/>
              <a:buNone/>
            </a:pPr>
            <a:r>
              <a:rPr lang="en-US" altLang="en-US" sz="2000">
                <a:solidFill>
                  <a:srgbClr val="000000"/>
                </a:solidFill>
                <a:latin typeface="Times New Roman" pitchFamily="18" charset="0"/>
              </a:rPr>
              <a:t>3. C. Coast - Long</a:t>
            </a:r>
          </a:p>
        </p:txBody>
      </p:sp>
      <p:sp>
        <p:nvSpPr>
          <p:cNvPr id="4110" name="Text Box 79"/>
          <p:cNvSpPr txBox="1">
            <a:spLocks noChangeArrowheads="1"/>
          </p:cNvSpPr>
          <p:nvPr/>
        </p:nvSpPr>
        <p:spPr bwMode="auto">
          <a:xfrm>
            <a:off x="1493838" y="4818063"/>
            <a:ext cx="22479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50000"/>
              </a:spcBef>
              <a:spcAft>
                <a:spcPct val="0"/>
              </a:spcAft>
              <a:buFontTx/>
              <a:buNone/>
            </a:pPr>
            <a:r>
              <a:rPr lang="en-US" altLang="en-US" sz="2000">
                <a:solidFill>
                  <a:srgbClr val="000000"/>
                </a:solidFill>
                <a:latin typeface="Times New Roman" pitchFamily="18" charset="0"/>
              </a:rPr>
              <a:t>4. WCVI - Barkley</a:t>
            </a:r>
          </a:p>
        </p:txBody>
      </p:sp>
      <p:sp>
        <p:nvSpPr>
          <p:cNvPr id="4111" name="Text Box 80"/>
          <p:cNvSpPr txBox="1">
            <a:spLocks noChangeArrowheads="1"/>
          </p:cNvSpPr>
          <p:nvPr/>
        </p:nvSpPr>
        <p:spPr bwMode="auto">
          <a:xfrm>
            <a:off x="5630863" y="1144588"/>
            <a:ext cx="24812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50000"/>
              </a:spcBef>
              <a:spcAft>
                <a:spcPct val="0"/>
              </a:spcAft>
              <a:buFontTx/>
              <a:buNone/>
            </a:pPr>
            <a:r>
              <a:rPr lang="en-US" altLang="en-US" sz="2000">
                <a:solidFill>
                  <a:srgbClr val="000000"/>
                </a:solidFill>
                <a:latin typeface="Times New Roman" pitchFamily="18" charset="0"/>
              </a:rPr>
              <a:t>2. N. Coast - Nass</a:t>
            </a:r>
          </a:p>
        </p:txBody>
      </p:sp>
      <p:sp>
        <p:nvSpPr>
          <p:cNvPr id="4112" name="Text Box 81"/>
          <p:cNvSpPr txBox="1">
            <a:spLocks noChangeArrowheads="1"/>
          </p:cNvSpPr>
          <p:nvPr/>
        </p:nvSpPr>
        <p:spPr bwMode="auto">
          <a:xfrm>
            <a:off x="6472238" y="3074988"/>
            <a:ext cx="21320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fontAlgn="base">
              <a:spcBef>
                <a:spcPct val="50000"/>
              </a:spcBef>
              <a:spcAft>
                <a:spcPct val="0"/>
              </a:spcAft>
              <a:buFontTx/>
              <a:buNone/>
            </a:pPr>
            <a:r>
              <a:rPr lang="en-US" altLang="en-US" sz="2000">
                <a:solidFill>
                  <a:srgbClr val="000000"/>
                </a:solidFill>
                <a:latin typeface="Times New Roman" pitchFamily="18" charset="0"/>
              </a:rPr>
              <a:t>5. G. Basin-Chilko</a:t>
            </a:r>
          </a:p>
        </p:txBody>
      </p:sp>
      <p:sp>
        <p:nvSpPr>
          <p:cNvPr id="4113" name="Footer Placeholder 29"/>
          <p:cNvSpPr txBox="1">
            <a:spLocks noGrp="1"/>
          </p:cNvSpPr>
          <p:nvPr/>
        </p:nvSpPr>
        <p:spPr bwMode="auto">
          <a:xfrm>
            <a:off x="3821113" y="64008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fontAlgn="base">
              <a:spcBef>
                <a:spcPct val="0"/>
              </a:spcBef>
              <a:spcAft>
                <a:spcPct val="0"/>
              </a:spcAft>
              <a:buFontTx/>
              <a:buNone/>
            </a:pPr>
            <a:r>
              <a:rPr lang="en-US" altLang="en-US" sz="1400">
                <a:solidFill>
                  <a:srgbClr val="000000"/>
                </a:solidFill>
                <a:latin typeface="Times New Roman" pitchFamily="18" charset="0"/>
              </a:rPr>
              <a:t>Hyatt et al.,</a:t>
            </a:r>
          </a:p>
        </p:txBody>
      </p:sp>
    </p:spTree>
    <p:extLst>
      <p:ext uri="{BB962C8B-B14F-4D97-AF65-F5344CB8AC3E}">
        <p14:creationId xmlns:p14="http://schemas.microsoft.com/office/powerpoint/2010/main" val="15631508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0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09763"/>
            <a:ext cx="6985000" cy="4776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0180" name="Rectangle 1028"/>
          <p:cNvSpPr>
            <a:spLocks noChangeArrowheads="1"/>
          </p:cNvSpPr>
          <p:nvPr/>
        </p:nvSpPr>
        <p:spPr bwMode="auto">
          <a:xfrm>
            <a:off x="6588125" y="1628775"/>
            <a:ext cx="2555875"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har char="•"/>
              <a:defRPr sz="28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000">
                <a:solidFill>
                  <a:schemeClr val="tx1"/>
                </a:solidFill>
                <a:latin typeface="Arial" charset="0"/>
              </a:defRPr>
            </a:lvl3pPr>
            <a:lvl4pPr marL="1600200" indent="-228600">
              <a:spcBef>
                <a:spcPct val="20000"/>
              </a:spcBef>
              <a:buChar char="–"/>
              <a:defRPr>
                <a:solidFill>
                  <a:schemeClr val="tx1"/>
                </a:solidFill>
                <a:latin typeface="Arial" charset="0"/>
              </a:defRPr>
            </a:lvl4pPr>
            <a:lvl5pPr marL="2057400" indent="-228600">
              <a:spcBef>
                <a:spcPct val="20000"/>
              </a:spcBef>
              <a:buChar char="»"/>
              <a:defRPr>
                <a:solidFill>
                  <a:schemeClr val="tx1"/>
                </a:solidFill>
                <a:latin typeface="Arial" charset="0"/>
              </a:defRPr>
            </a:lvl5pPr>
            <a:lvl6pPr marL="2514600" indent="-228600" fontAlgn="base">
              <a:spcBef>
                <a:spcPct val="20000"/>
              </a:spcBef>
              <a:spcAft>
                <a:spcPct val="0"/>
              </a:spcAft>
              <a:buChar char="»"/>
              <a:defRPr>
                <a:solidFill>
                  <a:schemeClr val="tx1"/>
                </a:solidFill>
                <a:latin typeface="Arial" charset="0"/>
              </a:defRPr>
            </a:lvl6pPr>
            <a:lvl7pPr marL="2971800" indent="-228600" fontAlgn="base">
              <a:spcBef>
                <a:spcPct val="20000"/>
              </a:spcBef>
              <a:spcAft>
                <a:spcPct val="0"/>
              </a:spcAft>
              <a:buChar char="»"/>
              <a:defRPr>
                <a:solidFill>
                  <a:schemeClr val="tx1"/>
                </a:solidFill>
                <a:latin typeface="Arial" charset="0"/>
              </a:defRPr>
            </a:lvl7pPr>
            <a:lvl8pPr marL="3429000" indent="-228600" fontAlgn="base">
              <a:spcBef>
                <a:spcPct val="20000"/>
              </a:spcBef>
              <a:spcAft>
                <a:spcPct val="0"/>
              </a:spcAft>
              <a:buChar char="»"/>
              <a:defRPr>
                <a:solidFill>
                  <a:schemeClr val="tx1"/>
                </a:solidFill>
                <a:latin typeface="Arial" charset="0"/>
              </a:defRPr>
            </a:lvl8pPr>
            <a:lvl9pPr marL="3886200" indent="-228600" fontAlgn="base">
              <a:spcBef>
                <a:spcPct val="20000"/>
              </a:spcBef>
              <a:spcAft>
                <a:spcPct val="0"/>
              </a:spcAft>
              <a:buChar char="»"/>
              <a:defRPr>
                <a:solidFill>
                  <a:schemeClr val="tx1"/>
                </a:solidFill>
                <a:latin typeface="Arial" charset="0"/>
              </a:defRPr>
            </a:lvl9pPr>
          </a:lstStyle>
          <a:p>
            <a:pPr fontAlgn="base">
              <a:spcAft>
                <a:spcPct val="0"/>
              </a:spcAft>
            </a:pPr>
            <a:endParaRPr lang="en-GB" altLang="en-US" sz="2000">
              <a:solidFill>
                <a:srgbClr val="000000"/>
              </a:solidFill>
            </a:endParaRPr>
          </a:p>
          <a:p>
            <a:pPr fontAlgn="base">
              <a:spcAft>
                <a:spcPct val="0"/>
              </a:spcAft>
            </a:pPr>
            <a:r>
              <a:rPr lang="en-GB" altLang="en-US" sz="2000">
                <a:solidFill>
                  <a:srgbClr val="000000"/>
                </a:solidFill>
              </a:rPr>
              <a:t>Oceans regulate climate</a:t>
            </a:r>
          </a:p>
          <a:p>
            <a:pPr fontAlgn="base">
              <a:spcAft>
                <a:spcPct val="0"/>
              </a:spcAft>
            </a:pPr>
            <a:endParaRPr lang="en-GB" altLang="en-US" sz="2000">
              <a:solidFill>
                <a:srgbClr val="000000"/>
              </a:solidFill>
            </a:endParaRPr>
          </a:p>
          <a:p>
            <a:pPr fontAlgn="base">
              <a:spcAft>
                <a:spcPct val="0"/>
              </a:spcAft>
            </a:pPr>
            <a:r>
              <a:rPr lang="en-GB" altLang="en-US" sz="2000">
                <a:solidFill>
                  <a:srgbClr val="000000"/>
                </a:solidFill>
              </a:rPr>
              <a:t>70% of the earth is ocean</a:t>
            </a:r>
          </a:p>
          <a:p>
            <a:pPr fontAlgn="base">
              <a:spcAft>
                <a:spcPct val="0"/>
              </a:spcAft>
            </a:pPr>
            <a:endParaRPr lang="fr-CA" altLang="en-US" sz="2000">
              <a:solidFill>
                <a:srgbClr val="000000"/>
              </a:solidFill>
            </a:endParaRPr>
          </a:p>
          <a:p>
            <a:pPr fontAlgn="base">
              <a:spcAft>
                <a:spcPct val="0"/>
              </a:spcAft>
            </a:pPr>
            <a:r>
              <a:rPr lang="en-GB" altLang="en-US" sz="2000">
                <a:solidFill>
                  <a:srgbClr val="000000"/>
                </a:solidFill>
              </a:rPr>
              <a:t>Top 3m of ocean has equivalent heat capacity of the atmosphere</a:t>
            </a:r>
          </a:p>
          <a:p>
            <a:pPr fontAlgn="base">
              <a:spcAft>
                <a:spcPct val="0"/>
              </a:spcAft>
            </a:pPr>
            <a:endParaRPr lang="en-GB" altLang="en-US" sz="2000">
              <a:solidFill>
                <a:srgbClr val="000000"/>
              </a:solidFill>
            </a:endParaRPr>
          </a:p>
          <a:p>
            <a:pPr fontAlgn="base">
              <a:spcAft>
                <a:spcPct val="0"/>
              </a:spcAft>
            </a:pPr>
            <a:r>
              <a:rPr lang="en-GB" altLang="en-US" sz="2000">
                <a:solidFill>
                  <a:srgbClr val="000000"/>
                </a:solidFill>
              </a:rPr>
              <a:t>Therefore very high thermal inertia</a:t>
            </a:r>
          </a:p>
          <a:p>
            <a:pPr fontAlgn="base">
              <a:spcAft>
                <a:spcPct val="0"/>
              </a:spcAft>
            </a:pPr>
            <a:endParaRPr lang="fr-CA" altLang="en-US" sz="2000">
              <a:solidFill>
                <a:srgbClr val="000000"/>
              </a:solidFill>
            </a:endParaRPr>
          </a:p>
        </p:txBody>
      </p:sp>
      <p:sp>
        <p:nvSpPr>
          <p:cNvPr id="6" name="Rectangle 1030"/>
          <p:cNvSpPr>
            <a:spLocks noChangeArrowheads="1"/>
          </p:cNvSpPr>
          <p:nvPr/>
        </p:nvSpPr>
        <p:spPr bwMode="auto">
          <a:xfrm>
            <a:off x="323528" y="454222"/>
            <a:ext cx="7886005" cy="958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ctr">
              <a:defRPr sz="4400">
                <a:solidFill>
                  <a:schemeClr val="tx2"/>
                </a:solidFill>
                <a:latin typeface="Arial" charset="0"/>
              </a:defRPr>
            </a:lvl1pPr>
            <a:lvl2pPr algn="ctr">
              <a:defRPr sz="4400">
                <a:solidFill>
                  <a:schemeClr val="tx2"/>
                </a:solidFill>
                <a:latin typeface="Arial" charset="0"/>
              </a:defRPr>
            </a:lvl2pPr>
            <a:lvl3pPr algn="ctr">
              <a:defRPr sz="4400">
                <a:solidFill>
                  <a:schemeClr val="tx2"/>
                </a:solidFill>
                <a:latin typeface="Arial" charset="0"/>
              </a:defRPr>
            </a:lvl3pPr>
            <a:lvl4pPr algn="ctr">
              <a:defRPr sz="4400">
                <a:solidFill>
                  <a:schemeClr val="tx2"/>
                </a:solidFill>
                <a:latin typeface="Arial" charset="0"/>
              </a:defRPr>
            </a:lvl4pPr>
            <a:lvl5pPr algn="ctr">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pPr algn="l" fontAlgn="base">
              <a:spcBef>
                <a:spcPct val="0"/>
              </a:spcBef>
              <a:spcAft>
                <a:spcPct val="0"/>
              </a:spcAft>
            </a:pPr>
            <a:r>
              <a:rPr lang="en-CA" altLang="en-US" sz="3000" b="1" dirty="0" smtClean="0">
                <a:solidFill>
                  <a:srgbClr val="CC0000"/>
                </a:solidFill>
              </a:rPr>
              <a:t>Climate Change </a:t>
            </a:r>
            <a:r>
              <a:rPr lang="en-CA" altLang="en-US" sz="3000" b="1" dirty="0">
                <a:solidFill>
                  <a:srgbClr val="CC0000"/>
                </a:solidFill>
              </a:rPr>
              <a:t>Impacts </a:t>
            </a:r>
            <a:r>
              <a:rPr lang="en-CA" altLang="en-US" sz="3000" b="1" dirty="0" smtClean="0">
                <a:solidFill>
                  <a:srgbClr val="CC0000"/>
                </a:solidFill>
              </a:rPr>
              <a:t>on Sea-</a:t>
            </a:r>
            <a:r>
              <a:rPr lang="en-CA" altLang="en-US" sz="3000" b="1" dirty="0" err="1" smtClean="0">
                <a:solidFill>
                  <a:srgbClr val="CC0000"/>
                </a:solidFill>
              </a:rPr>
              <a:t>scapes</a:t>
            </a:r>
            <a:r>
              <a:rPr lang="en-CA" altLang="en-US" sz="3000" b="1" dirty="0">
                <a:solidFill>
                  <a:srgbClr val="CC0000"/>
                </a:solidFill>
              </a:rPr>
              <a:t>,</a:t>
            </a:r>
            <a:r>
              <a:rPr lang="en-CA" altLang="en-US" sz="3000" b="1" dirty="0" smtClean="0">
                <a:solidFill>
                  <a:srgbClr val="CC0000"/>
                </a:solidFill>
              </a:rPr>
              <a:t> Marine Ecosystems and Salmon</a:t>
            </a:r>
            <a:endParaRPr lang="fr-CA" altLang="en-US" sz="3000" b="1" dirty="0">
              <a:solidFill>
                <a:srgbClr val="CC0000"/>
              </a:solidFill>
            </a:endParaRPr>
          </a:p>
        </p:txBody>
      </p:sp>
    </p:spTree>
    <p:extLst>
      <p:ext uri="{BB962C8B-B14F-4D97-AF65-F5344CB8AC3E}">
        <p14:creationId xmlns:p14="http://schemas.microsoft.com/office/powerpoint/2010/main" val="2906843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7554" name="Object 2"/>
          <p:cNvGraphicFramePr>
            <a:graphicFrameLocks noChangeAspect="1"/>
          </p:cNvGraphicFramePr>
          <p:nvPr/>
        </p:nvGraphicFramePr>
        <p:xfrm>
          <a:off x="0" y="6381750"/>
          <a:ext cx="6675438" cy="476250"/>
        </p:xfrm>
        <a:graphic>
          <a:graphicData uri="http://schemas.openxmlformats.org/presentationml/2006/ole">
            <mc:AlternateContent xmlns:mc="http://schemas.openxmlformats.org/markup-compatibility/2006">
              <mc:Choice xmlns:v="urn:schemas-microsoft-com:vml" Requires="v">
                <p:oleObj spid="_x0000_s2065" name="Bitmap Image" r:id="rId4" imgW="6676190" imgH="409632" progId="Paint.Picture">
                  <p:embed/>
                </p:oleObj>
              </mc:Choice>
              <mc:Fallback>
                <p:oleObj name="Bitmap Image" r:id="rId4" imgW="6676190" imgH="409632"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381750"/>
                        <a:ext cx="6675438"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734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1088" y="814388"/>
            <a:ext cx="6981825" cy="522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39552" y="332656"/>
            <a:ext cx="7523361" cy="461665"/>
          </a:xfrm>
          <a:prstGeom prst="rect">
            <a:avLst/>
          </a:prstGeom>
          <a:solidFill>
            <a:srgbClr val="0070C0"/>
          </a:solidFill>
        </p:spPr>
        <p:txBody>
          <a:bodyPr wrap="square" rtlCol="0">
            <a:spAutoFit/>
          </a:bodyPr>
          <a:lstStyle/>
          <a:p>
            <a:pPr eaLnBrk="0" fontAlgn="base" hangingPunct="0">
              <a:spcBef>
                <a:spcPct val="0"/>
              </a:spcBef>
              <a:spcAft>
                <a:spcPct val="0"/>
              </a:spcAft>
            </a:pPr>
            <a:r>
              <a:rPr lang="en-CA" sz="2400" dirty="0">
                <a:solidFill>
                  <a:srgbClr val="0068AE"/>
                </a:solidFill>
              </a:rPr>
              <a:t>“Godzilla” El Nino developing for fall-spring 2015-2016</a:t>
            </a:r>
          </a:p>
        </p:txBody>
      </p:sp>
      <p:sp>
        <p:nvSpPr>
          <p:cNvPr id="5" name="Text Box 5"/>
          <p:cNvSpPr txBox="1">
            <a:spLocks noChangeArrowheads="1"/>
          </p:cNvSpPr>
          <p:nvPr/>
        </p:nvSpPr>
        <p:spPr bwMode="auto">
          <a:xfrm>
            <a:off x="2843215" y="6386517"/>
            <a:ext cx="6300787" cy="5032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50000"/>
              </a:spcBef>
              <a:spcAft>
                <a:spcPct val="0"/>
              </a:spcAft>
            </a:pPr>
            <a:r>
              <a:rPr lang="en-CA" sz="1400" dirty="0">
                <a:solidFill>
                  <a:srgbClr val="000000"/>
                </a:solidFill>
              </a:rPr>
              <a:t>Hyatt Presentation to DFO Salmon-WG Meeting, VI-Conference Centre, Nanaimo, B.C.,18 November 2015.</a:t>
            </a:r>
            <a:endParaRPr lang="en-US" sz="1400" dirty="0">
              <a:solidFill>
                <a:srgbClr val="000000"/>
              </a:solidFill>
            </a:endParaRPr>
          </a:p>
        </p:txBody>
      </p:sp>
    </p:spTree>
    <p:extLst>
      <p:ext uri="{BB962C8B-B14F-4D97-AF65-F5344CB8AC3E}">
        <p14:creationId xmlns:p14="http://schemas.microsoft.com/office/powerpoint/2010/main" val="35466218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descr="subarctic boundary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6477000" cy="575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Rectangle 2"/>
          <p:cNvSpPr>
            <a:spLocks noGrp="1" noChangeArrowheads="1"/>
          </p:cNvSpPr>
          <p:nvPr>
            <p:ph type="title"/>
          </p:nvPr>
        </p:nvSpPr>
        <p:spPr>
          <a:xfrm>
            <a:off x="0" y="0"/>
            <a:ext cx="9144000" cy="1371600"/>
          </a:xfrm>
          <a:solidFill>
            <a:srgbClr val="0000FF"/>
          </a:solidFill>
        </p:spPr>
        <p:txBody>
          <a:bodyPr/>
          <a:lstStyle/>
          <a:p>
            <a:pPr algn="l" eaLnBrk="1" hangingPunct="1"/>
            <a:r>
              <a:rPr lang="en-US" altLang="en-US" sz="2000" b="1" smtClean="0">
                <a:solidFill>
                  <a:schemeClr val="bg1"/>
                </a:solidFill>
              </a:rPr>
              <a:t/>
            </a:r>
            <a:br>
              <a:rPr lang="en-US" altLang="en-US" sz="2000" b="1" smtClean="0">
                <a:solidFill>
                  <a:schemeClr val="bg1"/>
                </a:solidFill>
              </a:rPr>
            </a:br>
            <a:r>
              <a:rPr lang="en-US" altLang="en-US" sz="2000" b="1" smtClean="0">
                <a:solidFill>
                  <a:schemeClr val="bg1"/>
                </a:solidFill>
              </a:rPr>
              <a:t/>
            </a:r>
            <a:br>
              <a:rPr lang="en-US" altLang="en-US" sz="2000" b="1" smtClean="0">
                <a:solidFill>
                  <a:schemeClr val="bg1"/>
                </a:solidFill>
              </a:rPr>
            </a:br>
            <a:r>
              <a:rPr lang="en-US" altLang="en-US" sz="2000" b="1" smtClean="0">
                <a:solidFill>
                  <a:schemeClr val="bg1"/>
                </a:solidFill>
              </a:rPr>
              <a:t/>
            </a:r>
            <a:br>
              <a:rPr lang="en-US" altLang="en-US" sz="2000" b="1" smtClean="0">
                <a:solidFill>
                  <a:schemeClr val="bg1"/>
                </a:solidFill>
              </a:rPr>
            </a:br>
            <a:r>
              <a:rPr lang="en-US" altLang="en-US" sz="2000" b="1" smtClean="0">
                <a:solidFill>
                  <a:schemeClr val="bg1"/>
                </a:solidFill>
                <a:latin typeface="Arial" charset="0"/>
                <a:cs typeface="Arial" charset="0"/>
              </a:rPr>
              <a:t>Hypothesis: Barkley Sound sockeye are especially sensitive to CVC effects because of their transitional zone location over which the subarctic domain has a varying influence </a:t>
            </a:r>
            <a:r>
              <a:rPr lang="en-US" altLang="en-US" sz="2000" smtClean="0">
                <a:solidFill>
                  <a:schemeClr val="bg1"/>
                </a:solidFill>
                <a:latin typeface="Arial" charset="0"/>
                <a:cs typeface="Arial" charset="0"/>
              </a:rPr>
              <a:t>(Fulton and LeBrasseur 1985)</a:t>
            </a:r>
            <a:br>
              <a:rPr lang="en-US" altLang="en-US" sz="2000" smtClean="0">
                <a:solidFill>
                  <a:schemeClr val="bg1"/>
                </a:solidFill>
                <a:latin typeface="Arial" charset="0"/>
                <a:cs typeface="Arial" charset="0"/>
              </a:rPr>
            </a:br>
            <a:r>
              <a:rPr lang="en-US" altLang="en-US" sz="2400" smtClean="0">
                <a:solidFill>
                  <a:schemeClr val="bg1"/>
                </a:solidFill>
              </a:rPr>
              <a:t/>
            </a:r>
            <a:br>
              <a:rPr lang="en-US" altLang="en-US" sz="2400" smtClean="0">
                <a:solidFill>
                  <a:schemeClr val="bg1"/>
                </a:solidFill>
              </a:rPr>
            </a:br>
            <a:r>
              <a:rPr lang="en-US" altLang="en-US" sz="2000" smtClean="0">
                <a:solidFill>
                  <a:schemeClr val="bg1"/>
                </a:solidFill>
              </a:rPr>
              <a:t/>
            </a:r>
            <a:br>
              <a:rPr lang="en-US" altLang="en-US" sz="2000" smtClean="0">
                <a:solidFill>
                  <a:schemeClr val="bg1"/>
                </a:solidFill>
              </a:rPr>
            </a:br>
            <a:endParaRPr lang="en-US" altLang="en-US" sz="2000" b="1" smtClean="0">
              <a:solidFill>
                <a:schemeClr val="bg1"/>
              </a:solidFill>
            </a:endParaRPr>
          </a:p>
        </p:txBody>
      </p:sp>
      <p:sp>
        <p:nvSpPr>
          <p:cNvPr id="27652" name="Text Box 4"/>
          <p:cNvSpPr txBox="1">
            <a:spLocks noChangeArrowheads="1"/>
          </p:cNvSpPr>
          <p:nvPr/>
        </p:nvSpPr>
        <p:spPr bwMode="auto">
          <a:xfrm>
            <a:off x="6324600" y="1371600"/>
            <a:ext cx="2819400" cy="6462713"/>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endParaRPr lang="en-US" altLang="en-US" sz="2200"/>
          </a:p>
          <a:p>
            <a:endParaRPr lang="en-US" altLang="en-US" sz="2200"/>
          </a:p>
          <a:p>
            <a:r>
              <a:rPr lang="en-US" altLang="en-US" sz="2000">
                <a:solidFill>
                  <a:schemeClr val="bg1"/>
                </a:solidFill>
              </a:rPr>
              <a:t>Strong El Niño- </a:t>
            </a:r>
          </a:p>
          <a:p>
            <a:r>
              <a:rPr lang="en-US" altLang="en-US" sz="2000">
                <a:solidFill>
                  <a:schemeClr val="bg1"/>
                </a:solidFill>
              </a:rPr>
              <a:t>La Nina events </a:t>
            </a:r>
          </a:p>
          <a:p>
            <a:r>
              <a:rPr lang="en-US" altLang="en-US" sz="2000">
                <a:solidFill>
                  <a:schemeClr val="bg1"/>
                </a:solidFill>
              </a:rPr>
              <a:t>induce major  </a:t>
            </a:r>
          </a:p>
          <a:p>
            <a:r>
              <a:rPr lang="en-US" altLang="en-US" sz="2000">
                <a:solidFill>
                  <a:schemeClr val="bg1"/>
                </a:solidFill>
              </a:rPr>
              <a:t>changes in </a:t>
            </a:r>
          </a:p>
          <a:p>
            <a:r>
              <a:rPr lang="en-US" altLang="en-US" sz="2000">
                <a:solidFill>
                  <a:schemeClr val="bg1"/>
                </a:solidFill>
              </a:rPr>
              <a:t>continental shelf </a:t>
            </a:r>
          </a:p>
          <a:p>
            <a:r>
              <a:rPr lang="en-US" altLang="en-US" sz="2000">
                <a:solidFill>
                  <a:schemeClr val="bg1"/>
                </a:solidFill>
              </a:rPr>
              <a:t>ecosystems.</a:t>
            </a:r>
          </a:p>
          <a:p>
            <a:endParaRPr lang="en-US" altLang="en-US" sz="2000">
              <a:solidFill>
                <a:schemeClr val="bg1"/>
              </a:solidFill>
            </a:endParaRPr>
          </a:p>
          <a:p>
            <a:r>
              <a:rPr lang="en-US" altLang="en-US" sz="2000">
                <a:solidFill>
                  <a:schemeClr val="bg1"/>
                </a:solidFill>
              </a:rPr>
              <a:t>Some of these</a:t>
            </a:r>
          </a:p>
          <a:p>
            <a:r>
              <a:rPr lang="en-US" altLang="en-US" sz="2000">
                <a:solidFill>
                  <a:schemeClr val="bg1"/>
                </a:solidFill>
              </a:rPr>
              <a:t>changes alter</a:t>
            </a:r>
          </a:p>
          <a:p>
            <a:r>
              <a:rPr lang="en-US" altLang="en-US" sz="2000">
                <a:solidFill>
                  <a:schemeClr val="bg1"/>
                </a:solidFill>
              </a:rPr>
              <a:t>ecosystem capacity</a:t>
            </a:r>
          </a:p>
          <a:p>
            <a:r>
              <a:rPr lang="en-US" altLang="en-US" sz="2000">
                <a:solidFill>
                  <a:schemeClr val="bg1"/>
                </a:solidFill>
              </a:rPr>
              <a:t>to support “robust”</a:t>
            </a:r>
          </a:p>
          <a:p>
            <a:r>
              <a:rPr lang="en-US" altLang="en-US" sz="2000">
                <a:solidFill>
                  <a:schemeClr val="bg1"/>
                </a:solidFill>
              </a:rPr>
              <a:t>salmon populations.</a:t>
            </a:r>
          </a:p>
          <a:p>
            <a:endParaRPr lang="en-US" altLang="en-US" sz="2000"/>
          </a:p>
          <a:p>
            <a:endParaRPr lang="en-US" altLang="en-US" sz="2200"/>
          </a:p>
          <a:p>
            <a:endParaRPr lang="en-US" altLang="en-US" sz="2200"/>
          </a:p>
          <a:p>
            <a:endParaRPr lang="en-US" altLang="en-US" sz="2200"/>
          </a:p>
          <a:p>
            <a:endParaRPr lang="en-US" altLang="en-US" sz="2200"/>
          </a:p>
          <a:p>
            <a:endParaRPr lang="en-US" altLang="en-US" sz="2200"/>
          </a:p>
        </p:txBody>
      </p:sp>
    </p:spTree>
    <p:extLst>
      <p:ext uri="{BB962C8B-B14F-4D97-AF65-F5344CB8AC3E}">
        <p14:creationId xmlns:p14="http://schemas.microsoft.com/office/powerpoint/2010/main" val="42679546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0" y="0"/>
            <a:ext cx="9144000" cy="1052513"/>
          </a:xfrm>
          <a:prstGeom prst="rect">
            <a:avLst/>
          </a:prstGeom>
          <a:gradFill rotWithShape="1">
            <a:gsLst>
              <a:gs pos="0">
                <a:srgbClr val="000076"/>
              </a:gs>
              <a:gs pos="100000">
                <a:srgbClr val="0000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CA" altLang="en-US" sz="2800" b="1">
              <a:solidFill>
                <a:schemeClr val="bg1"/>
              </a:solidFill>
            </a:endParaRPr>
          </a:p>
        </p:txBody>
      </p:sp>
      <p:sp>
        <p:nvSpPr>
          <p:cNvPr id="26627" name="Rectangle 3"/>
          <p:cNvSpPr>
            <a:spLocks noGrp="1" noChangeArrowheads="1"/>
          </p:cNvSpPr>
          <p:nvPr>
            <p:ph type="title" sz="quarter"/>
          </p:nvPr>
        </p:nvSpPr>
        <p:spPr>
          <a:xfrm>
            <a:off x="0" y="-152400"/>
            <a:ext cx="9144000" cy="1312863"/>
          </a:xfrm>
          <a:noFill/>
        </p:spPr>
        <p:txBody>
          <a:bodyPr/>
          <a:lstStyle/>
          <a:p>
            <a:pPr eaLnBrk="1" hangingPunct="1"/>
            <a:r>
              <a:rPr lang="en-CA" altLang="en-US" sz="2400" b="1" dirty="0" smtClean="0">
                <a:solidFill>
                  <a:schemeClr val="bg1"/>
                </a:solidFill>
              </a:rPr>
              <a:t>Hypothesis:  Exotic Species on the BC Coast in 1983 &amp; 2005 Suggest Ecosystem Reorganization</a:t>
            </a:r>
            <a:r>
              <a:rPr lang="en-CA" altLang="en-US" sz="2800" b="1" dirty="0" smtClean="0">
                <a:solidFill>
                  <a:schemeClr val="bg1"/>
                </a:solidFill>
              </a:rPr>
              <a:t> (</a:t>
            </a:r>
            <a:r>
              <a:rPr lang="en-CA" altLang="en-US" sz="2000" b="1" dirty="0" smtClean="0">
                <a:solidFill>
                  <a:schemeClr val="bg1"/>
                </a:solidFill>
              </a:rPr>
              <a:t>J. Fulton-83 &amp; M. Trudel-05 P.B.S.) </a:t>
            </a:r>
            <a:endParaRPr lang="en-US" altLang="en-US" sz="2000" b="1" dirty="0" smtClean="0">
              <a:solidFill>
                <a:schemeClr val="bg1"/>
              </a:solidFill>
            </a:endParaRPr>
          </a:p>
        </p:txBody>
      </p:sp>
      <p:grpSp>
        <p:nvGrpSpPr>
          <p:cNvPr id="26628" name="Group 4"/>
          <p:cNvGrpSpPr>
            <a:grpSpLocks/>
          </p:cNvGrpSpPr>
          <p:nvPr/>
        </p:nvGrpSpPr>
        <p:grpSpPr bwMode="auto">
          <a:xfrm>
            <a:off x="395288" y="1160463"/>
            <a:ext cx="8496300" cy="5545137"/>
            <a:chOff x="113" y="754"/>
            <a:chExt cx="5352" cy="3493"/>
          </a:xfrm>
        </p:grpSpPr>
        <p:pic>
          <p:nvPicPr>
            <p:cNvPr id="26629" name="Picture 5" descr="mola mol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4" y="1434"/>
              <a:ext cx="884" cy="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6" descr="sarda chiliensi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9" y="3369"/>
              <a:ext cx="1508" cy="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7" descr="pelica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14" y="3068"/>
              <a:ext cx="703" cy="1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8" descr="exoti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5" y="754"/>
              <a:ext cx="2550" cy="3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3" name="Picture 9" descr="brama japonic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4" y="799"/>
              <a:ext cx="1335" cy="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4" name="Oval 10"/>
            <p:cNvSpPr>
              <a:spLocks noChangeArrowheads="1"/>
            </p:cNvSpPr>
            <p:nvPr/>
          </p:nvSpPr>
          <p:spPr bwMode="auto">
            <a:xfrm>
              <a:off x="1565" y="1479"/>
              <a:ext cx="90" cy="91"/>
            </a:xfrm>
            <a:prstGeom prst="ellipse">
              <a:avLst/>
            </a:prstGeom>
            <a:solidFill>
              <a:srgbClr val="FF66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35" name="Oval 11"/>
            <p:cNvSpPr>
              <a:spLocks noChangeArrowheads="1"/>
            </p:cNvSpPr>
            <p:nvPr/>
          </p:nvSpPr>
          <p:spPr bwMode="auto">
            <a:xfrm>
              <a:off x="1202" y="2115"/>
              <a:ext cx="90" cy="91"/>
            </a:xfrm>
            <a:prstGeom prst="ellipse">
              <a:avLst/>
            </a:prstGeom>
            <a:solidFill>
              <a:srgbClr val="339933"/>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36" name="Oval 12"/>
            <p:cNvSpPr>
              <a:spLocks noChangeArrowheads="1"/>
            </p:cNvSpPr>
            <p:nvPr/>
          </p:nvSpPr>
          <p:spPr bwMode="auto">
            <a:xfrm>
              <a:off x="1701" y="2840"/>
              <a:ext cx="90" cy="91"/>
            </a:xfrm>
            <a:prstGeom prst="ellipse">
              <a:avLst/>
            </a:prstGeom>
            <a:solidFill>
              <a:srgbClr val="FF00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37" name="Oval 13"/>
            <p:cNvSpPr>
              <a:spLocks noChangeArrowheads="1"/>
            </p:cNvSpPr>
            <p:nvPr/>
          </p:nvSpPr>
          <p:spPr bwMode="auto">
            <a:xfrm>
              <a:off x="2064" y="3384"/>
              <a:ext cx="90" cy="91"/>
            </a:xfrm>
            <a:prstGeom prst="ellipse">
              <a:avLst/>
            </a:prstGeom>
            <a:solidFill>
              <a:srgbClr val="CC99FF"/>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38" name="Oval 14"/>
            <p:cNvSpPr>
              <a:spLocks noChangeArrowheads="1"/>
            </p:cNvSpPr>
            <p:nvPr/>
          </p:nvSpPr>
          <p:spPr bwMode="auto">
            <a:xfrm>
              <a:off x="2789" y="3838"/>
              <a:ext cx="90" cy="91"/>
            </a:xfrm>
            <a:prstGeom prst="ellipse">
              <a:avLst/>
            </a:prstGeom>
            <a:solidFill>
              <a:srgbClr val="9933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39" name="Text Box 15"/>
            <p:cNvSpPr txBox="1">
              <a:spLocks noChangeArrowheads="1"/>
            </p:cNvSpPr>
            <p:nvPr/>
          </p:nvSpPr>
          <p:spPr bwMode="auto">
            <a:xfrm>
              <a:off x="1733" y="1492"/>
              <a:ext cx="11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CA" altLang="en-US"/>
            </a:p>
          </p:txBody>
        </p:sp>
        <p:sp>
          <p:nvSpPr>
            <p:cNvPr id="26640" name="Text Box 16"/>
            <p:cNvSpPr txBox="1">
              <a:spLocks noChangeArrowheads="1"/>
            </p:cNvSpPr>
            <p:nvPr/>
          </p:nvSpPr>
          <p:spPr bwMode="auto">
            <a:xfrm>
              <a:off x="1746" y="1389"/>
              <a:ext cx="131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CA" altLang="en-US" b="1"/>
                <a:t>(</a:t>
              </a:r>
              <a:r>
                <a:rPr lang="en-CA" altLang="en-US" b="1" i="1"/>
                <a:t>Brama japonica</a:t>
              </a:r>
              <a:r>
                <a:rPr lang="en-CA" altLang="en-US" b="1"/>
                <a:t>)</a:t>
              </a:r>
              <a:endParaRPr lang="en-US" altLang="en-US" b="1"/>
            </a:p>
          </p:txBody>
        </p:sp>
        <p:sp>
          <p:nvSpPr>
            <p:cNvPr id="26641" name="Text Box 17"/>
            <p:cNvSpPr txBox="1">
              <a:spLocks noChangeArrowheads="1"/>
            </p:cNvSpPr>
            <p:nvPr/>
          </p:nvSpPr>
          <p:spPr bwMode="auto">
            <a:xfrm>
              <a:off x="1383" y="2024"/>
              <a:ext cx="140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CA" altLang="en-US" b="1"/>
                <a:t>(</a:t>
              </a:r>
              <a:r>
                <a:rPr lang="en-CA" altLang="en-US" b="1" i="1"/>
                <a:t>Mola mola</a:t>
              </a:r>
              <a:r>
                <a:rPr lang="en-CA" altLang="en-US" b="1"/>
                <a:t>)</a:t>
              </a:r>
              <a:endParaRPr lang="en-US" altLang="en-US" b="1"/>
            </a:p>
          </p:txBody>
        </p:sp>
        <p:sp>
          <p:nvSpPr>
            <p:cNvPr id="26642" name="Text Box 18"/>
            <p:cNvSpPr txBox="1">
              <a:spLocks noChangeArrowheads="1"/>
            </p:cNvSpPr>
            <p:nvPr/>
          </p:nvSpPr>
          <p:spPr bwMode="auto">
            <a:xfrm>
              <a:off x="1837" y="2750"/>
              <a:ext cx="154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CA" altLang="en-US" b="1"/>
                <a:t>(</a:t>
              </a:r>
              <a:r>
                <a:rPr lang="en-CA" altLang="en-US" b="1" i="1"/>
                <a:t>Scomber japonicus</a:t>
              </a:r>
              <a:r>
                <a:rPr lang="en-CA" altLang="en-US" b="1"/>
                <a:t>)</a:t>
              </a:r>
              <a:endParaRPr lang="en-US" altLang="en-US" b="1"/>
            </a:p>
          </p:txBody>
        </p:sp>
        <p:sp>
          <p:nvSpPr>
            <p:cNvPr id="26643" name="Text Box 19"/>
            <p:cNvSpPr txBox="1">
              <a:spLocks noChangeArrowheads="1"/>
            </p:cNvSpPr>
            <p:nvPr/>
          </p:nvSpPr>
          <p:spPr bwMode="auto">
            <a:xfrm>
              <a:off x="2245" y="3290"/>
              <a:ext cx="131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CA" altLang="en-US" b="1"/>
                <a:t>(</a:t>
              </a:r>
              <a:r>
                <a:rPr lang="en-CA" altLang="en-US" b="1" i="1"/>
                <a:t>Sarda chiliensis</a:t>
              </a:r>
              <a:r>
                <a:rPr lang="en-CA" altLang="en-US" b="1"/>
                <a:t>)</a:t>
              </a:r>
              <a:endParaRPr lang="en-US" altLang="en-US" b="1"/>
            </a:p>
          </p:txBody>
        </p:sp>
        <p:sp>
          <p:nvSpPr>
            <p:cNvPr id="26644" name="Text Box 20"/>
            <p:cNvSpPr txBox="1">
              <a:spLocks noChangeArrowheads="1"/>
            </p:cNvSpPr>
            <p:nvPr/>
          </p:nvSpPr>
          <p:spPr bwMode="auto">
            <a:xfrm>
              <a:off x="3016" y="3702"/>
              <a:ext cx="113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CA" altLang="en-US" b="1" i="1"/>
                <a:t>(Pelicanus occidentalis)</a:t>
              </a:r>
              <a:endParaRPr lang="en-US" altLang="en-US" b="1" i="1"/>
            </a:p>
          </p:txBody>
        </p:sp>
        <p:sp>
          <p:nvSpPr>
            <p:cNvPr id="26645" name="Oval 21"/>
            <p:cNvSpPr>
              <a:spLocks noChangeArrowheads="1"/>
            </p:cNvSpPr>
            <p:nvPr/>
          </p:nvSpPr>
          <p:spPr bwMode="auto">
            <a:xfrm>
              <a:off x="2925" y="1162"/>
              <a:ext cx="90" cy="91"/>
            </a:xfrm>
            <a:prstGeom prst="ellipse">
              <a:avLst/>
            </a:prstGeom>
            <a:solidFill>
              <a:srgbClr val="FF66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46" name="Oval 22"/>
            <p:cNvSpPr>
              <a:spLocks noChangeArrowheads="1"/>
            </p:cNvSpPr>
            <p:nvPr/>
          </p:nvSpPr>
          <p:spPr bwMode="auto">
            <a:xfrm>
              <a:off x="3107" y="1162"/>
              <a:ext cx="90" cy="91"/>
            </a:xfrm>
            <a:prstGeom prst="ellipse">
              <a:avLst/>
            </a:prstGeom>
            <a:solidFill>
              <a:srgbClr val="FF66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47" name="Oval 23"/>
            <p:cNvSpPr>
              <a:spLocks noChangeArrowheads="1"/>
            </p:cNvSpPr>
            <p:nvPr/>
          </p:nvSpPr>
          <p:spPr bwMode="auto">
            <a:xfrm>
              <a:off x="3016" y="1026"/>
              <a:ext cx="90" cy="91"/>
            </a:xfrm>
            <a:prstGeom prst="ellipse">
              <a:avLst/>
            </a:prstGeom>
            <a:solidFill>
              <a:srgbClr val="FF66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48" name="Oval 24"/>
            <p:cNvSpPr>
              <a:spLocks noChangeArrowheads="1"/>
            </p:cNvSpPr>
            <p:nvPr/>
          </p:nvSpPr>
          <p:spPr bwMode="auto">
            <a:xfrm>
              <a:off x="2925" y="935"/>
              <a:ext cx="90" cy="91"/>
            </a:xfrm>
            <a:prstGeom prst="ellipse">
              <a:avLst/>
            </a:prstGeom>
            <a:solidFill>
              <a:srgbClr val="FF66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49" name="Oval 25"/>
            <p:cNvSpPr>
              <a:spLocks noChangeArrowheads="1"/>
            </p:cNvSpPr>
            <p:nvPr/>
          </p:nvSpPr>
          <p:spPr bwMode="auto">
            <a:xfrm>
              <a:off x="3107" y="890"/>
              <a:ext cx="90" cy="91"/>
            </a:xfrm>
            <a:prstGeom prst="ellipse">
              <a:avLst/>
            </a:prstGeom>
            <a:solidFill>
              <a:srgbClr val="FF66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50" name="Oval 26"/>
            <p:cNvSpPr>
              <a:spLocks noChangeArrowheads="1"/>
            </p:cNvSpPr>
            <p:nvPr/>
          </p:nvSpPr>
          <p:spPr bwMode="auto">
            <a:xfrm>
              <a:off x="3288" y="1434"/>
              <a:ext cx="90" cy="91"/>
            </a:xfrm>
            <a:prstGeom prst="ellipse">
              <a:avLst/>
            </a:prstGeom>
            <a:solidFill>
              <a:srgbClr val="339933"/>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51" name="Oval 27"/>
            <p:cNvSpPr>
              <a:spLocks noChangeArrowheads="1"/>
            </p:cNvSpPr>
            <p:nvPr/>
          </p:nvSpPr>
          <p:spPr bwMode="auto">
            <a:xfrm>
              <a:off x="3379" y="1026"/>
              <a:ext cx="90" cy="91"/>
            </a:xfrm>
            <a:prstGeom prst="ellipse">
              <a:avLst/>
            </a:prstGeom>
            <a:solidFill>
              <a:srgbClr val="339933"/>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52" name="Oval 28"/>
            <p:cNvSpPr>
              <a:spLocks noChangeArrowheads="1"/>
            </p:cNvSpPr>
            <p:nvPr/>
          </p:nvSpPr>
          <p:spPr bwMode="auto">
            <a:xfrm>
              <a:off x="3152" y="1026"/>
              <a:ext cx="90" cy="91"/>
            </a:xfrm>
            <a:prstGeom prst="ellipse">
              <a:avLst/>
            </a:prstGeom>
            <a:solidFill>
              <a:srgbClr val="339933"/>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53" name="Oval 29"/>
            <p:cNvSpPr>
              <a:spLocks noChangeArrowheads="1"/>
            </p:cNvSpPr>
            <p:nvPr/>
          </p:nvSpPr>
          <p:spPr bwMode="auto">
            <a:xfrm>
              <a:off x="3198" y="1344"/>
              <a:ext cx="90" cy="91"/>
            </a:xfrm>
            <a:prstGeom prst="ellipse">
              <a:avLst/>
            </a:prstGeom>
            <a:solidFill>
              <a:srgbClr val="FF00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54" name="Oval 30"/>
            <p:cNvSpPr>
              <a:spLocks noChangeArrowheads="1"/>
            </p:cNvSpPr>
            <p:nvPr/>
          </p:nvSpPr>
          <p:spPr bwMode="auto">
            <a:xfrm>
              <a:off x="3107" y="1434"/>
              <a:ext cx="90" cy="91"/>
            </a:xfrm>
            <a:prstGeom prst="ellipse">
              <a:avLst/>
            </a:prstGeom>
            <a:solidFill>
              <a:srgbClr val="CC99FF"/>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55" name="Oval 31"/>
            <p:cNvSpPr>
              <a:spLocks noChangeArrowheads="1"/>
            </p:cNvSpPr>
            <p:nvPr/>
          </p:nvSpPr>
          <p:spPr bwMode="auto">
            <a:xfrm>
              <a:off x="3923" y="1842"/>
              <a:ext cx="90" cy="91"/>
            </a:xfrm>
            <a:prstGeom prst="ellipse">
              <a:avLst/>
            </a:prstGeom>
            <a:solidFill>
              <a:srgbClr val="339933"/>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56" name="Oval 32"/>
            <p:cNvSpPr>
              <a:spLocks noChangeArrowheads="1"/>
            </p:cNvSpPr>
            <p:nvPr/>
          </p:nvSpPr>
          <p:spPr bwMode="auto">
            <a:xfrm>
              <a:off x="3879" y="1706"/>
              <a:ext cx="90" cy="91"/>
            </a:xfrm>
            <a:prstGeom prst="ellipse">
              <a:avLst/>
            </a:prstGeom>
            <a:solidFill>
              <a:srgbClr val="339933"/>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57" name="Oval 33"/>
            <p:cNvSpPr>
              <a:spLocks noChangeArrowheads="1"/>
            </p:cNvSpPr>
            <p:nvPr/>
          </p:nvSpPr>
          <p:spPr bwMode="auto">
            <a:xfrm>
              <a:off x="4967" y="2795"/>
              <a:ext cx="90" cy="91"/>
            </a:xfrm>
            <a:prstGeom prst="ellipse">
              <a:avLst/>
            </a:prstGeom>
            <a:solidFill>
              <a:srgbClr val="FF00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58" name="Oval 34"/>
            <p:cNvSpPr>
              <a:spLocks noChangeArrowheads="1"/>
            </p:cNvSpPr>
            <p:nvPr/>
          </p:nvSpPr>
          <p:spPr bwMode="auto">
            <a:xfrm>
              <a:off x="4830" y="2840"/>
              <a:ext cx="90" cy="91"/>
            </a:xfrm>
            <a:prstGeom prst="ellipse">
              <a:avLst/>
            </a:prstGeom>
            <a:solidFill>
              <a:srgbClr val="FF00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59" name="Oval 35"/>
            <p:cNvSpPr>
              <a:spLocks noChangeArrowheads="1"/>
            </p:cNvSpPr>
            <p:nvPr/>
          </p:nvSpPr>
          <p:spPr bwMode="auto">
            <a:xfrm>
              <a:off x="4921" y="2840"/>
              <a:ext cx="90" cy="91"/>
            </a:xfrm>
            <a:prstGeom prst="ellipse">
              <a:avLst/>
            </a:prstGeom>
            <a:solidFill>
              <a:srgbClr val="FF00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60" name="Oval 36"/>
            <p:cNvSpPr>
              <a:spLocks noChangeArrowheads="1"/>
            </p:cNvSpPr>
            <p:nvPr/>
          </p:nvSpPr>
          <p:spPr bwMode="auto">
            <a:xfrm>
              <a:off x="4921" y="2931"/>
              <a:ext cx="90" cy="91"/>
            </a:xfrm>
            <a:prstGeom prst="ellipse">
              <a:avLst/>
            </a:prstGeom>
            <a:solidFill>
              <a:srgbClr val="FF00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61" name="Oval 37"/>
            <p:cNvSpPr>
              <a:spLocks noChangeArrowheads="1"/>
            </p:cNvSpPr>
            <p:nvPr/>
          </p:nvSpPr>
          <p:spPr bwMode="auto">
            <a:xfrm>
              <a:off x="5239" y="2795"/>
              <a:ext cx="90" cy="91"/>
            </a:xfrm>
            <a:prstGeom prst="ellipse">
              <a:avLst/>
            </a:prstGeom>
            <a:solidFill>
              <a:srgbClr val="FF00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62" name="Oval 38"/>
            <p:cNvSpPr>
              <a:spLocks noChangeArrowheads="1"/>
            </p:cNvSpPr>
            <p:nvPr/>
          </p:nvSpPr>
          <p:spPr bwMode="auto">
            <a:xfrm>
              <a:off x="5284" y="2886"/>
              <a:ext cx="90" cy="91"/>
            </a:xfrm>
            <a:prstGeom prst="ellipse">
              <a:avLst/>
            </a:prstGeom>
            <a:solidFill>
              <a:srgbClr val="FF00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63" name="Oval 39"/>
            <p:cNvSpPr>
              <a:spLocks noChangeArrowheads="1"/>
            </p:cNvSpPr>
            <p:nvPr/>
          </p:nvSpPr>
          <p:spPr bwMode="auto">
            <a:xfrm>
              <a:off x="4830" y="2931"/>
              <a:ext cx="90" cy="91"/>
            </a:xfrm>
            <a:prstGeom prst="ellipse">
              <a:avLst/>
            </a:prstGeom>
            <a:solidFill>
              <a:srgbClr val="9933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64" name="Oval 40"/>
            <p:cNvSpPr>
              <a:spLocks noChangeArrowheads="1"/>
            </p:cNvSpPr>
            <p:nvPr/>
          </p:nvSpPr>
          <p:spPr bwMode="auto">
            <a:xfrm>
              <a:off x="5239" y="3067"/>
              <a:ext cx="90" cy="91"/>
            </a:xfrm>
            <a:prstGeom prst="ellipse">
              <a:avLst/>
            </a:prstGeom>
            <a:solidFill>
              <a:srgbClr val="9933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65" name="Oval 41"/>
            <p:cNvSpPr>
              <a:spLocks noChangeArrowheads="1"/>
            </p:cNvSpPr>
            <p:nvPr/>
          </p:nvSpPr>
          <p:spPr bwMode="auto">
            <a:xfrm>
              <a:off x="4967" y="2976"/>
              <a:ext cx="90" cy="91"/>
            </a:xfrm>
            <a:prstGeom prst="ellipse">
              <a:avLst/>
            </a:prstGeom>
            <a:solidFill>
              <a:srgbClr val="339933"/>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66" name="Oval 42"/>
            <p:cNvSpPr>
              <a:spLocks noChangeArrowheads="1"/>
            </p:cNvSpPr>
            <p:nvPr/>
          </p:nvSpPr>
          <p:spPr bwMode="auto">
            <a:xfrm>
              <a:off x="5148" y="3067"/>
              <a:ext cx="90" cy="91"/>
            </a:xfrm>
            <a:prstGeom prst="ellipse">
              <a:avLst/>
            </a:prstGeom>
            <a:solidFill>
              <a:srgbClr val="339933"/>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67" name="Oval 43"/>
            <p:cNvSpPr>
              <a:spLocks noChangeArrowheads="1"/>
            </p:cNvSpPr>
            <p:nvPr/>
          </p:nvSpPr>
          <p:spPr bwMode="auto">
            <a:xfrm>
              <a:off x="4332" y="2976"/>
              <a:ext cx="90" cy="91"/>
            </a:xfrm>
            <a:prstGeom prst="ellipse">
              <a:avLst/>
            </a:prstGeom>
            <a:solidFill>
              <a:srgbClr val="339933"/>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68" name="Oval 44"/>
            <p:cNvSpPr>
              <a:spLocks noChangeArrowheads="1"/>
            </p:cNvSpPr>
            <p:nvPr/>
          </p:nvSpPr>
          <p:spPr bwMode="auto">
            <a:xfrm>
              <a:off x="4513" y="2795"/>
              <a:ext cx="90" cy="91"/>
            </a:xfrm>
            <a:prstGeom prst="ellipse">
              <a:avLst/>
            </a:prstGeom>
            <a:solidFill>
              <a:srgbClr val="339933"/>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69" name="Oval 45"/>
            <p:cNvSpPr>
              <a:spLocks noChangeArrowheads="1"/>
            </p:cNvSpPr>
            <p:nvPr/>
          </p:nvSpPr>
          <p:spPr bwMode="auto">
            <a:xfrm>
              <a:off x="4558" y="2704"/>
              <a:ext cx="90" cy="91"/>
            </a:xfrm>
            <a:prstGeom prst="ellipse">
              <a:avLst/>
            </a:prstGeom>
            <a:solidFill>
              <a:srgbClr val="339933"/>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70" name="Oval 46"/>
            <p:cNvSpPr>
              <a:spLocks noChangeArrowheads="1"/>
            </p:cNvSpPr>
            <p:nvPr/>
          </p:nvSpPr>
          <p:spPr bwMode="auto">
            <a:xfrm>
              <a:off x="4513" y="2614"/>
              <a:ext cx="90" cy="91"/>
            </a:xfrm>
            <a:prstGeom prst="ellipse">
              <a:avLst/>
            </a:prstGeom>
            <a:solidFill>
              <a:srgbClr val="FF00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71" name="Oval 47"/>
            <p:cNvSpPr>
              <a:spLocks noChangeArrowheads="1"/>
            </p:cNvSpPr>
            <p:nvPr/>
          </p:nvSpPr>
          <p:spPr bwMode="auto">
            <a:xfrm>
              <a:off x="4468" y="2568"/>
              <a:ext cx="90" cy="91"/>
            </a:xfrm>
            <a:prstGeom prst="ellipse">
              <a:avLst/>
            </a:prstGeom>
            <a:solidFill>
              <a:srgbClr val="339933"/>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72" name="Oval 48"/>
            <p:cNvSpPr>
              <a:spLocks noChangeArrowheads="1"/>
            </p:cNvSpPr>
            <p:nvPr/>
          </p:nvSpPr>
          <p:spPr bwMode="auto">
            <a:xfrm>
              <a:off x="4286" y="2568"/>
              <a:ext cx="90" cy="91"/>
            </a:xfrm>
            <a:prstGeom prst="ellipse">
              <a:avLst/>
            </a:prstGeom>
            <a:solidFill>
              <a:srgbClr val="FF66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73" name="Oval 49"/>
            <p:cNvSpPr>
              <a:spLocks noChangeArrowheads="1"/>
            </p:cNvSpPr>
            <p:nvPr/>
          </p:nvSpPr>
          <p:spPr bwMode="auto">
            <a:xfrm>
              <a:off x="4422" y="2659"/>
              <a:ext cx="90" cy="91"/>
            </a:xfrm>
            <a:prstGeom prst="ellipse">
              <a:avLst/>
            </a:prstGeom>
            <a:solidFill>
              <a:srgbClr val="FF66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74" name="Oval 50"/>
            <p:cNvSpPr>
              <a:spLocks noChangeArrowheads="1"/>
            </p:cNvSpPr>
            <p:nvPr/>
          </p:nvSpPr>
          <p:spPr bwMode="auto">
            <a:xfrm>
              <a:off x="4422" y="2205"/>
              <a:ext cx="90" cy="91"/>
            </a:xfrm>
            <a:prstGeom prst="ellipse">
              <a:avLst/>
            </a:prstGeom>
            <a:solidFill>
              <a:srgbClr val="FF00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75" name="Oval 51"/>
            <p:cNvSpPr>
              <a:spLocks noChangeArrowheads="1"/>
            </p:cNvSpPr>
            <p:nvPr/>
          </p:nvSpPr>
          <p:spPr bwMode="auto">
            <a:xfrm>
              <a:off x="4513" y="2251"/>
              <a:ext cx="90" cy="91"/>
            </a:xfrm>
            <a:prstGeom prst="ellipse">
              <a:avLst/>
            </a:prstGeom>
            <a:solidFill>
              <a:srgbClr val="FF00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76" name="Oval 52"/>
            <p:cNvSpPr>
              <a:spLocks noChangeArrowheads="1"/>
            </p:cNvSpPr>
            <p:nvPr/>
          </p:nvSpPr>
          <p:spPr bwMode="auto">
            <a:xfrm>
              <a:off x="4014" y="2160"/>
              <a:ext cx="90" cy="91"/>
            </a:xfrm>
            <a:prstGeom prst="ellipse">
              <a:avLst/>
            </a:prstGeom>
            <a:solidFill>
              <a:srgbClr val="339933"/>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77" name="Oval 53"/>
            <p:cNvSpPr>
              <a:spLocks noChangeArrowheads="1"/>
            </p:cNvSpPr>
            <p:nvPr/>
          </p:nvSpPr>
          <p:spPr bwMode="auto">
            <a:xfrm>
              <a:off x="4150" y="2205"/>
              <a:ext cx="90" cy="91"/>
            </a:xfrm>
            <a:prstGeom prst="ellipse">
              <a:avLst/>
            </a:prstGeom>
            <a:solidFill>
              <a:srgbClr val="339933"/>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78" name="Oval 54"/>
            <p:cNvSpPr>
              <a:spLocks noChangeArrowheads="1"/>
            </p:cNvSpPr>
            <p:nvPr/>
          </p:nvSpPr>
          <p:spPr bwMode="auto">
            <a:xfrm>
              <a:off x="4195" y="2341"/>
              <a:ext cx="90" cy="91"/>
            </a:xfrm>
            <a:prstGeom prst="ellipse">
              <a:avLst/>
            </a:prstGeom>
            <a:solidFill>
              <a:srgbClr val="CC99FF"/>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79" name="Oval 55"/>
            <p:cNvSpPr>
              <a:spLocks noChangeArrowheads="1"/>
            </p:cNvSpPr>
            <p:nvPr/>
          </p:nvSpPr>
          <p:spPr bwMode="auto">
            <a:xfrm>
              <a:off x="4286" y="2387"/>
              <a:ext cx="90" cy="91"/>
            </a:xfrm>
            <a:prstGeom prst="ellipse">
              <a:avLst/>
            </a:prstGeom>
            <a:solidFill>
              <a:srgbClr val="FF00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80" name="Oval 56"/>
            <p:cNvSpPr>
              <a:spLocks noChangeArrowheads="1"/>
            </p:cNvSpPr>
            <p:nvPr/>
          </p:nvSpPr>
          <p:spPr bwMode="auto">
            <a:xfrm>
              <a:off x="4377" y="2478"/>
              <a:ext cx="90" cy="91"/>
            </a:xfrm>
            <a:prstGeom prst="ellipse">
              <a:avLst/>
            </a:prstGeom>
            <a:solidFill>
              <a:srgbClr val="FF00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81" name="Oval 57"/>
            <p:cNvSpPr>
              <a:spLocks noChangeArrowheads="1"/>
            </p:cNvSpPr>
            <p:nvPr/>
          </p:nvSpPr>
          <p:spPr bwMode="auto">
            <a:xfrm>
              <a:off x="4242" y="2477"/>
              <a:ext cx="90" cy="91"/>
            </a:xfrm>
            <a:prstGeom prst="ellipse">
              <a:avLst/>
            </a:prstGeom>
            <a:solidFill>
              <a:srgbClr val="339933"/>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82" name="Oval 58"/>
            <p:cNvSpPr>
              <a:spLocks noChangeArrowheads="1"/>
            </p:cNvSpPr>
            <p:nvPr/>
          </p:nvSpPr>
          <p:spPr bwMode="auto">
            <a:xfrm>
              <a:off x="4105" y="2432"/>
              <a:ext cx="90" cy="91"/>
            </a:xfrm>
            <a:prstGeom prst="ellipse">
              <a:avLst/>
            </a:prstGeom>
            <a:solidFill>
              <a:srgbClr val="FF66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6683" name="Oval 59"/>
            <p:cNvSpPr>
              <a:spLocks noChangeArrowheads="1"/>
            </p:cNvSpPr>
            <p:nvPr/>
          </p:nvSpPr>
          <p:spPr bwMode="auto">
            <a:xfrm>
              <a:off x="4740" y="2885"/>
              <a:ext cx="90" cy="91"/>
            </a:xfrm>
            <a:prstGeom prst="ellipse">
              <a:avLst/>
            </a:prstGeom>
            <a:solidFill>
              <a:srgbClr val="CC99FF"/>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pic>
          <p:nvPicPr>
            <p:cNvPr id="26684" name="Picture 60" descr="scomber japonicu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3" y="2704"/>
              <a:ext cx="1566" cy="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869254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13"/>
          <p:cNvSpPr>
            <a:spLocks noChangeArrowheads="1"/>
          </p:cNvSpPr>
          <p:nvPr/>
        </p:nvSpPr>
        <p:spPr bwMode="auto">
          <a:xfrm>
            <a:off x="1233488" y="558800"/>
            <a:ext cx="7329487" cy="3476625"/>
          </a:xfrm>
          <a:prstGeom prst="rect">
            <a:avLst/>
          </a:prstGeom>
          <a:solidFill>
            <a:schemeClr val="tx1"/>
          </a:solidFill>
          <a:ln w="57150">
            <a:solidFill>
              <a:schemeClr val="hlink"/>
            </a:solidFill>
            <a:miter lim="800000"/>
            <a:headEnd/>
            <a:tailEnd/>
          </a:ln>
        </p:spPr>
        <p:txBody>
          <a:bodyPr wrap="none" anchor="ctr"/>
          <a:lstStyle>
            <a:lvl1pPr>
              <a:spcBef>
                <a:spcPct val="20000"/>
              </a:spcBef>
              <a:buClr>
                <a:schemeClr val="hlink"/>
              </a:buClr>
              <a:buSzPct val="80000"/>
              <a:buFont typeface="Wingdings" pitchFamily="2" charset="2"/>
              <a:buChar char="Ø"/>
              <a:defRPr sz="3200">
                <a:solidFill>
                  <a:schemeClr val="tx1"/>
                </a:solidFill>
                <a:latin typeface="Arial"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charset="0"/>
              </a:defRPr>
            </a:lvl2pPr>
            <a:lvl3pPr marL="1143000" indent="-228600">
              <a:spcBef>
                <a:spcPct val="20000"/>
              </a:spcBef>
              <a:buClr>
                <a:schemeClr val="accent2"/>
              </a:buClr>
              <a:buChar char="•"/>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charset="0"/>
              </a:defRPr>
            </a:lvl4pPr>
            <a:lvl5pPr marL="2057400" indent="-228600">
              <a:spcBef>
                <a:spcPct val="20000"/>
              </a:spcBef>
              <a:buClr>
                <a:schemeClr val="hlink"/>
              </a:buClr>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charset="0"/>
              </a:defRPr>
            </a:lvl9pPr>
          </a:lstStyle>
          <a:p>
            <a:pPr eaLnBrk="0" fontAlgn="base" hangingPunct="0">
              <a:spcBef>
                <a:spcPct val="0"/>
              </a:spcBef>
              <a:spcAft>
                <a:spcPct val="0"/>
              </a:spcAft>
              <a:buClrTx/>
              <a:buSzTx/>
              <a:buFontTx/>
              <a:buNone/>
            </a:pPr>
            <a:endParaRPr lang="en-CA" altLang="en-US" sz="1800">
              <a:solidFill>
                <a:srgbClr val="FFFFFF"/>
              </a:solidFill>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7775" y="569913"/>
            <a:ext cx="7334250" cy="345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4" name="Text Box 2"/>
          <p:cNvSpPr txBox="1">
            <a:spLocks noChangeArrowheads="1"/>
          </p:cNvSpPr>
          <p:nvPr/>
        </p:nvSpPr>
        <p:spPr bwMode="auto">
          <a:xfrm>
            <a:off x="0" y="125413"/>
            <a:ext cx="914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charset="0"/>
              </a:defRPr>
            </a:lvl2pPr>
            <a:lvl3pPr marL="1143000" indent="-228600">
              <a:spcBef>
                <a:spcPct val="20000"/>
              </a:spcBef>
              <a:buClr>
                <a:schemeClr val="accent2"/>
              </a:buClr>
              <a:buChar char="•"/>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charset="0"/>
              </a:defRPr>
            </a:lvl4pPr>
            <a:lvl5pPr marL="2057400" indent="-228600">
              <a:spcBef>
                <a:spcPct val="20000"/>
              </a:spcBef>
              <a:buClr>
                <a:schemeClr val="hlink"/>
              </a:buClr>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charset="0"/>
              </a:defRPr>
            </a:lvl9pPr>
          </a:lstStyle>
          <a:p>
            <a:pPr algn="ctr" eaLnBrk="0" fontAlgn="base" hangingPunct="0">
              <a:spcBef>
                <a:spcPct val="50000"/>
              </a:spcBef>
              <a:spcAft>
                <a:spcPct val="0"/>
              </a:spcAft>
              <a:buClrTx/>
              <a:buSzTx/>
              <a:buFontTx/>
              <a:buNone/>
            </a:pPr>
            <a:r>
              <a:rPr lang="en-CA" altLang="en-US" sz="1600" dirty="0">
                <a:solidFill>
                  <a:srgbClr val="FFFF99"/>
                </a:solidFill>
              </a:rPr>
              <a:t>Survival Stanza Method (Hyatt et </a:t>
            </a:r>
            <a:r>
              <a:rPr lang="en-CA" altLang="en-US" sz="1600" dirty="0" smtClean="0">
                <a:solidFill>
                  <a:srgbClr val="FFFF99"/>
                </a:solidFill>
              </a:rPr>
              <a:t>al. 1989</a:t>
            </a:r>
            <a:r>
              <a:rPr lang="en-CA" altLang="en-US" sz="1600" dirty="0">
                <a:solidFill>
                  <a:srgbClr val="FFFF99"/>
                </a:solidFill>
              </a:rPr>
              <a:t>) Predictions </a:t>
            </a:r>
            <a:r>
              <a:rPr lang="en-CA" altLang="en-US" sz="1600" dirty="0" err="1">
                <a:solidFill>
                  <a:srgbClr val="FFFF99"/>
                </a:solidFill>
              </a:rPr>
              <a:t>vs</a:t>
            </a:r>
            <a:r>
              <a:rPr lang="en-CA" altLang="en-US" sz="1600" dirty="0">
                <a:solidFill>
                  <a:srgbClr val="FFFF99"/>
                </a:solidFill>
              </a:rPr>
              <a:t> Observed Returns of Bk. Sd. Sockeye</a:t>
            </a:r>
            <a:endParaRPr lang="en-US" altLang="en-US" sz="1600" dirty="0">
              <a:solidFill>
                <a:srgbClr val="FFFF99"/>
              </a:solidFill>
            </a:endParaRPr>
          </a:p>
        </p:txBody>
      </p:sp>
      <p:sp>
        <p:nvSpPr>
          <p:cNvPr id="8195" name="Text Box 6"/>
          <p:cNvSpPr txBox="1">
            <a:spLocks noChangeArrowheads="1"/>
          </p:cNvSpPr>
          <p:nvPr/>
        </p:nvSpPr>
        <p:spPr bwMode="auto">
          <a:xfrm>
            <a:off x="0" y="4046538"/>
            <a:ext cx="9144000" cy="312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charset="0"/>
              </a:defRPr>
            </a:lvl2pPr>
            <a:lvl3pPr marL="1143000" indent="-228600">
              <a:spcBef>
                <a:spcPct val="20000"/>
              </a:spcBef>
              <a:buClr>
                <a:schemeClr val="accent2"/>
              </a:buClr>
              <a:buChar char="•"/>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charset="0"/>
              </a:defRPr>
            </a:lvl4pPr>
            <a:lvl5pPr marL="2057400" indent="-228600">
              <a:spcBef>
                <a:spcPct val="20000"/>
              </a:spcBef>
              <a:buClr>
                <a:schemeClr val="hlink"/>
              </a:buClr>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charset="0"/>
              </a:defRPr>
            </a:lvl9pPr>
          </a:lstStyle>
          <a:p>
            <a:pPr eaLnBrk="0" fontAlgn="base" hangingPunct="0">
              <a:spcBef>
                <a:spcPct val="50000"/>
              </a:spcBef>
              <a:spcAft>
                <a:spcPct val="0"/>
              </a:spcAft>
              <a:buClr>
                <a:srgbClr val="99FF99"/>
              </a:buClr>
              <a:buSzTx/>
              <a:buFont typeface="Wingdings" pitchFamily="2" charset="2"/>
              <a:buChar char="§"/>
            </a:pPr>
            <a:r>
              <a:rPr lang="en-CA" altLang="en-US" sz="1600" b="1" dirty="0">
                <a:solidFill>
                  <a:srgbClr val="0088E4"/>
                </a:solidFill>
                <a:latin typeface="Tahoma" pitchFamily="34" charset="0"/>
              </a:rPr>
              <a:t>  </a:t>
            </a:r>
            <a:r>
              <a:rPr lang="en-CA" altLang="en-US" sz="1600" dirty="0" smtClean="0">
                <a:solidFill>
                  <a:srgbClr val="FFFFFF"/>
                </a:solidFill>
                <a:latin typeface="Tahoma" pitchFamily="34" charset="0"/>
                <a:cs typeface="Tahoma" pitchFamily="34" charset="0"/>
              </a:rPr>
              <a:t>In our 2014 SOPO report we noted that </a:t>
            </a:r>
            <a:r>
              <a:rPr lang="en-CA" altLang="en-US" sz="1600" dirty="0">
                <a:solidFill>
                  <a:srgbClr val="FFFFFF"/>
                </a:solidFill>
                <a:latin typeface="Tahoma" pitchFamily="34" charset="0"/>
                <a:cs typeface="Tahoma" pitchFamily="34" charset="0"/>
              </a:rPr>
              <a:t>ENSO neutral conditions in 2012  &amp; 2013 suggest average marine survivals (4-5% ) but far above average returns in 2014-2015 due to exceptional production of </a:t>
            </a:r>
            <a:r>
              <a:rPr lang="en-CA" altLang="en-US" sz="1600" dirty="0" err="1">
                <a:solidFill>
                  <a:srgbClr val="FFFFFF"/>
                </a:solidFill>
                <a:latin typeface="Tahoma" pitchFamily="34" charset="0"/>
                <a:cs typeface="Tahoma" pitchFamily="34" charset="0"/>
              </a:rPr>
              <a:t>smolts</a:t>
            </a:r>
            <a:r>
              <a:rPr lang="en-CA" altLang="en-US" sz="1600" dirty="0">
                <a:solidFill>
                  <a:srgbClr val="FFFFFF"/>
                </a:solidFill>
                <a:latin typeface="Tahoma" pitchFamily="34" charset="0"/>
                <a:cs typeface="Tahoma" pitchFamily="34" charset="0"/>
              </a:rPr>
              <a:t> in freshwater</a:t>
            </a:r>
            <a:r>
              <a:rPr lang="en-CA" altLang="en-US" sz="1600" dirty="0" smtClean="0">
                <a:solidFill>
                  <a:srgbClr val="FFFFFF"/>
                </a:solidFill>
                <a:latin typeface="Tahoma" pitchFamily="34" charset="0"/>
                <a:cs typeface="Tahoma" pitchFamily="34" charset="0"/>
              </a:rPr>
              <a:t>.</a:t>
            </a:r>
            <a:endParaRPr lang="en-CA" altLang="en-US" sz="1600" b="1" dirty="0" smtClean="0">
              <a:solidFill>
                <a:srgbClr val="0088E4"/>
              </a:solidFill>
              <a:latin typeface="Tahoma" pitchFamily="34" charset="0"/>
            </a:endParaRPr>
          </a:p>
          <a:p>
            <a:pPr eaLnBrk="0" fontAlgn="base" hangingPunct="0">
              <a:spcBef>
                <a:spcPct val="50000"/>
              </a:spcBef>
              <a:spcAft>
                <a:spcPct val="0"/>
              </a:spcAft>
              <a:buClr>
                <a:srgbClr val="99FF99"/>
              </a:buClr>
              <a:buSzTx/>
              <a:buFont typeface="Wingdings" pitchFamily="2" charset="2"/>
              <a:buChar char="§"/>
            </a:pPr>
            <a:r>
              <a:rPr lang="en-CA" altLang="en-US" sz="1600" dirty="0" smtClean="0">
                <a:solidFill>
                  <a:srgbClr val="FFFFFF"/>
                </a:solidFill>
                <a:latin typeface="Tahoma" pitchFamily="34" charset="0"/>
                <a:cs typeface="Tahoma" pitchFamily="34" charset="0"/>
              </a:rPr>
              <a:t>  The 2.1 million record return of Barkley </a:t>
            </a:r>
            <a:r>
              <a:rPr lang="en-CA" altLang="en-US" sz="1600" dirty="0" err="1">
                <a:solidFill>
                  <a:srgbClr val="FFFFFF"/>
                </a:solidFill>
                <a:latin typeface="Tahoma" pitchFamily="34" charset="0"/>
                <a:cs typeface="Tahoma" pitchFamily="34" charset="0"/>
              </a:rPr>
              <a:t>Sd</a:t>
            </a:r>
            <a:r>
              <a:rPr lang="en-CA" altLang="en-US" sz="1600" dirty="0">
                <a:solidFill>
                  <a:srgbClr val="FFFFFF"/>
                </a:solidFill>
                <a:latin typeface="Tahoma" pitchFamily="34" charset="0"/>
                <a:cs typeface="Tahoma" pitchFamily="34" charset="0"/>
              </a:rPr>
              <a:t> sockeye </a:t>
            </a:r>
            <a:r>
              <a:rPr lang="en-CA" altLang="en-US" sz="1600" dirty="0" smtClean="0">
                <a:solidFill>
                  <a:srgbClr val="FFFFFF"/>
                </a:solidFill>
                <a:latin typeface="Tahoma" pitchFamily="34" charset="0"/>
                <a:cs typeface="Tahoma" pitchFamily="34" charset="0"/>
              </a:rPr>
              <a:t>in 2015 was not entirely unexpected given that it was based on record breaking </a:t>
            </a:r>
            <a:r>
              <a:rPr lang="en-CA" altLang="en-US" sz="1600" dirty="0" err="1" smtClean="0">
                <a:solidFill>
                  <a:srgbClr val="FFFFFF"/>
                </a:solidFill>
                <a:latin typeface="Tahoma" pitchFamily="34" charset="0"/>
                <a:cs typeface="Tahoma" pitchFamily="34" charset="0"/>
              </a:rPr>
              <a:t>smolt</a:t>
            </a:r>
            <a:r>
              <a:rPr lang="en-CA" altLang="en-US" sz="1600" dirty="0" smtClean="0">
                <a:solidFill>
                  <a:srgbClr val="FFFFFF"/>
                </a:solidFill>
                <a:latin typeface="Tahoma" pitchFamily="34" charset="0"/>
                <a:cs typeface="Tahoma" pitchFamily="34" charset="0"/>
              </a:rPr>
              <a:t> production during sea entry year 2013. The </a:t>
            </a:r>
            <a:r>
              <a:rPr lang="en-CA" altLang="en-US" sz="1600" dirty="0" err="1" smtClean="0">
                <a:solidFill>
                  <a:srgbClr val="FFFFFF"/>
                </a:solidFill>
                <a:latin typeface="Tahoma" pitchFamily="34" charset="0"/>
                <a:cs typeface="Tahoma" pitchFamily="34" charset="0"/>
              </a:rPr>
              <a:t>SStM</a:t>
            </a:r>
            <a:r>
              <a:rPr lang="en-CA" altLang="en-US" sz="1600" dirty="0" smtClean="0">
                <a:solidFill>
                  <a:srgbClr val="FFFFFF"/>
                </a:solidFill>
                <a:latin typeface="Tahoma" pitchFamily="34" charset="0"/>
                <a:cs typeface="Tahoma" pitchFamily="34" charset="0"/>
              </a:rPr>
              <a:t> forecast of 1.6 million for 2015 was exceeded because marine survival was about 25% higher than anticipated by the all-year average during a “La Nada” year like 2013. </a:t>
            </a:r>
            <a:endParaRPr lang="en-CA" altLang="en-US" sz="1600" dirty="0">
              <a:solidFill>
                <a:srgbClr val="FFFFFF"/>
              </a:solidFill>
              <a:latin typeface="Tahoma" pitchFamily="34" charset="0"/>
              <a:cs typeface="Tahoma" pitchFamily="34" charset="0"/>
            </a:endParaRPr>
          </a:p>
          <a:p>
            <a:pPr eaLnBrk="0" fontAlgn="base" hangingPunct="0">
              <a:spcBef>
                <a:spcPct val="50000"/>
              </a:spcBef>
              <a:spcAft>
                <a:spcPct val="0"/>
              </a:spcAft>
              <a:buClr>
                <a:srgbClr val="99FF99"/>
              </a:buClr>
              <a:buSzTx/>
              <a:buFont typeface="Wingdings" pitchFamily="2" charset="2"/>
              <a:buChar char="§"/>
            </a:pPr>
            <a:r>
              <a:rPr lang="en-CA" altLang="en-US" sz="1600" dirty="0">
                <a:solidFill>
                  <a:srgbClr val="FFFFFF"/>
                </a:solidFill>
                <a:latin typeface="Tahoma" pitchFamily="34" charset="0"/>
                <a:cs typeface="Tahoma" pitchFamily="34" charset="0"/>
              </a:rPr>
              <a:t>  SST &amp; ENSO </a:t>
            </a:r>
            <a:r>
              <a:rPr lang="en-CA" altLang="en-US" sz="1600" dirty="0" smtClean="0">
                <a:solidFill>
                  <a:srgbClr val="FFFFFF"/>
                </a:solidFill>
                <a:latin typeface="Tahoma" pitchFamily="34" charset="0"/>
                <a:cs typeface="Tahoma" pitchFamily="34" charset="0"/>
              </a:rPr>
              <a:t>shifts to highly positive (Blob and El Nino) </a:t>
            </a:r>
            <a:r>
              <a:rPr lang="en-CA" altLang="en-US" sz="1600" dirty="0">
                <a:solidFill>
                  <a:srgbClr val="FFFFFF"/>
                </a:solidFill>
                <a:latin typeface="Tahoma" pitchFamily="34" charset="0"/>
                <a:cs typeface="Tahoma" pitchFamily="34" charset="0"/>
              </a:rPr>
              <a:t>in </a:t>
            </a:r>
            <a:r>
              <a:rPr lang="en-CA" altLang="en-US" sz="1600" dirty="0" smtClean="0">
                <a:solidFill>
                  <a:srgbClr val="FFFFFF"/>
                </a:solidFill>
                <a:latin typeface="Tahoma" pitchFamily="34" charset="0"/>
                <a:cs typeface="Tahoma" pitchFamily="34" charset="0"/>
              </a:rPr>
              <a:t>2015-2016 </a:t>
            </a:r>
            <a:r>
              <a:rPr lang="en-CA" altLang="en-US" sz="1600" dirty="0">
                <a:solidFill>
                  <a:srgbClr val="FFFFFF"/>
                </a:solidFill>
                <a:latin typeface="Tahoma" pitchFamily="34" charset="0"/>
                <a:cs typeface="Tahoma" pitchFamily="34" charset="0"/>
              </a:rPr>
              <a:t>so WCVI </a:t>
            </a:r>
            <a:r>
              <a:rPr lang="en-CA" altLang="en-US" sz="1600" dirty="0" smtClean="0">
                <a:solidFill>
                  <a:srgbClr val="FFFFFF"/>
                </a:solidFill>
                <a:latin typeface="Tahoma" pitchFamily="34" charset="0"/>
                <a:cs typeface="Tahoma" pitchFamily="34" charset="0"/>
              </a:rPr>
              <a:t>and Columbia-Okanagan salmon </a:t>
            </a:r>
            <a:r>
              <a:rPr lang="en-CA" altLang="en-US" sz="1600" u="sng" dirty="0" smtClean="0">
                <a:solidFill>
                  <a:srgbClr val="FFFFFF"/>
                </a:solidFill>
                <a:latin typeface="Tahoma" pitchFamily="34" charset="0"/>
                <a:cs typeface="Tahoma" pitchFamily="34" charset="0"/>
              </a:rPr>
              <a:t>returns</a:t>
            </a:r>
            <a:r>
              <a:rPr lang="en-CA" altLang="en-US" sz="1600" dirty="0" smtClean="0">
                <a:solidFill>
                  <a:srgbClr val="FFFFFF"/>
                </a:solidFill>
                <a:latin typeface="Tahoma" pitchFamily="34" charset="0"/>
                <a:cs typeface="Tahoma" pitchFamily="34" charset="0"/>
              </a:rPr>
              <a:t> will decline quite dramatically in 2017-2019 (e.g. 760,000 or less to Barkley in 2016).</a:t>
            </a:r>
            <a:endParaRPr lang="en-CA" altLang="en-US" sz="1600" dirty="0">
              <a:solidFill>
                <a:srgbClr val="FFFFFF"/>
              </a:solidFill>
              <a:latin typeface="Tahoma" pitchFamily="34" charset="0"/>
              <a:cs typeface="Tahoma" pitchFamily="34" charset="0"/>
            </a:endParaRPr>
          </a:p>
          <a:p>
            <a:pPr eaLnBrk="0" fontAlgn="base" hangingPunct="0">
              <a:spcBef>
                <a:spcPct val="50000"/>
              </a:spcBef>
              <a:spcAft>
                <a:spcPct val="0"/>
              </a:spcAft>
              <a:buClr>
                <a:srgbClr val="99FF99"/>
              </a:buClr>
              <a:buSzTx/>
              <a:buFont typeface="Wingdings" pitchFamily="2" charset="2"/>
              <a:buNone/>
            </a:pPr>
            <a:endParaRPr lang="en-US" altLang="en-US" sz="1400" b="1" dirty="0">
              <a:solidFill>
                <a:srgbClr val="FFFFFF"/>
              </a:solidFill>
              <a:latin typeface="Times New Roman" pitchFamily="18" charset="0"/>
              <a:cs typeface="Times New Roman" pitchFamily="18" charset="0"/>
            </a:endParaRPr>
          </a:p>
        </p:txBody>
      </p:sp>
      <p:cxnSp>
        <p:nvCxnSpPr>
          <p:cNvPr id="8196" name="Straight Connector 63"/>
          <p:cNvCxnSpPr>
            <a:cxnSpLocks noChangeShapeType="1"/>
          </p:cNvCxnSpPr>
          <p:nvPr/>
        </p:nvCxnSpPr>
        <p:spPr bwMode="auto">
          <a:xfrm rot="16200000" flipH="1">
            <a:off x="7458869" y="2509044"/>
            <a:ext cx="157163" cy="11112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197" name="Straight Connector 40"/>
          <p:cNvCxnSpPr>
            <a:cxnSpLocks noChangeShapeType="1"/>
          </p:cNvCxnSpPr>
          <p:nvPr/>
        </p:nvCxnSpPr>
        <p:spPr bwMode="auto">
          <a:xfrm>
            <a:off x="1944688" y="595313"/>
            <a:ext cx="914400" cy="9144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8208" name="Line 28"/>
          <p:cNvSpPr>
            <a:spLocks noChangeAspect="1" noChangeShapeType="1"/>
          </p:cNvSpPr>
          <p:nvPr/>
        </p:nvSpPr>
        <p:spPr bwMode="auto">
          <a:xfrm>
            <a:off x="6952200" y="1202472"/>
            <a:ext cx="0" cy="286933"/>
          </a:xfrm>
          <a:prstGeom prst="line">
            <a:avLst/>
          </a:prstGeom>
          <a:noFill/>
          <a:ln w="50800">
            <a:solidFill>
              <a:srgbClr val="00CC00"/>
            </a:solidFill>
            <a:round/>
            <a:headEnd/>
            <a:tailEnd type="stealth" w="sm"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CA">
              <a:solidFill>
                <a:srgbClr val="FFFFFF"/>
              </a:solidFill>
            </a:endParaRPr>
          </a:p>
        </p:txBody>
      </p:sp>
      <p:sp>
        <p:nvSpPr>
          <p:cNvPr id="8209" name="Line 28"/>
          <p:cNvSpPr>
            <a:spLocks noChangeAspect="1" noChangeShapeType="1"/>
          </p:cNvSpPr>
          <p:nvPr/>
        </p:nvSpPr>
        <p:spPr bwMode="auto">
          <a:xfrm>
            <a:off x="4489292" y="1164372"/>
            <a:ext cx="0" cy="286933"/>
          </a:xfrm>
          <a:prstGeom prst="line">
            <a:avLst/>
          </a:prstGeom>
          <a:noFill/>
          <a:ln w="50800">
            <a:solidFill>
              <a:srgbClr val="00CC00"/>
            </a:solidFill>
            <a:round/>
            <a:headEnd/>
            <a:tailEnd type="stealth" w="sm"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CA">
              <a:solidFill>
                <a:srgbClr val="FFFFFF"/>
              </a:solidFill>
            </a:endParaRPr>
          </a:p>
        </p:txBody>
      </p:sp>
      <p:sp>
        <p:nvSpPr>
          <p:cNvPr id="8211" name="Line 28"/>
          <p:cNvSpPr>
            <a:spLocks noChangeAspect="1" noChangeShapeType="1"/>
          </p:cNvSpPr>
          <p:nvPr/>
        </p:nvSpPr>
        <p:spPr bwMode="auto">
          <a:xfrm>
            <a:off x="5918594" y="1873557"/>
            <a:ext cx="0" cy="286933"/>
          </a:xfrm>
          <a:prstGeom prst="line">
            <a:avLst/>
          </a:prstGeom>
          <a:noFill/>
          <a:ln w="50800">
            <a:solidFill>
              <a:srgbClr val="00CC00"/>
            </a:solidFill>
            <a:round/>
            <a:headEnd/>
            <a:tailEnd type="stealth" w="sm"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CA">
              <a:solidFill>
                <a:srgbClr val="FFFFFF"/>
              </a:solidFill>
            </a:endParaRPr>
          </a:p>
        </p:txBody>
      </p:sp>
      <p:sp>
        <p:nvSpPr>
          <p:cNvPr id="8210" name="Line 28"/>
          <p:cNvSpPr>
            <a:spLocks noChangeAspect="1" noChangeShapeType="1"/>
          </p:cNvSpPr>
          <p:nvPr/>
        </p:nvSpPr>
        <p:spPr bwMode="auto">
          <a:xfrm>
            <a:off x="2643587" y="1584730"/>
            <a:ext cx="0" cy="286933"/>
          </a:xfrm>
          <a:prstGeom prst="line">
            <a:avLst/>
          </a:prstGeom>
          <a:noFill/>
          <a:ln w="50800">
            <a:solidFill>
              <a:srgbClr val="00CC00"/>
            </a:solidFill>
            <a:round/>
            <a:headEnd/>
            <a:tailEnd type="stealth" w="sm"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CA">
              <a:solidFill>
                <a:srgbClr val="FFFFFF"/>
              </a:solidFill>
            </a:endParaRPr>
          </a:p>
        </p:txBody>
      </p:sp>
      <p:sp>
        <p:nvSpPr>
          <p:cNvPr id="8212" name="Line 28"/>
          <p:cNvSpPr>
            <a:spLocks noChangeAspect="1" noChangeShapeType="1"/>
          </p:cNvSpPr>
          <p:nvPr/>
        </p:nvSpPr>
        <p:spPr bwMode="auto">
          <a:xfrm>
            <a:off x="3852172" y="2053445"/>
            <a:ext cx="0" cy="286933"/>
          </a:xfrm>
          <a:prstGeom prst="line">
            <a:avLst/>
          </a:prstGeom>
          <a:noFill/>
          <a:ln w="50800">
            <a:solidFill>
              <a:srgbClr val="FF0000"/>
            </a:solidFill>
            <a:round/>
            <a:headEnd/>
            <a:tailEnd type="stealth" w="sm"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CA">
              <a:solidFill>
                <a:srgbClr val="FFFFFF"/>
              </a:solidFill>
            </a:endParaRPr>
          </a:p>
        </p:txBody>
      </p:sp>
      <p:sp>
        <p:nvSpPr>
          <p:cNvPr id="8213" name="Line 28"/>
          <p:cNvSpPr>
            <a:spLocks noChangeAspect="1" noChangeShapeType="1"/>
          </p:cNvSpPr>
          <p:nvPr/>
        </p:nvSpPr>
        <p:spPr bwMode="auto">
          <a:xfrm>
            <a:off x="5049920" y="2053445"/>
            <a:ext cx="0" cy="286933"/>
          </a:xfrm>
          <a:prstGeom prst="line">
            <a:avLst/>
          </a:prstGeom>
          <a:noFill/>
          <a:ln w="50800">
            <a:solidFill>
              <a:srgbClr val="FF0000"/>
            </a:solidFill>
            <a:round/>
            <a:headEnd/>
            <a:tailEnd type="stealth" w="sm"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CA">
              <a:solidFill>
                <a:srgbClr val="FFFFFF"/>
              </a:solidFill>
            </a:endParaRPr>
          </a:p>
        </p:txBody>
      </p:sp>
      <p:sp>
        <p:nvSpPr>
          <p:cNvPr id="8214" name="Line 28"/>
          <p:cNvSpPr>
            <a:spLocks noChangeAspect="1" noChangeShapeType="1"/>
          </p:cNvSpPr>
          <p:nvPr/>
        </p:nvSpPr>
        <p:spPr bwMode="auto">
          <a:xfrm>
            <a:off x="5642679" y="2053445"/>
            <a:ext cx="0" cy="286933"/>
          </a:xfrm>
          <a:prstGeom prst="line">
            <a:avLst/>
          </a:prstGeom>
          <a:noFill/>
          <a:ln w="50800">
            <a:solidFill>
              <a:srgbClr val="FF0000"/>
            </a:solidFill>
            <a:round/>
            <a:headEnd/>
            <a:tailEnd type="stealth" w="sm"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CA">
              <a:solidFill>
                <a:srgbClr val="FFFFFF"/>
              </a:solidFill>
            </a:endParaRPr>
          </a:p>
        </p:txBody>
      </p:sp>
      <p:sp>
        <p:nvSpPr>
          <p:cNvPr id="8216" name="Line 28"/>
          <p:cNvSpPr>
            <a:spLocks noChangeAspect="1" noChangeShapeType="1"/>
          </p:cNvSpPr>
          <p:nvPr/>
        </p:nvSpPr>
        <p:spPr bwMode="auto">
          <a:xfrm>
            <a:off x="4301931" y="2053445"/>
            <a:ext cx="0" cy="286933"/>
          </a:xfrm>
          <a:prstGeom prst="line">
            <a:avLst/>
          </a:prstGeom>
          <a:noFill/>
          <a:ln w="50800">
            <a:solidFill>
              <a:srgbClr val="FF0000"/>
            </a:solidFill>
            <a:round/>
            <a:headEnd/>
            <a:tailEnd type="stealth" w="sm"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CA">
              <a:solidFill>
                <a:srgbClr val="FFFFFF"/>
              </a:solidFill>
            </a:endParaRPr>
          </a:p>
        </p:txBody>
      </p:sp>
      <p:sp>
        <p:nvSpPr>
          <p:cNvPr id="8217" name="Line 28"/>
          <p:cNvSpPr>
            <a:spLocks noChangeAspect="1" noChangeShapeType="1"/>
          </p:cNvSpPr>
          <p:nvPr/>
        </p:nvSpPr>
        <p:spPr bwMode="auto">
          <a:xfrm>
            <a:off x="6319756" y="2053445"/>
            <a:ext cx="0" cy="286933"/>
          </a:xfrm>
          <a:prstGeom prst="line">
            <a:avLst/>
          </a:prstGeom>
          <a:noFill/>
          <a:ln w="50800">
            <a:solidFill>
              <a:srgbClr val="FF0000"/>
            </a:solidFill>
            <a:round/>
            <a:headEnd/>
            <a:tailEnd type="stealth" w="sm"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CA">
              <a:solidFill>
                <a:srgbClr val="FFFFFF"/>
              </a:solidFill>
            </a:endParaRPr>
          </a:p>
        </p:txBody>
      </p:sp>
      <p:sp>
        <p:nvSpPr>
          <p:cNvPr id="8218" name="Line 28"/>
          <p:cNvSpPr>
            <a:spLocks noChangeAspect="1" noChangeShapeType="1"/>
          </p:cNvSpPr>
          <p:nvPr/>
        </p:nvSpPr>
        <p:spPr bwMode="auto">
          <a:xfrm>
            <a:off x="7185956" y="2053445"/>
            <a:ext cx="0" cy="286933"/>
          </a:xfrm>
          <a:prstGeom prst="line">
            <a:avLst/>
          </a:prstGeom>
          <a:noFill/>
          <a:ln w="50800">
            <a:solidFill>
              <a:srgbClr val="FF0000"/>
            </a:solidFill>
            <a:round/>
            <a:headEnd/>
            <a:tailEnd type="stealth" w="sm"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CA">
              <a:solidFill>
                <a:srgbClr val="FFFFFF"/>
              </a:solidFill>
            </a:endParaRPr>
          </a:p>
        </p:txBody>
      </p:sp>
      <p:cxnSp>
        <p:nvCxnSpPr>
          <p:cNvPr id="38" name="Straight Connector 37"/>
          <p:cNvCxnSpPr/>
          <p:nvPr/>
        </p:nvCxnSpPr>
        <p:spPr bwMode="auto">
          <a:xfrm>
            <a:off x="2505075" y="1152525"/>
            <a:ext cx="590550" cy="0"/>
          </a:xfrm>
          <a:prstGeom prst="line">
            <a:avLst/>
          </a:prstGeom>
          <a:solidFill>
            <a:schemeClr val="accent1"/>
          </a:solidFill>
          <a:ln w="15875" cap="flat" cmpd="sng" algn="ctr">
            <a:solidFill>
              <a:srgbClr val="000000"/>
            </a:solidFill>
            <a:prstDash val="lg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9" name="Group 38"/>
          <p:cNvGrpSpPr/>
          <p:nvPr/>
        </p:nvGrpSpPr>
        <p:grpSpPr>
          <a:xfrm>
            <a:off x="2505075" y="752475"/>
            <a:ext cx="590550" cy="85725"/>
            <a:chOff x="2447925" y="2000250"/>
            <a:chExt cx="590550" cy="85725"/>
          </a:xfrm>
        </p:grpSpPr>
        <p:cxnSp>
          <p:nvCxnSpPr>
            <p:cNvPr id="45" name="Straight Connector 44"/>
            <p:cNvCxnSpPr/>
            <p:nvPr/>
          </p:nvCxnSpPr>
          <p:spPr bwMode="auto">
            <a:xfrm>
              <a:off x="2447925" y="2043112"/>
              <a:ext cx="590550" cy="0"/>
            </a:xfrm>
            <a:prstGeom prst="line">
              <a:avLst/>
            </a:prstGeom>
            <a:solidFill>
              <a:schemeClr val="accent1"/>
            </a:solidFill>
            <a:ln w="1587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 name="Oval 45"/>
            <p:cNvSpPr/>
            <p:nvPr/>
          </p:nvSpPr>
          <p:spPr bwMode="auto">
            <a:xfrm>
              <a:off x="2700338" y="2000250"/>
              <a:ext cx="85725" cy="85725"/>
            </a:xfrm>
            <a:prstGeom prst="ellipse">
              <a:avLst/>
            </a:prstGeom>
            <a:solidFill>
              <a:srgbClr val="00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CA">
                <a:solidFill>
                  <a:srgbClr val="FFFFFF"/>
                </a:solidFill>
              </a:endParaRPr>
            </a:p>
          </p:txBody>
        </p:sp>
      </p:grpSp>
      <p:grpSp>
        <p:nvGrpSpPr>
          <p:cNvPr id="40" name="Group 39"/>
          <p:cNvGrpSpPr/>
          <p:nvPr/>
        </p:nvGrpSpPr>
        <p:grpSpPr>
          <a:xfrm>
            <a:off x="2505075" y="928688"/>
            <a:ext cx="590550" cy="76200"/>
            <a:chOff x="2600325" y="2209800"/>
            <a:chExt cx="590550" cy="76200"/>
          </a:xfrm>
        </p:grpSpPr>
        <p:cxnSp>
          <p:nvCxnSpPr>
            <p:cNvPr id="42" name="Straight Connector 41"/>
            <p:cNvCxnSpPr/>
            <p:nvPr/>
          </p:nvCxnSpPr>
          <p:spPr bwMode="auto">
            <a:xfrm>
              <a:off x="2600325" y="2247900"/>
              <a:ext cx="590550" cy="0"/>
            </a:xfrm>
            <a:prstGeom prst="line">
              <a:avLst/>
            </a:prstGeom>
            <a:solidFill>
              <a:schemeClr val="accent1"/>
            </a:solidFill>
            <a:ln w="15875" cap="flat" cmpd="sng" algn="ctr">
              <a:solidFill>
                <a:srgbClr val="0000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Rectangle 42"/>
            <p:cNvSpPr/>
            <p:nvPr/>
          </p:nvSpPr>
          <p:spPr bwMode="auto">
            <a:xfrm>
              <a:off x="2857500" y="2209800"/>
              <a:ext cx="76200" cy="76200"/>
            </a:xfrm>
            <a:prstGeom prst="rect">
              <a:avLst/>
            </a:prstGeom>
            <a:solidFill>
              <a:srgbClr val="0000F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CA">
                <a:solidFill>
                  <a:srgbClr val="FFFFFF"/>
                </a:solidFill>
              </a:endParaRPr>
            </a:p>
          </p:txBody>
        </p:sp>
      </p:grpSp>
      <p:sp>
        <p:nvSpPr>
          <p:cNvPr id="41" name="TextBox 40"/>
          <p:cNvSpPr txBox="1"/>
          <p:nvPr/>
        </p:nvSpPr>
        <p:spPr>
          <a:xfrm>
            <a:off x="3105150" y="647700"/>
            <a:ext cx="2038350" cy="646331"/>
          </a:xfrm>
          <a:prstGeom prst="rect">
            <a:avLst/>
          </a:prstGeom>
          <a:noFill/>
        </p:spPr>
        <p:txBody>
          <a:bodyPr wrap="square" rtlCol="0">
            <a:spAutoFit/>
          </a:bodyPr>
          <a:lstStyle/>
          <a:p>
            <a:pPr eaLnBrk="0" fontAlgn="base" hangingPunct="0">
              <a:spcBef>
                <a:spcPct val="0"/>
              </a:spcBef>
              <a:spcAft>
                <a:spcPct val="0"/>
              </a:spcAft>
            </a:pPr>
            <a:r>
              <a:rPr lang="en-CA" sz="1200" dirty="0">
                <a:solidFill>
                  <a:srgbClr val="000000"/>
                </a:solidFill>
              </a:rPr>
              <a:t>Observed</a:t>
            </a:r>
          </a:p>
          <a:p>
            <a:pPr eaLnBrk="0" fontAlgn="base" hangingPunct="0">
              <a:spcBef>
                <a:spcPct val="0"/>
              </a:spcBef>
              <a:spcAft>
                <a:spcPct val="0"/>
              </a:spcAft>
            </a:pPr>
            <a:r>
              <a:rPr lang="en-CA" sz="1200" dirty="0">
                <a:solidFill>
                  <a:srgbClr val="000000"/>
                </a:solidFill>
              </a:rPr>
              <a:t>Forecast</a:t>
            </a:r>
          </a:p>
          <a:p>
            <a:pPr eaLnBrk="0" fontAlgn="base" hangingPunct="0">
              <a:spcBef>
                <a:spcPct val="0"/>
              </a:spcBef>
              <a:spcAft>
                <a:spcPct val="0"/>
              </a:spcAft>
            </a:pPr>
            <a:r>
              <a:rPr lang="en-CA" sz="1200" dirty="0">
                <a:solidFill>
                  <a:srgbClr val="000000"/>
                </a:solidFill>
              </a:rPr>
              <a:t>All Year Average</a:t>
            </a:r>
          </a:p>
        </p:txBody>
      </p:sp>
      <p:sp>
        <p:nvSpPr>
          <p:cNvPr id="27" name="Line 28"/>
          <p:cNvSpPr>
            <a:spLocks noChangeAspect="1" noChangeShapeType="1"/>
          </p:cNvSpPr>
          <p:nvPr/>
        </p:nvSpPr>
        <p:spPr bwMode="auto">
          <a:xfrm>
            <a:off x="7719356" y="1869010"/>
            <a:ext cx="0" cy="286933"/>
          </a:xfrm>
          <a:prstGeom prst="line">
            <a:avLst/>
          </a:prstGeom>
          <a:noFill/>
          <a:ln w="50800">
            <a:solidFill>
              <a:srgbClr val="FF0000"/>
            </a:solidFill>
            <a:round/>
            <a:headEnd/>
            <a:tailEnd type="stealth" w="sm"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CA">
              <a:solidFill>
                <a:srgbClr val="FFFFFF"/>
              </a:solidFill>
            </a:endParaRPr>
          </a:p>
        </p:txBody>
      </p:sp>
    </p:spTree>
    <p:extLst>
      <p:ext uri="{BB962C8B-B14F-4D97-AF65-F5344CB8AC3E}">
        <p14:creationId xmlns:p14="http://schemas.microsoft.com/office/powerpoint/2010/main" val="42506615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ctrTitle" idx="4294967295"/>
          </p:nvPr>
        </p:nvSpPr>
        <p:spPr>
          <a:xfrm>
            <a:off x="0" y="0"/>
            <a:ext cx="9144000" cy="990600"/>
          </a:xfrm>
          <a:gradFill rotWithShape="1">
            <a:gsLst>
              <a:gs pos="0">
                <a:srgbClr val="000076"/>
              </a:gs>
              <a:gs pos="100000">
                <a:srgbClr val="0000FF"/>
              </a:gs>
            </a:gsLst>
            <a:lin ang="5400000" scaled="1"/>
          </a:gradFill>
        </p:spPr>
        <p:txBody>
          <a:bodyPr/>
          <a:lstStyle/>
          <a:p>
            <a:pPr algn="l" eaLnBrk="1" hangingPunct="1"/>
            <a:r>
              <a:rPr lang="en-CA" altLang="en-US" sz="2400" b="1" smtClean="0"/>
              <a:t>Complex POE Model for a Marine Ecosystem</a:t>
            </a:r>
            <a:r>
              <a:rPr lang="en-CA" altLang="en-US" sz="2000" b="1" smtClean="0"/>
              <a:t>:  Barkley Sd. Sockeye, two-state, production-model, reflecting  PDO-ENSO induced reorganization of biophysical properties of the Northern California Current System  </a:t>
            </a:r>
            <a:r>
              <a:rPr lang="en-CA" altLang="en-US" sz="1800" b="1" smtClean="0"/>
              <a:t>(Hyatt et al. PSARC 1989)</a:t>
            </a:r>
            <a:endParaRPr lang="en-US" altLang="en-US" sz="1800" b="1" smtClean="0"/>
          </a:p>
        </p:txBody>
      </p:sp>
      <p:grpSp>
        <p:nvGrpSpPr>
          <p:cNvPr id="25603" name="Group 56"/>
          <p:cNvGrpSpPr>
            <a:grpSpLocks/>
          </p:cNvGrpSpPr>
          <p:nvPr/>
        </p:nvGrpSpPr>
        <p:grpSpPr bwMode="auto">
          <a:xfrm>
            <a:off x="0" y="1066800"/>
            <a:ext cx="9144000" cy="5791200"/>
            <a:chOff x="0" y="720"/>
            <a:chExt cx="5760" cy="3474"/>
          </a:xfrm>
        </p:grpSpPr>
        <p:sp>
          <p:nvSpPr>
            <p:cNvPr id="25604" name="Text Box 4"/>
            <p:cNvSpPr txBox="1">
              <a:spLocks noChangeArrowheads="1"/>
            </p:cNvSpPr>
            <p:nvPr/>
          </p:nvSpPr>
          <p:spPr bwMode="auto">
            <a:xfrm>
              <a:off x="4513" y="2208"/>
              <a:ext cx="1247"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CA" altLang="en-US" sz="1600" b="1">
                  <a:solidFill>
                    <a:prstClr val="white"/>
                  </a:solidFill>
                  <a:latin typeface="Arial" charset="0"/>
                </a:rPr>
                <a:t>Slow growth by juvenile sockeye</a:t>
              </a:r>
              <a:endParaRPr lang="en-US" altLang="en-US" sz="1600" b="1">
                <a:solidFill>
                  <a:prstClr val="white"/>
                </a:solidFill>
                <a:latin typeface="Arial" charset="0"/>
              </a:endParaRPr>
            </a:p>
          </p:txBody>
        </p:sp>
        <p:sp>
          <p:nvSpPr>
            <p:cNvPr id="25605" name="Text Box 5"/>
            <p:cNvSpPr txBox="1">
              <a:spLocks noChangeArrowheads="1"/>
            </p:cNvSpPr>
            <p:nvPr/>
          </p:nvSpPr>
          <p:spPr bwMode="auto">
            <a:xfrm>
              <a:off x="0" y="3524"/>
              <a:ext cx="576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CA" altLang="en-US" sz="1800" b="1">
                  <a:solidFill>
                    <a:prstClr val="white"/>
                  </a:solidFill>
                  <a:latin typeface="Arial" charset="0"/>
                </a:rPr>
                <a:t>Sockeye Fry Recruitment</a:t>
              </a:r>
              <a:r>
                <a:rPr lang="en-CA" altLang="en-US" sz="1800" b="1">
                  <a:solidFill>
                    <a:srgbClr val="339933"/>
                  </a:solidFill>
                  <a:latin typeface="Arial" charset="0"/>
                </a:rPr>
                <a:t>:</a:t>
              </a:r>
              <a:endParaRPr lang="en-US" altLang="en-US" sz="1800" b="1">
                <a:solidFill>
                  <a:srgbClr val="339933"/>
                </a:solidFill>
                <a:latin typeface="Arial" charset="0"/>
              </a:endParaRPr>
            </a:p>
          </p:txBody>
        </p:sp>
        <p:sp>
          <p:nvSpPr>
            <p:cNvPr id="25606" name="Text Box 6"/>
            <p:cNvSpPr txBox="1">
              <a:spLocks noChangeArrowheads="1"/>
            </p:cNvSpPr>
            <p:nvPr/>
          </p:nvSpPr>
          <p:spPr bwMode="auto">
            <a:xfrm>
              <a:off x="0" y="3751"/>
              <a:ext cx="5760"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CA" altLang="en-US" sz="1600" b="1">
                  <a:solidFill>
                    <a:prstClr val="white"/>
                  </a:solidFill>
                  <a:latin typeface="Arial" charset="0"/>
                </a:rPr>
                <a:t>increases</a:t>
              </a:r>
            </a:p>
            <a:p>
              <a:pPr algn="ctr" eaLnBrk="1" fontAlgn="base" hangingPunct="1">
                <a:spcBef>
                  <a:spcPct val="50000"/>
                </a:spcBef>
                <a:spcAft>
                  <a:spcPct val="0"/>
                </a:spcAft>
                <a:buFontTx/>
                <a:buNone/>
              </a:pPr>
              <a:r>
                <a:rPr lang="en-CA" altLang="en-US" sz="1600" b="1">
                  <a:solidFill>
                    <a:prstClr val="white"/>
                  </a:solidFill>
                  <a:latin typeface="Arial" charset="0"/>
                </a:rPr>
                <a:t>decreases</a:t>
              </a:r>
              <a:endParaRPr lang="en-US" altLang="en-US" sz="1600" b="1">
                <a:solidFill>
                  <a:prstClr val="white"/>
                </a:solidFill>
                <a:latin typeface="Arial" charset="0"/>
              </a:endParaRPr>
            </a:p>
          </p:txBody>
        </p:sp>
        <p:sp>
          <p:nvSpPr>
            <p:cNvPr id="25607" name="Text Box 7"/>
            <p:cNvSpPr txBox="1">
              <a:spLocks noChangeArrowheads="1"/>
            </p:cNvSpPr>
            <p:nvPr/>
          </p:nvSpPr>
          <p:spPr bwMode="auto">
            <a:xfrm>
              <a:off x="385" y="1029"/>
              <a:ext cx="87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endParaRPr lang="en-CA" altLang="en-US" sz="1800">
                <a:solidFill>
                  <a:prstClr val="white"/>
                </a:solidFill>
                <a:latin typeface="Arial" charset="0"/>
              </a:endParaRPr>
            </a:p>
          </p:txBody>
        </p:sp>
        <p:sp>
          <p:nvSpPr>
            <p:cNvPr id="25608" name="Text Box 8"/>
            <p:cNvSpPr txBox="1">
              <a:spLocks noChangeArrowheads="1"/>
            </p:cNvSpPr>
            <p:nvPr/>
          </p:nvSpPr>
          <p:spPr bwMode="auto">
            <a:xfrm>
              <a:off x="96" y="720"/>
              <a:ext cx="1728" cy="499"/>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CA" altLang="en-US" sz="1600" b="1">
                  <a:solidFill>
                    <a:prstClr val="white"/>
                  </a:solidFill>
                  <a:latin typeface="Arial" charset="0"/>
                </a:rPr>
                <a:t>Cold Ocean: low northward transport (5.0% SAR)</a:t>
              </a:r>
              <a:endParaRPr lang="en-US" altLang="en-US" sz="1600" b="1">
                <a:solidFill>
                  <a:prstClr val="white"/>
                </a:solidFill>
                <a:latin typeface="Arial" charset="0"/>
              </a:endParaRPr>
            </a:p>
          </p:txBody>
        </p:sp>
        <p:sp>
          <p:nvSpPr>
            <p:cNvPr id="25609" name="Text Box 9"/>
            <p:cNvSpPr txBox="1">
              <a:spLocks noChangeArrowheads="1"/>
            </p:cNvSpPr>
            <p:nvPr/>
          </p:nvSpPr>
          <p:spPr bwMode="auto">
            <a:xfrm>
              <a:off x="113" y="1347"/>
              <a:ext cx="1179"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CA" altLang="en-US" sz="1600" b="1">
                  <a:solidFill>
                    <a:prstClr val="white"/>
                  </a:solidFill>
                  <a:latin typeface="Arial" charset="0"/>
                </a:rPr>
                <a:t>Dominant piscivores coevolved with sockeye</a:t>
              </a:r>
              <a:endParaRPr lang="en-US" altLang="en-US" sz="1600" b="1">
                <a:solidFill>
                  <a:prstClr val="white"/>
                </a:solidFill>
                <a:latin typeface="Arial" charset="0"/>
              </a:endParaRPr>
            </a:p>
          </p:txBody>
        </p:sp>
        <p:sp>
          <p:nvSpPr>
            <p:cNvPr id="25610" name="Text Box 10"/>
            <p:cNvSpPr txBox="1">
              <a:spLocks noChangeArrowheads="1"/>
            </p:cNvSpPr>
            <p:nvPr/>
          </p:nvSpPr>
          <p:spPr bwMode="auto">
            <a:xfrm>
              <a:off x="113" y="2208"/>
              <a:ext cx="1361"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CA" altLang="en-US" sz="1600" b="1">
                  <a:solidFill>
                    <a:prstClr val="white"/>
                  </a:solidFill>
                  <a:latin typeface="Arial" charset="0"/>
                </a:rPr>
                <a:t>Average to low mortality for juvenile sockeye</a:t>
              </a:r>
              <a:endParaRPr lang="en-US" altLang="en-US" sz="1600" b="1">
                <a:solidFill>
                  <a:prstClr val="white"/>
                </a:solidFill>
                <a:latin typeface="Arial" charset="0"/>
              </a:endParaRPr>
            </a:p>
          </p:txBody>
        </p:sp>
        <p:sp>
          <p:nvSpPr>
            <p:cNvPr id="25611" name="Text Box 11"/>
            <p:cNvSpPr txBox="1">
              <a:spLocks noChangeArrowheads="1"/>
            </p:cNvSpPr>
            <p:nvPr/>
          </p:nvSpPr>
          <p:spPr bwMode="auto">
            <a:xfrm>
              <a:off x="113" y="3070"/>
              <a:ext cx="1451"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CA" altLang="en-US" sz="1600" b="1">
                  <a:solidFill>
                    <a:prstClr val="white"/>
                  </a:solidFill>
                  <a:latin typeface="Arial" charset="0"/>
                </a:rPr>
                <a:t>Average to above average adult returns</a:t>
              </a:r>
              <a:endParaRPr lang="en-US" altLang="en-US" sz="1600" b="1">
                <a:solidFill>
                  <a:prstClr val="white"/>
                </a:solidFill>
                <a:latin typeface="Arial" charset="0"/>
              </a:endParaRPr>
            </a:p>
          </p:txBody>
        </p:sp>
        <p:sp>
          <p:nvSpPr>
            <p:cNvPr id="25612" name="Text Box 12"/>
            <p:cNvSpPr txBox="1">
              <a:spLocks noChangeArrowheads="1"/>
            </p:cNvSpPr>
            <p:nvPr/>
          </p:nvSpPr>
          <p:spPr bwMode="auto">
            <a:xfrm>
              <a:off x="1564" y="1347"/>
              <a:ext cx="1179"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CA" altLang="en-US" sz="1600" b="1">
                  <a:solidFill>
                    <a:prstClr val="white"/>
                  </a:solidFill>
                  <a:latin typeface="Arial" charset="0"/>
                </a:rPr>
                <a:t>Zooplankton: high biomass and large size</a:t>
              </a:r>
              <a:endParaRPr lang="en-US" altLang="en-US" sz="1600" b="1">
                <a:solidFill>
                  <a:prstClr val="white"/>
                </a:solidFill>
                <a:latin typeface="Arial" charset="0"/>
              </a:endParaRPr>
            </a:p>
          </p:txBody>
        </p:sp>
        <p:sp>
          <p:nvSpPr>
            <p:cNvPr id="25613" name="Text Box 13"/>
            <p:cNvSpPr txBox="1">
              <a:spLocks noChangeArrowheads="1"/>
            </p:cNvSpPr>
            <p:nvPr/>
          </p:nvSpPr>
          <p:spPr bwMode="auto">
            <a:xfrm>
              <a:off x="1564" y="2208"/>
              <a:ext cx="1135"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CA" altLang="en-US" sz="1600" b="1">
                  <a:solidFill>
                    <a:prstClr val="white"/>
                  </a:solidFill>
                  <a:latin typeface="Arial" charset="0"/>
                </a:rPr>
                <a:t>Rapid growth by juvenile sockeye</a:t>
              </a:r>
              <a:endParaRPr lang="en-US" altLang="en-US" sz="1600" b="1">
                <a:solidFill>
                  <a:prstClr val="white"/>
                </a:solidFill>
                <a:latin typeface="Arial" charset="0"/>
              </a:endParaRPr>
            </a:p>
          </p:txBody>
        </p:sp>
        <p:sp>
          <p:nvSpPr>
            <p:cNvPr id="25614" name="Text Box 14"/>
            <p:cNvSpPr txBox="1">
              <a:spLocks noChangeArrowheads="1"/>
            </p:cNvSpPr>
            <p:nvPr/>
          </p:nvSpPr>
          <p:spPr bwMode="auto">
            <a:xfrm>
              <a:off x="2976" y="720"/>
              <a:ext cx="1584" cy="49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CA" altLang="en-US" sz="1600" b="1">
                  <a:solidFill>
                    <a:prstClr val="white"/>
                  </a:solidFill>
                  <a:latin typeface="Arial" charset="0"/>
                </a:rPr>
                <a:t>Warm Ocean: high northward transport (2.5% SAR)</a:t>
              </a:r>
              <a:endParaRPr lang="en-US" altLang="en-US" sz="1600" b="1">
                <a:solidFill>
                  <a:prstClr val="white"/>
                </a:solidFill>
                <a:latin typeface="Arial" charset="0"/>
              </a:endParaRPr>
            </a:p>
          </p:txBody>
        </p:sp>
        <p:sp>
          <p:nvSpPr>
            <p:cNvPr id="25615" name="Text Box 15"/>
            <p:cNvSpPr txBox="1">
              <a:spLocks noChangeArrowheads="1"/>
            </p:cNvSpPr>
            <p:nvPr/>
          </p:nvSpPr>
          <p:spPr bwMode="auto">
            <a:xfrm>
              <a:off x="3095" y="1347"/>
              <a:ext cx="1089"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CA" altLang="en-US" sz="1600" b="1">
                  <a:solidFill>
                    <a:prstClr val="white"/>
                  </a:solidFill>
                  <a:latin typeface="Arial" charset="0"/>
                </a:rPr>
                <a:t>Dominant piscivores “foreign” to sockeye</a:t>
              </a:r>
              <a:endParaRPr lang="en-US" altLang="en-US" sz="1600" b="1">
                <a:solidFill>
                  <a:prstClr val="white"/>
                </a:solidFill>
                <a:latin typeface="Arial" charset="0"/>
              </a:endParaRPr>
            </a:p>
          </p:txBody>
        </p:sp>
        <p:sp>
          <p:nvSpPr>
            <p:cNvPr id="25616" name="Text Box 16"/>
            <p:cNvSpPr txBox="1">
              <a:spLocks noChangeArrowheads="1"/>
            </p:cNvSpPr>
            <p:nvPr/>
          </p:nvSpPr>
          <p:spPr bwMode="auto">
            <a:xfrm>
              <a:off x="3095" y="2208"/>
              <a:ext cx="1089"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CA" altLang="en-US" sz="1600" b="1">
                  <a:solidFill>
                    <a:prstClr val="white"/>
                  </a:solidFill>
                  <a:latin typeface="Arial" charset="0"/>
                </a:rPr>
                <a:t>Above average mortality for juvenile sockeye</a:t>
              </a:r>
              <a:endParaRPr lang="en-US" altLang="en-US" sz="1600" b="1">
                <a:solidFill>
                  <a:prstClr val="white"/>
                </a:solidFill>
                <a:latin typeface="Arial" charset="0"/>
              </a:endParaRPr>
            </a:p>
          </p:txBody>
        </p:sp>
        <p:sp>
          <p:nvSpPr>
            <p:cNvPr id="25617" name="Text Box 17"/>
            <p:cNvSpPr txBox="1">
              <a:spLocks noChangeArrowheads="1"/>
            </p:cNvSpPr>
            <p:nvPr/>
          </p:nvSpPr>
          <p:spPr bwMode="auto">
            <a:xfrm>
              <a:off x="3095" y="3070"/>
              <a:ext cx="1237"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CA" altLang="en-US" sz="1600" b="1">
                  <a:solidFill>
                    <a:prstClr val="white"/>
                  </a:solidFill>
                  <a:latin typeface="Arial" charset="0"/>
                </a:rPr>
                <a:t>Below average adult returns</a:t>
              </a:r>
              <a:endParaRPr lang="en-US" altLang="en-US" sz="1600" b="1">
                <a:solidFill>
                  <a:prstClr val="white"/>
                </a:solidFill>
                <a:latin typeface="Arial" charset="0"/>
              </a:endParaRPr>
            </a:p>
          </p:txBody>
        </p:sp>
        <p:sp>
          <p:nvSpPr>
            <p:cNvPr id="25618" name="Text Box 18"/>
            <p:cNvSpPr txBox="1">
              <a:spLocks noChangeArrowheads="1"/>
            </p:cNvSpPr>
            <p:nvPr/>
          </p:nvSpPr>
          <p:spPr bwMode="auto">
            <a:xfrm>
              <a:off x="4513" y="1347"/>
              <a:ext cx="997"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CA" altLang="en-US" sz="1600" b="1">
                  <a:solidFill>
                    <a:prstClr val="white"/>
                  </a:solidFill>
                  <a:latin typeface="Arial" charset="0"/>
                </a:rPr>
                <a:t>Zooplankton: low biomass and small size</a:t>
              </a:r>
              <a:endParaRPr lang="en-US" altLang="en-US" sz="1600" b="1">
                <a:solidFill>
                  <a:prstClr val="white"/>
                </a:solidFill>
                <a:latin typeface="Arial" charset="0"/>
              </a:endParaRPr>
            </a:p>
          </p:txBody>
        </p:sp>
        <p:sp>
          <p:nvSpPr>
            <p:cNvPr id="25619" name="Text Box 19"/>
            <p:cNvSpPr txBox="1">
              <a:spLocks noChangeArrowheads="1"/>
            </p:cNvSpPr>
            <p:nvPr/>
          </p:nvSpPr>
          <p:spPr bwMode="auto">
            <a:xfrm>
              <a:off x="4332" y="1845"/>
              <a:ext cx="108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endParaRPr lang="en-CA" altLang="en-US" sz="1800">
                <a:solidFill>
                  <a:prstClr val="white"/>
                </a:solidFill>
                <a:latin typeface="Arial" charset="0"/>
              </a:endParaRPr>
            </a:p>
          </p:txBody>
        </p:sp>
        <p:sp>
          <p:nvSpPr>
            <p:cNvPr id="25620" name="Rectangle 20"/>
            <p:cNvSpPr>
              <a:spLocks noChangeArrowheads="1"/>
            </p:cNvSpPr>
            <p:nvPr/>
          </p:nvSpPr>
          <p:spPr bwMode="auto">
            <a:xfrm>
              <a:off x="96" y="720"/>
              <a:ext cx="1728" cy="503"/>
            </a:xfrm>
            <a:prstGeom prst="rect">
              <a:avLst/>
            </a:prstGeom>
            <a:noFill/>
            <a:ln w="19050">
              <a:solidFill>
                <a:srgbClr val="66FF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endParaRPr lang="en-US" altLang="en-US" sz="1800">
                <a:solidFill>
                  <a:prstClr val="white"/>
                </a:solidFill>
                <a:latin typeface="Arial" charset="0"/>
              </a:endParaRPr>
            </a:p>
          </p:txBody>
        </p:sp>
        <p:sp>
          <p:nvSpPr>
            <p:cNvPr id="25621" name="Rectangle 21"/>
            <p:cNvSpPr>
              <a:spLocks noChangeArrowheads="1"/>
            </p:cNvSpPr>
            <p:nvPr/>
          </p:nvSpPr>
          <p:spPr bwMode="auto">
            <a:xfrm>
              <a:off x="2976" y="720"/>
              <a:ext cx="1584" cy="503"/>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endParaRPr lang="en-US" altLang="en-US" sz="1800">
                <a:solidFill>
                  <a:prstClr val="white"/>
                </a:solidFill>
                <a:latin typeface="Arial" charset="0"/>
              </a:endParaRPr>
            </a:p>
          </p:txBody>
        </p:sp>
        <p:sp>
          <p:nvSpPr>
            <p:cNvPr id="25622" name="Line 22"/>
            <p:cNvSpPr>
              <a:spLocks noChangeShapeType="1"/>
            </p:cNvSpPr>
            <p:nvPr/>
          </p:nvSpPr>
          <p:spPr bwMode="auto">
            <a:xfrm>
              <a:off x="431" y="1184"/>
              <a:ext cx="0" cy="20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23" name="Line 23"/>
            <p:cNvSpPr>
              <a:spLocks noChangeShapeType="1"/>
            </p:cNvSpPr>
            <p:nvPr/>
          </p:nvSpPr>
          <p:spPr bwMode="auto">
            <a:xfrm>
              <a:off x="431" y="1982"/>
              <a:ext cx="0" cy="27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24" name="Line 24"/>
            <p:cNvSpPr>
              <a:spLocks noChangeShapeType="1"/>
            </p:cNvSpPr>
            <p:nvPr/>
          </p:nvSpPr>
          <p:spPr bwMode="auto">
            <a:xfrm>
              <a:off x="431" y="2707"/>
              <a:ext cx="0" cy="40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25" name="Line 25"/>
            <p:cNvSpPr>
              <a:spLocks noChangeShapeType="1"/>
            </p:cNvSpPr>
            <p:nvPr/>
          </p:nvSpPr>
          <p:spPr bwMode="auto">
            <a:xfrm>
              <a:off x="1837" y="1845"/>
              <a:ext cx="0" cy="40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26" name="Line 26"/>
            <p:cNvSpPr>
              <a:spLocks noChangeShapeType="1"/>
            </p:cNvSpPr>
            <p:nvPr/>
          </p:nvSpPr>
          <p:spPr bwMode="auto">
            <a:xfrm flipH="1">
              <a:off x="1259" y="2481"/>
              <a:ext cx="30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27" name="Line 27"/>
            <p:cNvSpPr>
              <a:spLocks noChangeShapeType="1"/>
            </p:cNvSpPr>
            <p:nvPr/>
          </p:nvSpPr>
          <p:spPr bwMode="auto">
            <a:xfrm>
              <a:off x="2064" y="949"/>
              <a:ext cx="0" cy="40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28" name="Line 28"/>
            <p:cNvSpPr>
              <a:spLocks noChangeShapeType="1"/>
            </p:cNvSpPr>
            <p:nvPr/>
          </p:nvSpPr>
          <p:spPr bwMode="auto">
            <a:xfrm flipH="1" flipV="1">
              <a:off x="1824" y="949"/>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grpSp>
          <p:nvGrpSpPr>
            <p:cNvPr id="25629" name="Group 55"/>
            <p:cNvGrpSpPr>
              <a:grpSpLocks/>
            </p:cNvGrpSpPr>
            <p:nvPr/>
          </p:nvGrpSpPr>
          <p:grpSpPr bwMode="auto">
            <a:xfrm>
              <a:off x="4570" y="938"/>
              <a:ext cx="451" cy="409"/>
              <a:chOff x="4570" y="938"/>
              <a:chExt cx="451" cy="409"/>
            </a:xfrm>
          </p:grpSpPr>
          <p:sp>
            <p:nvSpPr>
              <p:cNvPr id="25652" name="Line 30"/>
              <p:cNvSpPr>
                <a:spLocks noChangeShapeType="1"/>
              </p:cNvSpPr>
              <p:nvPr/>
            </p:nvSpPr>
            <p:spPr bwMode="auto">
              <a:xfrm>
                <a:off x="5021" y="938"/>
                <a:ext cx="0" cy="40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53" name="Line 31"/>
              <p:cNvSpPr>
                <a:spLocks noChangeShapeType="1"/>
              </p:cNvSpPr>
              <p:nvPr/>
            </p:nvSpPr>
            <p:spPr bwMode="auto">
              <a:xfrm flipH="1">
                <a:off x="4570" y="938"/>
                <a:ext cx="45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grpSp>
        <p:sp>
          <p:nvSpPr>
            <p:cNvPr id="25630" name="Line 32"/>
            <p:cNvSpPr>
              <a:spLocks noChangeShapeType="1"/>
            </p:cNvSpPr>
            <p:nvPr/>
          </p:nvSpPr>
          <p:spPr bwMode="auto">
            <a:xfrm>
              <a:off x="5012" y="1845"/>
              <a:ext cx="0" cy="40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31" name="Line 33"/>
            <p:cNvSpPr>
              <a:spLocks noChangeShapeType="1"/>
            </p:cNvSpPr>
            <p:nvPr/>
          </p:nvSpPr>
          <p:spPr bwMode="auto">
            <a:xfrm flipH="1">
              <a:off x="4014" y="2481"/>
              <a:ext cx="499"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32" name="Line 34"/>
            <p:cNvSpPr>
              <a:spLocks noChangeShapeType="1"/>
            </p:cNvSpPr>
            <p:nvPr/>
          </p:nvSpPr>
          <p:spPr bwMode="auto">
            <a:xfrm>
              <a:off x="3408" y="1223"/>
              <a:ext cx="16" cy="16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33" name="Line 35"/>
            <p:cNvSpPr>
              <a:spLocks noChangeShapeType="1"/>
            </p:cNvSpPr>
            <p:nvPr/>
          </p:nvSpPr>
          <p:spPr bwMode="auto">
            <a:xfrm>
              <a:off x="3424" y="1982"/>
              <a:ext cx="0" cy="27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34" name="Line 36"/>
            <p:cNvSpPr>
              <a:spLocks noChangeShapeType="1"/>
            </p:cNvSpPr>
            <p:nvPr/>
          </p:nvSpPr>
          <p:spPr bwMode="auto">
            <a:xfrm>
              <a:off x="3424" y="2843"/>
              <a:ext cx="0" cy="27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35" name="Line 37"/>
            <p:cNvSpPr>
              <a:spLocks noChangeShapeType="1"/>
            </p:cNvSpPr>
            <p:nvPr/>
          </p:nvSpPr>
          <p:spPr bwMode="auto">
            <a:xfrm flipV="1">
              <a:off x="1837" y="2617"/>
              <a:ext cx="0" cy="14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36" name="Line 38"/>
            <p:cNvSpPr>
              <a:spLocks noChangeShapeType="1"/>
            </p:cNvSpPr>
            <p:nvPr/>
          </p:nvSpPr>
          <p:spPr bwMode="auto">
            <a:xfrm flipV="1">
              <a:off x="5012" y="2617"/>
              <a:ext cx="0" cy="127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37" name="Line 39"/>
            <p:cNvSpPr>
              <a:spLocks noChangeShapeType="1"/>
            </p:cNvSpPr>
            <p:nvPr/>
          </p:nvSpPr>
          <p:spPr bwMode="auto">
            <a:xfrm>
              <a:off x="3243" y="3887"/>
              <a:ext cx="90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38" name="Line 40"/>
            <p:cNvSpPr>
              <a:spLocks noChangeShapeType="1"/>
            </p:cNvSpPr>
            <p:nvPr/>
          </p:nvSpPr>
          <p:spPr bwMode="auto">
            <a:xfrm flipH="1">
              <a:off x="4513" y="3887"/>
              <a:ext cx="49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39" name="Line 41"/>
            <p:cNvSpPr>
              <a:spLocks noChangeShapeType="1"/>
            </p:cNvSpPr>
            <p:nvPr/>
          </p:nvSpPr>
          <p:spPr bwMode="auto">
            <a:xfrm>
              <a:off x="4150" y="3796"/>
              <a:ext cx="36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40" name="Line 42"/>
            <p:cNvSpPr>
              <a:spLocks noChangeShapeType="1"/>
            </p:cNvSpPr>
            <p:nvPr/>
          </p:nvSpPr>
          <p:spPr bwMode="auto">
            <a:xfrm>
              <a:off x="4150" y="3796"/>
              <a:ext cx="0" cy="91"/>
            </a:xfrm>
            <a:prstGeom prst="line">
              <a:avLst/>
            </a:prstGeom>
            <a:noFill/>
            <a:ln w="9525">
              <a:solidFill>
                <a:srgbClr val="339933"/>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41" name="Line 43"/>
            <p:cNvSpPr>
              <a:spLocks noChangeShapeType="1"/>
            </p:cNvSpPr>
            <p:nvPr/>
          </p:nvSpPr>
          <p:spPr bwMode="auto">
            <a:xfrm>
              <a:off x="4513" y="3796"/>
              <a:ext cx="0" cy="91"/>
            </a:xfrm>
            <a:prstGeom prst="line">
              <a:avLst/>
            </a:prstGeom>
            <a:noFill/>
            <a:ln w="9525">
              <a:solidFill>
                <a:srgbClr val="339933"/>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42" name="Line 44"/>
            <p:cNvSpPr>
              <a:spLocks noChangeShapeType="1"/>
            </p:cNvSpPr>
            <p:nvPr/>
          </p:nvSpPr>
          <p:spPr bwMode="auto">
            <a:xfrm>
              <a:off x="431" y="3887"/>
              <a:ext cx="122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43" name="Line 45"/>
            <p:cNvSpPr>
              <a:spLocks noChangeShapeType="1"/>
            </p:cNvSpPr>
            <p:nvPr/>
          </p:nvSpPr>
          <p:spPr bwMode="auto">
            <a:xfrm>
              <a:off x="1655" y="3796"/>
              <a:ext cx="36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44" name="Line 46"/>
            <p:cNvSpPr>
              <a:spLocks noChangeShapeType="1"/>
            </p:cNvSpPr>
            <p:nvPr/>
          </p:nvSpPr>
          <p:spPr bwMode="auto">
            <a:xfrm>
              <a:off x="1655" y="3796"/>
              <a:ext cx="0" cy="91"/>
            </a:xfrm>
            <a:prstGeom prst="line">
              <a:avLst/>
            </a:prstGeom>
            <a:noFill/>
            <a:ln w="9525">
              <a:solidFill>
                <a:srgbClr val="339933"/>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45" name="Line 47"/>
            <p:cNvSpPr>
              <a:spLocks noChangeShapeType="1"/>
            </p:cNvSpPr>
            <p:nvPr/>
          </p:nvSpPr>
          <p:spPr bwMode="auto">
            <a:xfrm>
              <a:off x="2018" y="3796"/>
              <a:ext cx="0" cy="91"/>
            </a:xfrm>
            <a:prstGeom prst="line">
              <a:avLst/>
            </a:prstGeom>
            <a:noFill/>
            <a:ln w="9525">
              <a:solidFill>
                <a:srgbClr val="339933"/>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46" name="Line 48"/>
            <p:cNvSpPr>
              <a:spLocks noChangeShapeType="1"/>
            </p:cNvSpPr>
            <p:nvPr/>
          </p:nvSpPr>
          <p:spPr bwMode="auto">
            <a:xfrm>
              <a:off x="1837" y="4113"/>
              <a:ext cx="6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47" name="Line 49"/>
            <p:cNvSpPr>
              <a:spLocks noChangeShapeType="1"/>
            </p:cNvSpPr>
            <p:nvPr/>
          </p:nvSpPr>
          <p:spPr bwMode="auto">
            <a:xfrm>
              <a:off x="431" y="3478"/>
              <a:ext cx="0" cy="40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48" name="Line 50"/>
            <p:cNvSpPr>
              <a:spLocks noChangeShapeType="1"/>
            </p:cNvSpPr>
            <p:nvPr/>
          </p:nvSpPr>
          <p:spPr bwMode="auto">
            <a:xfrm>
              <a:off x="2018" y="3887"/>
              <a:ext cx="499"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49" name="Line 51"/>
            <p:cNvSpPr>
              <a:spLocks noChangeShapeType="1"/>
            </p:cNvSpPr>
            <p:nvPr/>
          </p:nvSpPr>
          <p:spPr bwMode="auto">
            <a:xfrm>
              <a:off x="4332" y="3252"/>
              <a:ext cx="0" cy="86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50" name="Line 52"/>
            <p:cNvSpPr>
              <a:spLocks noChangeShapeType="1"/>
            </p:cNvSpPr>
            <p:nvPr/>
          </p:nvSpPr>
          <p:spPr bwMode="auto">
            <a:xfrm flipH="1">
              <a:off x="3243" y="4113"/>
              <a:ext cx="1089"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sp>
          <p:nvSpPr>
            <p:cNvPr id="25651" name="Line 53"/>
            <p:cNvSpPr>
              <a:spLocks noChangeShapeType="1"/>
            </p:cNvSpPr>
            <p:nvPr/>
          </p:nvSpPr>
          <p:spPr bwMode="auto">
            <a:xfrm>
              <a:off x="4105" y="3252"/>
              <a:ext cx="22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ctr" fontAlgn="base">
                <a:spcBef>
                  <a:spcPct val="0"/>
                </a:spcBef>
                <a:spcAft>
                  <a:spcPct val="0"/>
                </a:spcAft>
              </a:pPr>
              <a:endParaRPr lang="en-CA">
                <a:solidFill>
                  <a:prstClr val="white"/>
                </a:solidFill>
                <a:latin typeface="Arial" charset="0"/>
              </a:endParaRPr>
            </a:p>
          </p:txBody>
        </p:sp>
      </p:grpSp>
    </p:spTree>
    <p:extLst>
      <p:ext uri="{BB962C8B-B14F-4D97-AF65-F5344CB8AC3E}">
        <p14:creationId xmlns:p14="http://schemas.microsoft.com/office/powerpoint/2010/main" val="15649407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20638"/>
            <a:ext cx="9144000" cy="683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Box 2"/>
          <p:cNvSpPr txBox="1">
            <a:spLocks noChangeArrowheads="1"/>
          </p:cNvSpPr>
          <p:nvPr/>
        </p:nvSpPr>
        <p:spPr bwMode="auto">
          <a:xfrm>
            <a:off x="271463" y="269875"/>
            <a:ext cx="8796337" cy="954088"/>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endParaRPr lang="en-US" altLang="en-US" sz="800">
              <a:solidFill>
                <a:prstClr val="white"/>
              </a:solidFill>
              <a:latin typeface="Arial" charset="0"/>
            </a:endParaRPr>
          </a:p>
          <a:p>
            <a:pPr eaLnBrk="1" fontAlgn="base" hangingPunct="1">
              <a:spcBef>
                <a:spcPct val="0"/>
              </a:spcBef>
              <a:spcAft>
                <a:spcPct val="0"/>
              </a:spcAft>
              <a:buFontTx/>
              <a:buNone/>
            </a:pPr>
            <a:r>
              <a:rPr lang="en-US" altLang="en-US" sz="2000" b="1">
                <a:solidFill>
                  <a:prstClr val="white"/>
                </a:solidFill>
                <a:latin typeface="Arial" charset="0"/>
              </a:rPr>
              <a:t>Marine survivals of WCVI salmon CUs co-vary suggesting  POE-model applies to at least three salmon species &amp; fisheries in the NCCS !</a:t>
            </a:r>
          </a:p>
          <a:p>
            <a:pPr eaLnBrk="1" fontAlgn="base" hangingPunct="1">
              <a:spcBef>
                <a:spcPct val="0"/>
              </a:spcBef>
              <a:spcAft>
                <a:spcPct val="0"/>
              </a:spcAft>
              <a:buFontTx/>
              <a:buNone/>
            </a:pPr>
            <a:endParaRPr lang="en-US" altLang="en-US" sz="800" b="1">
              <a:solidFill>
                <a:prstClr val="white"/>
              </a:solidFill>
              <a:latin typeface="Arial" charset="0"/>
            </a:endParaRPr>
          </a:p>
        </p:txBody>
      </p:sp>
      <p:pic>
        <p:nvPicPr>
          <p:cNvPr id="28676" name="Picture 10" descr="Sx male cop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27725" y="2543175"/>
            <a:ext cx="1222375" cy="58737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867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2971800"/>
            <a:ext cx="1730375" cy="665163"/>
          </a:xfrm>
          <a:prstGeom prst="rect">
            <a:avLst/>
          </a:prstGeom>
          <a:noFill/>
          <a:ln w="381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96605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0" y="0"/>
            <a:ext cx="9144000" cy="1447800"/>
          </a:xfrm>
          <a:solidFill>
            <a:srgbClr val="0000FF"/>
          </a:solidFill>
        </p:spPr>
        <p:txBody>
          <a:bodyPr/>
          <a:lstStyle/>
          <a:p>
            <a:pPr eaLnBrk="1" hangingPunct="1"/>
            <a:r>
              <a:rPr lang="en-CA" altLang="en-US" sz="2400" smtClean="0">
                <a:solidFill>
                  <a:srgbClr val="FFFF99"/>
                </a:solidFill>
                <a:latin typeface="Arial" charset="0"/>
                <a:cs typeface="Arial" charset="0"/>
              </a:rPr>
              <a:t>NOAA Earth Simulator 2 Climate model WCVI-SST projections to 2060 relative to 2006-2011 mean </a:t>
            </a:r>
            <a:r>
              <a:rPr lang="en-CA" altLang="en-US" sz="1800" smtClean="0">
                <a:solidFill>
                  <a:srgbClr val="FFFF99"/>
                </a:solidFill>
                <a:latin typeface="Arial" charset="0"/>
                <a:cs typeface="Arial" charset="0"/>
              </a:rPr>
              <a:t>(adapted from Preikshot and Perry 2013)</a:t>
            </a:r>
          </a:p>
        </p:txBody>
      </p:sp>
      <p:graphicFrame>
        <p:nvGraphicFramePr>
          <p:cNvPr id="8" name="Chart 7"/>
          <p:cNvGraphicFramePr>
            <a:graphicFrameLocks/>
          </p:cNvGraphicFramePr>
          <p:nvPr/>
        </p:nvGraphicFramePr>
        <p:xfrm>
          <a:off x="0" y="2651313"/>
          <a:ext cx="4618302" cy="36614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p:cNvGraphicFramePr>
            <a:graphicFrameLocks/>
          </p:cNvGraphicFramePr>
          <p:nvPr/>
        </p:nvGraphicFramePr>
        <p:xfrm>
          <a:off x="4490202" y="2657322"/>
          <a:ext cx="4618302" cy="3661438"/>
        </p:xfrm>
        <a:graphic>
          <a:graphicData uri="http://schemas.openxmlformats.org/drawingml/2006/chart">
            <c:chart xmlns:c="http://schemas.openxmlformats.org/drawingml/2006/chart" xmlns:r="http://schemas.openxmlformats.org/officeDocument/2006/relationships" r:id="rId3"/>
          </a:graphicData>
        </a:graphic>
      </p:graphicFrame>
      <p:sp>
        <p:nvSpPr>
          <p:cNvPr id="29701" name="TextBox 4"/>
          <p:cNvSpPr txBox="1">
            <a:spLocks noChangeArrowheads="1"/>
          </p:cNvSpPr>
          <p:nvPr/>
        </p:nvSpPr>
        <p:spPr bwMode="auto">
          <a:xfrm>
            <a:off x="533400" y="1524000"/>
            <a:ext cx="426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CA" altLang="en-US" sz="1800">
                <a:solidFill>
                  <a:srgbClr val="FFFF99"/>
                </a:solidFill>
                <a:latin typeface="Arial" charset="0"/>
                <a:cs typeface="Arial" charset="0"/>
              </a:rPr>
              <a:t>Optimistic* scenario: Moderate increase in “warm ocean” frequency </a:t>
            </a:r>
            <a:r>
              <a:rPr lang="en-CA" altLang="en-US" sz="1400">
                <a:solidFill>
                  <a:srgbClr val="FFFF99"/>
                </a:solidFill>
                <a:latin typeface="Arial" charset="0"/>
                <a:cs typeface="Arial" charset="0"/>
              </a:rPr>
              <a:t>i.e. WCVI salmon production declines likely similar to mid 80s &amp; mid 90s so </a:t>
            </a:r>
            <a:r>
              <a:rPr lang="en-CA" altLang="en-US" sz="1400" u="sng">
                <a:solidFill>
                  <a:srgbClr val="FFFF99"/>
                </a:solidFill>
                <a:latin typeface="Arial" charset="0"/>
                <a:cs typeface="Arial" charset="0"/>
              </a:rPr>
              <a:t>local fisheries persist</a:t>
            </a:r>
          </a:p>
        </p:txBody>
      </p:sp>
      <p:sp>
        <p:nvSpPr>
          <p:cNvPr id="29702" name="TextBox 5"/>
          <p:cNvSpPr txBox="1">
            <a:spLocks noChangeArrowheads="1"/>
          </p:cNvSpPr>
          <p:nvPr/>
        </p:nvSpPr>
        <p:spPr bwMode="auto">
          <a:xfrm>
            <a:off x="4800600" y="1552575"/>
            <a:ext cx="426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CA" altLang="en-US" sz="1800">
                <a:solidFill>
                  <a:srgbClr val="FFFF99"/>
                </a:solidFill>
                <a:latin typeface="Arial" charset="0"/>
                <a:cs typeface="Arial" charset="0"/>
              </a:rPr>
              <a:t>Pessimistic** scenario: Larger increase of “warm ocean” frequency</a:t>
            </a:r>
            <a:r>
              <a:rPr lang="en-CA" altLang="en-US" sz="1400">
                <a:solidFill>
                  <a:srgbClr val="FFFF99"/>
                </a:solidFill>
                <a:latin typeface="Arial" charset="0"/>
                <a:cs typeface="Arial" charset="0"/>
              </a:rPr>
              <a:t> i.e. WCVI salmon production declines likely more severe than mid-80s &amp; 90s so </a:t>
            </a:r>
            <a:r>
              <a:rPr lang="en-CA" altLang="en-US" sz="1400" u="sng">
                <a:solidFill>
                  <a:srgbClr val="FFFF99"/>
                </a:solidFill>
                <a:latin typeface="Arial" charset="0"/>
                <a:cs typeface="Arial" charset="0"/>
              </a:rPr>
              <a:t>local fisheries collapse</a:t>
            </a:r>
            <a:r>
              <a:rPr lang="en-CA" altLang="en-US" sz="1400">
                <a:solidFill>
                  <a:srgbClr val="FFFF99"/>
                </a:solidFill>
                <a:latin typeface="Arial" charset="0"/>
                <a:cs typeface="Arial" charset="0"/>
              </a:rPr>
              <a:t>. </a:t>
            </a:r>
          </a:p>
        </p:txBody>
      </p:sp>
      <p:sp>
        <p:nvSpPr>
          <p:cNvPr id="29703" name="TextBox 1"/>
          <p:cNvSpPr txBox="1">
            <a:spLocks noChangeArrowheads="1"/>
          </p:cNvSpPr>
          <p:nvPr/>
        </p:nvSpPr>
        <p:spPr bwMode="auto">
          <a:xfrm>
            <a:off x="0" y="6488113"/>
            <a:ext cx="9144000" cy="369887"/>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CA" altLang="en-US" sz="1800">
                <a:solidFill>
                  <a:srgbClr val="FFFF99"/>
                </a:solidFill>
                <a:latin typeface="Arial" charset="0"/>
                <a:cs typeface="Arial" charset="0"/>
              </a:rPr>
              <a:t>*GHG emission rate decreases, ** GHG emission rate remains at current levels</a:t>
            </a:r>
            <a:endParaRPr lang="en-CA" altLang="en-US" sz="1800">
              <a:solidFill>
                <a:prstClr val="white"/>
              </a:solidFill>
              <a:latin typeface="Arial" charset="0"/>
            </a:endParaRPr>
          </a:p>
        </p:txBody>
      </p:sp>
    </p:spTree>
    <p:extLst>
      <p:ext uri="{BB962C8B-B14F-4D97-AF65-F5344CB8AC3E}">
        <p14:creationId xmlns:p14="http://schemas.microsoft.com/office/powerpoint/2010/main" val="9874778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8100" y="0"/>
            <a:ext cx="9144000" cy="6705600"/>
          </a:xfrm>
          <a:solidFill>
            <a:srgbClr val="0000FF"/>
          </a:solidFill>
        </p:spPr>
        <p:txBody>
          <a:bodyPr/>
          <a:lstStyle/>
          <a:p>
            <a:pPr eaLnBrk="1" hangingPunct="1"/>
            <a:r>
              <a:rPr lang="en-US" altLang="en-US" sz="1600" smtClean="0"/>
              <a:t/>
            </a:r>
            <a:br>
              <a:rPr lang="en-US" altLang="en-US" sz="1600" smtClean="0"/>
            </a:br>
            <a:r>
              <a:rPr lang="en-US" altLang="en-US" sz="2400" smtClean="0">
                <a:solidFill>
                  <a:schemeClr val="bg1"/>
                </a:solidFill>
              </a:rPr>
              <a:t> </a:t>
            </a:r>
            <a:r>
              <a:rPr lang="en-US" altLang="en-US" sz="2000" smtClean="0">
                <a:solidFill>
                  <a:schemeClr val="bg1"/>
                </a:solidFill>
              </a:rPr>
              <a:t/>
            </a:r>
            <a:br>
              <a:rPr lang="en-US" altLang="en-US" sz="2000" smtClean="0">
                <a:solidFill>
                  <a:schemeClr val="bg1"/>
                </a:solidFill>
              </a:rPr>
            </a:br>
            <a:endParaRPr lang="en-US" altLang="en-US" sz="2000" smtClean="0">
              <a:solidFill>
                <a:schemeClr val="bg1"/>
              </a:solidFill>
            </a:endParaRPr>
          </a:p>
        </p:txBody>
      </p:sp>
      <p:sp>
        <p:nvSpPr>
          <p:cNvPr id="3" name="TextBox 2"/>
          <p:cNvSpPr txBox="1"/>
          <p:nvPr/>
        </p:nvSpPr>
        <p:spPr>
          <a:xfrm>
            <a:off x="228600" y="22225"/>
            <a:ext cx="8839200" cy="7510463"/>
          </a:xfrm>
          <a:prstGeom prst="rect">
            <a:avLst/>
          </a:prstGeom>
          <a:noFill/>
        </p:spPr>
        <p:txBody>
          <a:bodyPr>
            <a:spAutoFit/>
          </a:bodyPr>
          <a:lstStyle/>
          <a:p>
            <a:pPr algn="ctr" fontAlgn="base">
              <a:spcBef>
                <a:spcPct val="0"/>
              </a:spcBef>
              <a:spcAft>
                <a:spcPct val="0"/>
              </a:spcAft>
              <a:defRPr/>
            </a:pPr>
            <a:r>
              <a:rPr lang="en-CA" sz="3200" dirty="0">
                <a:solidFill>
                  <a:prstClr val="white"/>
                </a:solidFill>
                <a:latin typeface="Arial" charset="0"/>
              </a:rPr>
              <a:t>Conclusions</a:t>
            </a:r>
          </a:p>
          <a:p>
            <a:pPr marL="342900" indent="-342900" fontAlgn="base">
              <a:spcBef>
                <a:spcPct val="0"/>
              </a:spcBef>
              <a:spcAft>
                <a:spcPct val="0"/>
              </a:spcAft>
              <a:buFont typeface="Arial" pitchFamily="34" charset="0"/>
              <a:buChar char="•"/>
              <a:defRPr/>
            </a:pPr>
            <a:endParaRPr lang="en-CA" sz="800" dirty="0">
              <a:solidFill>
                <a:prstClr val="white"/>
              </a:solidFill>
              <a:latin typeface="Arial" charset="0"/>
            </a:endParaRPr>
          </a:p>
          <a:p>
            <a:pPr marL="342900" indent="-342900" fontAlgn="base">
              <a:spcBef>
                <a:spcPct val="0"/>
              </a:spcBef>
              <a:spcAft>
                <a:spcPct val="0"/>
              </a:spcAft>
              <a:buFont typeface="Arial" pitchFamily="34" charset="0"/>
              <a:buChar char="•"/>
              <a:defRPr/>
            </a:pPr>
            <a:r>
              <a:rPr lang="en-CA" sz="2000" dirty="0">
                <a:solidFill>
                  <a:prstClr val="white"/>
                </a:solidFill>
                <a:latin typeface="Arial" charset="0"/>
              </a:rPr>
              <a:t>Overview of CVC status &amp; future climate trends in freshwater &amp; ocean ecosystems suggest freshwater trends are already apparent &amp; significant, climate-induced changes to both are likely between now and 2050.</a:t>
            </a:r>
          </a:p>
          <a:p>
            <a:pPr fontAlgn="base">
              <a:spcBef>
                <a:spcPct val="0"/>
              </a:spcBef>
              <a:spcAft>
                <a:spcPct val="0"/>
              </a:spcAft>
              <a:defRPr/>
            </a:pPr>
            <a:endParaRPr lang="en-CA" sz="2000" dirty="0">
              <a:solidFill>
                <a:prstClr val="white"/>
              </a:solidFill>
              <a:latin typeface="Arial" charset="0"/>
            </a:endParaRPr>
          </a:p>
          <a:p>
            <a:pPr marL="285750" indent="-285750" fontAlgn="base">
              <a:spcBef>
                <a:spcPct val="0"/>
              </a:spcBef>
              <a:spcAft>
                <a:spcPct val="0"/>
              </a:spcAft>
              <a:buFont typeface="Arial" pitchFamily="34" charset="0"/>
              <a:buChar char="•"/>
              <a:defRPr/>
            </a:pPr>
            <a:r>
              <a:rPr lang="en-CA" sz="2000" dirty="0">
                <a:solidFill>
                  <a:prstClr val="white"/>
                </a:solidFill>
                <a:latin typeface="Arial" charset="0"/>
              </a:rPr>
              <a:t>Pathways of effects models (POE) within freshwater and marine ecosystems at both local and broader spatial scales may be used to develop insights into future CVC impacts on Chinook &amp; other salmon CUs.</a:t>
            </a:r>
          </a:p>
          <a:p>
            <a:pPr marL="285750" indent="-285750" fontAlgn="base">
              <a:spcBef>
                <a:spcPct val="0"/>
              </a:spcBef>
              <a:spcAft>
                <a:spcPct val="0"/>
              </a:spcAft>
              <a:buFont typeface="Arial" pitchFamily="34" charset="0"/>
              <a:buChar char="•"/>
              <a:defRPr/>
            </a:pPr>
            <a:endParaRPr lang="en-CA" sz="2000" dirty="0">
              <a:solidFill>
                <a:prstClr val="white"/>
              </a:solidFill>
              <a:latin typeface="Arial" charset="0"/>
            </a:endParaRPr>
          </a:p>
          <a:p>
            <a:pPr marL="285750" indent="-285750" fontAlgn="base">
              <a:spcBef>
                <a:spcPct val="0"/>
              </a:spcBef>
              <a:spcAft>
                <a:spcPct val="0"/>
              </a:spcAft>
              <a:buFont typeface="Arial" pitchFamily="34" charset="0"/>
              <a:buChar char="•"/>
              <a:defRPr/>
            </a:pPr>
            <a:r>
              <a:rPr lang="en-CA" sz="2000" dirty="0">
                <a:solidFill>
                  <a:prstClr val="white"/>
                </a:solidFill>
                <a:latin typeface="Arial" charset="0"/>
              </a:rPr>
              <a:t>Local to regional-scale POE model applications should be examined for match or mismatch of outcomes to observed production variations (e.g. </a:t>
            </a:r>
            <a:r>
              <a:rPr lang="en-CA" sz="2000" dirty="0" err="1">
                <a:solidFill>
                  <a:prstClr val="white"/>
                </a:solidFill>
                <a:latin typeface="Arial" charset="0"/>
              </a:rPr>
              <a:t>Dorner</a:t>
            </a:r>
            <a:r>
              <a:rPr lang="en-CA" sz="2000" dirty="0">
                <a:solidFill>
                  <a:prstClr val="white"/>
                </a:solidFill>
                <a:latin typeface="Arial" charset="0"/>
              </a:rPr>
              <a:t> &amp; Peterman R/S analysis) at similar scale(s) to help explain trends.</a:t>
            </a:r>
          </a:p>
          <a:p>
            <a:pPr fontAlgn="base">
              <a:spcBef>
                <a:spcPct val="0"/>
              </a:spcBef>
              <a:spcAft>
                <a:spcPct val="0"/>
              </a:spcAft>
              <a:defRPr/>
            </a:pPr>
            <a:endParaRPr lang="en-CA" sz="2000" dirty="0">
              <a:solidFill>
                <a:prstClr val="white"/>
              </a:solidFill>
              <a:latin typeface="Arial" charset="0"/>
            </a:endParaRPr>
          </a:p>
          <a:p>
            <a:pPr marL="285750" indent="-285750" fontAlgn="base">
              <a:spcBef>
                <a:spcPct val="0"/>
              </a:spcBef>
              <a:spcAft>
                <a:spcPct val="0"/>
              </a:spcAft>
              <a:buFont typeface="Arial" pitchFamily="34" charset="0"/>
              <a:buChar char="•"/>
              <a:defRPr/>
            </a:pPr>
            <a:r>
              <a:rPr lang="en-CA" sz="2000" dirty="0">
                <a:solidFill>
                  <a:prstClr val="white"/>
                </a:solidFill>
                <a:latin typeface="Arial" charset="0"/>
              </a:rPr>
              <a:t>“Coupled,” freshwater &amp; marine POE models can provide insights into potential causes of salmon production variations as one approach to assessing climate change in a cumulative-impacts context to account for freshwater </a:t>
            </a:r>
            <a:r>
              <a:rPr lang="en-CA" sz="2000" u="sng" dirty="0">
                <a:solidFill>
                  <a:prstClr val="white"/>
                </a:solidFill>
                <a:latin typeface="Arial" charset="0"/>
              </a:rPr>
              <a:t>and</a:t>
            </a:r>
            <a:r>
              <a:rPr lang="en-CA" sz="2000" dirty="0">
                <a:solidFill>
                  <a:prstClr val="white"/>
                </a:solidFill>
                <a:latin typeface="Arial" charset="0"/>
              </a:rPr>
              <a:t> marine effects (</a:t>
            </a:r>
            <a:r>
              <a:rPr lang="en-CA" dirty="0">
                <a:solidFill>
                  <a:prstClr val="white"/>
                </a:solidFill>
                <a:latin typeface="Arial" charset="0"/>
              </a:rPr>
              <a:t>e.g. CVC projections clearly suggest some salmon CUs in south coast BC will experience negative POE impacts accumulated first in freshwater and then in marine ecosystems driving acute production declines and future sustainability issues for DFO fisheries managers</a:t>
            </a:r>
            <a:r>
              <a:rPr lang="en-CA" sz="2000" dirty="0">
                <a:solidFill>
                  <a:prstClr val="white"/>
                </a:solidFill>
                <a:latin typeface="Arial" charset="0"/>
              </a:rPr>
              <a:t>).  </a:t>
            </a:r>
          </a:p>
          <a:p>
            <a:pPr marL="285750" indent="-285750" fontAlgn="base">
              <a:spcBef>
                <a:spcPct val="0"/>
              </a:spcBef>
              <a:spcAft>
                <a:spcPct val="0"/>
              </a:spcAft>
              <a:buFont typeface="Arial" pitchFamily="34" charset="0"/>
              <a:buChar char="•"/>
              <a:defRPr/>
            </a:pPr>
            <a:endParaRPr lang="en-CA" sz="2400" dirty="0">
              <a:solidFill>
                <a:prstClr val="white"/>
              </a:solidFill>
              <a:latin typeface="Arial" charset="0"/>
            </a:endParaRPr>
          </a:p>
          <a:p>
            <a:pPr marL="285750" indent="-285750" fontAlgn="base">
              <a:spcBef>
                <a:spcPct val="0"/>
              </a:spcBef>
              <a:spcAft>
                <a:spcPct val="0"/>
              </a:spcAft>
              <a:buFont typeface="Arial" pitchFamily="34" charset="0"/>
              <a:buChar char="•"/>
              <a:defRPr/>
            </a:pPr>
            <a:endParaRPr lang="en-CA" sz="2400" dirty="0">
              <a:solidFill>
                <a:prstClr val="white"/>
              </a:solidFill>
              <a:latin typeface="Arial" charset="0"/>
            </a:endParaRPr>
          </a:p>
          <a:p>
            <a:pPr marL="285750" indent="-285750" algn="ctr" fontAlgn="base">
              <a:spcBef>
                <a:spcPct val="0"/>
              </a:spcBef>
              <a:spcAft>
                <a:spcPct val="0"/>
              </a:spcAft>
              <a:buFont typeface="Arial" pitchFamily="34" charset="0"/>
              <a:buChar char="•"/>
              <a:defRPr/>
            </a:pPr>
            <a:endParaRPr lang="en-CA" dirty="0">
              <a:solidFill>
                <a:prstClr val="white"/>
              </a:solidFill>
              <a:latin typeface="Arial" charset="0"/>
            </a:endParaRPr>
          </a:p>
        </p:txBody>
      </p:sp>
    </p:spTree>
    <p:extLst>
      <p:ext uri="{BB962C8B-B14F-4D97-AF65-F5344CB8AC3E}">
        <p14:creationId xmlns:p14="http://schemas.microsoft.com/office/powerpoint/2010/main" val="11847381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Ripple">
  <a:themeElements>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Rip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Rippl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Rippl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Rippl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Rippl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Rippl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Rippl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Rippl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Rippl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148</TotalTime>
  <Words>2025</Words>
  <Application>Microsoft Office PowerPoint</Application>
  <PresentationFormat>On-screen Show (4:3)</PresentationFormat>
  <Paragraphs>280</Paragraphs>
  <Slides>22</Slides>
  <Notes>8</Notes>
  <HiddenSlides>0</HiddenSlides>
  <MMClips>0</MMClips>
  <ScaleCrop>false</ScaleCrop>
  <HeadingPairs>
    <vt:vector size="6" baseType="variant">
      <vt:variant>
        <vt:lpstr>Theme</vt:lpstr>
      </vt:variant>
      <vt:variant>
        <vt:i4>7</vt:i4>
      </vt:variant>
      <vt:variant>
        <vt:lpstr>Embedded OLE Servers</vt:lpstr>
      </vt:variant>
      <vt:variant>
        <vt:i4>2</vt:i4>
      </vt:variant>
      <vt:variant>
        <vt:lpstr>Slide Titles</vt:lpstr>
      </vt:variant>
      <vt:variant>
        <vt:i4>22</vt:i4>
      </vt:variant>
    </vt:vector>
  </HeadingPairs>
  <TitlesOfParts>
    <vt:vector size="31" baseType="lpstr">
      <vt:lpstr>Office Theme</vt:lpstr>
      <vt:lpstr>1_Office Theme</vt:lpstr>
      <vt:lpstr>Default Design</vt:lpstr>
      <vt:lpstr>1_Default Design</vt:lpstr>
      <vt:lpstr>2_Default Design</vt:lpstr>
      <vt:lpstr>3_Default Design</vt:lpstr>
      <vt:lpstr>Ripple</vt:lpstr>
      <vt:lpstr>Image</vt:lpstr>
      <vt:lpstr>Bitmap Image</vt:lpstr>
      <vt:lpstr>PowerPoint Presentation</vt:lpstr>
      <vt:lpstr>PowerPoint Presentation</vt:lpstr>
      <vt:lpstr>PowerPoint Presentation</vt:lpstr>
      <vt:lpstr>Escapement Monitoring Sites</vt:lpstr>
      <vt:lpstr>Given their life history variations and spatial distribution, developing effective EBM of wild salmon poses a  major challenge?</vt:lpstr>
      <vt:lpstr>CU-EU status &amp; trends are driven by combinations of natural and human induced disturbance events &amp; regimes (NIDER &amp; HIDER) acting on one or more life history stages anywhere in the JAZ.</vt:lpstr>
      <vt:lpstr>PowerPoint Presentation</vt:lpstr>
      <vt:lpstr>Pacific Rim Anadromous Salmon Stocks are Likely to be Especially Sensitive to Climate Change Effects due to Their Life History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Hypothesis: Barkley Sound sockeye are especially sensitive to CVC effects because of their transitional zone location over which the subarctic domain has a varying influence (Fulton and LeBrasseur 1985)   </vt:lpstr>
      <vt:lpstr>Hypothesis:  Exotic Species on the BC Coast in 1983 &amp; 2005 Suggest Ecosystem Reorganization (J. Fulton-83 &amp; M. Trudel-05 P.B.S.) </vt:lpstr>
      <vt:lpstr>PowerPoint Presentation</vt:lpstr>
      <vt:lpstr>Complex POE Model for a Marine Ecosystem:  Barkley Sd. Sockeye, two-state, production-model, reflecting  PDO-ENSO induced reorganization of biophysical properties of the Northern California Current System  (Hyatt et al. PSARC 1989)</vt:lpstr>
      <vt:lpstr>PowerPoint Presentation</vt:lpstr>
      <vt:lpstr>NOAA Earth Simulator 2 Climate model WCVI-SST projections to 2060 relative to 2006-2011 mean (adapted from Preikshot and Perry 2013)</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dc:creator>
  <cp:lastModifiedBy>Kim</cp:lastModifiedBy>
  <cp:revision>23</cp:revision>
  <dcterms:created xsi:type="dcterms:W3CDTF">2017-03-01T05:01:11Z</dcterms:created>
  <dcterms:modified xsi:type="dcterms:W3CDTF">2017-03-01T07:41:31Z</dcterms:modified>
</cp:coreProperties>
</file>