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5" r:id="rId4"/>
    <p:sldMasterId id="2147483710" r:id="rId5"/>
    <p:sldMasterId id="2147483722" r:id="rId6"/>
    <p:sldMasterId id="2147483759" r:id="rId7"/>
    <p:sldMasterId id="2147483771" r:id="rId8"/>
    <p:sldMasterId id="2147483784" r:id="rId9"/>
    <p:sldMasterId id="2147483797" r:id="rId10"/>
  </p:sldMasterIdLst>
  <p:notesMasterIdLst>
    <p:notesMasterId r:id="rId42"/>
  </p:notesMasterIdLst>
  <p:handoutMasterIdLst>
    <p:handoutMasterId r:id="rId43"/>
  </p:handoutMasterIdLst>
  <p:sldIdLst>
    <p:sldId id="368" r:id="rId11"/>
    <p:sldId id="350" r:id="rId12"/>
    <p:sldId id="369" r:id="rId13"/>
    <p:sldId id="370" r:id="rId14"/>
    <p:sldId id="435" r:id="rId15"/>
    <p:sldId id="371" r:id="rId16"/>
    <p:sldId id="372" r:id="rId17"/>
    <p:sldId id="375" r:id="rId18"/>
    <p:sldId id="376" r:id="rId19"/>
    <p:sldId id="418" r:id="rId20"/>
    <p:sldId id="373" r:id="rId21"/>
    <p:sldId id="356" r:id="rId22"/>
    <p:sldId id="408" r:id="rId23"/>
    <p:sldId id="381" r:id="rId24"/>
    <p:sldId id="407" r:id="rId25"/>
    <p:sldId id="420" r:id="rId26"/>
    <p:sldId id="422" r:id="rId27"/>
    <p:sldId id="423" r:id="rId28"/>
    <p:sldId id="403" r:id="rId29"/>
    <p:sldId id="415" r:id="rId30"/>
    <p:sldId id="421" r:id="rId31"/>
    <p:sldId id="397" r:id="rId32"/>
    <p:sldId id="399" r:id="rId33"/>
    <p:sldId id="402" r:id="rId34"/>
    <p:sldId id="391" r:id="rId35"/>
    <p:sldId id="392" r:id="rId36"/>
    <p:sldId id="394" r:id="rId37"/>
    <p:sldId id="432" r:id="rId38"/>
    <p:sldId id="396" r:id="rId39"/>
    <p:sldId id="302" r:id="rId40"/>
    <p:sldId id="436" r:id="rId41"/>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631"/>
    <a:srgbClr val="544942"/>
    <a:srgbClr val="008000"/>
    <a:srgbClr val="007E39"/>
    <a:srgbClr val="1E5260"/>
    <a:srgbClr val="212911"/>
    <a:srgbClr val="DF402F"/>
    <a:srgbClr val="21EB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46" autoAdjust="0"/>
    <p:restoredTop sz="95851" autoAdjust="0"/>
  </p:normalViewPr>
  <p:slideViewPr>
    <p:cSldViewPr>
      <p:cViewPr>
        <p:scale>
          <a:sx n="70" d="100"/>
          <a:sy n="70" d="100"/>
        </p:scale>
        <p:origin x="1112" y="2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12"/>
    </p:cViewPr>
  </p:sorterViewPr>
  <p:notesViewPr>
    <p:cSldViewPr>
      <p:cViewPr varScale="1">
        <p:scale>
          <a:sx n="48" d="100"/>
          <a:sy n="48" d="100"/>
        </p:scale>
        <p:origin x="2716"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handoutMaster" Target="handoutMasters/handoutMaster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heme" Target="theme/theme1.xml"/><Relationship Id="rId20" Type="http://schemas.openxmlformats.org/officeDocument/2006/relationships/slide" Target="slides/slide10.xml"/><Relationship Id="rId41"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de-DE"/>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E4BC7C7D-E16E-4261-971F-13658CAF817F}" type="datetimeFigureOut">
              <a:rPr lang="de-DE" smtClean="0"/>
              <a:pPr/>
              <a:t>25.02.2017</a:t>
            </a:fld>
            <a:endParaRPr lang="de-DE"/>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de-DE"/>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50056D53-BC30-4B7D-B0A3-E57A59E5964E}" type="slidenum">
              <a:rPr lang="de-DE" smtClean="0"/>
              <a:pPr/>
              <a:t>‹#›</a:t>
            </a:fld>
            <a:endParaRPr lang="de-DE"/>
          </a:p>
        </p:txBody>
      </p:sp>
    </p:spTree>
    <p:extLst>
      <p:ext uri="{BB962C8B-B14F-4D97-AF65-F5344CB8AC3E}">
        <p14:creationId xmlns:p14="http://schemas.microsoft.com/office/powerpoint/2010/main" val="23749192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de-DE"/>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2A2CEBBE-8782-4E01-AFDA-6AF3B01C161E}" type="datetimeFigureOut">
              <a:rPr lang="de-DE" smtClean="0"/>
              <a:pPr/>
              <a:t>25.02.2017</a:t>
            </a:fld>
            <a:endParaRPr lang="de-DE"/>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de-DE"/>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DE"/>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F5F54D5A-22CE-462E-86A6-2C32245FC98D}" type="slidenum">
              <a:rPr lang="de-DE" smtClean="0"/>
              <a:pPr/>
              <a:t>‹#›</a:t>
            </a:fld>
            <a:endParaRPr lang="de-DE"/>
          </a:p>
        </p:txBody>
      </p:sp>
    </p:spTree>
    <p:extLst>
      <p:ext uri="{BB962C8B-B14F-4D97-AF65-F5344CB8AC3E}">
        <p14:creationId xmlns:p14="http://schemas.microsoft.com/office/powerpoint/2010/main" val="323077822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 the  Douglas</a:t>
            </a:r>
            <a:r>
              <a:rPr lang="en-CA" baseline="0" dirty="0" smtClean="0"/>
              <a:t> Fir/Garry Oak Woodlands of coastal BC, w</a:t>
            </a:r>
            <a:r>
              <a:rPr lang="en-CA" dirty="0" smtClean="0"/>
              <a:t>e are using SCAD to prioritize </a:t>
            </a:r>
            <a:r>
              <a:rPr lang="en-CA" baseline="0" dirty="0" smtClean="0"/>
              <a:t>investments in land conservation, but doing so in a landscape were no ‘intact’ old-growth habitat remains.</a:t>
            </a:r>
            <a:r>
              <a:rPr lang="en-CA" dirty="0" smtClean="0"/>
              <a:t> This raises</a:t>
            </a:r>
            <a:r>
              <a:rPr lang="en-CA" baseline="0" dirty="0" smtClean="0"/>
              <a:t> the interesting question of where to start.  </a:t>
            </a:r>
            <a:r>
              <a:rPr lang="en-CA" dirty="0" smtClean="0"/>
              <a:t>In this talk, we’d</a:t>
            </a:r>
            <a:r>
              <a:rPr lang="en-CA" baseline="0" dirty="0" smtClean="0"/>
              <a:t> like to attract your feedback on an evolving approach we are using to prioritize areas for the restoration of ‘old growth’ ecosystems, under the assumption that the best restoration candidates are those areas that currently support the richest communities of species thought to rely on historic habitat attributes.  </a:t>
            </a:r>
            <a:endParaRPr lang="en-CA" dirty="0"/>
          </a:p>
        </p:txBody>
      </p:sp>
      <p:sp>
        <p:nvSpPr>
          <p:cNvPr id="4" name="Slide Number Placeholder 3"/>
          <p:cNvSpPr>
            <a:spLocks noGrp="1"/>
          </p:cNvSpPr>
          <p:nvPr>
            <p:ph type="sldNum" sz="quarter" idx="10"/>
          </p:nvPr>
        </p:nvSpPr>
        <p:spPr/>
        <p:txBody>
          <a:bodyPr/>
          <a:lstStyle/>
          <a:p>
            <a:fld id="{F5F54D5A-22CE-462E-86A6-2C32245FC98D}" type="slidenum">
              <a:rPr lang="de-DE" smtClean="0"/>
              <a:pPr/>
              <a:t>1</a:t>
            </a:fld>
            <a:endParaRPr lang="de-DE"/>
          </a:p>
        </p:txBody>
      </p:sp>
    </p:spTree>
    <p:extLst>
      <p:ext uri="{BB962C8B-B14F-4D97-AF65-F5344CB8AC3E}">
        <p14:creationId xmlns:p14="http://schemas.microsoft.com/office/powerpoint/2010/main" val="301049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F5F54D5A-22CE-462E-86A6-2C32245FC98D}" type="slidenum">
              <a:rPr lang="de-DE" smtClean="0"/>
              <a:pPr/>
              <a:t>2</a:t>
            </a:fld>
            <a:endParaRPr lang="de-DE"/>
          </a:p>
        </p:txBody>
      </p:sp>
    </p:spTree>
    <p:extLst>
      <p:ext uri="{BB962C8B-B14F-4D97-AF65-F5344CB8AC3E}">
        <p14:creationId xmlns:p14="http://schemas.microsoft.com/office/powerpoint/2010/main" val="243623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F54D5A-22CE-462E-86A6-2C32245FC98D}" type="slidenum">
              <a:rPr lang="de-DE" smtClean="0"/>
              <a:pPr/>
              <a:t>6</a:t>
            </a:fld>
            <a:endParaRPr lang="de-DE"/>
          </a:p>
        </p:txBody>
      </p:sp>
    </p:spTree>
    <p:extLst>
      <p:ext uri="{BB962C8B-B14F-4D97-AF65-F5344CB8AC3E}">
        <p14:creationId xmlns:p14="http://schemas.microsoft.com/office/powerpoint/2010/main" val="1559071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normAutofit/>
          </a:bodyPr>
          <a:lstStyle/>
          <a:p>
            <a:pPr marL="247620" indent="-247620" defTabSz="990478">
              <a:defRPr/>
            </a:pPr>
            <a:r>
              <a:rPr lang="en-CA" dirty="0" smtClean="0"/>
              <a:t>1. Can an old forest reliant bird species community be used to identify high priority areas of mature forest for old growth restoration?</a:t>
            </a:r>
          </a:p>
          <a:p>
            <a:pPr>
              <a:buNone/>
            </a:pPr>
            <a:r>
              <a:rPr lang="en-CA" dirty="0" smtClean="0"/>
              <a:t/>
            </a:r>
            <a:br>
              <a:rPr lang="en-CA" dirty="0" smtClean="0"/>
            </a:br>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F5F54D5A-22CE-462E-86A6-2C32245FC98D}" type="slidenum">
              <a:rPr lang="de-DE" smtClean="0">
                <a:solidFill>
                  <a:prstClr val="black"/>
                </a:solidFill>
              </a:rPr>
              <a:pPr/>
              <a:t>11</a:t>
            </a:fld>
            <a:endParaRPr lang="de-DE">
              <a:solidFill>
                <a:prstClr val="black"/>
              </a:solidFill>
            </a:endParaRPr>
          </a:p>
        </p:txBody>
      </p:sp>
    </p:spTree>
    <p:extLst>
      <p:ext uri="{BB962C8B-B14F-4D97-AF65-F5344CB8AC3E}">
        <p14:creationId xmlns:p14="http://schemas.microsoft.com/office/powerpoint/2010/main" val="2229542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54D5A-22CE-462E-86A6-2C32245FC98D}" type="slidenum">
              <a:rPr lang="de-DE" smtClean="0"/>
              <a:pPr/>
              <a:t>13</a:t>
            </a:fld>
            <a:endParaRPr lang="de-DE"/>
          </a:p>
        </p:txBody>
      </p:sp>
    </p:spTree>
    <p:extLst>
      <p:ext uri="{BB962C8B-B14F-4D97-AF65-F5344CB8AC3E}">
        <p14:creationId xmlns:p14="http://schemas.microsoft.com/office/powerpoint/2010/main" val="2155473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54D5A-22CE-462E-86A6-2C32245FC98D}" type="slidenum">
              <a:rPr lang="de-DE" smtClean="0"/>
              <a:pPr/>
              <a:t>15</a:t>
            </a:fld>
            <a:endParaRPr lang="de-DE"/>
          </a:p>
        </p:txBody>
      </p:sp>
    </p:spTree>
    <p:extLst>
      <p:ext uri="{BB962C8B-B14F-4D97-AF65-F5344CB8AC3E}">
        <p14:creationId xmlns:p14="http://schemas.microsoft.com/office/powerpoint/2010/main" val="2794962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54D5A-22CE-462E-86A6-2C32245FC98D}" type="slidenum">
              <a:rPr lang="de-DE" smtClean="0"/>
              <a:pPr/>
              <a:t>16</a:t>
            </a:fld>
            <a:endParaRPr lang="de-DE"/>
          </a:p>
        </p:txBody>
      </p:sp>
    </p:spTree>
    <p:extLst>
      <p:ext uri="{BB962C8B-B14F-4D97-AF65-F5344CB8AC3E}">
        <p14:creationId xmlns:p14="http://schemas.microsoft.com/office/powerpoint/2010/main" val="80658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54D5A-22CE-462E-86A6-2C32245FC98D}" type="slidenum">
              <a:rPr lang="de-DE" smtClean="0"/>
              <a:pPr/>
              <a:t>19</a:t>
            </a:fld>
            <a:endParaRPr lang="de-DE"/>
          </a:p>
        </p:txBody>
      </p:sp>
    </p:spTree>
    <p:extLst>
      <p:ext uri="{BB962C8B-B14F-4D97-AF65-F5344CB8AC3E}">
        <p14:creationId xmlns:p14="http://schemas.microsoft.com/office/powerpoint/2010/main" val="3923130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54D5A-22CE-462E-86A6-2C32245FC98D}" type="slidenum">
              <a:rPr lang="de-DE" smtClean="0"/>
              <a:pPr/>
              <a:t>25</a:t>
            </a:fld>
            <a:endParaRPr lang="de-DE"/>
          </a:p>
        </p:txBody>
      </p:sp>
    </p:spTree>
    <p:extLst>
      <p:ext uri="{BB962C8B-B14F-4D97-AF65-F5344CB8AC3E}">
        <p14:creationId xmlns:p14="http://schemas.microsoft.com/office/powerpoint/2010/main" val="2971724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r>
              <a:rPr lang="en-US" altLang="en-US" b="1" smtClean="0"/>
              <a:t>Think of a reverse auction as similar to when a homeowner solicits multiple bids for work from contractors.</a:t>
            </a:r>
            <a:r>
              <a:rPr lang="en-US" altLang="en-US" smtClean="0"/>
              <a:t> The homeowner puts together a scope of work, solicit bids, and chooses a contractor based on some combination of factors including price and quality.</a:t>
            </a:r>
          </a:p>
          <a:p>
            <a:r>
              <a:rPr lang="en-US" altLang="en-US" smtClean="0"/>
              <a:t>Finally, based on estimates of the amount of habitat needed and the pricing of bids, BirdReturns accepted up to 80 percent of the bids. Each farmer received the price they bid. Just as with the contracting example, the lowest price didn’t always win, but it was a key criteria.</a:t>
            </a:r>
          </a:p>
          <a:p>
            <a:r>
              <a:rPr lang="en-US" altLang="en-US" smtClean="0"/>
              <a:t>Farmer’s bids varied based on factors such as water cost, soil conditions, labor costs associated with creating the temporary habitat, and economic risks the program might create like not being able to plant on time in the spring.</a:t>
            </a:r>
          </a:p>
          <a:p>
            <a:r>
              <a:rPr lang="en-US" altLang="en-US" smtClean="0"/>
              <a:t>BirdReturns has many advantages over conservation programs that set a single, uniform price for all farmers.</a:t>
            </a:r>
          </a:p>
          <a:p>
            <a:r>
              <a:rPr lang="en-US" altLang="en-US" smtClean="0"/>
              <a:t>If the price is too low, there will be insufficient demand and too few farmers will sign up for the program. If the price is too high, there will be an excess of demand and the government will over-pay. In a time of huge societal needs and competing demands for scarce public dollars, such over-payment means that other valuable programs are not being funded.</a:t>
            </a:r>
          </a:p>
          <a:p>
            <a:r>
              <a:rPr lang="en-US" altLang="en-US" smtClean="0"/>
              <a:t>In a reverse auction, the farmer sets the price, a price based on producing habitat. Farmers understand this intuitively. It is how they work, how they get paid for producing crops.</a:t>
            </a:r>
          </a:p>
          <a:p>
            <a:r>
              <a:rPr lang="en-US" altLang="en-US" smtClean="0"/>
              <a:t>As one farmer put it at one of the Conservancy’s initial meetings: “You want us to grow birds, like we grow rice. We know how to do that.”</a:t>
            </a:r>
          </a:p>
          <a:p>
            <a:endParaRPr lang="en-US" altLang="en-US" smtClean="0"/>
          </a:p>
          <a:p>
            <a:endParaRPr lang="en-US" altLang="en-US" smtClean="0"/>
          </a:p>
          <a:p>
            <a:r>
              <a:rPr lang="en-US" altLang="en-US" smtClean="0"/>
              <a:t>Farmer’s bids varied based on factors such as water cost, soil conditions, labor costs associated with creating the temporary habitat, and economic risks the program might create like not being able to plant on time in the spring.</a:t>
            </a:r>
          </a:p>
          <a:p>
            <a:endParaRPr lang="en-US" altLang="en-US" smtClean="0"/>
          </a:p>
        </p:txBody>
      </p:sp>
      <p:sp>
        <p:nvSpPr>
          <p:cNvPr id="4" name="Slide Number Placeholder 3"/>
          <p:cNvSpPr>
            <a:spLocks noGrp="1"/>
          </p:cNvSpPr>
          <p:nvPr>
            <p:ph type="sldNum" sz="quarter" idx="5"/>
          </p:nvPr>
        </p:nvSpPr>
        <p:spPr/>
        <p:txBody>
          <a:bodyPr/>
          <a:lstStyle/>
          <a:p>
            <a:pPr>
              <a:defRPr/>
            </a:pPr>
            <a:fld id="{8597DAC2-24DD-4A7E-96CA-492DF912FDCA}" type="slidenum">
              <a:rPr lang="en-US">
                <a:solidFill>
                  <a:prstClr val="black"/>
                </a:solidFill>
              </a:rPr>
              <a:pPr>
                <a:defRPr/>
              </a:pPr>
              <a:t>28</a:t>
            </a:fld>
            <a:endParaRPr lang="en-US">
              <a:solidFill>
                <a:prstClr val="black"/>
              </a:solidFill>
            </a:endParaRPr>
          </a:p>
        </p:txBody>
      </p:sp>
    </p:spTree>
    <p:extLst>
      <p:ext uri="{BB962C8B-B14F-4D97-AF65-F5344CB8AC3E}">
        <p14:creationId xmlns:p14="http://schemas.microsoft.com/office/powerpoint/2010/main" val="3153544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231F3D-6B69-4778-85C7-0F935A7D4D22}" type="datetime1">
              <a:rPr lang="en-US" smtClean="0"/>
              <a:pPr/>
              <a:t>2/25/2017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0EC23C-49B0-4622-B56F-485C54106198}" type="datetime1">
              <a:rPr lang="en-US" smtClean="0"/>
              <a:pPr/>
              <a:t>2/25/2017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4BB740-1099-4C64-AF3C-4E553E92B8DC}" type="datetime1">
              <a:rPr lang="en-US" smtClean="0"/>
              <a:pPr/>
              <a:t>2/25/2017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44CD34-5E61-4963-95CD-E9D25556BE58}" type="datetime1">
              <a:rPr lang="en-US" smtClean="0"/>
              <a:pPr/>
              <a:t>2/25/2017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2C0C82-4313-4C17-AE05-5F73B9693849}" type="datetime1">
              <a:rPr lang="en-US" smtClean="0"/>
              <a:pPr/>
              <a:t>2/25/2017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DC6234-425C-4CF6-860D-508E2B1D61DD}" type="datetime1">
              <a:rPr lang="en-US" smtClean="0"/>
              <a:pPr/>
              <a:t>2/25/2017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1CE6FD-B497-4790-B5D9-5695F8465869}" type="datetime1">
              <a:rPr lang="en-US" smtClean="0"/>
              <a:pPr/>
              <a:t>2/25/2017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9504D4-5ACF-4C14-B9E3-B181683B727E}" type="datetime1">
              <a:rPr lang="en-US" smtClean="0"/>
              <a:pPr/>
              <a:t>2/25/2017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6301C0-F60F-468D-82E3-628BE63461F4}" type="datetime1">
              <a:rPr lang="en-US" smtClean="0"/>
              <a:pPr/>
              <a:t>2/25/2017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83B4CD-C98B-43FE-AF7B-67A4BB6FE2C7}" type="datetime1">
              <a:rPr lang="en-US" smtClean="0"/>
              <a:pPr/>
              <a:t>2/25/2017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7FFC22-F369-4BCC-B321-C5D39F92E349}" type="datetime1">
              <a:rPr lang="en-US" smtClean="0"/>
              <a:pPr/>
              <a:t>2/25/2017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612"/>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4C7BC4F-0371-46EF-8B22-10F9B5B672EA}"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B5FC280-E091-487F-A714-3D194F436A7E}"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291235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6E33442-6D06-40AD-AEB8-3B50160F3C37}"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09D4F7-D57C-4320-8CFB-1B05CBB0EBE9}"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646934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7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AF5FFA7-8A96-40E0-BC15-A3960D91C005}"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CC93AD9-B6EF-47F7-8DC7-D48BBDEFA583}"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259266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1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1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94447BB-9D2A-4D60-85A6-B60E58BB58AB}"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06ED354-19E8-479D-B873-C2560F668E73}"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896705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1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64BFA5D-907C-4D52-A1ED-858507B265FB}" type="datetimeFigureOut">
              <a:rPr lang="en-US">
                <a:solidFill>
                  <a:prstClr val="white">
                    <a:tint val="75000"/>
                  </a:prstClr>
                </a:solidFill>
              </a:rPr>
              <a:pPr>
                <a:defRPr/>
              </a:pPr>
              <a:t>2/25/2017</a:t>
            </a:fld>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FD900C75-AB06-4625-ADF6-5EF5428A6F4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512467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0FFCE18-60EC-4C9C-B7DC-8E09C99B3479}" type="datetimeFigureOut">
              <a:rPr lang="en-US">
                <a:solidFill>
                  <a:prstClr val="white">
                    <a:tint val="75000"/>
                  </a:prstClr>
                </a:solidFill>
              </a:rPr>
              <a:pPr>
                <a:defRPr/>
              </a:pPr>
              <a:t>2/25/2017</a:t>
            </a:fld>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10F66DAF-34A7-454E-9B9F-D8D6BC03B93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4473146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70B560B-755F-4026-91AE-35F4C43C6CF5}" type="datetimeFigureOut">
              <a:rPr lang="en-US">
                <a:solidFill>
                  <a:prstClr val="white">
                    <a:tint val="75000"/>
                  </a:prstClr>
                </a:solidFill>
              </a:rPr>
              <a:pPr>
                <a:defRPr/>
              </a:pPr>
              <a:t>2/25/2017</a:t>
            </a:fld>
            <a:endParaRPr lang="en-US">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A947BF05-139F-44DA-B145-73E90FFBDBAD}"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0606055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69" y="273187"/>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7D56B47-DE74-4A63-A3D3-FBA4F54512D8}"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6764752-0582-4975-960A-2C043461618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1644785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59C6BA3-4D65-40C7-96AC-7A77164789DE}"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55B7B5E-9532-476B-9B43-50B28EE01FDC}"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191850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8568583-9869-4A3D-A7D3-B4E1A8C4A0E4}"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EB66C2B-DD45-48D6-BEF7-642D78D1EF7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7210377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3"/>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773"/>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852AA7B-3BE7-4DB6-B4C6-270C6EB59B1B}"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C5E8AAF-2503-4453-BBFA-A4F203CB8B8F}"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2283341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612"/>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A13C1D7-3BAC-4BCB-870C-F31A3306FC95}"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7FDE4CA-4786-4D80-9BBE-9FB63BDBE885}"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946076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E4C689B-C022-45E8-824E-C9B0ED04AC25}"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B9EFEDD-FF05-43F7-814C-42EB3CBEE4B9}"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0176854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7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415D647-8DFD-4366-96D6-C55CB377492A}"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9A00446-E0BA-44C1-A49F-C7179C943316}"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2053803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1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1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4D05AB5-0C76-423F-8B8C-6CF4DD5B5B15}"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A966FDA-ABE6-4BE4-8E43-7E37516AA9D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3612118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1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E078ACE-4B97-4329-BC6B-46EB5D2EBA8A}" type="datetimeFigureOut">
              <a:rPr lang="en-US">
                <a:solidFill>
                  <a:prstClr val="white">
                    <a:tint val="75000"/>
                  </a:prstClr>
                </a:solidFill>
              </a:rPr>
              <a:pPr>
                <a:defRPr/>
              </a:pPr>
              <a:t>2/25/2017</a:t>
            </a:fld>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459DC1A-A4D3-41B4-AB2B-58D94DDFF71E}"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0047739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ED5A5B6-7A9B-4092-9D44-F28535FBC211}" type="datetimeFigureOut">
              <a:rPr lang="en-US">
                <a:solidFill>
                  <a:prstClr val="white">
                    <a:tint val="75000"/>
                  </a:prstClr>
                </a:solidFill>
              </a:rPr>
              <a:pPr>
                <a:defRPr/>
              </a:pPr>
              <a:t>2/25/2017</a:t>
            </a:fld>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1D02256B-BBB2-4685-BAD2-D3CEB5514C9A}"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1218330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C4D0A07-DCE5-4F4A-826E-521BA328805F}" type="datetimeFigureOut">
              <a:rPr lang="en-US">
                <a:solidFill>
                  <a:prstClr val="white">
                    <a:tint val="75000"/>
                  </a:prstClr>
                </a:solidFill>
              </a:rPr>
              <a:pPr>
                <a:defRPr/>
              </a:pPr>
              <a:t>2/25/2017</a:t>
            </a:fld>
            <a:endParaRPr lang="en-US">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4690A3A3-F116-4F5A-95B0-E6B225626B0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4337821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69" y="273187"/>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6D76F03-AF61-41B7-B1E1-561D910F988D}"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59412DA-D00D-4F2F-B880-37DC451C822F}"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1245851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1ADCD63-BA03-4B5C-B9C8-D6BFC63D0DFB}"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F60089E-554C-41CE-9975-170D0860A4AC}"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2691459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C5756EB-EB0E-4895-BF07-A6FE65069435}"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DBBBF4B-DD2A-4446-958E-315CF9769972}"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3217864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3"/>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773"/>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AD85B13-B99D-4692-B081-0713D920DF2F}"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2AE9C19-CCD8-4299-8B1B-127848647C59}"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6287036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p:spPr>
        <p:txBody>
          <a:bodyPr/>
          <a:lstStyle>
            <a:lvl1pPr>
              <a:defRPr/>
            </a:lvl1pPr>
          </a:lstStyle>
          <a:p>
            <a:pPr>
              <a:defRPr/>
            </a:pPr>
            <a:endParaRPr lang="en-US">
              <a:solidFill>
                <a:prstClr val="white">
                  <a:tint val="75000"/>
                </a:prstClr>
              </a:solidFill>
            </a:endParaRPr>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pPr>
              <a:defRPr/>
            </a:pPr>
            <a:endParaRPr lang="en-US">
              <a:solidFill>
                <a:prstClr val="white">
                  <a:tint val="75000"/>
                </a:prstClr>
              </a:solidFill>
            </a:endParaRPr>
          </a:p>
        </p:txBody>
      </p:sp>
      <p:sp>
        <p:nvSpPr>
          <p:cNvPr id="9" name="Slide Number Placeholder 8"/>
          <p:cNvSpPr>
            <a:spLocks noGrp="1"/>
          </p:cNvSpPr>
          <p:nvPr>
            <p:ph type="sldNum" sz="quarter" idx="12"/>
          </p:nvPr>
        </p:nvSpPr>
        <p:spPr>
          <a:xfrm>
            <a:off x="6553200" y="6248400"/>
            <a:ext cx="1905000" cy="457200"/>
          </a:xfrm>
        </p:spPr>
        <p:txBody>
          <a:bodyPr/>
          <a:lstStyle>
            <a:lvl1pPr>
              <a:defRPr/>
            </a:lvl1pPr>
          </a:lstStyle>
          <a:p>
            <a:pPr>
              <a:defRPr/>
            </a:pPr>
            <a:fld id="{F579887C-EA62-40C4-A1C2-825490B716D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1907170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612"/>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231F3D-6B69-4778-85C7-0F935A7D4D22}" type="datetime1">
              <a:rPr lang="en-US" smtClean="0">
                <a:solidFill>
                  <a:prstClr val="black">
                    <a:tint val="75000"/>
                  </a:prstClr>
                </a:solidFill>
              </a:rPr>
              <a:pPr/>
              <a:t>2/25/2017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123905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0EC23C-49B0-4622-B56F-485C54106198}" type="datetime1">
              <a:rPr lang="en-US" smtClean="0">
                <a:solidFill>
                  <a:prstClr val="black">
                    <a:tint val="75000"/>
                  </a:prstClr>
                </a:solidFill>
              </a:rPr>
              <a:pPr/>
              <a:t>2/25/2017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859556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7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4BB740-1099-4C64-AF3C-4E553E92B8DC}" type="datetime1">
              <a:rPr lang="en-US" smtClean="0">
                <a:solidFill>
                  <a:prstClr val="black">
                    <a:tint val="75000"/>
                  </a:prstClr>
                </a:solidFill>
              </a:rPr>
              <a:pPr/>
              <a:t>2/25/2017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429037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1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1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44CD34-5E61-4963-95CD-E9D25556BE58}" type="datetime1">
              <a:rPr lang="en-US" smtClean="0">
                <a:solidFill>
                  <a:prstClr val="black">
                    <a:tint val="75000"/>
                  </a:prstClr>
                </a:solidFill>
              </a:rPr>
              <a:pPr/>
              <a:t>2/25/2017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87402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1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2C0C82-4313-4C17-AE05-5F73B9693849}" type="datetime1">
              <a:rPr lang="en-US" smtClean="0">
                <a:solidFill>
                  <a:prstClr val="black">
                    <a:tint val="75000"/>
                  </a:prstClr>
                </a:solidFill>
              </a:rPr>
              <a:pPr/>
              <a:t>2/25/2017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769199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DC6234-425C-4CF6-860D-508E2B1D61DD}" type="datetime1">
              <a:rPr lang="en-US" smtClean="0">
                <a:solidFill>
                  <a:prstClr val="black">
                    <a:tint val="75000"/>
                  </a:prstClr>
                </a:solidFill>
              </a:rPr>
              <a:pPr/>
              <a:t>2/25/2017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771199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1CE6FD-B497-4790-B5D9-5695F8465869}" type="datetime1">
              <a:rPr lang="en-US" smtClean="0">
                <a:solidFill>
                  <a:prstClr val="black">
                    <a:tint val="75000"/>
                  </a:prstClr>
                </a:solidFill>
              </a:rPr>
              <a:pPr/>
              <a:t>2/25/2017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919225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69" y="273187"/>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9504D4-5ACF-4C14-B9E3-B181683B727E}" type="datetime1">
              <a:rPr lang="en-US" smtClean="0">
                <a:solidFill>
                  <a:prstClr val="black">
                    <a:tint val="75000"/>
                  </a:prstClr>
                </a:solidFill>
              </a:rPr>
              <a:pPr/>
              <a:t>2/25/2017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884307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6301C0-F60F-468D-82E3-628BE63461F4}" type="datetime1">
              <a:rPr lang="en-US" smtClean="0">
                <a:solidFill>
                  <a:prstClr val="black">
                    <a:tint val="75000"/>
                  </a:prstClr>
                </a:solidFill>
              </a:rPr>
              <a:pPr/>
              <a:t>2/25/2017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59390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83B4CD-C98B-43FE-AF7B-67A4BB6FE2C7}" type="datetime1">
              <a:rPr lang="en-US" smtClean="0">
                <a:solidFill>
                  <a:prstClr val="black">
                    <a:tint val="75000"/>
                  </a:prstClr>
                </a:solidFill>
              </a:rPr>
              <a:pPr/>
              <a:t>2/25/2017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923995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3"/>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773"/>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7FFC22-F369-4BCC-B321-C5D39F92E349}" type="datetime1">
              <a:rPr lang="en-US" smtClean="0">
                <a:solidFill>
                  <a:prstClr val="black">
                    <a:tint val="75000"/>
                  </a:prstClr>
                </a:solidFill>
              </a:rPr>
              <a:pPr/>
              <a:t>2/25/2017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43262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4C7BC4F-0371-46EF-8B22-10F9B5B672EA}"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B5FC280-E091-487F-A714-3D194F436A7E}"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678984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6E33442-6D06-40AD-AEB8-3B50160F3C37}"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09D4F7-D57C-4320-8CFB-1B05CBB0EBE9}"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4391360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AF5FFA7-8A96-40E0-BC15-A3960D91C005}"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CC93AD9-B6EF-47F7-8DC7-D48BBDEFA583}"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4869099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94447BB-9D2A-4D60-85A6-B60E58BB58AB}"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06ED354-19E8-479D-B873-C2560F668E73}"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4036584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64BFA5D-907C-4D52-A1ED-858507B265FB}" type="datetimeFigureOut">
              <a:rPr lang="en-US">
                <a:solidFill>
                  <a:prstClr val="white">
                    <a:tint val="75000"/>
                  </a:prstClr>
                </a:solidFill>
              </a:rPr>
              <a:pPr>
                <a:defRPr/>
              </a:pPr>
              <a:t>2/25/2017</a:t>
            </a:fld>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FD900C75-AB06-4625-ADF6-5EF5428A6F4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227564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0FFCE18-60EC-4C9C-B7DC-8E09C99B3479}" type="datetimeFigureOut">
              <a:rPr lang="en-US">
                <a:solidFill>
                  <a:prstClr val="white">
                    <a:tint val="75000"/>
                  </a:prstClr>
                </a:solidFill>
              </a:rPr>
              <a:pPr>
                <a:defRPr/>
              </a:pPr>
              <a:t>2/25/2017</a:t>
            </a:fld>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10F66DAF-34A7-454E-9B9F-D8D6BC03B93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5526717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70B560B-755F-4026-91AE-35F4C43C6CF5}" type="datetimeFigureOut">
              <a:rPr lang="en-US">
                <a:solidFill>
                  <a:prstClr val="white">
                    <a:tint val="75000"/>
                  </a:prstClr>
                </a:solidFill>
              </a:rPr>
              <a:pPr>
                <a:defRPr/>
              </a:pPr>
              <a:t>2/25/2017</a:t>
            </a:fld>
            <a:endParaRPr lang="en-US">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A947BF05-139F-44DA-B145-73E90FFBDBAD}"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5557760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7D56B47-DE74-4A63-A3D3-FBA4F54512D8}"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6764752-0582-4975-960A-2C043461618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5589856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59C6BA3-4D65-40C7-96AC-7A77164789DE}"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55B7B5E-9532-476B-9B43-50B28EE01FDC}"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8041700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8568583-9869-4A3D-A7D3-B4E1A8C4A0E4}"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EB66C2B-DD45-48D6-BEF7-642D78D1EF7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3378295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852AA7B-3BE7-4DB6-B4C6-270C6EB59B1B}"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C5E8AAF-2503-4453-BBFA-A4F203CB8B8F}"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1802966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65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5104A687-CC94-4808-9BE9-43EA79346297}" type="datetimeFigureOut">
              <a:rPr lang="en-US"/>
              <a:pPr>
                <a:defRPr/>
              </a:pPr>
              <a:t>2/25/2017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78F03113-C009-417B-9480-9A3ED4DA321B}" type="slidenum">
              <a:rPr lang="en-US"/>
              <a:pPr>
                <a:defRPr/>
              </a:pPr>
              <a:t>‹#›</a:t>
            </a:fld>
            <a:endParaRPr lang="en-US"/>
          </a:p>
        </p:txBody>
      </p:sp>
    </p:spTree>
    <p:extLst>
      <p:ext uri="{BB962C8B-B14F-4D97-AF65-F5344CB8AC3E}">
        <p14:creationId xmlns:p14="http://schemas.microsoft.com/office/powerpoint/2010/main" val="19317835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989C6A30-059D-4955-B601-FFCCBFCF8465}" type="datetimeFigureOut">
              <a:rPr lang="en-US"/>
              <a:pPr>
                <a:defRPr/>
              </a:pPr>
              <a:t>2/25/2017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FBD6D3B9-09C7-443C-845C-9A283A77B6DD}" type="slidenum">
              <a:rPr lang="en-US"/>
              <a:pPr>
                <a:defRPr/>
              </a:pPr>
              <a:t>‹#›</a:t>
            </a:fld>
            <a:endParaRPr lang="en-US"/>
          </a:p>
        </p:txBody>
      </p:sp>
    </p:spTree>
    <p:extLst>
      <p:ext uri="{BB962C8B-B14F-4D97-AF65-F5344CB8AC3E}">
        <p14:creationId xmlns:p14="http://schemas.microsoft.com/office/powerpoint/2010/main" val="10659901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12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18409E50-A40C-49A8-9C10-B05D27F86E2B}" type="datetimeFigureOut">
              <a:rPr lang="en-US"/>
              <a:pPr>
                <a:defRPr/>
              </a:pPr>
              <a:t>2/25/2017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71F9606C-1F9E-432C-9AB1-20F0E386989C}" type="slidenum">
              <a:rPr lang="en-US"/>
              <a:pPr>
                <a:defRPr/>
              </a:pPr>
              <a:t>‹#›</a:t>
            </a:fld>
            <a:endParaRPr lang="en-US"/>
          </a:p>
        </p:txBody>
      </p:sp>
    </p:spTree>
    <p:extLst>
      <p:ext uri="{BB962C8B-B14F-4D97-AF65-F5344CB8AC3E}">
        <p14:creationId xmlns:p14="http://schemas.microsoft.com/office/powerpoint/2010/main" val="332841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1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1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09101FFC-4CE4-42DE-9EF7-A5A1AB0DD0A4}" type="datetimeFigureOut">
              <a:rPr lang="en-US"/>
              <a:pPr>
                <a:defRPr/>
              </a:pPr>
              <a:t>2/25/2017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401CC839-A5EB-4EDF-80CC-99FE1B1CE1FB}" type="slidenum">
              <a:rPr lang="en-US"/>
              <a:pPr>
                <a:defRPr/>
              </a:pPr>
              <a:t>‹#›</a:t>
            </a:fld>
            <a:endParaRPr lang="en-US"/>
          </a:p>
        </p:txBody>
      </p:sp>
    </p:spTree>
    <p:extLst>
      <p:ext uri="{BB962C8B-B14F-4D97-AF65-F5344CB8AC3E}">
        <p14:creationId xmlns:p14="http://schemas.microsoft.com/office/powerpoint/2010/main" val="37865140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1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C8E546F-A11D-48E0-98B4-A027F6336A83}" type="datetimeFigureOut">
              <a:rPr lang="en-US"/>
              <a:pPr>
                <a:defRPr/>
              </a:pPr>
              <a:t>2/25/2017</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1DB6822F-5D52-48AD-BEDA-98B2BE75E4DE}" type="slidenum">
              <a:rPr lang="en-US"/>
              <a:pPr>
                <a:defRPr/>
              </a:pPr>
              <a:t>‹#›</a:t>
            </a:fld>
            <a:endParaRPr lang="en-US"/>
          </a:p>
        </p:txBody>
      </p:sp>
    </p:spTree>
    <p:extLst>
      <p:ext uri="{BB962C8B-B14F-4D97-AF65-F5344CB8AC3E}">
        <p14:creationId xmlns:p14="http://schemas.microsoft.com/office/powerpoint/2010/main" val="20662621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95113636-3FFE-406D-8E2E-03E4A96E9CD8}" type="datetimeFigureOut">
              <a:rPr lang="en-US"/>
              <a:pPr>
                <a:defRPr/>
              </a:pPr>
              <a:t>2/25/2017</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F0F67D64-D4C2-47D8-8C6F-00E6AF98350D}" type="slidenum">
              <a:rPr lang="en-US"/>
              <a:pPr>
                <a:defRPr/>
              </a:pPr>
              <a:t>‹#›</a:t>
            </a:fld>
            <a:endParaRPr lang="en-US"/>
          </a:p>
        </p:txBody>
      </p:sp>
    </p:spTree>
    <p:extLst>
      <p:ext uri="{BB962C8B-B14F-4D97-AF65-F5344CB8AC3E}">
        <p14:creationId xmlns:p14="http://schemas.microsoft.com/office/powerpoint/2010/main" val="26978942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3354872E-B312-4082-94FC-59AB818B1309}" type="datetimeFigureOut">
              <a:rPr lang="en-US"/>
              <a:pPr>
                <a:defRPr/>
              </a:pPr>
              <a:t>2/25/2017</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C601A701-DCAB-43E1-BCC4-96B6968C6EB1}" type="slidenum">
              <a:rPr lang="en-US"/>
              <a:pPr>
                <a:defRPr/>
              </a:pPr>
              <a:t>‹#›</a:t>
            </a:fld>
            <a:endParaRPr lang="en-US"/>
          </a:p>
        </p:txBody>
      </p:sp>
    </p:spTree>
    <p:extLst>
      <p:ext uri="{BB962C8B-B14F-4D97-AF65-F5344CB8AC3E}">
        <p14:creationId xmlns:p14="http://schemas.microsoft.com/office/powerpoint/2010/main" val="17422652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28"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69" y="273187"/>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28" y="143512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6A86F153-CF7C-4E5B-8BB6-3A335B6D80EA}" type="datetimeFigureOut">
              <a:rPr lang="en-US"/>
              <a:pPr>
                <a:defRPr/>
              </a:pPr>
              <a:t>2/25/2017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6D526DB6-52E8-40AE-A473-44AE820346A7}" type="slidenum">
              <a:rPr lang="en-US"/>
              <a:pPr>
                <a:defRPr/>
              </a:pPr>
              <a:t>‹#›</a:t>
            </a:fld>
            <a:endParaRPr lang="en-US"/>
          </a:p>
        </p:txBody>
      </p:sp>
    </p:spTree>
    <p:extLst>
      <p:ext uri="{BB962C8B-B14F-4D97-AF65-F5344CB8AC3E}">
        <p14:creationId xmlns:p14="http://schemas.microsoft.com/office/powerpoint/2010/main" val="191094067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4174E831-93E9-4454-8473-B48EB8B228B7}" type="datetimeFigureOut">
              <a:rPr lang="en-US"/>
              <a:pPr>
                <a:defRPr/>
              </a:pPr>
              <a:t>2/25/2017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4276E061-30CF-4C51-88E4-BB4C58D36606}" type="slidenum">
              <a:rPr lang="en-US"/>
              <a:pPr>
                <a:defRPr/>
              </a:pPr>
              <a:t>‹#›</a:t>
            </a:fld>
            <a:endParaRPr lang="en-US"/>
          </a:p>
        </p:txBody>
      </p:sp>
    </p:spTree>
    <p:extLst>
      <p:ext uri="{BB962C8B-B14F-4D97-AF65-F5344CB8AC3E}">
        <p14:creationId xmlns:p14="http://schemas.microsoft.com/office/powerpoint/2010/main" val="31249815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AF48A923-C0DF-4B6B-8C37-8C9C6FE45112}" type="datetimeFigureOut">
              <a:rPr lang="en-US"/>
              <a:pPr>
                <a:defRPr/>
              </a:pPr>
              <a:t>2/25/2017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1D2878BB-FB3B-4C9C-9538-696391FE255F}" type="slidenum">
              <a:rPr lang="en-US"/>
              <a:pPr>
                <a:defRPr/>
              </a:pPr>
              <a:t>‹#›</a:t>
            </a:fld>
            <a:endParaRPr lang="en-US"/>
          </a:p>
        </p:txBody>
      </p:sp>
    </p:spTree>
    <p:extLst>
      <p:ext uri="{BB962C8B-B14F-4D97-AF65-F5344CB8AC3E}">
        <p14:creationId xmlns:p14="http://schemas.microsoft.com/office/powerpoint/2010/main" val="1728011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77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E752DB38-72EE-4878-8FC4-914B7AD57E91}" type="datetimeFigureOut">
              <a:rPr lang="en-US"/>
              <a:pPr>
                <a:defRPr/>
              </a:pPr>
              <a:t>2/25/2017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3D4F5AEE-4D02-42A7-9B6A-C4628EC059BA}" type="slidenum">
              <a:rPr lang="en-US"/>
              <a:pPr>
                <a:defRPr/>
              </a:pPr>
              <a:t>‹#›</a:t>
            </a:fld>
            <a:endParaRPr lang="en-US"/>
          </a:p>
        </p:txBody>
      </p:sp>
    </p:spTree>
    <p:extLst>
      <p:ext uri="{BB962C8B-B14F-4D97-AF65-F5344CB8AC3E}">
        <p14:creationId xmlns:p14="http://schemas.microsoft.com/office/powerpoint/2010/main" val="117265213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4D275C8-1166-4525-8AA8-E5BE45AB04BB}"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6D9BE4A-EF4A-4C3E-8ABA-8550FE5BE69A}" type="slidenum">
              <a:rPr lang="en-US" altLang="en-US"/>
              <a:pPr>
                <a:defRPr/>
              </a:pPr>
              <a:t>‹#›</a:t>
            </a:fld>
            <a:endParaRPr lang="en-US" altLang="en-US"/>
          </a:p>
        </p:txBody>
      </p:sp>
    </p:spTree>
    <p:extLst>
      <p:ext uri="{BB962C8B-B14F-4D97-AF65-F5344CB8AC3E}">
        <p14:creationId xmlns:p14="http://schemas.microsoft.com/office/powerpoint/2010/main" val="381102970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32E28F4-3800-4C43-B836-40A9E1560E1B}"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82C4403-A5E2-4794-B755-39090317A85E}" type="slidenum">
              <a:rPr lang="en-US" altLang="en-US"/>
              <a:pPr>
                <a:defRPr/>
              </a:pPr>
              <a:t>‹#›</a:t>
            </a:fld>
            <a:endParaRPr lang="en-US" altLang="en-US"/>
          </a:p>
        </p:txBody>
      </p:sp>
    </p:spTree>
    <p:extLst>
      <p:ext uri="{BB962C8B-B14F-4D97-AF65-F5344CB8AC3E}">
        <p14:creationId xmlns:p14="http://schemas.microsoft.com/office/powerpoint/2010/main" val="21744756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71906C8-AB78-452C-BC2F-2275C1B0CE11}"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E8D39DE-4793-449F-90C8-5057C58C3A37}" type="slidenum">
              <a:rPr lang="en-US" altLang="en-US"/>
              <a:pPr>
                <a:defRPr/>
              </a:pPr>
              <a:t>‹#›</a:t>
            </a:fld>
            <a:endParaRPr lang="en-US" altLang="en-US"/>
          </a:p>
        </p:txBody>
      </p:sp>
    </p:spTree>
    <p:extLst>
      <p:ext uri="{BB962C8B-B14F-4D97-AF65-F5344CB8AC3E}">
        <p14:creationId xmlns:p14="http://schemas.microsoft.com/office/powerpoint/2010/main" val="35437735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D692DFE-FB2C-4629-B575-78F46C33CD5F}"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C869D09-E65D-430A-BE37-47D654568AE7}" type="slidenum">
              <a:rPr lang="en-US" altLang="en-US"/>
              <a:pPr>
                <a:defRPr/>
              </a:pPr>
              <a:t>‹#›</a:t>
            </a:fld>
            <a:endParaRPr lang="en-US" altLang="en-US"/>
          </a:p>
        </p:txBody>
      </p:sp>
    </p:spTree>
    <p:extLst>
      <p:ext uri="{BB962C8B-B14F-4D97-AF65-F5344CB8AC3E}">
        <p14:creationId xmlns:p14="http://schemas.microsoft.com/office/powerpoint/2010/main" val="21697754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FE2E08B-5CAA-4BDA-BCC9-94455A06399B}" type="datetimeFigureOut">
              <a:rPr lang="en-US">
                <a:solidFill>
                  <a:prstClr val="white">
                    <a:tint val="75000"/>
                  </a:prstClr>
                </a:solidFill>
              </a:rPr>
              <a:pPr>
                <a:defRPr/>
              </a:pPr>
              <a:t>2/25/2017</a:t>
            </a:fld>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8C1F0D0-B6AF-4A32-9BA0-A2A0071BAA05}" type="slidenum">
              <a:rPr lang="en-US" altLang="en-US"/>
              <a:pPr>
                <a:defRPr/>
              </a:pPr>
              <a:t>‹#›</a:t>
            </a:fld>
            <a:endParaRPr lang="en-US" altLang="en-US"/>
          </a:p>
        </p:txBody>
      </p:sp>
    </p:spTree>
    <p:extLst>
      <p:ext uri="{BB962C8B-B14F-4D97-AF65-F5344CB8AC3E}">
        <p14:creationId xmlns:p14="http://schemas.microsoft.com/office/powerpoint/2010/main" val="42081603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8DB0E26-7943-4162-92B3-3256646B020F}" type="datetimeFigureOut">
              <a:rPr lang="en-US">
                <a:solidFill>
                  <a:prstClr val="white">
                    <a:tint val="75000"/>
                  </a:prstClr>
                </a:solidFill>
              </a:rPr>
              <a:pPr>
                <a:defRPr/>
              </a:pPr>
              <a:t>2/25/2017</a:t>
            </a:fld>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ED031F81-D43B-4E77-A726-2D713DBFA5B0}" type="slidenum">
              <a:rPr lang="en-US" altLang="en-US"/>
              <a:pPr>
                <a:defRPr/>
              </a:pPr>
              <a:t>‹#›</a:t>
            </a:fld>
            <a:endParaRPr lang="en-US" altLang="en-US"/>
          </a:p>
        </p:txBody>
      </p:sp>
    </p:spTree>
    <p:extLst>
      <p:ext uri="{BB962C8B-B14F-4D97-AF65-F5344CB8AC3E}">
        <p14:creationId xmlns:p14="http://schemas.microsoft.com/office/powerpoint/2010/main" val="19293584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A00CE95-FF3B-4619-AD6D-EFC6502DB190}" type="datetimeFigureOut">
              <a:rPr lang="en-US">
                <a:solidFill>
                  <a:prstClr val="white">
                    <a:tint val="75000"/>
                  </a:prstClr>
                </a:solidFill>
              </a:rPr>
              <a:pPr>
                <a:defRPr/>
              </a:pPr>
              <a:t>2/25/2017</a:t>
            </a:fld>
            <a:endParaRPr lang="en-US">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610D5D4A-8CB8-4365-BD45-9DFEE9FF12CD}" type="slidenum">
              <a:rPr lang="en-US" altLang="en-US"/>
              <a:pPr>
                <a:defRPr/>
              </a:pPr>
              <a:t>‹#›</a:t>
            </a:fld>
            <a:endParaRPr lang="en-US" altLang="en-US"/>
          </a:p>
        </p:txBody>
      </p:sp>
    </p:spTree>
    <p:extLst>
      <p:ext uri="{BB962C8B-B14F-4D97-AF65-F5344CB8AC3E}">
        <p14:creationId xmlns:p14="http://schemas.microsoft.com/office/powerpoint/2010/main" val="32342903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9F637BC-C088-4007-A525-92E091EB7564}"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3BF4EF8-01AE-4C20-8ABE-4A68309B8F51}" type="slidenum">
              <a:rPr lang="en-US" altLang="en-US"/>
              <a:pPr>
                <a:defRPr/>
              </a:pPr>
              <a:t>‹#›</a:t>
            </a:fld>
            <a:endParaRPr lang="en-US" altLang="en-US"/>
          </a:p>
        </p:txBody>
      </p:sp>
    </p:spTree>
    <p:extLst>
      <p:ext uri="{BB962C8B-B14F-4D97-AF65-F5344CB8AC3E}">
        <p14:creationId xmlns:p14="http://schemas.microsoft.com/office/powerpoint/2010/main" val="309674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6E0A5BD-440E-49B7-9FE3-069B9E8B9F91}" type="datetimeFigureOut">
              <a:rPr lang="en-US">
                <a:solidFill>
                  <a:prstClr val="white">
                    <a:tint val="75000"/>
                  </a:prstClr>
                </a:solidFill>
              </a:rPr>
              <a:pPr>
                <a:defRPr/>
              </a:pPr>
              <a:t>2/25/2017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2E3A68F-A6C9-40DA-82B2-88C098958D10}" type="slidenum">
              <a:rPr lang="en-US" altLang="en-US"/>
              <a:pPr>
                <a:defRPr/>
              </a:pPr>
              <a:t>‹#›</a:t>
            </a:fld>
            <a:endParaRPr lang="en-US" altLang="en-US"/>
          </a:p>
        </p:txBody>
      </p:sp>
    </p:spTree>
    <p:extLst>
      <p:ext uri="{BB962C8B-B14F-4D97-AF65-F5344CB8AC3E}">
        <p14:creationId xmlns:p14="http://schemas.microsoft.com/office/powerpoint/2010/main" val="16431845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AFE1B53-06FC-4159-B118-707CC2331A6B}"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08CE558-A0E0-4EE6-B7E8-05192624B2D8}" type="slidenum">
              <a:rPr lang="en-US" altLang="en-US"/>
              <a:pPr>
                <a:defRPr/>
              </a:pPr>
              <a:t>‹#›</a:t>
            </a:fld>
            <a:endParaRPr lang="en-US" altLang="en-US"/>
          </a:p>
        </p:txBody>
      </p:sp>
    </p:spTree>
    <p:extLst>
      <p:ext uri="{BB962C8B-B14F-4D97-AF65-F5344CB8AC3E}">
        <p14:creationId xmlns:p14="http://schemas.microsoft.com/office/powerpoint/2010/main" val="33189303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B1E4DD8-10EF-4321-A815-8B3746874253}"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7273838-0429-4BBE-AED7-378EC74329A8}" type="slidenum">
              <a:rPr lang="en-US" altLang="en-US"/>
              <a:pPr>
                <a:defRPr/>
              </a:pPr>
              <a:t>‹#›</a:t>
            </a:fld>
            <a:endParaRPr lang="en-US" altLang="en-US"/>
          </a:p>
        </p:txBody>
      </p:sp>
    </p:spTree>
    <p:extLst>
      <p:ext uri="{BB962C8B-B14F-4D97-AF65-F5344CB8AC3E}">
        <p14:creationId xmlns:p14="http://schemas.microsoft.com/office/powerpoint/2010/main" val="621940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64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7F5865A0-CF98-4786-8D31-461A6B85CC9C}" type="datetimeFigureOut">
              <a:rPr lang="en-US"/>
              <a:pPr>
                <a:defRPr/>
              </a:pPr>
              <a:t>2/25/2017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A55B2876-3B98-447A-B323-575E4CD0D4D2}" type="slidenum">
              <a:rPr lang="en-US"/>
              <a:pPr>
                <a:defRPr/>
              </a:pPr>
              <a:t>‹#›</a:t>
            </a:fld>
            <a:endParaRPr lang="en-US"/>
          </a:p>
        </p:txBody>
      </p:sp>
    </p:spTree>
    <p:extLst>
      <p:ext uri="{BB962C8B-B14F-4D97-AF65-F5344CB8AC3E}">
        <p14:creationId xmlns:p14="http://schemas.microsoft.com/office/powerpoint/2010/main" val="35514775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DE39E4D4-19D0-45DF-8948-C23C01373E8F}" type="datetimeFigureOut">
              <a:rPr lang="en-US"/>
              <a:pPr>
                <a:defRPr/>
              </a:pPr>
              <a:t>2/25/2017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C71B7434-60A2-4650-9809-140D6BCFF80E}" type="slidenum">
              <a:rPr lang="en-US"/>
              <a:pPr>
                <a:defRPr/>
              </a:pPr>
              <a:t>‹#›</a:t>
            </a:fld>
            <a:endParaRPr lang="en-US"/>
          </a:p>
        </p:txBody>
      </p:sp>
    </p:spTree>
    <p:extLst>
      <p:ext uri="{BB962C8B-B14F-4D97-AF65-F5344CB8AC3E}">
        <p14:creationId xmlns:p14="http://schemas.microsoft.com/office/powerpoint/2010/main" val="41794362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12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130D6B96-E57F-4987-9DBD-94498CA4A899}" type="datetimeFigureOut">
              <a:rPr lang="en-US"/>
              <a:pPr>
                <a:defRPr/>
              </a:pPr>
              <a:t>2/25/2017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8B7FF760-F698-424C-8A7F-577E91514979}" type="slidenum">
              <a:rPr lang="en-US"/>
              <a:pPr>
                <a:defRPr/>
              </a:pPr>
              <a:t>‹#›</a:t>
            </a:fld>
            <a:endParaRPr lang="en-US"/>
          </a:p>
        </p:txBody>
      </p:sp>
    </p:spTree>
    <p:extLst>
      <p:ext uri="{BB962C8B-B14F-4D97-AF65-F5344CB8AC3E}">
        <p14:creationId xmlns:p14="http://schemas.microsoft.com/office/powerpoint/2010/main" val="20915616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DC0BA462-78AD-4444-B522-F1FA40AD9872}" type="datetimeFigureOut">
              <a:rPr lang="en-US"/>
              <a:pPr>
                <a:defRPr/>
              </a:pPr>
              <a:t>2/25/2017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0E523AB1-2AF1-4451-9D74-A1F2619A92AE}" type="slidenum">
              <a:rPr lang="en-US"/>
              <a:pPr>
                <a:defRPr/>
              </a:pPr>
              <a:t>‹#›</a:t>
            </a:fld>
            <a:endParaRPr lang="en-US"/>
          </a:p>
        </p:txBody>
      </p:sp>
    </p:spTree>
    <p:extLst>
      <p:ext uri="{BB962C8B-B14F-4D97-AF65-F5344CB8AC3E}">
        <p14:creationId xmlns:p14="http://schemas.microsoft.com/office/powerpoint/2010/main" val="6874801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13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3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18F91E11-B271-44ED-ABEC-9B1179921ACF}" type="datetimeFigureOut">
              <a:rPr lang="en-US"/>
              <a:pPr>
                <a:defRPr/>
              </a:pPr>
              <a:t>2/25/2017</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BF722F76-4DFA-4783-9C89-90DF470FEA9C}" type="slidenum">
              <a:rPr lang="en-US"/>
              <a:pPr>
                <a:defRPr/>
              </a:pPr>
              <a:t>‹#›</a:t>
            </a:fld>
            <a:endParaRPr lang="en-US"/>
          </a:p>
        </p:txBody>
      </p:sp>
    </p:spTree>
    <p:extLst>
      <p:ext uri="{BB962C8B-B14F-4D97-AF65-F5344CB8AC3E}">
        <p14:creationId xmlns:p14="http://schemas.microsoft.com/office/powerpoint/2010/main" val="75671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58B72434-84DB-4875-A308-54B03BF1C44E}" type="datetimeFigureOut">
              <a:rPr lang="en-US"/>
              <a:pPr>
                <a:defRPr/>
              </a:pPr>
              <a:t>2/25/2017</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ADC37E84-41A8-48BF-95F7-577A4967A3BD}" type="slidenum">
              <a:rPr lang="en-US"/>
              <a:pPr>
                <a:defRPr/>
              </a:pPr>
              <a:t>‹#›</a:t>
            </a:fld>
            <a:endParaRPr lang="en-US"/>
          </a:p>
        </p:txBody>
      </p:sp>
    </p:spTree>
    <p:extLst>
      <p:ext uri="{BB962C8B-B14F-4D97-AF65-F5344CB8AC3E}">
        <p14:creationId xmlns:p14="http://schemas.microsoft.com/office/powerpoint/2010/main" val="33067942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8E8A1A6A-EF26-4E97-AEF3-D6413486BE41}" type="datetimeFigureOut">
              <a:rPr lang="en-US"/>
              <a:pPr>
                <a:defRPr/>
              </a:pPr>
              <a:t>2/25/2017</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442C3F86-19DC-471F-955E-7807CD1FE01C}" type="slidenum">
              <a:rPr lang="en-US"/>
              <a:pPr>
                <a:defRPr/>
              </a:pPr>
              <a:t>‹#›</a:t>
            </a:fld>
            <a:endParaRPr lang="en-US"/>
          </a:p>
        </p:txBody>
      </p:sp>
    </p:spTree>
    <p:extLst>
      <p:ext uri="{BB962C8B-B14F-4D97-AF65-F5344CB8AC3E}">
        <p14:creationId xmlns:p14="http://schemas.microsoft.com/office/powerpoint/2010/main" val="25370665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8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D89B5E43-F55A-48F6-B106-4E2352E8562F}" type="datetimeFigureOut">
              <a:rPr lang="en-US"/>
              <a:pPr>
                <a:defRPr/>
              </a:pPr>
              <a:t>2/25/2017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BACA65BE-40A0-4E1D-BC49-544BD1485654}" type="slidenum">
              <a:rPr lang="en-US"/>
              <a:pPr>
                <a:defRPr/>
              </a:pPr>
              <a:t>‹#›</a:t>
            </a:fld>
            <a:endParaRPr lang="en-US"/>
          </a:p>
        </p:txBody>
      </p:sp>
    </p:spTree>
    <p:extLst>
      <p:ext uri="{BB962C8B-B14F-4D97-AF65-F5344CB8AC3E}">
        <p14:creationId xmlns:p14="http://schemas.microsoft.com/office/powerpoint/2010/main" val="313749771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A33AAF89-E905-4502-A3EA-2A612C58739F}" type="datetimeFigureOut">
              <a:rPr lang="en-US"/>
              <a:pPr>
                <a:defRPr/>
              </a:pPr>
              <a:t>2/25/2017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73F588C8-AEB1-4593-B5DD-2DD35DD5C537}" type="slidenum">
              <a:rPr lang="en-US"/>
              <a:pPr>
                <a:defRPr/>
              </a:pPr>
              <a:t>‹#›</a:t>
            </a:fld>
            <a:endParaRPr lang="en-US"/>
          </a:p>
        </p:txBody>
      </p:sp>
    </p:spTree>
    <p:extLst>
      <p:ext uri="{BB962C8B-B14F-4D97-AF65-F5344CB8AC3E}">
        <p14:creationId xmlns:p14="http://schemas.microsoft.com/office/powerpoint/2010/main" val="15866211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1BF826FF-04E7-44B6-B07E-C0D9A544FB11}" type="datetimeFigureOut">
              <a:rPr lang="en-US"/>
              <a:pPr>
                <a:defRPr/>
              </a:pPr>
              <a:t>2/25/2017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1896BFBA-0301-49ED-9B1F-9392864EBC68}" type="slidenum">
              <a:rPr lang="en-US"/>
              <a:pPr>
                <a:defRPr/>
              </a:pPr>
              <a:t>‹#›</a:t>
            </a:fld>
            <a:endParaRPr lang="en-US"/>
          </a:p>
        </p:txBody>
      </p:sp>
    </p:spTree>
    <p:extLst>
      <p:ext uri="{BB962C8B-B14F-4D97-AF65-F5344CB8AC3E}">
        <p14:creationId xmlns:p14="http://schemas.microsoft.com/office/powerpoint/2010/main" val="273419908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3"/>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773"/>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EF4EF673-76F3-436E-BB0B-4969B9C4C7C6}" type="datetimeFigureOut">
              <a:rPr lang="en-US"/>
              <a:pPr>
                <a:defRPr/>
              </a:pPr>
              <a:t>2/25/2017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DD278A36-2B7E-4A88-8AE2-5948920547FE}" type="slidenum">
              <a:rPr lang="en-US"/>
              <a:pPr>
                <a:defRPr/>
              </a:pPr>
              <a:t>‹#›</a:t>
            </a:fld>
            <a:endParaRPr lang="en-US"/>
          </a:p>
        </p:txBody>
      </p:sp>
    </p:spTree>
    <p:extLst>
      <p:ext uri="{BB962C8B-B14F-4D97-AF65-F5344CB8AC3E}">
        <p14:creationId xmlns:p14="http://schemas.microsoft.com/office/powerpoint/2010/main" val="418226520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fontAlgn="base">
              <a:spcBef>
                <a:spcPct val="0"/>
              </a:spcBef>
              <a:spcAft>
                <a:spcPct val="0"/>
              </a:spcAft>
              <a:defRPr>
                <a:latin typeface="Arial" pitchFamily="34" charset="0"/>
              </a:defRPr>
            </a:lvl1pPr>
          </a:lstStyle>
          <a:p>
            <a:pPr>
              <a:defRPr/>
            </a:pPr>
            <a:endParaRPr lang="en-US"/>
          </a:p>
        </p:txBody>
      </p:sp>
      <p:sp>
        <p:nvSpPr>
          <p:cNvPr id="4" name="Footer Placeholder 3"/>
          <p:cNvSpPr>
            <a:spLocks noGrp="1"/>
          </p:cNvSpPr>
          <p:nvPr>
            <p:ph type="ftr" sz="quarter" idx="11"/>
          </p:nvPr>
        </p:nvSpPr>
        <p:spPr>
          <a:xfrm>
            <a:off x="3124200" y="6248400"/>
            <a:ext cx="2895600" cy="457200"/>
          </a:xfrm>
        </p:spPr>
        <p:txBody>
          <a:bodyPr/>
          <a:lstStyle>
            <a:lvl1pPr fontAlgn="base">
              <a:spcBef>
                <a:spcPct val="0"/>
              </a:spcBef>
              <a:spcAft>
                <a:spcPct val="0"/>
              </a:spcAft>
              <a:defRPr>
                <a:latin typeface="Arial" pitchFamily="34" charset="0"/>
              </a:defRPr>
            </a:lvl1pPr>
          </a:lstStyle>
          <a:p>
            <a:pPr>
              <a:defRPr/>
            </a:pPr>
            <a:endParaRPr lang="en-US"/>
          </a:p>
        </p:txBody>
      </p:sp>
      <p:sp>
        <p:nvSpPr>
          <p:cNvPr id="5" name="Slide Number Placeholder 4"/>
          <p:cNvSpPr>
            <a:spLocks noGrp="1"/>
          </p:cNvSpPr>
          <p:nvPr>
            <p:ph type="sldNum" sz="quarter" idx="12"/>
          </p:nvPr>
        </p:nvSpPr>
        <p:spPr>
          <a:xfrm>
            <a:off x="6553200" y="6248400"/>
            <a:ext cx="1905000" cy="457200"/>
          </a:xfrm>
        </p:spPr>
        <p:txBody>
          <a:bodyPr/>
          <a:lstStyle>
            <a:lvl1pPr fontAlgn="base">
              <a:spcBef>
                <a:spcPct val="0"/>
              </a:spcBef>
              <a:spcAft>
                <a:spcPct val="0"/>
              </a:spcAft>
              <a:defRPr>
                <a:latin typeface="Arial" pitchFamily="34" charset="0"/>
              </a:defRPr>
            </a:lvl1pPr>
          </a:lstStyle>
          <a:p>
            <a:pPr>
              <a:defRPr/>
            </a:pPr>
            <a:fld id="{6A8883F1-9BB3-47C2-8053-EC891D1CEAC6}" type="slidenum">
              <a:rPr lang="en-US"/>
              <a:pPr>
                <a:defRPr/>
              </a:pPr>
              <a:t>‹#›</a:t>
            </a:fld>
            <a:endParaRPr lang="en-US"/>
          </a:p>
        </p:txBody>
      </p:sp>
    </p:spTree>
    <p:extLst>
      <p:ext uri="{BB962C8B-B14F-4D97-AF65-F5344CB8AC3E}">
        <p14:creationId xmlns:p14="http://schemas.microsoft.com/office/powerpoint/2010/main" val="32912924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409A731-530D-4DEF-A847-5C0950A83F7F}" type="datetimeFigureOut">
              <a:rPr lang="en-US">
                <a:solidFill>
                  <a:prstClr val="white">
                    <a:tint val="75000"/>
                  </a:prstClr>
                </a:solidFill>
              </a:rPr>
              <a:pPr>
                <a:defRPr/>
              </a:pPr>
              <a:t>3/1/2017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5E0C377-3D9B-411D-8438-AE8570F5515C}" type="slidenum">
              <a:rPr lang="en-US" altLang="en-US"/>
              <a:pPr/>
              <a:t>‹#›</a:t>
            </a:fld>
            <a:endParaRPr lang="en-US" altLang="en-US"/>
          </a:p>
        </p:txBody>
      </p:sp>
    </p:spTree>
    <p:extLst>
      <p:ext uri="{BB962C8B-B14F-4D97-AF65-F5344CB8AC3E}">
        <p14:creationId xmlns:p14="http://schemas.microsoft.com/office/powerpoint/2010/main" val="2319883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A564C42-B6F4-4CB9-A961-05C0B35E78DD}" type="datetimeFigureOut">
              <a:rPr lang="en-US">
                <a:solidFill>
                  <a:prstClr val="white">
                    <a:tint val="75000"/>
                  </a:prstClr>
                </a:solidFill>
              </a:rPr>
              <a:pPr>
                <a:defRPr/>
              </a:pPr>
              <a:t>3/1/2017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8635B2F-908E-4FEC-8775-BDC4ABD558D1}" type="slidenum">
              <a:rPr lang="en-US" altLang="en-US"/>
              <a:pPr/>
              <a:t>‹#›</a:t>
            </a:fld>
            <a:endParaRPr lang="en-US" altLang="en-US"/>
          </a:p>
        </p:txBody>
      </p:sp>
    </p:spTree>
    <p:extLst>
      <p:ext uri="{BB962C8B-B14F-4D97-AF65-F5344CB8AC3E}">
        <p14:creationId xmlns:p14="http://schemas.microsoft.com/office/powerpoint/2010/main" val="205280448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044D6B7-CCD2-481A-B161-0711BAB42A1C}" type="datetimeFigureOut">
              <a:rPr lang="en-US">
                <a:solidFill>
                  <a:prstClr val="white">
                    <a:tint val="75000"/>
                  </a:prstClr>
                </a:solidFill>
              </a:rPr>
              <a:pPr>
                <a:defRPr/>
              </a:pPr>
              <a:t>3/1/2017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1F7C6F1-89A4-48D3-9BB4-6E7FDDFF476B}" type="slidenum">
              <a:rPr lang="en-US" altLang="en-US"/>
              <a:pPr/>
              <a:t>‹#›</a:t>
            </a:fld>
            <a:endParaRPr lang="en-US" altLang="en-US"/>
          </a:p>
        </p:txBody>
      </p:sp>
    </p:spTree>
    <p:extLst>
      <p:ext uri="{BB962C8B-B14F-4D97-AF65-F5344CB8AC3E}">
        <p14:creationId xmlns:p14="http://schemas.microsoft.com/office/powerpoint/2010/main" val="24432240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C2944DD-C28D-4DEE-A05B-66BD82332B37}" type="datetimeFigureOut">
              <a:rPr lang="en-US">
                <a:solidFill>
                  <a:prstClr val="white">
                    <a:tint val="75000"/>
                  </a:prstClr>
                </a:solidFill>
              </a:rPr>
              <a:pPr>
                <a:defRPr/>
              </a:pPr>
              <a:t>3/1/2017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493158DD-B66D-49FD-AF79-33CAB6224D14}" type="slidenum">
              <a:rPr lang="en-US" altLang="en-US"/>
              <a:pPr/>
              <a:t>‹#›</a:t>
            </a:fld>
            <a:endParaRPr lang="en-US" altLang="en-US"/>
          </a:p>
        </p:txBody>
      </p:sp>
    </p:spTree>
    <p:extLst>
      <p:ext uri="{BB962C8B-B14F-4D97-AF65-F5344CB8AC3E}">
        <p14:creationId xmlns:p14="http://schemas.microsoft.com/office/powerpoint/2010/main" val="8211952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C7066EC-E695-41AF-9CEE-2130C545D3DE}" type="datetimeFigureOut">
              <a:rPr lang="en-US">
                <a:solidFill>
                  <a:prstClr val="white">
                    <a:tint val="75000"/>
                  </a:prstClr>
                </a:solidFill>
              </a:rPr>
              <a:pPr>
                <a:defRPr/>
              </a:pPr>
              <a:t>3/1/2017</a:t>
            </a:fld>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C71582FD-D5C4-409D-B26E-F5FF762C78C6}" type="slidenum">
              <a:rPr lang="en-US" altLang="en-US"/>
              <a:pPr/>
              <a:t>‹#›</a:t>
            </a:fld>
            <a:endParaRPr lang="en-US" altLang="en-US"/>
          </a:p>
        </p:txBody>
      </p:sp>
    </p:spTree>
    <p:extLst>
      <p:ext uri="{BB962C8B-B14F-4D97-AF65-F5344CB8AC3E}">
        <p14:creationId xmlns:p14="http://schemas.microsoft.com/office/powerpoint/2010/main" val="237812559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21DB81F-26FA-4D45-AC1A-2C2CCB17BE6C}" type="datetimeFigureOut">
              <a:rPr lang="en-US">
                <a:solidFill>
                  <a:prstClr val="white">
                    <a:tint val="75000"/>
                  </a:prstClr>
                </a:solidFill>
              </a:rPr>
              <a:pPr>
                <a:defRPr/>
              </a:pPr>
              <a:t>3/1/2017</a:t>
            </a:fld>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D8B70F9D-DC02-4375-BE26-262071369E95}" type="slidenum">
              <a:rPr lang="en-US" altLang="en-US"/>
              <a:pPr/>
              <a:t>‹#›</a:t>
            </a:fld>
            <a:endParaRPr lang="en-US" altLang="en-US"/>
          </a:p>
        </p:txBody>
      </p:sp>
    </p:spTree>
    <p:extLst>
      <p:ext uri="{BB962C8B-B14F-4D97-AF65-F5344CB8AC3E}">
        <p14:creationId xmlns:p14="http://schemas.microsoft.com/office/powerpoint/2010/main" val="40451138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23530A2-7BED-4CFE-A63B-929F0603FC2E}" type="datetimeFigureOut">
              <a:rPr lang="en-US">
                <a:solidFill>
                  <a:prstClr val="white">
                    <a:tint val="75000"/>
                  </a:prstClr>
                </a:solidFill>
              </a:rPr>
              <a:pPr>
                <a:defRPr/>
              </a:pPr>
              <a:t>3/1/2017</a:t>
            </a:fld>
            <a:endParaRPr lang="en-US">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65A7A2DF-E844-428B-B8A0-DCEEF3FACA4F}" type="slidenum">
              <a:rPr lang="en-US" altLang="en-US"/>
              <a:pPr/>
              <a:t>‹#›</a:t>
            </a:fld>
            <a:endParaRPr lang="en-US" altLang="en-US"/>
          </a:p>
        </p:txBody>
      </p:sp>
    </p:spTree>
    <p:extLst>
      <p:ext uri="{BB962C8B-B14F-4D97-AF65-F5344CB8AC3E}">
        <p14:creationId xmlns:p14="http://schemas.microsoft.com/office/powerpoint/2010/main" val="32608455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8E0C82B-6F26-4821-9038-21882D82635D}" type="datetimeFigureOut">
              <a:rPr lang="en-US">
                <a:solidFill>
                  <a:prstClr val="white">
                    <a:tint val="75000"/>
                  </a:prstClr>
                </a:solidFill>
              </a:rPr>
              <a:pPr>
                <a:defRPr/>
              </a:pPr>
              <a:t>3/1/2017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CFB4A80-48BE-4C1E-8AE0-E6A09856B0F5}" type="slidenum">
              <a:rPr lang="en-US" altLang="en-US"/>
              <a:pPr/>
              <a:t>‹#›</a:t>
            </a:fld>
            <a:endParaRPr lang="en-US" altLang="en-US"/>
          </a:p>
        </p:txBody>
      </p:sp>
    </p:spTree>
    <p:extLst>
      <p:ext uri="{BB962C8B-B14F-4D97-AF65-F5344CB8AC3E}">
        <p14:creationId xmlns:p14="http://schemas.microsoft.com/office/powerpoint/2010/main" val="11197306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01C4BB2-4718-4EBD-ADD1-8741FF8C1B3F}" type="datetimeFigureOut">
              <a:rPr lang="en-US">
                <a:solidFill>
                  <a:prstClr val="white">
                    <a:tint val="75000"/>
                  </a:prstClr>
                </a:solidFill>
              </a:rPr>
              <a:pPr>
                <a:defRPr/>
              </a:pPr>
              <a:t>3/1/2017</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3163A0F-AB94-4835-9AB6-F7AD5CA14814}" type="slidenum">
              <a:rPr lang="en-US" altLang="en-US"/>
              <a:pPr/>
              <a:t>‹#›</a:t>
            </a:fld>
            <a:endParaRPr lang="en-US" altLang="en-US"/>
          </a:p>
        </p:txBody>
      </p:sp>
    </p:spTree>
    <p:extLst>
      <p:ext uri="{BB962C8B-B14F-4D97-AF65-F5344CB8AC3E}">
        <p14:creationId xmlns:p14="http://schemas.microsoft.com/office/powerpoint/2010/main" val="306398412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AFF539F-13C2-466E-8160-D49200A62842}" type="datetimeFigureOut">
              <a:rPr lang="en-US">
                <a:solidFill>
                  <a:prstClr val="white">
                    <a:tint val="75000"/>
                  </a:prstClr>
                </a:solidFill>
              </a:rPr>
              <a:pPr>
                <a:defRPr/>
              </a:pPr>
              <a:t>3/1/2017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45AE57E-FA46-497F-B7BF-D2B342AEAEAF}" type="slidenum">
              <a:rPr lang="en-US" altLang="en-US"/>
              <a:pPr/>
              <a:t>‹#›</a:t>
            </a:fld>
            <a:endParaRPr lang="en-US" altLang="en-US"/>
          </a:p>
        </p:txBody>
      </p:sp>
    </p:spTree>
    <p:extLst>
      <p:ext uri="{BB962C8B-B14F-4D97-AF65-F5344CB8AC3E}">
        <p14:creationId xmlns:p14="http://schemas.microsoft.com/office/powerpoint/2010/main" val="61029896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B270270-C4DB-4BF2-80BA-54DE962A5A9A}" type="datetimeFigureOut">
              <a:rPr lang="en-US">
                <a:solidFill>
                  <a:prstClr val="white">
                    <a:tint val="75000"/>
                  </a:prstClr>
                </a:solidFill>
              </a:rPr>
              <a:pPr>
                <a:defRPr/>
              </a:pPr>
              <a:t>3/1/2017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D492F29-943E-49AC-B825-0B2F29F8BC4C}" type="slidenum">
              <a:rPr lang="en-US" altLang="en-US"/>
              <a:pPr/>
              <a:t>‹#›</a:t>
            </a:fld>
            <a:endParaRPr lang="en-US" altLang="en-US"/>
          </a:p>
        </p:txBody>
      </p:sp>
    </p:spTree>
    <p:extLst>
      <p:ext uri="{BB962C8B-B14F-4D97-AF65-F5344CB8AC3E}">
        <p14:creationId xmlns:p14="http://schemas.microsoft.com/office/powerpoint/2010/main" val="114899741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8382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371600"/>
            <a:ext cx="4000500" cy="3962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91100" y="1371600"/>
            <a:ext cx="4000500" cy="190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991100" y="3429000"/>
            <a:ext cx="4000500" cy="190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ftr" sz="quarter" idx="10"/>
          </p:nvPr>
        </p:nvSpPr>
        <p:spPr/>
        <p:txBody>
          <a:bodyPr/>
          <a:lstStyle>
            <a:lvl1pPr>
              <a:defRPr/>
            </a:lvl1pPr>
          </a:lstStyle>
          <a:p>
            <a:pPr>
              <a:defRPr/>
            </a:pPr>
            <a:endParaRPr lang="en-US">
              <a:solidFill>
                <a:prstClr val="white">
                  <a:tint val="75000"/>
                </a:prstClr>
              </a:solidFill>
            </a:endParaRPr>
          </a:p>
        </p:txBody>
      </p:sp>
    </p:spTree>
    <p:extLst>
      <p:ext uri="{BB962C8B-B14F-4D97-AF65-F5344CB8AC3E}">
        <p14:creationId xmlns:p14="http://schemas.microsoft.com/office/powerpoint/2010/main" val="338788668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1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852" indent="0" algn="ctr">
              <a:buNone/>
              <a:defRPr>
                <a:solidFill>
                  <a:schemeClr val="tx1">
                    <a:tint val="75000"/>
                  </a:schemeClr>
                </a:solidFill>
              </a:defRPr>
            </a:lvl2pPr>
            <a:lvl3pPr marL="685705" indent="0" algn="ctr">
              <a:buNone/>
              <a:defRPr>
                <a:solidFill>
                  <a:schemeClr val="tx1">
                    <a:tint val="75000"/>
                  </a:schemeClr>
                </a:solidFill>
              </a:defRPr>
            </a:lvl3pPr>
            <a:lvl4pPr marL="1028558" indent="0" algn="ctr">
              <a:buNone/>
              <a:defRPr>
                <a:solidFill>
                  <a:schemeClr val="tx1">
                    <a:tint val="75000"/>
                  </a:schemeClr>
                </a:solidFill>
              </a:defRPr>
            </a:lvl4pPr>
            <a:lvl5pPr marL="1371410" indent="0" algn="ctr">
              <a:buNone/>
              <a:defRPr>
                <a:solidFill>
                  <a:schemeClr val="tx1">
                    <a:tint val="75000"/>
                  </a:schemeClr>
                </a:solidFill>
              </a:defRPr>
            </a:lvl5pPr>
            <a:lvl6pPr marL="1714262" indent="0" algn="ctr">
              <a:buNone/>
              <a:defRPr>
                <a:solidFill>
                  <a:schemeClr val="tx1">
                    <a:tint val="75000"/>
                  </a:schemeClr>
                </a:solidFill>
              </a:defRPr>
            </a:lvl6pPr>
            <a:lvl7pPr marL="2057114" indent="0" algn="ctr">
              <a:buNone/>
              <a:defRPr>
                <a:solidFill>
                  <a:schemeClr val="tx1">
                    <a:tint val="75000"/>
                  </a:schemeClr>
                </a:solidFill>
              </a:defRPr>
            </a:lvl7pPr>
            <a:lvl8pPr marL="2399966" indent="0" algn="ctr">
              <a:buNone/>
              <a:defRPr>
                <a:solidFill>
                  <a:schemeClr val="tx1">
                    <a:tint val="75000"/>
                  </a:schemeClr>
                </a:solidFill>
              </a:defRPr>
            </a:lvl8pPr>
            <a:lvl9pPr marL="274281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334722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595709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9"/>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solidFill>
                  <a:schemeClr val="tx1">
                    <a:tint val="75000"/>
                  </a:schemeClr>
                </a:solidFill>
              </a:defRPr>
            </a:lvl1pPr>
            <a:lvl2pPr marL="342852" indent="0">
              <a:buNone/>
              <a:defRPr sz="1350">
                <a:solidFill>
                  <a:schemeClr val="tx1">
                    <a:tint val="75000"/>
                  </a:schemeClr>
                </a:solidFill>
              </a:defRPr>
            </a:lvl2pPr>
            <a:lvl3pPr marL="685705" indent="0">
              <a:buNone/>
              <a:defRPr sz="1200">
                <a:solidFill>
                  <a:schemeClr val="tx1">
                    <a:tint val="75000"/>
                  </a:schemeClr>
                </a:solidFill>
              </a:defRPr>
            </a:lvl3pPr>
            <a:lvl4pPr marL="1028558" indent="0">
              <a:buNone/>
              <a:defRPr sz="1050">
                <a:solidFill>
                  <a:schemeClr val="tx1">
                    <a:tint val="75000"/>
                  </a:schemeClr>
                </a:solidFill>
              </a:defRPr>
            </a:lvl4pPr>
            <a:lvl5pPr marL="1371410" indent="0">
              <a:buNone/>
              <a:defRPr sz="1050">
                <a:solidFill>
                  <a:schemeClr val="tx1">
                    <a:tint val="75000"/>
                  </a:schemeClr>
                </a:solidFill>
              </a:defRPr>
            </a:lvl5pPr>
            <a:lvl6pPr marL="1714262" indent="0">
              <a:buNone/>
              <a:defRPr sz="1050">
                <a:solidFill>
                  <a:schemeClr val="tx1">
                    <a:tint val="75000"/>
                  </a:schemeClr>
                </a:solidFill>
              </a:defRPr>
            </a:lvl6pPr>
            <a:lvl7pPr marL="2057114" indent="0">
              <a:buNone/>
              <a:defRPr sz="1050">
                <a:solidFill>
                  <a:schemeClr val="tx1">
                    <a:tint val="75000"/>
                  </a:schemeClr>
                </a:solidFill>
              </a:defRPr>
            </a:lvl7pPr>
            <a:lvl8pPr marL="2399966" indent="0">
              <a:buNone/>
              <a:defRPr sz="1050">
                <a:solidFill>
                  <a:schemeClr val="tx1">
                    <a:tint val="75000"/>
                  </a:schemeClr>
                </a:solidFill>
              </a:defRPr>
            </a:lvl8pPr>
            <a:lvl9pPr marL="2742818"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152918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2" y="160021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2" y="160021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92496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9" cy="639762"/>
          </a:xfrm>
        </p:spPr>
        <p:txBody>
          <a:bodyPr anchor="b"/>
          <a:lstStyle>
            <a:lvl1pPr marL="0" indent="0">
              <a:buNone/>
              <a:defRPr sz="1800" b="1"/>
            </a:lvl1pPr>
            <a:lvl2pPr marL="342852" indent="0">
              <a:buNone/>
              <a:defRPr sz="1500" b="1"/>
            </a:lvl2pPr>
            <a:lvl3pPr marL="685705" indent="0">
              <a:buNone/>
              <a:defRPr sz="1350" b="1"/>
            </a:lvl3pPr>
            <a:lvl4pPr marL="1028558" indent="0">
              <a:buNone/>
              <a:defRPr sz="1200" b="1"/>
            </a:lvl4pPr>
            <a:lvl5pPr marL="1371410" indent="0">
              <a:buNone/>
              <a:defRPr sz="1200" b="1"/>
            </a:lvl5pPr>
            <a:lvl6pPr marL="1714262" indent="0">
              <a:buNone/>
              <a:defRPr sz="1200" b="1"/>
            </a:lvl6pPr>
            <a:lvl7pPr marL="2057114" indent="0">
              <a:buNone/>
              <a:defRPr sz="1200" b="1"/>
            </a:lvl7pPr>
            <a:lvl8pPr marL="2399966" indent="0">
              <a:buNone/>
              <a:defRPr sz="1200" b="1"/>
            </a:lvl8pPr>
            <a:lvl9pPr marL="2742818"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9"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69" y="1535113"/>
            <a:ext cx="4041775" cy="639762"/>
          </a:xfrm>
        </p:spPr>
        <p:txBody>
          <a:bodyPr anchor="b"/>
          <a:lstStyle>
            <a:lvl1pPr marL="0" indent="0">
              <a:buNone/>
              <a:defRPr sz="1800" b="1"/>
            </a:lvl1pPr>
            <a:lvl2pPr marL="342852" indent="0">
              <a:buNone/>
              <a:defRPr sz="1500" b="1"/>
            </a:lvl2pPr>
            <a:lvl3pPr marL="685705" indent="0">
              <a:buNone/>
              <a:defRPr sz="1350" b="1"/>
            </a:lvl3pPr>
            <a:lvl4pPr marL="1028558" indent="0">
              <a:buNone/>
              <a:defRPr sz="1200" b="1"/>
            </a:lvl4pPr>
            <a:lvl5pPr marL="1371410" indent="0">
              <a:buNone/>
              <a:defRPr sz="1200" b="1"/>
            </a:lvl5pPr>
            <a:lvl6pPr marL="1714262" indent="0">
              <a:buNone/>
              <a:defRPr sz="1200" b="1"/>
            </a:lvl6pPr>
            <a:lvl7pPr marL="2057114" indent="0">
              <a:buNone/>
              <a:defRPr sz="1200" b="1"/>
            </a:lvl7pPr>
            <a:lvl8pPr marL="2399966" indent="0">
              <a:buNone/>
              <a:defRPr sz="1200" b="1"/>
            </a:lvl8pPr>
            <a:lvl9pPr marL="2742818"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6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025942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885604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274904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3" y="27309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6" y="1435103"/>
            <a:ext cx="3008313" cy="4691063"/>
          </a:xfrm>
        </p:spPr>
        <p:txBody>
          <a:bodyPr/>
          <a:lstStyle>
            <a:lvl1pPr marL="0" indent="0">
              <a:buNone/>
              <a:defRPr sz="1050"/>
            </a:lvl1pPr>
            <a:lvl2pPr marL="342852" indent="0">
              <a:buNone/>
              <a:defRPr sz="900"/>
            </a:lvl2pPr>
            <a:lvl3pPr marL="685705" indent="0">
              <a:buNone/>
              <a:defRPr sz="750"/>
            </a:lvl3pPr>
            <a:lvl4pPr marL="1028558" indent="0">
              <a:buNone/>
              <a:defRPr sz="675"/>
            </a:lvl4pPr>
            <a:lvl5pPr marL="1371410" indent="0">
              <a:buNone/>
              <a:defRPr sz="675"/>
            </a:lvl5pPr>
            <a:lvl6pPr marL="1714262" indent="0">
              <a:buNone/>
              <a:defRPr sz="675"/>
            </a:lvl6pPr>
            <a:lvl7pPr marL="2057114" indent="0">
              <a:buNone/>
              <a:defRPr sz="675"/>
            </a:lvl7pPr>
            <a:lvl8pPr marL="2399966" indent="0">
              <a:buNone/>
              <a:defRPr sz="675"/>
            </a:lvl8pPr>
            <a:lvl9pPr marL="2742818"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179679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52" indent="0">
              <a:buNone/>
              <a:defRPr sz="2100"/>
            </a:lvl2pPr>
            <a:lvl3pPr marL="685705" indent="0">
              <a:buNone/>
              <a:defRPr sz="1800"/>
            </a:lvl3pPr>
            <a:lvl4pPr marL="1028558" indent="0">
              <a:buNone/>
              <a:defRPr sz="1500"/>
            </a:lvl4pPr>
            <a:lvl5pPr marL="1371410" indent="0">
              <a:buNone/>
              <a:defRPr sz="1500"/>
            </a:lvl5pPr>
            <a:lvl6pPr marL="1714262" indent="0">
              <a:buNone/>
              <a:defRPr sz="1500"/>
            </a:lvl6pPr>
            <a:lvl7pPr marL="2057114" indent="0">
              <a:buNone/>
              <a:defRPr sz="1500"/>
            </a:lvl7pPr>
            <a:lvl8pPr marL="2399966" indent="0">
              <a:buNone/>
              <a:defRPr sz="1500"/>
            </a:lvl8pPr>
            <a:lvl9pPr marL="2742818"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52" indent="0">
              <a:buNone/>
              <a:defRPr sz="900"/>
            </a:lvl2pPr>
            <a:lvl3pPr marL="685705" indent="0">
              <a:buNone/>
              <a:defRPr sz="750"/>
            </a:lvl3pPr>
            <a:lvl4pPr marL="1028558" indent="0">
              <a:buNone/>
              <a:defRPr sz="675"/>
            </a:lvl4pPr>
            <a:lvl5pPr marL="1371410" indent="0">
              <a:buNone/>
              <a:defRPr sz="675"/>
            </a:lvl5pPr>
            <a:lvl6pPr marL="1714262" indent="0">
              <a:buNone/>
              <a:defRPr sz="675"/>
            </a:lvl6pPr>
            <a:lvl7pPr marL="2057114" indent="0">
              <a:buNone/>
              <a:defRPr sz="675"/>
            </a:lvl7pPr>
            <a:lvl8pPr marL="2399966" indent="0">
              <a:buNone/>
              <a:defRPr sz="675"/>
            </a:lvl8pPr>
            <a:lvl9pPr marL="2742818"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01118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771981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2" y="27468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2" y="27468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3268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9216EF-6E40-4310-A3FB-F1893013A226}" type="datetime1">
              <a:rPr lang="en-US" smtClean="0"/>
              <a:pPr/>
              <a:t>2/25/2017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1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537"/>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70523E3-8ABA-4AB3-8B7D-100A452D49F7}"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537"/>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537"/>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D7DB42A-1EBC-407A-BAEE-750431DA2AD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6125958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8392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1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537"/>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98981F5-C745-4725-A33B-4DC3763498BF}"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537"/>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537"/>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E902B56-21E0-4EC7-A850-C6B457B8A6A0}"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83454369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1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537"/>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9216EF-6E40-4310-A3FB-F1893013A226}" type="datetime1">
              <a:rPr lang="en-US" smtClean="0">
                <a:solidFill>
                  <a:prstClr val="black">
                    <a:tint val="75000"/>
                  </a:prstClr>
                </a:solidFill>
              </a:rPr>
              <a:pPr/>
              <a:t>2/25/2017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537"/>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537"/>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192345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70523E3-8ABA-4AB3-8B7D-100A452D49F7}"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D7DB42A-1EBC-407A-BAEE-750431DA2AD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16924174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147" name="Text Placeholder 2"/>
          <p:cNvSpPr>
            <a:spLocks noGrp="1"/>
          </p:cNvSpPr>
          <p:nvPr>
            <p:ph type="body" idx="1"/>
          </p:nvPr>
        </p:nvSpPr>
        <p:spPr bwMode="auto">
          <a:xfrm>
            <a:off x="457200" y="160021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537"/>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D3B34BE3-3EBB-424B-BF70-475C3FBFB95D}" type="datetimeFigureOut">
              <a:rPr lang="en-US"/>
              <a:pPr>
                <a:defRPr/>
              </a:pPr>
              <a:t>2/25/2017</a:t>
            </a:fld>
            <a:endParaRPr lang="en-US"/>
          </a:p>
        </p:txBody>
      </p:sp>
      <p:sp>
        <p:nvSpPr>
          <p:cNvPr id="5" name="Footer Placeholder 4"/>
          <p:cNvSpPr>
            <a:spLocks noGrp="1"/>
          </p:cNvSpPr>
          <p:nvPr>
            <p:ph type="ftr" sz="quarter" idx="3"/>
          </p:nvPr>
        </p:nvSpPr>
        <p:spPr>
          <a:xfrm>
            <a:off x="3124200" y="6356537"/>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537"/>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2B553F1B-BEB0-4FF2-A996-C3E513FB91C5}" type="slidenum">
              <a:rPr lang="en-US"/>
              <a:pPr>
                <a:defRPr/>
              </a:pPr>
              <a:t>‹#›</a:t>
            </a:fld>
            <a:endParaRPr lang="en-US"/>
          </a:p>
        </p:txBody>
      </p:sp>
    </p:spTree>
    <p:extLst>
      <p:ext uri="{BB962C8B-B14F-4D97-AF65-F5344CB8AC3E}">
        <p14:creationId xmlns:p14="http://schemas.microsoft.com/office/powerpoint/2010/main" val="4057557553"/>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alpha val="8392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71594ACD-D9E1-4922-9B8B-1BFCDC86F4E4}" type="datetimeFigureOut">
              <a:rPr lang="en-US">
                <a:solidFill>
                  <a:prstClr val="white">
                    <a:tint val="75000"/>
                  </a:prstClr>
                </a:solidFill>
              </a:rPr>
              <a:pPr>
                <a:defRPr/>
              </a:pPr>
              <a:t>2/25/2017</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FFFFFF"/>
                </a:solidFill>
                <a:latin typeface="Calibri" panose="020F0502020204030204" pitchFamily="34" charset="0"/>
              </a:defRPr>
            </a:lvl1pPr>
          </a:lstStyle>
          <a:p>
            <a:pPr fontAlgn="base">
              <a:spcBef>
                <a:spcPct val="0"/>
              </a:spcBef>
              <a:spcAft>
                <a:spcPct val="0"/>
              </a:spcAft>
              <a:defRPr/>
            </a:pPr>
            <a:fld id="{FE42CDB4-C33E-4137-8EC9-0E52E9C614DC}"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3424162737"/>
      </p:ext>
    </p:extLst>
  </p:cSld>
  <p:clrMap bg1="dk1" tx1="lt1" bg2="dk2"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5363"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522"/>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19292B76-61B2-422B-A45D-7CB46C2F90DD}" type="datetimeFigureOut">
              <a:rPr lang="en-US"/>
              <a:pPr>
                <a:defRPr/>
              </a:pPr>
              <a:t>2/25/2017</a:t>
            </a:fld>
            <a:endParaRPr lang="en-US"/>
          </a:p>
        </p:txBody>
      </p:sp>
      <p:sp>
        <p:nvSpPr>
          <p:cNvPr id="5" name="Footer Placeholder 4"/>
          <p:cNvSpPr>
            <a:spLocks noGrp="1"/>
          </p:cNvSpPr>
          <p:nvPr>
            <p:ph type="ftr" sz="quarter" idx="3"/>
          </p:nvPr>
        </p:nvSpPr>
        <p:spPr>
          <a:xfrm>
            <a:off x="3124200" y="635652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522"/>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4EFE3F2A-FE45-4920-A730-E10F4D6732D7}" type="slidenum">
              <a:rPr lang="en-US"/>
              <a:pPr>
                <a:defRPr/>
              </a:pPr>
              <a:t>‹#›</a:t>
            </a:fld>
            <a:endParaRPr lang="en-US"/>
          </a:p>
        </p:txBody>
      </p:sp>
    </p:spTree>
    <p:extLst>
      <p:ext uri="{BB962C8B-B14F-4D97-AF65-F5344CB8AC3E}">
        <p14:creationId xmlns:p14="http://schemas.microsoft.com/office/powerpoint/2010/main" val="389802068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alpha val="8392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903601C-AC6B-433E-8DB3-34DA94D33655}" type="datetimeFigureOut">
              <a:rPr lang="en-US">
                <a:solidFill>
                  <a:prstClr val="white">
                    <a:tint val="75000"/>
                  </a:prstClr>
                </a:solidFill>
              </a:rPr>
              <a:pPr>
                <a:defRPr/>
              </a:pPr>
              <a:t>3/1/2017</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panose="020F0502020204030204" pitchFamily="34" charset="0"/>
              </a:defRPr>
            </a:lvl1pPr>
          </a:lstStyle>
          <a:p>
            <a:pPr fontAlgn="base">
              <a:spcBef>
                <a:spcPct val="0"/>
              </a:spcBef>
              <a:spcAft>
                <a:spcPct val="0"/>
              </a:spcAft>
            </a:pPr>
            <a:fld id="{F4D0627F-FEBC-4248-902E-2C229F7D190C}" type="slidenum">
              <a:rPr lang="en-US" altLang="en-US" smtClean="0"/>
              <a:pPr fontAlgn="base">
                <a:spcBef>
                  <a:spcPct val="0"/>
                </a:spcBef>
                <a:spcAft>
                  <a:spcPct val="0"/>
                </a:spcAft>
              </a:pPr>
              <a:t>‹#›</a:t>
            </a:fld>
            <a:endParaRPr lang="en-US" altLang="en-US" smtClean="0"/>
          </a:p>
        </p:txBody>
      </p:sp>
    </p:spTree>
    <p:extLst>
      <p:ext uri="{BB962C8B-B14F-4D97-AF65-F5344CB8AC3E}">
        <p14:creationId xmlns:p14="http://schemas.microsoft.com/office/powerpoint/2010/main" val="166852992"/>
      </p:ext>
    </p:extLst>
  </p:cSld>
  <p:clrMap bg1="dk1" tx1="lt1" bg2="dk2" tx2="lt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7" tIns="45714" rIns="91427"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16"/>
            <a:ext cx="8229600" cy="4525963"/>
          </a:xfrm>
          <a:prstGeom prst="rect">
            <a:avLst/>
          </a:prstGeom>
        </p:spPr>
        <p:txBody>
          <a:bodyPr vert="horz" lIns="91427" tIns="45714" rIns="91427"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439"/>
            <a:ext cx="2133600" cy="365125"/>
          </a:xfrm>
          <a:prstGeom prst="rect">
            <a:avLst/>
          </a:prstGeom>
        </p:spPr>
        <p:txBody>
          <a:bodyPr vert="horz" lIns="91427" tIns="45714" rIns="91427" bIns="45714" rtlCol="0" anchor="ctr"/>
          <a:lstStyle>
            <a:lvl1pPr algn="l">
              <a:defRPr sz="900">
                <a:solidFill>
                  <a:schemeClr val="tx1">
                    <a:tint val="75000"/>
                  </a:schemeClr>
                </a:solidFill>
              </a:defRPr>
            </a:lvl1pPr>
          </a:lstStyle>
          <a:p>
            <a:fld id="{1938B536-BC34-4DA0-8FD5-09E2D92E1B27}"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3"/>
          </p:nvPr>
        </p:nvSpPr>
        <p:spPr>
          <a:xfrm>
            <a:off x="3124202" y="6356439"/>
            <a:ext cx="2895600" cy="365125"/>
          </a:xfrm>
          <a:prstGeom prst="rect">
            <a:avLst/>
          </a:prstGeom>
        </p:spPr>
        <p:txBody>
          <a:bodyPr vert="horz" lIns="91427" tIns="45714" rIns="91427" bIns="45714"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1" y="6356439"/>
            <a:ext cx="2133600" cy="365125"/>
          </a:xfrm>
          <a:prstGeom prst="rect">
            <a:avLst/>
          </a:prstGeom>
        </p:spPr>
        <p:txBody>
          <a:bodyPr vert="horz" lIns="91427" tIns="45714" rIns="91427" bIns="45714" rtlCol="0" anchor="ctr"/>
          <a:lstStyle>
            <a:lvl1pPr algn="r">
              <a:defRPr sz="900">
                <a:solidFill>
                  <a:schemeClr val="tx1">
                    <a:tint val="75000"/>
                  </a:schemeClr>
                </a:solidFill>
              </a:defRPr>
            </a:lvl1pPr>
          </a:lstStyle>
          <a:p>
            <a:fld id="{11BC32F8-2167-45A4-AFAC-9E30126CF7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848764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ctr" defTabSz="685705" rtl="0" eaLnBrk="1" latinLnBrk="0" hangingPunct="1">
        <a:spcBef>
          <a:spcPct val="0"/>
        </a:spcBef>
        <a:buNone/>
        <a:defRPr sz="3300" kern="1200">
          <a:solidFill>
            <a:schemeClr val="tx1"/>
          </a:solidFill>
          <a:latin typeface="+mj-lt"/>
          <a:ea typeface="+mj-ea"/>
          <a:cs typeface="+mj-cs"/>
        </a:defRPr>
      </a:lvl1pPr>
    </p:titleStyle>
    <p:bodyStyle>
      <a:lvl1pPr marL="257139" indent="-257139" algn="l" defTabSz="68570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135" indent="-214283" algn="l" defTabSz="6857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130" indent="-171426" algn="l" defTabSz="6857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199983" indent="-171426" algn="l" defTabSz="68570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836" indent="-171426" algn="l" defTabSz="68570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688" indent="-171426" algn="l" defTabSz="68570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540" indent="-171426" algn="l" defTabSz="68570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393" indent="-171426" algn="l" defTabSz="68570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244" indent="-171426" algn="l" defTabSz="68570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705" rtl="0" eaLnBrk="1" latinLnBrk="0" hangingPunct="1">
        <a:defRPr sz="1350" kern="1200">
          <a:solidFill>
            <a:schemeClr val="tx1"/>
          </a:solidFill>
          <a:latin typeface="+mn-lt"/>
          <a:ea typeface="+mn-ea"/>
          <a:cs typeface="+mn-cs"/>
        </a:defRPr>
      </a:lvl1pPr>
      <a:lvl2pPr marL="342852" algn="l" defTabSz="685705" rtl="0" eaLnBrk="1" latinLnBrk="0" hangingPunct="1">
        <a:defRPr sz="1350" kern="1200">
          <a:solidFill>
            <a:schemeClr val="tx1"/>
          </a:solidFill>
          <a:latin typeface="+mn-lt"/>
          <a:ea typeface="+mn-ea"/>
          <a:cs typeface="+mn-cs"/>
        </a:defRPr>
      </a:lvl2pPr>
      <a:lvl3pPr marL="685705" algn="l" defTabSz="685705" rtl="0" eaLnBrk="1" latinLnBrk="0" hangingPunct="1">
        <a:defRPr sz="1350" kern="1200">
          <a:solidFill>
            <a:schemeClr val="tx1"/>
          </a:solidFill>
          <a:latin typeface="+mn-lt"/>
          <a:ea typeface="+mn-ea"/>
          <a:cs typeface="+mn-cs"/>
        </a:defRPr>
      </a:lvl3pPr>
      <a:lvl4pPr marL="1028558" algn="l" defTabSz="685705" rtl="0" eaLnBrk="1" latinLnBrk="0" hangingPunct="1">
        <a:defRPr sz="1350" kern="1200">
          <a:solidFill>
            <a:schemeClr val="tx1"/>
          </a:solidFill>
          <a:latin typeface="+mn-lt"/>
          <a:ea typeface="+mn-ea"/>
          <a:cs typeface="+mn-cs"/>
        </a:defRPr>
      </a:lvl4pPr>
      <a:lvl5pPr marL="1371410" algn="l" defTabSz="685705" rtl="0" eaLnBrk="1" latinLnBrk="0" hangingPunct="1">
        <a:defRPr sz="1350" kern="1200">
          <a:solidFill>
            <a:schemeClr val="tx1"/>
          </a:solidFill>
          <a:latin typeface="+mn-lt"/>
          <a:ea typeface="+mn-ea"/>
          <a:cs typeface="+mn-cs"/>
        </a:defRPr>
      </a:lvl5pPr>
      <a:lvl6pPr marL="1714262" algn="l" defTabSz="685705" rtl="0" eaLnBrk="1" latinLnBrk="0" hangingPunct="1">
        <a:defRPr sz="1350" kern="1200">
          <a:solidFill>
            <a:schemeClr val="tx1"/>
          </a:solidFill>
          <a:latin typeface="+mn-lt"/>
          <a:ea typeface="+mn-ea"/>
          <a:cs typeface="+mn-cs"/>
        </a:defRPr>
      </a:lvl6pPr>
      <a:lvl7pPr marL="2057114" algn="l" defTabSz="685705" rtl="0" eaLnBrk="1" latinLnBrk="0" hangingPunct="1">
        <a:defRPr sz="1350" kern="1200">
          <a:solidFill>
            <a:schemeClr val="tx1"/>
          </a:solidFill>
          <a:latin typeface="+mn-lt"/>
          <a:ea typeface="+mn-ea"/>
          <a:cs typeface="+mn-cs"/>
        </a:defRPr>
      </a:lvl7pPr>
      <a:lvl8pPr marL="2399966" algn="l" defTabSz="685705" rtl="0" eaLnBrk="1" latinLnBrk="0" hangingPunct="1">
        <a:defRPr sz="1350" kern="1200">
          <a:solidFill>
            <a:schemeClr val="tx1"/>
          </a:solidFill>
          <a:latin typeface="+mn-lt"/>
          <a:ea typeface="+mn-ea"/>
          <a:cs typeface="+mn-cs"/>
        </a:defRPr>
      </a:lvl8pPr>
      <a:lvl9pPr marL="2742818" algn="l" defTabSz="68570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jpeg"/><Relationship Id="rId1" Type="http://schemas.openxmlformats.org/officeDocument/2006/relationships/slideLayout" Target="../slideLayouts/slideLayout15.xml"/><Relationship Id="rId6" Type="http://schemas.openxmlformats.org/officeDocument/2006/relationships/image" Target="../media/image20.emf"/><Relationship Id="rId5" Type="http://schemas.openxmlformats.org/officeDocument/2006/relationships/image" Target="../media/image19.jpe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3" Type="http://schemas.openxmlformats.org/officeDocument/2006/relationships/image" Target="../media/image22.jpeg"/><Relationship Id="rId7" Type="http://schemas.openxmlformats.org/officeDocument/2006/relationships/image" Target="../media/image26.jpeg"/><Relationship Id="rId12" Type="http://schemas.openxmlformats.org/officeDocument/2006/relationships/image" Target="../media/image31.jpeg"/><Relationship Id="rId2" Type="http://schemas.openxmlformats.org/officeDocument/2006/relationships/image" Target="../media/image21.jpeg"/><Relationship Id="rId1" Type="http://schemas.openxmlformats.org/officeDocument/2006/relationships/slideLayout" Target="../slideLayouts/slideLayout28.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 Id="rId1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7.jpeg"/><Relationship Id="rId2" Type="http://schemas.openxmlformats.org/officeDocument/2006/relationships/image" Target="../media/image33.jpeg"/><Relationship Id="rId1" Type="http://schemas.openxmlformats.org/officeDocument/2006/relationships/slideLayout" Target="../slideLayouts/slideLayout10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3.jpeg"/><Relationship Id="rId2" Type="http://schemas.openxmlformats.org/officeDocument/2006/relationships/image" Target="../media/image39.jpeg"/><Relationship Id="rId1" Type="http://schemas.openxmlformats.org/officeDocument/2006/relationships/slideLayout" Target="../slideLayouts/slideLayout24.xml"/><Relationship Id="rId6" Type="http://schemas.openxmlformats.org/officeDocument/2006/relationships/image" Target="../media/image42.jpeg"/><Relationship Id="rId5" Type="http://schemas.openxmlformats.org/officeDocument/2006/relationships/image" Target="../media/image31.jpeg"/><Relationship Id="rId4" Type="http://schemas.openxmlformats.org/officeDocument/2006/relationships/image" Target="../media/image41.jpeg"/></Relationships>
</file>

<file path=ppt/slides/_rels/slide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52.xml"/><Relationship Id="rId5" Type="http://schemas.openxmlformats.org/officeDocument/2006/relationships/image" Target="../media/image52.jpeg"/><Relationship Id="rId4" Type="http://schemas.openxmlformats.org/officeDocument/2006/relationships/image" Target="../media/image51.jpeg"/></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3.gif"/><Relationship Id="rId7" Type="http://schemas.openxmlformats.org/officeDocument/2006/relationships/image" Target="../media/image55.png"/><Relationship Id="rId12"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4.jpeg"/><Relationship Id="rId10" Type="http://schemas.openxmlformats.org/officeDocument/2006/relationships/image" Target="../media/image58.png"/><Relationship Id="rId4" Type="http://schemas.openxmlformats.org/officeDocument/2006/relationships/image" Target="../media/image42.jpeg"/><Relationship Id="rId9"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64.jpeg"/><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13.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5.xml"/><Relationship Id="rId1" Type="http://schemas.openxmlformats.org/officeDocument/2006/relationships/slideLayout" Target="../slideLayouts/slideLayout6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58.xm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2.jpeg"/><Relationship Id="rId7"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58.xml"/><Relationship Id="rId6" Type="http://schemas.openxmlformats.org/officeDocument/2006/relationships/image" Target="../media/image55.png"/><Relationship Id="rId5" Type="http://schemas.openxmlformats.org/officeDocument/2006/relationships/image" Target="../media/image5.png"/><Relationship Id="rId10" Type="http://schemas.openxmlformats.org/officeDocument/2006/relationships/image" Target="../media/image75.png"/><Relationship Id="rId4" Type="http://schemas.openxmlformats.org/officeDocument/2006/relationships/image" Target="../media/image73.jpeg"/><Relationship Id="rId9" Type="http://schemas.openxmlformats.org/officeDocument/2006/relationships/image" Target="../media/image74.png"/></Relationships>
</file>

<file path=ppt/slides/_rels/slide16.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6.png"/><Relationship Id="rId3" Type="http://schemas.openxmlformats.org/officeDocument/2006/relationships/image" Target="../media/image76.jpeg"/><Relationship Id="rId7" Type="http://schemas.openxmlformats.org/officeDocument/2006/relationships/image" Target="../media/image78.png"/><Relationship Id="rId12" Type="http://schemas.openxmlformats.org/officeDocument/2006/relationships/image" Target="../media/image32.jpeg"/><Relationship Id="rId2" Type="http://schemas.openxmlformats.org/officeDocument/2006/relationships/notesSlide" Target="../notesSlides/notesSlide7.xml"/><Relationship Id="rId16" Type="http://schemas.openxmlformats.org/officeDocument/2006/relationships/image" Target="../media/image82.jpeg"/><Relationship Id="rId1" Type="http://schemas.openxmlformats.org/officeDocument/2006/relationships/slideLayout" Target="../slideLayouts/slideLayout58.xml"/><Relationship Id="rId6" Type="http://schemas.openxmlformats.org/officeDocument/2006/relationships/image" Target="../media/image72.jpeg"/><Relationship Id="rId11" Type="http://schemas.openxmlformats.org/officeDocument/2006/relationships/image" Target="../media/image55.png"/><Relationship Id="rId5" Type="http://schemas.openxmlformats.org/officeDocument/2006/relationships/image" Target="../media/image77.jpeg"/><Relationship Id="rId15" Type="http://schemas.openxmlformats.org/officeDocument/2006/relationships/image" Target="../media/image81.png"/><Relationship Id="rId10" Type="http://schemas.openxmlformats.org/officeDocument/2006/relationships/image" Target="../media/image5.png"/><Relationship Id="rId4" Type="http://schemas.openxmlformats.org/officeDocument/2006/relationships/image" Target="../media/image14.jpeg"/><Relationship Id="rId9" Type="http://schemas.openxmlformats.org/officeDocument/2006/relationships/image" Target="../media/image73.jpeg"/><Relationship Id="rId14" Type="http://schemas.openxmlformats.org/officeDocument/2006/relationships/image" Target="../media/image80.jpeg"/></Relationships>
</file>

<file path=ppt/slides/_rels/slide17.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jpeg"/><Relationship Id="rId2" Type="http://schemas.openxmlformats.org/officeDocument/2006/relationships/image" Target="../media/image83.png"/><Relationship Id="rId1" Type="http://schemas.openxmlformats.org/officeDocument/2006/relationships/slideLayout" Target="../slideLayouts/slideLayout6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png"/></Relationships>
</file>

<file path=ppt/slides/_rels/slide1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3.png"/><Relationship Id="rId1" Type="http://schemas.openxmlformats.org/officeDocument/2006/relationships/slideLayout" Target="../slideLayouts/slideLayout62.xml"/><Relationship Id="rId4" Type="http://schemas.openxmlformats.org/officeDocument/2006/relationships/image" Target="../media/image89.png"/></Relationships>
</file>

<file path=ppt/slides/_rels/slide1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xml"/><Relationship Id="rId1" Type="http://schemas.openxmlformats.org/officeDocument/2006/relationships/slideLayout" Target="../slideLayouts/slideLayout58.xml"/><Relationship Id="rId5" Type="http://schemas.openxmlformats.org/officeDocument/2006/relationships/image" Target="../media/image7.png"/><Relationship Id="rId4" Type="http://schemas.openxmlformats.org/officeDocument/2006/relationships/image" Target="../media/image91.png"/></Relationships>
</file>

<file path=ppt/slides/_rels/slide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png"/><Relationship Id="rId1" Type="http://schemas.openxmlformats.org/officeDocument/2006/relationships/slideLayout" Target="../slideLayouts/slideLayout58.xml"/><Relationship Id="rId5" Type="http://schemas.openxmlformats.org/officeDocument/2006/relationships/image" Target="../media/image82.jpeg"/><Relationship Id="rId4" Type="http://schemas.openxmlformats.org/officeDocument/2006/relationships/image" Target="../media/image51.jpeg"/></Relationships>
</file>

<file path=ppt/slides/_rels/slide2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62.xml"/><Relationship Id="rId5" Type="http://schemas.openxmlformats.org/officeDocument/2006/relationships/image" Target="../media/image97.png"/><Relationship Id="rId4" Type="http://schemas.openxmlformats.org/officeDocument/2006/relationships/image" Target="../media/image96.png"/></Relationships>
</file>

<file path=ppt/slides/_rels/slide2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xml"/><Relationship Id="rId1" Type="http://schemas.openxmlformats.org/officeDocument/2006/relationships/slideLayout" Target="../slideLayouts/slideLayout74.xml"/><Relationship Id="rId5" Type="http://schemas.openxmlformats.org/officeDocument/2006/relationships/image" Target="../media/image104.png"/><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4.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7.png"/><Relationship Id="rId1" Type="http://schemas.openxmlformats.org/officeDocument/2006/relationships/slideLayout" Target="../slideLayouts/slideLayout74.xml"/></Relationships>
</file>

<file path=ppt/slides/_rels/slide28.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10.jpeg"/><Relationship Id="rId2" Type="http://schemas.openxmlformats.org/officeDocument/2006/relationships/notesSlide" Target="../notesSlides/notesSlide10.xml"/><Relationship Id="rId1" Type="http://schemas.openxmlformats.org/officeDocument/2006/relationships/slideLayout" Target="../slideLayouts/slideLayout84.xml"/><Relationship Id="rId6" Type="http://schemas.openxmlformats.org/officeDocument/2006/relationships/image" Target="../media/image41.jpeg"/><Relationship Id="rId5" Type="http://schemas.openxmlformats.org/officeDocument/2006/relationships/image" Target="../media/image109.jpeg"/><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4.xml"/></Relationships>
</file>

<file path=ppt/slides/_rels/slide3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12.png"/><Relationship Id="rId4" Type="http://schemas.openxmlformats.org/officeDocument/2006/relationships/image" Target="../media/image8.jpeg"/></Relationships>
</file>

<file path=ppt/slides/_rels/slide3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gif"/><Relationship Id="rId1" Type="http://schemas.openxmlformats.org/officeDocument/2006/relationships/slideLayout" Target="../slideLayouts/slideLayout109.xml"/><Relationship Id="rId4" Type="http://schemas.openxmlformats.org/officeDocument/2006/relationships/image" Target="../media/image11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7410" name="Picture 2" descr="Image result for NSERC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6754" y="4912123"/>
            <a:ext cx="1989716" cy="88210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49838" y="152400"/>
            <a:ext cx="8979818" cy="1470025"/>
          </a:xfrm>
        </p:spPr>
        <p:txBody>
          <a:bodyPr>
            <a:noAutofit/>
          </a:bodyPr>
          <a:lstStyle/>
          <a:p>
            <a:pPr algn="l"/>
            <a:r>
              <a:rPr lang="en-US" sz="3200" dirty="0">
                <a:solidFill>
                  <a:schemeClr val="bg1"/>
                </a:solidFill>
                <a:latin typeface="Times New Roman" panose="02020603050405020304" pitchFamily="18" charset="0"/>
                <a:cs typeface="Times New Roman" panose="02020603050405020304" pitchFamily="18" charset="0"/>
              </a:rPr>
              <a:t>Cross-boundary Planning for Resilience and Restoration of </a:t>
            </a:r>
            <a:r>
              <a:rPr lang="en-US" sz="3200" dirty="0" smtClean="0">
                <a:solidFill>
                  <a:schemeClr val="bg1"/>
                </a:solidFill>
                <a:latin typeface="Times New Roman" panose="02020603050405020304" pitchFamily="18" charset="0"/>
                <a:cs typeface="Times New Roman" panose="02020603050405020304" pitchFamily="18" charset="0"/>
              </a:rPr>
              <a:t>Oak </a:t>
            </a:r>
            <a:r>
              <a:rPr lang="en-US" sz="3200" dirty="0">
                <a:solidFill>
                  <a:schemeClr val="bg1"/>
                </a:solidFill>
                <a:latin typeface="Times New Roman" panose="02020603050405020304" pitchFamily="18" charset="0"/>
                <a:cs typeface="Times New Roman" panose="02020603050405020304" pitchFamily="18" charset="0"/>
              </a:rPr>
              <a:t>Savannah and Coastal Douglas-fir Forest Ecosystems</a:t>
            </a:r>
          </a:p>
        </p:txBody>
      </p:sp>
      <p:pic>
        <p:nvPicPr>
          <p:cNvPr id="10" name="Picture 18" descr="P1020815"/>
          <p:cNvPicPr>
            <a:picLocks noChangeAspect="1" noChangeArrowheads="1"/>
          </p:cNvPicPr>
          <p:nvPr/>
        </p:nvPicPr>
        <p:blipFill>
          <a:blip r:embed="rId4" cstate="print"/>
          <a:srcRect/>
          <a:stretch>
            <a:fillRect/>
          </a:stretch>
        </p:blipFill>
        <p:spPr bwMode="auto">
          <a:xfrm>
            <a:off x="5078442" y="5646330"/>
            <a:ext cx="1405095" cy="1053970"/>
          </a:xfrm>
          <a:prstGeom prst="rect">
            <a:avLst/>
          </a:prstGeom>
          <a:noFill/>
          <a:ln w="9525">
            <a:solidFill>
              <a:schemeClr val="accent1"/>
            </a:solidFill>
            <a:miter lim="800000"/>
            <a:headEnd/>
            <a:tailEnd/>
          </a:ln>
        </p:spPr>
      </p:pic>
      <p:sp>
        <p:nvSpPr>
          <p:cNvPr id="12" name="Text Box 20"/>
          <p:cNvSpPr txBox="1">
            <a:spLocks noChangeArrowheads="1"/>
          </p:cNvSpPr>
          <p:nvPr/>
        </p:nvSpPr>
        <p:spPr bwMode="auto">
          <a:xfrm>
            <a:off x="166306" y="1937893"/>
            <a:ext cx="5791200" cy="3600986"/>
          </a:xfrm>
          <a:prstGeom prst="rect">
            <a:avLst/>
          </a:prstGeom>
          <a:noFill/>
          <a:ln w="9525">
            <a:noFill/>
            <a:miter lim="800000"/>
            <a:headEnd/>
            <a:tailEnd/>
          </a:ln>
        </p:spPr>
        <p:txBody>
          <a:bodyPr>
            <a:spAutoFit/>
          </a:bodyPr>
          <a:lstStyle/>
          <a:p>
            <a:r>
              <a:rPr lang="en-US" sz="2400" dirty="0" smtClean="0">
                <a:solidFill>
                  <a:schemeClr val="accent3">
                    <a:lumMod val="60000"/>
                    <a:lumOff val="40000"/>
                  </a:schemeClr>
                </a:solidFill>
                <a:latin typeface="Times New Roman" panose="02020603050405020304" pitchFamily="18" charset="0"/>
                <a:cs typeface="Times New Roman" panose="02020603050405020304" pitchFamily="18" charset="0"/>
              </a:rPr>
              <a:t>P Arcese, R Schuster, E Kleynhans, A </a:t>
            </a:r>
            <a:r>
              <a:rPr lang="en-US" sz="2400" dirty="0" err="1" smtClean="0">
                <a:solidFill>
                  <a:schemeClr val="accent3">
                    <a:lumMod val="60000"/>
                    <a:lumOff val="40000"/>
                  </a:schemeClr>
                </a:solidFill>
                <a:latin typeface="Times New Roman" panose="02020603050405020304" pitchFamily="18" charset="0"/>
                <a:cs typeface="Times New Roman" panose="02020603050405020304" pitchFamily="18" charset="0"/>
              </a:rPr>
              <a:t>Rodewald</a:t>
            </a:r>
            <a:r>
              <a:rPr lang="en-US" sz="2400" dirty="0" smtClean="0">
                <a:solidFill>
                  <a:schemeClr val="accent3">
                    <a:lumMod val="60000"/>
                    <a:lumOff val="40000"/>
                  </a:schemeClr>
                </a:solidFill>
                <a:latin typeface="Times New Roman" panose="02020603050405020304" pitchFamily="18" charset="0"/>
                <a:cs typeface="Times New Roman" panose="02020603050405020304" pitchFamily="18" charset="0"/>
              </a:rPr>
              <a:t>, T Wang, P </a:t>
            </a:r>
            <a:r>
              <a:rPr lang="en-US" sz="2400" dirty="0" err="1" smtClean="0">
                <a:solidFill>
                  <a:schemeClr val="accent3">
                    <a:lumMod val="60000"/>
                    <a:lumOff val="40000"/>
                  </a:schemeClr>
                </a:solidFill>
                <a:latin typeface="Times New Roman" panose="02020603050405020304" pitchFamily="18" charset="0"/>
                <a:cs typeface="Times New Roman" panose="02020603050405020304" pitchFamily="18" charset="0"/>
              </a:rPr>
              <a:t>Dunwiddie</a:t>
            </a:r>
            <a:r>
              <a:rPr lang="en-US" sz="2400" dirty="0" smtClean="0">
                <a:solidFill>
                  <a:schemeClr val="accent3">
                    <a:lumMod val="60000"/>
                    <a:lumOff val="40000"/>
                  </a:schemeClr>
                </a:solidFill>
                <a:latin typeface="Times New Roman" panose="02020603050405020304" pitchFamily="18" charset="0"/>
                <a:cs typeface="Times New Roman" panose="02020603050405020304" pitchFamily="18" charset="0"/>
              </a:rPr>
              <a:t>, J. Alexander, T Martin</a:t>
            </a:r>
            <a:r>
              <a:rPr lang="en-US" sz="2400" dirty="0">
                <a:solidFill>
                  <a:schemeClr val="accent3">
                    <a:lumMod val="60000"/>
                    <a:lumOff val="40000"/>
                  </a:schemeClr>
                </a:solidFill>
                <a:latin typeface="Times New Roman" panose="02020603050405020304" pitchFamily="18" charset="0"/>
                <a:cs typeface="Times New Roman" panose="02020603050405020304" pitchFamily="18" charset="0"/>
              </a:rPr>
              <a:t>, </a:t>
            </a:r>
            <a:r>
              <a:rPr lang="en-US" sz="2400" dirty="0" smtClean="0">
                <a:solidFill>
                  <a:schemeClr val="accent3">
                    <a:lumMod val="60000"/>
                    <a:lumOff val="40000"/>
                  </a:schemeClr>
                </a:solidFill>
                <a:latin typeface="Times New Roman" panose="02020603050405020304" pitchFamily="18" charset="0"/>
                <a:cs typeface="Times New Roman" panose="02020603050405020304" pitchFamily="18" charset="0"/>
              </a:rPr>
              <a:t>K </a:t>
            </a:r>
            <a:r>
              <a:rPr lang="en-US" sz="2400" dirty="0" err="1" smtClean="0">
                <a:solidFill>
                  <a:schemeClr val="accent3">
                    <a:lumMod val="60000"/>
                    <a:lumOff val="40000"/>
                  </a:schemeClr>
                </a:solidFill>
                <a:latin typeface="Times New Roman" panose="02020603050405020304" pitchFamily="18" charset="0"/>
                <a:cs typeface="Times New Roman" panose="02020603050405020304" pitchFamily="18" charset="0"/>
              </a:rPr>
              <a:t>Emming</a:t>
            </a:r>
            <a:r>
              <a:rPr lang="en-US" sz="2400" dirty="0">
                <a:solidFill>
                  <a:schemeClr val="accent3">
                    <a:lumMod val="60000"/>
                    <a:lumOff val="40000"/>
                  </a:schemeClr>
                </a:solidFill>
                <a:latin typeface="Times New Roman" panose="02020603050405020304" pitchFamily="18" charset="0"/>
                <a:cs typeface="Times New Roman" panose="02020603050405020304" pitchFamily="18" charset="0"/>
              </a:rPr>
              <a:t>, J Lawlor, B </a:t>
            </a:r>
            <a:r>
              <a:rPr lang="en-US" sz="2400" dirty="0" err="1">
                <a:solidFill>
                  <a:schemeClr val="accent3">
                    <a:lumMod val="60000"/>
                    <a:lumOff val="40000"/>
                  </a:schemeClr>
                </a:solidFill>
                <a:latin typeface="Times New Roman" panose="02020603050405020304" pitchFamily="18" charset="0"/>
                <a:cs typeface="Times New Roman" panose="02020603050405020304" pitchFamily="18" charset="0"/>
              </a:rPr>
              <a:t>Klinkenberg</a:t>
            </a:r>
            <a:r>
              <a:rPr lang="en-US" sz="2400" dirty="0">
                <a:solidFill>
                  <a:schemeClr val="accent3">
                    <a:lumMod val="60000"/>
                    <a:lumOff val="40000"/>
                  </a:schemeClr>
                </a:solidFill>
                <a:latin typeface="Times New Roman" panose="02020603050405020304" pitchFamily="18" charset="0"/>
                <a:cs typeface="Times New Roman" panose="02020603050405020304" pitchFamily="18" charset="0"/>
              </a:rPr>
              <a:t>, </a:t>
            </a:r>
            <a:r>
              <a:rPr lang="en-US" sz="2400" dirty="0" smtClean="0">
                <a:solidFill>
                  <a:schemeClr val="accent3">
                    <a:lumMod val="60000"/>
                    <a:lumOff val="40000"/>
                  </a:schemeClr>
                </a:solidFill>
                <a:latin typeface="Times New Roman" panose="02020603050405020304" pitchFamily="18" charset="0"/>
                <a:cs typeface="Times New Roman" panose="02020603050405020304" pitchFamily="18" charset="0"/>
              </a:rPr>
              <a:t>D </a:t>
            </a:r>
            <a:r>
              <a:rPr lang="en-US" sz="2400" dirty="0" err="1" smtClean="0">
                <a:solidFill>
                  <a:schemeClr val="accent3">
                    <a:lumMod val="60000"/>
                    <a:lumOff val="40000"/>
                  </a:schemeClr>
                </a:solidFill>
                <a:latin typeface="Times New Roman" panose="02020603050405020304" pitchFamily="18" charset="0"/>
                <a:cs typeface="Times New Roman" panose="02020603050405020304" pitchFamily="18" charset="0"/>
              </a:rPr>
              <a:t>McConkey</a:t>
            </a:r>
            <a:endParaRPr lang="en-US" sz="2400" dirty="0" smtClean="0">
              <a:solidFill>
                <a:schemeClr val="accent3">
                  <a:lumMod val="60000"/>
                  <a:lumOff val="40000"/>
                </a:schemeClr>
              </a:solidFill>
              <a:latin typeface="Times New Roman" panose="02020603050405020304" pitchFamily="18" charset="0"/>
              <a:cs typeface="Times New Roman" panose="02020603050405020304" pitchFamily="18" charset="0"/>
            </a:endParaRPr>
          </a:p>
          <a:p>
            <a:r>
              <a:rPr lang="en-US" sz="2400" dirty="0" smtClean="0">
                <a:solidFill>
                  <a:schemeClr val="accent3">
                    <a:lumMod val="60000"/>
                    <a:lumOff val="40000"/>
                  </a:schemeClr>
                </a:solidFill>
                <a:latin typeface="Times New Roman" panose="02020603050405020304" pitchFamily="18" charset="0"/>
                <a:cs typeface="Times New Roman" panose="02020603050405020304" pitchFamily="18" charset="0"/>
              </a:rPr>
              <a:t> </a:t>
            </a:r>
          </a:p>
          <a:p>
            <a:r>
              <a:rPr lang="en-US" sz="1600" dirty="0" smtClean="0">
                <a:solidFill>
                  <a:schemeClr val="accent3">
                    <a:lumMod val="60000"/>
                    <a:lumOff val="40000"/>
                  </a:schemeClr>
                </a:solidFill>
                <a:latin typeface="Times New Roman" panose="02020603050405020304" pitchFamily="18" charset="0"/>
                <a:cs typeface="Times New Roman" panose="02020603050405020304" pitchFamily="18" charset="0"/>
              </a:rPr>
              <a:t>Univ</a:t>
            </a:r>
            <a:r>
              <a:rPr lang="en-US" sz="1600" dirty="0" smtClean="0">
                <a:solidFill>
                  <a:schemeClr val="accent3">
                    <a:lumMod val="60000"/>
                    <a:lumOff val="40000"/>
                  </a:schemeClr>
                </a:solidFill>
                <a:latin typeface="Times New Roman" panose="02020603050405020304" pitchFamily="18" charset="0"/>
                <a:cs typeface="Times New Roman" panose="02020603050405020304" pitchFamily="18" charset="0"/>
              </a:rPr>
              <a:t>. of British Columbia, Cornell University, Univ. of Washington, The Nature Trust of BC, Islands Trust, BC Ministry of FLNRO, Klamath Bird Observatory, Coastal Douglas Fir Conservation Partnership</a:t>
            </a:r>
          </a:p>
          <a:p>
            <a:endParaRPr lang="en-US" sz="2000" dirty="0">
              <a:solidFill>
                <a:schemeClr val="accent5">
                  <a:lumMod val="50000"/>
                </a:schemeClr>
              </a:solidFill>
              <a:latin typeface="+mj-lt"/>
              <a:cs typeface="Times New Roman" pitchFamily="18" charset="0"/>
            </a:endParaRPr>
          </a:p>
          <a:p>
            <a:endParaRPr lang="en-US" sz="2400" dirty="0">
              <a:solidFill>
                <a:schemeClr val="accent5">
                  <a:lumMod val="50000"/>
                </a:schemeClr>
              </a:solidFill>
              <a:latin typeface="+mj-lt"/>
              <a:cs typeface="Times New Roman" pitchFamily="18" charset="0"/>
            </a:endParaRPr>
          </a:p>
        </p:txBody>
      </p:sp>
      <p:pic>
        <p:nvPicPr>
          <p:cNvPr id="11" name="Picture 12" descr="DSC_0226.JPG"/>
          <p:cNvPicPr>
            <a:picLocks noChangeAspect="1"/>
          </p:cNvPicPr>
          <p:nvPr/>
        </p:nvPicPr>
        <p:blipFill>
          <a:blip r:embed="rId5" cstate="print"/>
          <a:srcRect/>
          <a:stretch>
            <a:fillRect/>
          </a:stretch>
        </p:blipFill>
        <p:spPr bwMode="auto">
          <a:xfrm>
            <a:off x="6380555" y="2286000"/>
            <a:ext cx="2783690" cy="4191000"/>
          </a:xfrm>
          <a:prstGeom prst="rect">
            <a:avLst/>
          </a:prstGeom>
          <a:noFill/>
          <a:ln w="9525">
            <a:noFill/>
            <a:miter lim="800000"/>
            <a:headEnd/>
            <a:tailEnd/>
          </a:ln>
        </p:spPr>
      </p:pic>
      <p:pic>
        <p:nvPicPr>
          <p:cNvPr id="8" name="Picture 7" descr="brown_creeper_1.jpg"/>
          <p:cNvPicPr>
            <a:picLocks noChangeAspect="1"/>
          </p:cNvPicPr>
          <p:nvPr/>
        </p:nvPicPr>
        <p:blipFill>
          <a:blip r:embed="rId6" cstate="print"/>
          <a:stretch>
            <a:fillRect/>
          </a:stretch>
        </p:blipFill>
        <p:spPr>
          <a:xfrm>
            <a:off x="6404751" y="2829831"/>
            <a:ext cx="408524" cy="599169"/>
          </a:xfrm>
          <a:prstGeom prst="rect">
            <a:avLst/>
          </a:prstGeom>
          <a:ln>
            <a:solidFill>
              <a:schemeClr val="accent1"/>
            </a:solidFill>
          </a:ln>
        </p:spPr>
      </p:pic>
      <p:pic>
        <p:nvPicPr>
          <p:cNvPr id="13" name="Picture 9"/>
          <p:cNvPicPr>
            <a:picLocks noChangeAspect="1" noChangeArrowheads="1"/>
          </p:cNvPicPr>
          <p:nvPr/>
        </p:nvPicPr>
        <p:blipFill>
          <a:blip r:embed="rId7" cstate="print"/>
          <a:srcRect/>
          <a:stretch>
            <a:fillRect/>
          </a:stretch>
        </p:blipFill>
        <p:spPr bwMode="auto">
          <a:xfrm>
            <a:off x="5993792" y="4642912"/>
            <a:ext cx="821917" cy="665000"/>
          </a:xfrm>
          <a:prstGeom prst="rect">
            <a:avLst/>
          </a:prstGeom>
          <a:noFill/>
          <a:ln w="9525">
            <a:noFill/>
            <a:miter lim="800000"/>
            <a:headEnd/>
            <a:tailEnd/>
          </a:ln>
        </p:spPr>
      </p:pic>
      <p:pic>
        <p:nvPicPr>
          <p:cNvPr id="14" name="Picture 14"/>
          <p:cNvPicPr>
            <a:picLocks noChangeAspect="1" noChangeArrowheads="1"/>
          </p:cNvPicPr>
          <p:nvPr/>
        </p:nvPicPr>
        <p:blipFill>
          <a:blip r:embed="rId8" cstate="print"/>
          <a:srcRect/>
          <a:stretch>
            <a:fillRect/>
          </a:stretch>
        </p:blipFill>
        <p:spPr bwMode="auto">
          <a:xfrm>
            <a:off x="7258763" y="5307912"/>
            <a:ext cx="685800" cy="685800"/>
          </a:xfrm>
          <a:prstGeom prst="rect">
            <a:avLst/>
          </a:prstGeom>
          <a:noFill/>
          <a:ln w="9525">
            <a:noFill/>
            <a:miter lim="800000"/>
            <a:headEnd/>
            <a:tailEnd/>
          </a:ln>
        </p:spPr>
      </p:pic>
      <p:pic>
        <p:nvPicPr>
          <p:cNvPr id="16" name="Picture 17" descr="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450" y="5367575"/>
            <a:ext cx="3048000" cy="853311"/>
          </a:xfrm>
          <a:prstGeom prst="rect">
            <a:avLst/>
          </a:prstGeom>
          <a:solidFill>
            <a:schemeClr val="bg1"/>
          </a:solidFill>
          <a:ln>
            <a:noFill/>
          </a:ln>
          <a:extLst/>
        </p:spPr>
      </p:pic>
      <p:pic>
        <p:nvPicPr>
          <p:cNvPr id="15" name="Picture 5" descr="TNT logo"/>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74217" y="5914582"/>
            <a:ext cx="1944408" cy="80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08461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4" name="Picture 9" descr="talltree"/>
          <p:cNvPicPr>
            <a:picLocks noChangeAspect="1" noChangeArrowheads="1"/>
          </p:cNvPicPr>
          <p:nvPr/>
        </p:nvPicPr>
        <p:blipFill>
          <a:blip r:embed="rId3" cstate="print"/>
          <a:srcRect/>
          <a:stretch>
            <a:fillRect/>
          </a:stretch>
        </p:blipFill>
        <p:spPr bwMode="auto">
          <a:xfrm>
            <a:off x="5309153" y="2971800"/>
            <a:ext cx="1977836" cy="2934739"/>
          </a:xfrm>
          <a:prstGeom prst="rect">
            <a:avLst/>
          </a:prstGeom>
          <a:noFill/>
          <a:ln w="9525">
            <a:noFill/>
            <a:miter lim="800000"/>
            <a:headEnd/>
            <a:tailEnd/>
          </a:ln>
        </p:spPr>
      </p:pic>
      <p:sp>
        <p:nvSpPr>
          <p:cNvPr id="2" name="Title 1"/>
          <p:cNvSpPr>
            <a:spLocks noGrp="1"/>
          </p:cNvSpPr>
          <p:nvPr>
            <p:ph type="title"/>
          </p:nvPr>
        </p:nvSpPr>
        <p:spPr>
          <a:xfrm>
            <a:off x="239480" y="198436"/>
            <a:ext cx="8229600" cy="1143000"/>
          </a:xfrm>
        </p:spPr>
        <p:txBody>
          <a:bodyPr>
            <a:normAutofit fontScale="90000"/>
          </a:bodyPr>
          <a:lstStyle/>
          <a:p>
            <a:pPr algn="l"/>
            <a:r>
              <a:rPr lang="de-AT" sz="4000" dirty="0" smtClean="0">
                <a:solidFill>
                  <a:schemeClr val="bg1"/>
                </a:solidFill>
                <a:latin typeface="Times New Roman" panose="02020603050405020304" pitchFamily="18" charset="0"/>
                <a:cs typeface="Times New Roman" panose="02020603050405020304" pitchFamily="18" charset="0"/>
              </a:rPr>
              <a:t>Traditional Goal of Conservation Area Design</a:t>
            </a:r>
            <a:endParaRPr lang="de-DE" sz="4000"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7553" y="1503385"/>
            <a:ext cx="6490447" cy="3733800"/>
          </a:xfrm>
        </p:spPr>
        <p:txBody>
          <a:bodyPr>
            <a:normAutofit/>
          </a:bodyPr>
          <a:lstStyle/>
          <a:p>
            <a:pPr>
              <a:buNone/>
            </a:pPr>
            <a:r>
              <a:rPr lang="en-CA" sz="2800" dirty="0" smtClean="0">
                <a:solidFill>
                  <a:schemeClr val="accent3">
                    <a:lumMod val="60000"/>
                    <a:lumOff val="40000"/>
                  </a:schemeClr>
                </a:solidFill>
                <a:latin typeface="Times New Roman" panose="02020603050405020304" pitchFamily="18" charset="0"/>
                <a:cs typeface="Times New Roman" panose="02020603050405020304" pitchFamily="18" charset="0"/>
              </a:rPr>
              <a:t>Prioritize and Conserve ‘Intact’ or ‘Relic Ecosystems’</a:t>
            </a:r>
          </a:p>
          <a:p>
            <a:r>
              <a:rPr lang="en-CA" sz="2400" dirty="0" smtClean="0">
                <a:solidFill>
                  <a:schemeClr val="accent3">
                    <a:lumMod val="60000"/>
                    <a:lumOff val="40000"/>
                  </a:schemeClr>
                </a:solidFill>
                <a:latin typeface="Times New Roman" panose="02020603050405020304" pitchFamily="18" charset="0"/>
                <a:cs typeface="Times New Roman" panose="02020603050405020304" pitchFamily="18" charset="0"/>
              </a:rPr>
              <a:t>Multiple criteria  </a:t>
            </a:r>
          </a:p>
          <a:p>
            <a:r>
              <a:rPr lang="en-CA" sz="2400" dirty="0" smtClean="0">
                <a:solidFill>
                  <a:schemeClr val="accent3">
                    <a:lumMod val="60000"/>
                    <a:lumOff val="40000"/>
                  </a:schemeClr>
                </a:solidFill>
                <a:latin typeface="Times New Roman" panose="02020603050405020304" pitchFamily="18" charset="0"/>
                <a:cs typeface="Times New Roman" panose="02020603050405020304" pitchFamily="18" charset="0"/>
              </a:rPr>
              <a:t>Decision support tools (</a:t>
            </a:r>
            <a:r>
              <a:rPr lang="en-CA" sz="2400" dirty="0" err="1" smtClean="0">
                <a:solidFill>
                  <a:schemeClr val="accent3">
                    <a:lumMod val="60000"/>
                    <a:lumOff val="40000"/>
                  </a:schemeClr>
                </a:solidFill>
                <a:latin typeface="Times New Roman" panose="02020603050405020304" pitchFamily="18" charset="0"/>
                <a:cs typeface="Times New Roman" panose="02020603050405020304" pitchFamily="18" charset="0"/>
              </a:rPr>
              <a:t>Marxan</a:t>
            </a:r>
            <a:r>
              <a:rPr lang="en-CA" sz="2400" dirty="0" smtClean="0">
                <a:solidFill>
                  <a:schemeClr val="accent3">
                    <a:lumMod val="60000"/>
                    <a:lumOff val="40000"/>
                  </a:schemeClr>
                </a:solidFill>
                <a:latin typeface="Times New Roman" panose="02020603050405020304" pitchFamily="18" charset="0"/>
                <a:cs typeface="Times New Roman" panose="02020603050405020304" pitchFamily="18" charset="0"/>
              </a:rPr>
              <a:t>)</a:t>
            </a:r>
            <a:endParaRPr lang="en-CA" sz="2200" dirty="0" smtClean="0">
              <a:solidFill>
                <a:schemeClr val="accent3">
                  <a:lumMod val="60000"/>
                  <a:lumOff val="40000"/>
                </a:schemeClr>
              </a:solidFill>
              <a:latin typeface="Times New Roman" panose="02020603050405020304" pitchFamily="18" charset="0"/>
              <a:cs typeface="Times New Roman" panose="02020603050405020304" pitchFamily="18" charset="0"/>
            </a:endParaRPr>
          </a:p>
          <a:p>
            <a:pPr>
              <a:buNone/>
            </a:pPr>
            <a:r>
              <a:rPr lang="en-CA" dirty="0" smtClean="0"/>
              <a:t/>
            </a:r>
            <a:br>
              <a:rPr lang="en-CA" dirty="0" smtClean="0"/>
            </a:br>
            <a:endParaRPr lang="en-CA" dirty="0" smtClean="0"/>
          </a:p>
          <a:p>
            <a:endParaRPr lang="en-CA" dirty="0" smtClean="0"/>
          </a:p>
          <a:p>
            <a:endParaRPr lang="en-CA" dirty="0" smtClean="0"/>
          </a:p>
        </p:txBody>
      </p:sp>
      <p:pic>
        <p:nvPicPr>
          <p:cNvPr id="2052" name="Picture 4" descr="http://www.greenpeace.org/canada/ReSizes/OriginalWatermarked/Global/canada/image/2009/3/great-bear-rainfores-map-2009.jpg"/>
          <p:cNvPicPr>
            <a:picLocks noChangeAspect="1" noChangeArrowheads="1"/>
          </p:cNvPicPr>
          <p:nvPr/>
        </p:nvPicPr>
        <p:blipFill>
          <a:blip r:embed="rId4" cstate="print"/>
          <a:srcRect/>
          <a:stretch>
            <a:fillRect/>
          </a:stretch>
        </p:blipFill>
        <p:spPr bwMode="auto">
          <a:xfrm>
            <a:off x="6882882" y="1565604"/>
            <a:ext cx="2308939" cy="3621865"/>
          </a:xfrm>
          <a:prstGeom prst="rect">
            <a:avLst/>
          </a:prstGeom>
          <a:noFill/>
        </p:spPr>
      </p:pic>
      <p:pic>
        <p:nvPicPr>
          <p:cNvPr id="15" name="Picture 8" descr="kermode"/>
          <p:cNvPicPr>
            <a:picLocks noChangeAspect="1" noChangeArrowheads="1"/>
          </p:cNvPicPr>
          <p:nvPr/>
        </p:nvPicPr>
        <p:blipFill>
          <a:blip r:embed="rId5" cstate="print"/>
          <a:srcRect l="34782" t="31314" r="13043" b="12328"/>
          <a:stretch>
            <a:fillRect/>
          </a:stretch>
        </p:blipFill>
        <p:spPr bwMode="auto">
          <a:xfrm>
            <a:off x="4652653" y="5476899"/>
            <a:ext cx="1785109" cy="1260077"/>
          </a:xfrm>
          <a:prstGeom prst="rect">
            <a:avLst/>
          </a:prstGeom>
          <a:noFill/>
          <a:ln w="9525">
            <a:noFill/>
            <a:miter lim="800000"/>
            <a:headEnd/>
            <a:tailEnd/>
          </a:ln>
        </p:spPr>
      </p:pic>
      <p:pic>
        <p:nvPicPr>
          <p:cNvPr id="16" name="Picture 20" descr="salmonmale"/>
          <p:cNvPicPr>
            <a:picLocks noChangeAspect="1" noChangeArrowheads="1"/>
          </p:cNvPicPr>
          <p:nvPr/>
        </p:nvPicPr>
        <p:blipFill>
          <a:blip r:embed="rId6" cstate="print"/>
          <a:srcRect/>
          <a:stretch>
            <a:fillRect/>
          </a:stretch>
        </p:blipFill>
        <p:spPr>
          <a:xfrm>
            <a:off x="6799133" y="4898400"/>
            <a:ext cx="1238218" cy="1661275"/>
          </a:xfrm>
          <a:prstGeom prst="rect">
            <a:avLst/>
          </a:prstGeom>
          <a:noFill/>
        </p:spPr>
      </p:pic>
      <p:pic>
        <p:nvPicPr>
          <p:cNvPr id="17" name="Picture 16" descr="Juv MaMu"/>
          <p:cNvPicPr>
            <a:picLocks noChangeAspect="1" noChangeArrowheads="1"/>
          </p:cNvPicPr>
          <p:nvPr/>
        </p:nvPicPr>
        <p:blipFill>
          <a:blip r:embed="rId7" cstate="print"/>
          <a:srcRect l="1396" t="464" r="5034" b="17827"/>
          <a:stretch>
            <a:fillRect/>
          </a:stretch>
        </p:blipFill>
        <p:spPr bwMode="auto">
          <a:xfrm>
            <a:off x="6744853" y="4520833"/>
            <a:ext cx="908164" cy="791733"/>
          </a:xfrm>
          <a:prstGeom prst="rect">
            <a:avLst/>
          </a:prstGeom>
          <a:noFill/>
          <a:ln w="9525">
            <a:noFill/>
            <a:miter lim="800000"/>
            <a:headEnd/>
            <a:tailEnd/>
          </a:ln>
        </p:spPr>
      </p:pic>
      <p:sp>
        <p:nvSpPr>
          <p:cNvPr id="18" name="TextBox 17"/>
          <p:cNvSpPr txBox="1"/>
          <p:nvPr/>
        </p:nvSpPr>
        <p:spPr>
          <a:xfrm>
            <a:off x="276032" y="3563403"/>
            <a:ext cx="3755580" cy="2646878"/>
          </a:xfrm>
          <a:prstGeom prst="rect">
            <a:avLst/>
          </a:prstGeom>
          <a:noFill/>
        </p:spPr>
        <p:txBody>
          <a:bodyPr wrap="square" rtlCol="0">
            <a:spAutoFit/>
          </a:bodyPr>
          <a:lstStyle/>
          <a:p>
            <a:r>
              <a:rPr lang="en-US" sz="2600" dirty="0" smtClean="0">
                <a:solidFill>
                  <a:srgbClr val="FFC000"/>
                </a:solidFill>
                <a:latin typeface="Times New Roman" panose="02020603050405020304" pitchFamily="18" charset="0"/>
                <a:cs typeface="Times New Roman" panose="02020603050405020304" pitchFamily="18" charset="0"/>
              </a:rPr>
              <a:t>Impractical in Human-dominated Landscapes</a:t>
            </a:r>
          </a:p>
          <a:p>
            <a:endParaRPr lang="en-US" sz="1000" dirty="0" smtClean="0">
              <a:solidFill>
                <a:srgbClr val="FFC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solidFill>
                  <a:srgbClr val="FFC000"/>
                </a:solidFill>
                <a:latin typeface="Times New Roman" panose="02020603050405020304" pitchFamily="18" charset="0"/>
                <a:cs typeface="Times New Roman" panose="02020603050405020304" pitchFamily="18" charset="0"/>
              </a:rPr>
              <a:t>No Benchmark Ecosystems</a:t>
            </a:r>
          </a:p>
          <a:p>
            <a:pPr marL="342900" indent="-342900">
              <a:buFont typeface="Arial" panose="020B0604020202020204" pitchFamily="34" charset="0"/>
              <a:buChar char="•"/>
            </a:pPr>
            <a:endParaRPr lang="en-US" sz="800" dirty="0" smtClean="0">
              <a:solidFill>
                <a:srgbClr val="FFC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solidFill>
                  <a:srgbClr val="FFC000"/>
                </a:solidFill>
                <a:latin typeface="Times New Roman" panose="02020603050405020304" pitchFamily="18" charset="0"/>
                <a:cs typeface="Times New Roman" panose="02020603050405020304" pitchFamily="18" charset="0"/>
              </a:rPr>
              <a:t>Biological Survey Data Often Biased</a:t>
            </a:r>
          </a:p>
        </p:txBody>
      </p:sp>
      <p:sp>
        <p:nvSpPr>
          <p:cNvPr id="6" name="TextBox 5"/>
          <p:cNvSpPr txBox="1"/>
          <p:nvPr/>
        </p:nvSpPr>
        <p:spPr>
          <a:xfrm>
            <a:off x="289197" y="6223615"/>
            <a:ext cx="3891643" cy="461665"/>
          </a:xfrm>
          <a:prstGeom prst="rect">
            <a:avLst/>
          </a:prstGeom>
          <a:noFill/>
        </p:spPr>
        <p:txBody>
          <a:bodyPr wrap="none" rtlCol="0">
            <a:spAutoFit/>
          </a:bodyPr>
          <a:lstStyle/>
          <a:p>
            <a:pPr marL="342900" indent="-342900">
              <a:buFont typeface="Arial" panose="020B0604020202020204" pitchFamily="34" charset="0"/>
              <a:buChar char="•"/>
            </a:pPr>
            <a:r>
              <a:rPr lang="en-US" sz="2400" dirty="0">
                <a:solidFill>
                  <a:srgbClr val="FFC000"/>
                </a:solidFill>
                <a:latin typeface="Times New Roman" panose="02020603050405020304" pitchFamily="18" charset="0"/>
                <a:cs typeface="Times New Roman" panose="02020603050405020304" pitchFamily="18" charset="0"/>
              </a:rPr>
              <a:t>Many Threats Hard to Map</a:t>
            </a:r>
          </a:p>
        </p:txBody>
      </p:sp>
      <p:grpSp>
        <p:nvGrpSpPr>
          <p:cNvPr id="4" name="Group 3"/>
          <p:cNvGrpSpPr/>
          <p:nvPr/>
        </p:nvGrpSpPr>
        <p:grpSpPr>
          <a:xfrm>
            <a:off x="3629205" y="3751035"/>
            <a:ext cx="1748439" cy="1880296"/>
            <a:chOff x="3770349" y="3976551"/>
            <a:chExt cx="1748439" cy="1880296"/>
          </a:xfrm>
        </p:grpSpPr>
        <p:grpSp>
          <p:nvGrpSpPr>
            <p:cNvPr id="5" name="Group 4"/>
            <p:cNvGrpSpPr/>
            <p:nvPr/>
          </p:nvGrpSpPr>
          <p:grpSpPr>
            <a:xfrm>
              <a:off x="3770349" y="3976551"/>
              <a:ext cx="1365602" cy="1880296"/>
              <a:chOff x="5543626" y="2182804"/>
              <a:chExt cx="1639350" cy="2352428"/>
            </a:xfrm>
          </p:grpSpPr>
          <p:pic>
            <p:nvPicPr>
              <p:cNvPr id="11" name="Picture 7" descr="00000003124"/>
              <p:cNvPicPr>
                <a:picLocks noChangeAspect="1" noChangeArrowheads="1"/>
              </p:cNvPicPr>
              <p:nvPr/>
            </p:nvPicPr>
            <p:blipFill>
              <a:blip r:embed="rId8" cstate="print"/>
              <a:srcRect/>
              <a:stretch>
                <a:fillRect/>
              </a:stretch>
            </p:blipFill>
            <p:spPr bwMode="auto">
              <a:xfrm>
                <a:off x="5543626" y="2182804"/>
                <a:ext cx="1639350" cy="1130307"/>
              </a:xfrm>
              <a:prstGeom prst="rect">
                <a:avLst/>
              </a:prstGeom>
              <a:noFill/>
              <a:ln w="9525">
                <a:noFill/>
                <a:miter lim="800000"/>
                <a:headEnd/>
                <a:tailEnd/>
              </a:ln>
            </p:spPr>
          </p:pic>
          <p:pic>
            <p:nvPicPr>
              <p:cNvPr id="12" name="Picture 4" descr="Odocoileus_hemionus_feeding_Web"/>
              <p:cNvPicPr>
                <a:picLocks noChangeAspect="1" noChangeArrowheads="1"/>
              </p:cNvPicPr>
              <p:nvPr/>
            </p:nvPicPr>
            <p:blipFill>
              <a:blip r:embed="rId9" cstate="print"/>
              <a:srcRect/>
              <a:stretch>
                <a:fillRect/>
              </a:stretch>
            </p:blipFill>
            <p:spPr bwMode="auto">
              <a:xfrm>
                <a:off x="5672947" y="3177104"/>
                <a:ext cx="1066801" cy="1358128"/>
              </a:xfrm>
              <a:prstGeom prst="rect">
                <a:avLst/>
              </a:prstGeom>
              <a:noFill/>
              <a:ln w="9525">
                <a:noFill/>
                <a:miter lim="800000"/>
                <a:headEnd/>
                <a:tailEnd/>
              </a:ln>
            </p:spPr>
          </p:pic>
        </p:grpSp>
        <p:pic>
          <p:nvPicPr>
            <p:cNvPr id="1028" name="Picture 4" descr="Image result for raccoon image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04279" y="4970450"/>
              <a:ext cx="814509" cy="687242"/>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7175" name="Picture 12" descr="DSC_02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56178" y="-195264"/>
            <a:ext cx="3087828" cy="392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 name="Title 3"/>
          <p:cNvSpPr>
            <a:spLocks noGrp="1"/>
          </p:cNvSpPr>
          <p:nvPr>
            <p:ph type="title"/>
          </p:nvPr>
        </p:nvSpPr>
        <p:spPr>
          <a:xfrm>
            <a:off x="123782" y="84923"/>
            <a:ext cx="6113064" cy="1218803"/>
          </a:xfrm>
        </p:spPr>
        <p:txBody>
          <a:bodyPr/>
          <a:lstStyle/>
          <a:p>
            <a:pPr algn="l" eaLnBrk="1" hangingPunct="1"/>
            <a:r>
              <a:rPr lang="en-US" altLang="en-US" sz="3600" dirty="0" smtClean="0">
                <a:solidFill>
                  <a:schemeClr val="bg1"/>
                </a:solidFill>
                <a:latin typeface="Times New Roman" pitchFamily="18" charset="0"/>
                <a:cs typeface="Times New Roman" pitchFamily="18" charset="0"/>
              </a:rPr>
              <a:t>Dry Forest / Savanna Habitats of the Georgia Basin</a:t>
            </a:r>
          </a:p>
        </p:txBody>
      </p:sp>
      <p:sp>
        <p:nvSpPr>
          <p:cNvPr id="7171" name="Content Placeholder 5"/>
          <p:cNvSpPr>
            <a:spLocks noGrp="1"/>
          </p:cNvSpPr>
          <p:nvPr>
            <p:ph sz="half" idx="1"/>
          </p:nvPr>
        </p:nvSpPr>
        <p:spPr>
          <a:xfrm>
            <a:off x="212010" y="1066800"/>
            <a:ext cx="4512390" cy="3154376"/>
          </a:xfrm>
        </p:spPr>
        <p:txBody>
          <a:bodyPr/>
          <a:lstStyle/>
          <a:p>
            <a:pPr marL="0" indent="0" eaLnBrk="1" hangingPunct="1">
              <a:buNone/>
            </a:pPr>
            <a:endParaRPr lang="en-US" altLang="en-US" sz="2600" dirty="0" smtClean="0">
              <a:solidFill>
                <a:schemeClr val="bg1"/>
              </a:solidFill>
            </a:endParaRPr>
          </a:p>
          <a:p>
            <a:pPr marL="0" indent="0" eaLnBrk="1" hangingPunct="1"/>
            <a:endParaRPr lang="en-US" altLang="en-US" sz="1000" dirty="0" smtClean="0">
              <a:solidFill>
                <a:schemeClr val="bg1"/>
              </a:solidFill>
            </a:endParaRPr>
          </a:p>
          <a:p>
            <a:pPr marL="0" indent="0" eaLnBrk="1" hangingPunct="1"/>
            <a:r>
              <a:rPr lang="en-US" altLang="en-US" sz="2600" dirty="0" smtClean="0">
                <a:solidFill>
                  <a:schemeClr val="bg1"/>
                </a:solidFill>
              </a:rPr>
              <a:t> </a:t>
            </a:r>
            <a:r>
              <a:rPr lang="en-US" altLang="en-US" sz="2400" dirty="0" smtClean="0">
                <a:solidFill>
                  <a:schemeClr val="bg1"/>
                </a:solidFill>
                <a:latin typeface="Times New Roman" panose="02020603050405020304" pitchFamily="18" charset="0"/>
                <a:cs typeface="Times New Roman" panose="02020603050405020304" pitchFamily="18" charset="0"/>
              </a:rPr>
              <a:t>49% Converted to Human Use </a:t>
            </a:r>
          </a:p>
          <a:p>
            <a:pPr marL="0" indent="0" eaLnBrk="1" hangingPunct="1"/>
            <a:r>
              <a:rPr lang="en-US" altLang="en-US" sz="2400" dirty="0">
                <a:solidFill>
                  <a:schemeClr val="bg1"/>
                </a:solidFill>
                <a:latin typeface="Times New Roman" panose="02020603050405020304" pitchFamily="18" charset="0"/>
                <a:cs typeface="Times New Roman" panose="02020603050405020304" pitchFamily="18" charset="0"/>
              </a:rPr>
              <a:t> </a:t>
            </a:r>
            <a:r>
              <a:rPr lang="en-US" altLang="en-US" sz="2400" dirty="0" smtClean="0">
                <a:solidFill>
                  <a:schemeClr val="bg1"/>
                </a:solidFill>
                <a:latin typeface="Times New Roman" panose="02020603050405020304" pitchFamily="18" charset="0"/>
                <a:cs typeface="Times New Roman" panose="02020603050405020304" pitchFamily="18" charset="0"/>
              </a:rPr>
              <a:t>&lt; 3% Pre-settlement Forest Intact</a:t>
            </a:r>
          </a:p>
          <a:p>
            <a:pPr marL="0" indent="0" eaLnBrk="1" hangingPunct="1"/>
            <a:r>
              <a:rPr lang="en-US" altLang="en-US" sz="2400" dirty="0" smtClean="0">
                <a:solidFill>
                  <a:schemeClr val="bg1"/>
                </a:solidFill>
                <a:latin typeface="Times New Roman" panose="02020603050405020304" pitchFamily="18" charset="0"/>
                <a:cs typeface="Times New Roman" panose="02020603050405020304" pitchFamily="18" charset="0"/>
              </a:rPr>
              <a:t> &gt; 80% Privately-owned</a:t>
            </a:r>
          </a:p>
          <a:p>
            <a:pPr marL="0" indent="0" eaLnBrk="1" hangingPunct="1"/>
            <a:r>
              <a:rPr lang="en-US" altLang="en-US" sz="2400" dirty="0" smtClean="0">
                <a:solidFill>
                  <a:schemeClr val="bg1"/>
                </a:solidFill>
                <a:latin typeface="Times New Roman" panose="02020603050405020304" pitchFamily="18" charset="0"/>
                <a:cs typeface="Times New Roman" panose="02020603050405020304" pitchFamily="18" charset="0"/>
              </a:rPr>
              <a:t> &gt;153  Species At Risk</a:t>
            </a:r>
          </a:p>
        </p:txBody>
      </p:sp>
      <p:sp>
        <p:nvSpPr>
          <p:cNvPr id="9" name="Down Arrow 8"/>
          <p:cNvSpPr/>
          <p:nvPr/>
        </p:nvSpPr>
        <p:spPr>
          <a:xfrm rot="6856600">
            <a:off x="7405793" y="5110250"/>
            <a:ext cx="271463" cy="122078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173" name="TextBox 10"/>
          <p:cNvSpPr txBox="1">
            <a:spLocks noChangeArrowheads="1"/>
          </p:cNvSpPr>
          <p:nvPr/>
        </p:nvSpPr>
        <p:spPr bwMode="auto">
          <a:xfrm>
            <a:off x="212009" y="3944197"/>
            <a:ext cx="41814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457200" indent="-457200" eaLnBrk="1" fontAlgn="base" hangingPunct="1">
              <a:spcBef>
                <a:spcPct val="0"/>
              </a:spcBef>
              <a:spcAft>
                <a:spcPct val="0"/>
              </a:spcAft>
              <a:buFont typeface="Arial" panose="020B0604020202020204" pitchFamily="34" charset="0"/>
              <a:buChar char="•"/>
            </a:pPr>
            <a:r>
              <a:rPr lang="en-US" altLang="en-US" sz="2800" dirty="0" smtClean="0">
                <a:solidFill>
                  <a:srgbClr val="FFC000"/>
                </a:solidFill>
                <a:latin typeface="Times New Roman" panose="02020603050405020304" pitchFamily="18" charset="0"/>
                <a:cs typeface="Times New Roman" panose="02020603050405020304" pitchFamily="18" charset="0"/>
              </a:rPr>
              <a:t>Most Imperiled Ecosystem in BC</a:t>
            </a:r>
          </a:p>
        </p:txBody>
      </p:sp>
      <p:pic>
        <p:nvPicPr>
          <p:cNvPr id="7174" name="Picture 10" descr="CDFCP 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2936" y="2834640"/>
            <a:ext cx="4196264" cy="356616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6861512" y="4365654"/>
            <a:ext cx="1327608" cy="400110"/>
          </a:xfrm>
          <a:prstGeom prst="rect">
            <a:avLst/>
          </a:prstGeom>
          <a:noFill/>
        </p:spPr>
        <p:txBody>
          <a:bodyPr wrap="none" rtlCol="0">
            <a:spAutoFit/>
          </a:bodyPr>
          <a:lstStyle/>
          <a:p>
            <a:pPr>
              <a:defRPr/>
            </a:pPr>
            <a:r>
              <a:rPr lang="en-CA" sz="2000" b="1" kern="0" dirty="0" smtClean="0">
                <a:solidFill>
                  <a:srgbClr val="C00000"/>
                </a:solidFill>
              </a:rPr>
              <a:t>Vancouver</a:t>
            </a:r>
            <a:endParaRPr lang="en-GB" sz="2000" b="1" kern="0" dirty="0" smtClean="0">
              <a:solidFill>
                <a:srgbClr val="C00000"/>
              </a:solidFill>
            </a:endParaRPr>
          </a:p>
        </p:txBody>
      </p:sp>
      <p:pic>
        <p:nvPicPr>
          <p:cNvPr id="12" name="Picture 11"/>
          <p:cNvPicPr preferRelativeResize="0">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08235" y="1584310"/>
            <a:ext cx="3900198" cy="5029200"/>
          </a:xfrm>
          <a:prstGeom prst="rect">
            <a:avLst/>
          </a:prstGeom>
          <a:ln w="12700">
            <a:solidFill>
              <a:schemeClr val="tx1">
                <a:lumMod val="50000"/>
                <a:lumOff val="50000"/>
              </a:schemeClr>
            </a:solidFill>
          </a:ln>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1901" y="2758261"/>
            <a:ext cx="2354944" cy="185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0"/>
          <p:cNvSpPr txBox="1">
            <a:spLocks noChangeArrowheads="1"/>
          </p:cNvSpPr>
          <p:nvPr/>
        </p:nvSpPr>
        <p:spPr bwMode="auto">
          <a:xfrm>
            <a:off x="681977" y="4930058"/>
            <a:ext cx="353147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None/>
            </a:pPr>
            <a:r>
              <a:rPr lang="en-US" altLang="en-US" sz="2800" dirty="0" smtClean="0">
                <a:solidFill>
                  <a:srgbClr val="FFC000"/>
                </a:solidFill>
                <a:latin typeface="Times New Roman" panose="02020603050405020304" pitchFamily="18" charset="0"/>
                <a:cs typeface="Times New Roman" panose="02020603050405020304" pitchFamily="18" charset="0"/>
              </a:rPr>
              <a:t>And Throughout the Pacific Northwest</a:t>
            </a: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63407" y="2708970"/>
            <a:ext cx="2929000" cy="3817500"/>
          </a:xfrm>
          <a:prstGeom prst="rect">
            <a:avLst/>
          </a:prstGeom>
          <a:noFill/>
          <a:ln>
            <a:noFill/>
          </a:ln>
        </p:spPr>
      </p:pic>
    </p:spTree>
    <p:extLst>
      <p:ext uri="{BB962C8B-B14F-4D97-AF65-F5344CB8AC3E}">
        <p14:creationId xmlns:p14="http://schemas.microsoft.com/office/powerpoint/2010/main" val="361167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7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04462"/>
            <a:ext cx="3669231" cy="552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ontent Placeholder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6092" y="5555175"/>
            <a:ext cx="72873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Title 1"/>
          <p:cNvSpPr>
            <a:spLocks noGrp="1"/>
          </p:cNvSpPr>
          <p:nvPr>
            <p:ph type="title"/>
          </p:nvPr>
        </p:nvSpPr>
        <p:spPr>
          <a:xfrm>
            <a:off x="90488" y="0"/>
            <a:ext cx="4786312" cy="1128262"/>
          </a:xfrm>
        </p:spPr>
        <p:txBody>
          <a:bodyPr/>
          <a:lstStyle/>
          <a:p>
            <a:pPr algn="l"/>
            <a:r>
              <a:rPr lang="en-US" altLang="en-US" sz="3200" dirty="0" smtClean="0">
                <a:latin typeface="Times New Roman" panose="02020603050405020304" pitchFamily="18" charset="0"/>
                <a:cs typeface="Times New Roman" panose="02020603050405020304" pitchFamily="18" charset="0"/>
              </a:rPr>
              <a:t>Deep and Shallow Soil Forest / Savanna Sites</a:t>
            </a:r>
          </a:p>
        </p:txBody>
      </p:sp>
      <p:pic>
        <p:nvPicPr>
          <p:cNvPr id="29701" name="Picture 5" descr="DSC_0239.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34112" y="4975298"/>
            <a:ext cx="667941"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6088" y="5747523"/>
            <a:ext cx="66807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DSC_0308.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18106" y="3572850"/>
            <a:ext cx="4933279"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3" descr="DSC_0214.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100223" y="914400"/>
            <a:ext cx="182247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8" descr="Picture 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6327739" y="3017520"/>
            <a:ext cx="875088" cy="1280160"/>
          </a:xfrm>
          <a:prstGeom prst="rect">
            <a:avLst/>
          </a:prstGeom>
          <a:noFill/>
        </p:spPr>
      </p:pic>
      <p:pic>
        <p:nvPicPr>
          <p:cNvPr id="9" name="Content Placeholder 5"/>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16926" y="4841173"/>
            <a:ext cx="735186"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5"/>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90633" y="5356530"/>
            <a:ext cx="735303"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7" descr="web-Northern-spotted-owl-07.jp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15278" y="491754"/>
            <a:ext cx="1911173" cy="142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8" descr="Marbled Murrelet 005.jp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557625" y="1816359"/>
            <a:ext cx="1547775" cy="1462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 descr="http://www.zuropak.com/photogallery/olive-sided-flycatcher/Olive-sided-Flycatcher-1.jpg"/>
          <p:cNvPicPr>
            <a:picLocks noChangeAspect="1" noChangeArrowheads="1"/>
          </p:cNvPicPr>
          <p:nvPr/>
        </p:nvPicPr>
        <p:blipFill>
          <a:blip r:embed="rId13" cstate="print"/>
          <a:srcRect/>
          <a:stretch>
            <a:fillRect/>
          </a:stretch>
        </p:blipFill>
        <p:spPr bwMode="auto">
          <a:xfrm>
            <a:off x="4892659" y="2328898"/>
            <a:ext cx="1156412" cy="1600200"/>
          </a:xfrm>
          <a:prstGeom prst="rect">
            <a:avLst/>
          </a:prstGeom>
          <a:noFill/>
        </p:spPr>
      </p:pic>
      <p:pic>
        <p:nvPicPr>
          <p:cNvPr id="27" name="Picture 9"/>
          <p:cNvPicPr>
            <a:picLocks noChangeAspect="1" noChangeArrowheads="1"/>
          </p:cNvPicPr>
          <p:nvPr/>
        </p:nvPicPr>
        <p:blipFill>
          <a:blip r:embed="rId14" cstate="print"/>
          <a:srcRect/>
          <a:stretch>
            <a:fillRect/>
          </a:stretch>
        </p:blipFill>
        <p:spPr bwMode="auto">
          <a:xfrm>
            <a:off x="5755543" y="1646977"/>
            <a:ext cx="1144391" cy="925909"/>
          </a:xfrm>
          <a:prstGeom prst="rect">
            <a:avLst/>
          </a:prstGeom>
          <a:noFill/>
          <a:ln w="9525">
            <a:noFill/>
            <a:miter lim="800000"/>
            <a:headEnd/>
            <a:tailEnd/>
          </a:ln>
        </p:spPr>
      </p:pic>
    </p:spTree>
    <p:extLst>
      <p:ext uri="{BB962C8B-B14F-4D97-AF65-F5344CB8AC3E}">
        <p14:creationId xmlns:p14="http://schemas.microsoft.com/office/powerpoint/2010/main" val="230514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a:xfrm>
            <a:off x="50800" y="19050"/>
            <a:ext cx="8915400" cy="838200"/>
          </a:xfrm>
        </p:spPr>
        <p:txBody>
          <a:bodyPr/>
          <a:lstStyle/>
          <a:p>
            <a:pPr algn="l" eaLnBrk="1" hangingPunct="1"/>
            <a:r>
              <a:rPr lang="en-US" altLang="en-US" sz="4000" b="1" dirty="0" smtClean="0">
                <a:latin typeface="Times New Roman" panose="02020603050405020304" pitchFamily="18" charset="0"/>
                <a:cs typeface="Times New Roman" panose="02020603050405020304" pitchFamily="18" charset="0"/>
              </a:rPr>
              <a:t>First Nations History</a:t>
            </a:r>
          </a:p>
        </p:txBody>
      </p:sp>
      <p:sp>
        <p:nvSpPr>
          <p:cNvPr id="17411" name="Rectangle 10"/>
          <p:cNvSpPr>
            <a:spLocks noChangeArrowheads="1"/>
          </p:cNvSpPr>
          <p:nvPr/>
        </p:nvSpPr>
        <p:spPr bwMode="auto">
          <a:xfrm>
            <a:off x="185738" y="882650"/>
            <a:ext cx="788193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n-US" altLang="en-US" b="1" smtClean="0">
                <a:solidFill>
                  <a:prstClr val="white"/>
                </a:solidFill>
                <a:latin typeface="Times New Roman" panose="02020603050405020304" pitchFamily="18" charset="0"/>
              </a:rPr>
              <a:t>Camas gardens of the Coast Salish</a:t>
            </a:r>
          </a:p>
        </p:txBody>
      </p:sp>
      <p:pic>
        <p:nvPicPr>
          <p:cNvPr id="17412" name="Picture 11" descr="1964bit"/>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5524500" y="1550988"/>
            <a:ext cx="3429000" cy="1768475"/>
          </a:xfrm>
          <a:noFill/>
        </p:spPr>
      </p:pic>
      <p:pic>
        <p:nvPicPr>
          <p:cNvPr id="17413" name="Picture 18" descr="Picture 131"/>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8110538" y="365125"/>
            <a:ext cx="1000125" cy="1463675"/>
          </a:xfrm>
          <a:noFill/>
        </p:spPr>
      </p:pic>
      <p:pic>
        <p:nvPicPr>
          <p:cNvPr id="17414" name="Picture 2" descr="http://4.bp.blogspot.com/-1guxpNvZeDc/TexAvKtBopI/AAAAAAAAA1k/j4uYk3idf4c/s1600/pl_camas-YellowBea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1815" y="3829050"/>
            <a:ext cx="38100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9" descr="DSC_0333.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56488" y="3048000"/>
            <a:ext cx="1687512"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51651" y="1550988"/>
            <a:ext cx="4976812" cy="2985433"/>
          </a:xfrm>
          <a:prstGeom prst="rect">
            <a:avLst/>
          </a:prstGeom>
          <a:noFill/>
        </p:spPr>
        <p:txBody>
          <a:bodyPr>
            <a:spAutoFit/>
          </a:bodyPr>
          <a:lstStyle/>
          <a:p>
            <a:pPr marL="457200" indent="-457200" fontAlgn="base">
              <a:spcBef>
                <a:spcPct val="0"/>
              </a:spcBef>
              <a:spcAft>
                <a:spcPct val="0"/>
              </a:spcAft>
              <a:buFont typeface="Arial" panose="020B0604020202020204" pitchFamily="34" charset="0"/>
              <a:buChar char="•"/>
              <a:defRPr/>
            </a:pPr>
            <a:r>
              <a:rPr lang="en-US" sz="2800" dirty="0">
                <a:solidFill>
                  <a:prstClr val="white"/>
                </a:solidFill>
                <a:latin typeface="Times New Roman" panose="02020603050405020304" pitchFamily="18" charset="0"/>
                <a:cs typeface="Times New Roman" panose="02020603050405020304" pitchFamily="18" charset="0"/>
              </a:rPr>
              <a:t>400 </a:t>
            </a:r>
            <a:r>
              <a:rPr lang="en-US" sz="2800" dirty="0" smtClean="0">
                <a:solidFill>
                  <a:prstClr val="white"/>
                </a:solidFill>
                <a:latin typeface="Times New Roman" panose="02020603050405020304" pitchFamily="18" charset="0"/>
                <a:cs typeface="Times New Roman" panose="02020603050405020304" pitchFamily="18" charset="0"/>
              </a:rPr>
              <a:t>bulbs/</a:t>
            </a:r>
            <a:r>
              <a:rPr lang="en-US" sz="2800" dirty="0" err="1" smtClean="0">
                <a:solidFill>
                  <a:prstClr val="white"/>
                </a:solidFill>
                <a:latin typeface="Times New Roman" panose="02020603050405020304" pitchFamily="18" charset="0"/>
                <a:cs typeface="Times New Roman" panose="02020603050405020304" pitchFamily="18" charset="0"/>
              </a:rPr>
              <a:t>hr</a:t>
            </a:r>
            <a:endParaRPr lang="en-US" sz="2800" dirty="0">
              <a:solidFill>
                <a:prstClr val="white"/>
              </a:solidFill>
              <a:latin typeface="Times New Roman" panose="02020603050405020304" pitchFamily="18" charset="0"/>
              <a:cs typeface="Times New Roman" panose="02020603050405020304" pitchFamily="18" charset="0"/>
            </a:endParaRPr>
          </a:p>
          <a:p>
            <a:pPr marL="457200" indent="-457200" fontAlgn="base">
              <a:spcBef>
                <a:spcPct val="0"/>
              </a:spcBef>
              <a:spcAft>
                <a:spcPct val="0"/>
              </a:spcAft>
              <a:buFont typeface="Arial" panose="020B0604020202020204" pitchFamily="34" charset="0"/>
              <a:buChar char="•"/>
              <a:defRPr/>
            </a:pPr>
            <a:endParaRPr lang="en-US" sz="1000" dirty="0">
              <a:solidFill>
                <a:prstClr val="white"/>
              </a:solidFill>
              <a:latin typeface="Times New Roman" panose="02020603050405020304" pitchFamily="18" charset="0"/>
              <a:cs typeface="Times New Roman" panose="02020603050405020304" pitchFamily="18" charset="0"/>
            </a:endParaRPr>
          </a:p>
          <a:p>
            <a:pPr marL="457200" indent="-457200" fontAlgn="base">
              <a:spcBef>
                <a:spcPct val="0"/>
              </a:spcBef>
              <a:spcAft>
                <a:spcPct val="0"/>
              </a:spcAft>
              <a:buFont typeface="Arial" panose="020B0604020202020204" pitchFamily="34" charset="0"/>
              <a:buChar char="•"/>
              <a:defRPr/>
            </a:pPr>
            <a:r>
              <a:rPr lang="en-US" sz="2800" dirty="0">
                <a:solidFill>
                  <a:prstClr val="white"/>
                </a:solidFill>
                <a:latin typeface="Times New Roman" panose="02020603050405020304" pitchFamily="18" charset="0"/>
                <a:cs typeface="Times New Roman" panose="02020603050405020304" pitchFamily="18" charset="0"/>
              </a:rPr>
              <a:t>1.0 – 2.3 million bulbs/1000 </a:t>
            </a:r>
            <a:r>
              <a:rPr lang="en-US" sz="2800" dirty="0" smtClean="0">
                <a:solidFill>
                  <a:prstClr val="white"/>
                </a:solidFill>
                <a:latin typeface="Times New Roman" panose="02020603050405020304" pitchFamily="18" charset="0"/>
                <a:cs typeface="Times New Roman" panose="02020603050405020304" pitchFamily="18" charset="0"/>
              </a:rPr>
              <a:t>people/</a:t>
            </a:r>
            <a:r>
              <a:rPr lang="en-US" sz="2800" dirty="0" err="1" smtClean="0">
                <a:solidFill>
                  <a:prstClr val="white"/>
                </a:solidFill>
                <a:latin typeface="Times New Roman" panose="02020603050405020304" pitchFamily="18" charset="0"/>
                <a:cs typeface="Times New Roman" panose="02020603050405020304" pitchFamily="18" charset="0"/>
              </a:rPr>
              <a:t>yr</a:t>
            </a:r>
            <a:endParaRPr lang="en-US" sz="2800" dirty="0" smtClean="0">
              <a:solidFill>
                <a:prstClr val="white"/>
              </a:solidFill>
              <a:latin typeface="Times New Roman" panose="02020603050405020304" pitchFamily="18" charset="0"/>
              <a:cs typeface="Times New Roman" panose="02020603050405020304" pitchFamily="18" charset="0"/>
            </a:endParaRPr>
          </a:p>
          <a:p>
            <a:pPr marL="457200" indent="-457200" fontAlgn="base">
              <a:spcBef>
                <a:spcPct val="0"/>
              </a:spcBef>
              <a:spcAft>
                <a:spcPct val="0"/>
              </a:spcAft>
              <a:buFont typeface="Arial" panose="020B0604020202020204" pitchFamily="34" charset="0"/>
              <a:buChar char="•"/>
              <a:defRPr/>
            </a:pPr>
            <a:endParaRPr lang="en-US" sz="1000" dirty="0">
              <a:solidFill>
                <a:prstClr val="white"/>
              </a:solidFill>
              <a:latin typeface="Times New Roman" panose="02020603050405020304" pitchFamily="18" charset="0"/>
              <a:cs typeface="Times New Roman" panose="02020603050405020304" pitchFamily="18" charset="0"/>
            </a:endParaRPr>
          </a:p>
          <a:p>
            <a:pPr marL="457200" indent="-457200" fontAlgn="base">
              <a:spcBef>
                <a:spcPct val="0"/>
              </a:spcBef>
              <a:spcAft>
                <a:spcPct val="0"/>
              </a:spcAft>
              <a:buFont typeface="Arial" panose="020B0604020202020204" pitchFamily="34" charset="0"/>
              <a:buChar char="•"/>
              <a:defRPr/>
            </a:pPr>
            <a:r>
              <a:rPr lang="en-US" sz="2800" dirty="0" smtClean="0">
                <a:solidFill>
                  <a:prstClr val="white"/>
                </a:solidFill>
                <a:latin typeface="Times New Roman" panose="02020603050405020304" pitchFamily="18" charset="0"/>
                <a:cs typeface="Times New Roman" panose="02020603050405020304" pitchFamily="18" charset="0"/>
              </a:rPr>
              <a:t>65 – 600 million bulbs annually</a:t>
            </a:r>
            <a:endParaRPr lang="en-US" sz="2800" dirty="0">
              <a:solidFill>
                <a:prstClr val="white"/>
              </a:solidFill>
              <a:latin typeface="Times New Roman" panose="02020603050405020304" pitchFamily="18" charset="0"/>
              <a:cs typeface="Times New Roman" panose="02020603050405020304" pitchFamily="18" charset="0"/>
            </a:endParaRPr>
          </a:p>
          <a:p>
            <a:pPr marL="457200" indent="-457200" fontAlgn="base">
              <a:spcBef>
                <a:spcPct val="0"/>
              </a:spcBef>
              <a:spcAft>
                <a:spcPct val="0"/>
              </a:spcAft>
              <a:buFont typeface="Arial" panose="020B0604020202020204" pitchFamily="34" charset="0"/>
              <a:buChar char="•"/>
              <a:defRPr/>
            </a:pPr>
            <a:endParaRPr lang="en-US" sz="2800" dirty="0">
              <a:solidFill>
                <a:prstClr val="white"/>
              </a:solidFill>
              <a:latin typeface="Times New Roman" panose="02020603050405020304" pitchFamily="18" charset="0"/>
              <a:cs typeface="Times New Roman" panose="02020603050405020304" pitchFamily="18" charset="0"/>
            </a:endParaRPr>
          </a:p>
        </p:txBody>
      </p:sp>
      <p:pic>
        <p:nvPicPr>
          <p:cNvPr id="4301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2663" y="3829050"/>
            <a:ext cx="2886075" cy="281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Connector 11"/>
          <p:cNvCxnSpPr/>
          <p:nvPr/>
        </p:nvCxnSpPr>
        <p:spPr>
          <a:xfrm>
            <a:off x="2724150" y="5291138"/>
            <a:ext cx="2209800" cy="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2667000" y="5334000"/>
            <a:ext cx="1219200" cy="69056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CA">
              <a:solidFill>
                <a:prstClr val="white"/>
              </a:solidFill>
            </a:endParaRPr>
          </a:p>
        </p:txBody>
      </p:sp>
      <p:pic>
        <p:nvPicPr>
          <p:cNvPr id="15" name="Picture 4" descr="Odocoileus_hemionus_feeding_We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00871" y="5766201"/>
            <a:ext cx="808037"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0098" y="5957386"/>
            <a:ext cx="1851789" cy="646331"/>
          </a:xfrm>
          <a:prstGeom prst="rect">
            <a:avLst/>
          </a:prstGeom>
          <a:noFill/>
        </p:spPr>
        <p:txBody>
          <a:bodyPr wrap="none" rtlCol="0">
            <a:spAutoFit/>
          </a:bodyPr>
          <a:lstStyle/>
          <a:p>
            <a:pPr fontAlgn="base">
              <a:spcBef>
                <a:spcPct val="0"/>
              </a:spcBef>
              <a:spcAft>
                <a:spcPct val="0"/>
              </a:spcAft>
              <a:defRPr/>
            </a:pPr>
            <a:r>
              <a:rPr lang="en-US" dirty="0">
                <a:solidFill>
                  <a:srgbClr val="FFC000"/>
                </a:solidFill>
                <a:latin typeface="Times New Roman" panose="02020603050405020304" pitchFamily="18" charset="0"/>
                <a:cs typeface="Times New Roman" panose="02020603050405020304" pitchFamily="18" charset="0"/>
              </a:rPr>
              <a:t>Turner </a:t>
            </a:r>
            <a:r>
              <a:rPr lang="en-US" dirty="0" smtClean="0">
                <a:solidFill>
                  <a:srgbClr val="FFC000"/>
                </a:solidFill>
                <a:latin typeface="Times New Roman" panose="02020603050405020304" pitchFamily="18" charset="0"/>
                <a:cs typeface="Times New Roman" panose="02020603050405020304" pitchFamily="18" charset="0"/>
              </a:rPr>
              <a:t>2014</a:t>
            </a:r>
          </a:p>
          <a:p>
            <a:pPr fontAlgn="base">
              <a:spcBef>
                <a:spcPct val="0"/>
              </a:spcBef>
              <a:spcAft>
                <a:spcPct val="0"/>
              </a:spcAft>
              <a:defRPr/>
            </a:pPr>
            <a:r>
              <a:rPr lang="en-US" dirty="0" smtClean="0">
                <a:solidFill>
                  <a:srgbClr val="FFC000"/>
                </a:solidFill>
                <a:latin typeface="Times New Roman" panose="02020603050405020304" pitchFamily="18" charset="0"/>
                <a:cs typeface="Times New Roman" panose="02020603050405020304" pitchFamily="18" charset="0"/>
              </a:rPr>
              <a:t>Arcese et al. 2014</a:t>
            </a:r>
            <a:endParaRPr lang="en-CA"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059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0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239000" cy="1600200"/>
          </a:xfrm>
        </p:spPr>
        <p:txBody>
          <a:bodyPr/>
          <a:lstStyle/>
          <a:p>
            <a:pPr algn="l"/>
            <a:r>
              <a:rPr lang="en-CA" sz="3600" dirty="0" smtClean="0">
                <a:latin typeface="Times New Roman" panose="02020603050405020304" pitchFamily="18" charset="0"/>
                <a:cs typeface="Times New Roman" panose="02020603050405020304" pitchFamily="18" charset="0"/>
              </a:rPr>
              <a:t>Conserving </a:t>
            </a:r>
            <a:r>
              <a:rPr lang="en-CA" sz="3600" dirty="0">
                <a:latin typeface="Times New Roman" panose="02020603050405020304" pitchFamily="18" charset="0"/>
                <a:cs typeface="Times New Roman" panose="02020603050405020304" pitchFamily="18" charset="0"/>
              </a:rPr>
              <a:t>Functional Landscapes</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270" y="1752600"/>
            <a:ext cx="7696200" cy="4495800"/>
          </a:xfrm>
        </p:spPr>
        <p:txBody>
          <a:bodyPr/>
          <a:lstStyle/>
          <a:p>
            <a:pPr marL="457200" lvl="1" indent="0">
              <a:buNone/>
            </a:pPr>
            <a:endParaRPr lang="en-CA" sz="1000" dirty="0" smtClean="0">
              <a:latin typeface="Times New Roman" panose="02020603050405020304" pitchFamily="18" charset="0"/>
              <a:cs typeface="Times New Roman" panose="02020603050405020304" pitchFamily="18" charset="0"/>
            </a:endParaRPr>
          </a:p>
          <a:p>
            <a:pPr lvl="1">
              <a:spcBef>
                <a:spcPts val="0"/>
              </a:spcBef>
              <a:spcAft>
                <a:spcPts val="1800"/>
              </a:spcAft>
            </a:pPr>
            <a:r>
              <a:rPr lang="en-CA" dirty="0" smtClean="0">
                <a:latin typeface="Times New Roman" panose="02020603050405020304" pitchFamily="18" charset="0"/>
                <a:cs typeface="Times New Roman" panose="02020603050405020304" pitchFamily="18" charset="0"/>
              </a:rPr>
              <a:t>Identify Reliable Predictors of Biodiversity Targets at Landscape </a:t>
            </a:r>
            <a:r>
              <a:rPr lang="en-CA" dirty="0" smtClean="0">
                <a:latin typeface="Times New Roman" panose="02020603050405020304" pitchFamily="18" charset="0"/>
                <a:cs typeface="Times New Roman" panose="02020603050405020304" pitchFamily="18" charset="0"/>
              </a:rPr>
              <a:t>Scales</a:t>
            </a:r>
            <a:endParaRPr lang="en-CA" dirty="0" smtClean="0">
              <a:latin typeface="Times New Roman" panose="02020603050405020304" pitchFamily="18" charset="0"/>
              <a:cs typeface="Times New Roman" panose="02020603050405020304" pitchFamily="18" charset="0"/>
            </a:endParaRPr>
          </a:p>
          <a:p>
            <a:pPr lvl="1">
              <a:spcBef>
                <a:spcPts val="0"/>
              </a:spcBef>
              <a:spcAft>
                <a:spcPts val="1800"/>
              </a:spcAft>
            </a:pPr>
            <a:r>
              <a:rPr lang="en-CA" dirty="0" smtClean="0">
                <a:latin typeface="Times New Roman" panose="02020603050405020304" pitchFamily="18" charset="0"/>
                <a:cs typeface="Times New Roman" panose="02020603050405020304" pitchFamily="18" charset="0"/>
              </a:rPr>
              <a:t>Prioritize ‘Intact’ Parcels for Conservation / </a:t>
            </a:r>
            <a:r>
              <a:rPr lang="en-CA" dirty="0" smtClean="0">
                <a:latin typeface="Times New Roman" panose="02020603050405020304" pitchFamily="18" charset="0"/>
                <a:cs typeface="Times New Roman" panose="02020603050405020304" pitchFamily="18" charset="0"/>
              </a:rPr>
              <a:t>Restoration</a:t>
            </a:r>
            <a:endParaRPr lang="en-CA" dirty="0" smtClean="0">
              <a:latin typeface="Times New Roman" panose="02020603050405020304" pitchFamily="18" charset="0"/>
              <a:cs typeface="Times New Roman" panose="02020603050405020304" pitchFamily="18" charset="0"/>
            </a:endParaRPr>
          </a:p>
          <a:p>
            <a:pPr lvl="1">
              <a:spcBef>
                <a:spcPts val="0"/>
              </a:spcBef>
              <a:spcAft>
                <a:spcPts val="1800"/>
              </a:spcAft>
            </a:pPr>
            <a:r>
              <a:rPr lang="en-CA" dirty="0" smtClean="0">
                <a:latin typeface="Times New Roman" panose="02020603050405020304" pitchFamily="18" charset="0"/>
                <a:cs typeface="Times New Roman" panose="02020603050405020304" pitchFamily="18" charset="0"/>
              </a:rPr>
              <a:t>Provide Open-source Tools to Facilitate Collaborative </a:t>
            </a:r>
            <a:r>
              <a:rPr lang="en-CA" dirty="0" smtClean="0">
                <a:latin typeface="Times New Roman" panose="02020603050405020304" pitchFamily="18" charset="0"/>
                <a:cs typeface="Times New Roman" panose="02020603050405020304" pitchFamily="18" charset="0"/>
              </a:rPr>
              <a:t>Decision-making</a:t>
            </a:r>
          </a:p>
          <a:p>
            <a:pPr lvl="1">
              <a:spcBef>
                <a:spcPts val="0"/>
              </a:spcBef>
              <a:spcAft>
                <a:spcPts val="1800"/>
              </a:spcAft>
            </a:pPr>
            <a:r>
              <a:rPr lang="en-CA" dirty="0" smtClean="0">
                <a:latin typeface="Times New Roman" panose="02020603050405020304" pitchFamily="18" charset="0"/>
                <a:cs typeface="Times New Roman" panose="02020603050405020304" pitchFamily="18" charset="0"/>
              </a:rPr>
              <a:t>Maximize the Efficiency of Conservation Actions</a:t>
            </a:r>
            <a:endParaRPr lang="en-CA" dirty="0" smtClean="0">
              <a:latin typeface="Times New Roman" panose="02020603050405020304" pitchFamily="18" charset="0"/>
              <a:cs typeface="Times New Roman" panose="02020603050405020304" pitchFamily="18" charset="0"/>
            </a:endParaRPr>
          </a:p>
          <a:p>
            <a:pPr lvl="1"/>
            <a:endParaRPr lang="en-CA" sz="3200" dirty="0" smtClean="0">
              <a:latin typeface="Times New Roman" panose="02020603050405020304" pitchFamily="18" charset="0"/>
              <a:cs typeface="Times New Roman" panose="02020603050405020304" pitchFamily="18" charset="0"/>
            </a:endParaRPr>
          </a:p>
          <a:p>
            <a:pPr lvl="1"/>
            <a:endParaRPr lang="en-CA" sz="3200" dirty="0">
              <a:latin typeface="Times New Roman" panose="02020603050405020304" pitchFamily="18" charset="0"/>
              <a:cs typeface="Times New Roman" panose="02020603050405020304" pitchFamily="18" charset="0"/>
            </a:endParaRPr>
          </a:p>
          <a:p>
            <a:pPr lvl="1"/>
            <a:endParaRPr lang="en-CA" sz="1000" dirty="0" smtClean="0">
              <a:latin typeface="Times New Roman" panose="02020603050405020304" pitchFamily="18" charset="0"/>
              <a:cs typeface="Times New Roman" panose="02020603050405020304" pitchFamily="18" charset="0"/>
            </a:endParaRPr>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3525" y="228600"/>
            <a:ext cx="153188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05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3"/>
          <p:cNvSpPr>
            <a:spLocks noGrp="1"/>
          </p:cNvSpPr>
          <p:nvPr>
            <p:ph type="title"/>
          </p:nvPr>
        </p:nvSpPr>
        <p:spPr>
          <a:xfrm>
            <a:off x="62753" y="190474"/>
            <a:ext cx="8928847" cy="1608900"/>
          </a:xfrm>
        </p:spPr>
        <p:txBody>
          <a:bodyPr/>
          <a:lstStyle/>
          <a:p>
            <a:pPr algn="l"/>
            <a:r>
              <a:rPr lang="en-US" altLang="en-US" sz="3600" dirty="0" smtClean="0">
                <a:latin typeface="Times New Roman" pitchFamily="18" charset="0"/>
                <a:cs typeface="Times New Roman" pitchFamily="18" charset="0"/>
              </a:rPr>
              <a:t>Example: Can We </a:t>
            </a:r>
            <a:r>
              <a:rPr lang="en-US" altLang="en-US" sz="3600" dirty="0" smtClean="0">
                <a:latin typeface="Times New Roman" pitchFamily="18" charset="0"/>
                <a:cs typeface="Times New Roman" pitchFamily="18" charset="0"/>
              </a:rPr>
              <a:t>Identify Stands Already Hosting ~Intact </a:t>
            </a:r>
            <a:r>
              <a:rPr lang="en-US" altLang="en-US" sz="3600" dirty="0" smtClean="0">
                <a:latin typeface="Times New Roman" pitchFamily="18" charset="0"/>
                <a:cs typeface="Times New Roman" pitchFamily="18" charset="0"/>
              </a:rPr>
              <a:t>Old-Growth Communities?</a:t>
            </a:r>
          </a:p>
        </p:txBody>
      </p:sp>
      <p:pic>
        <p:nvPicPr>
          <p:cNvPr id="48131" name="Picture 2" descr="http://www.bcfederationist.com/wp-content/uploads/2012/02/bc-old-growth-forest_102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4" y="2403613"/>
            <a:ext cx="6199187"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7" descr="web-Northern-spotted-owl-0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8101" y="1964236"/>
            <a:ext cx="2133600" cy="159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2" descr="http://t2.gstatic.com/images?q=tbn:ANd9GcRg5qGk8sW2XoVABYWhoF0KNv1zf-q3-P7le_yNFjylFi4Tcbc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5143500"/>
            <a:ext cx="2667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8" descr="Marbled Murrelet 005.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0267" y="4260066"/>
            <a:ext cx="1380075" cy="1303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10" descr="http://ucsantacruz.ucnrs.org/wp-admin/images/researchpics/ylrbirds/Townsend%27s_Warbl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34203" y="3765235"/>
            <a:ext cx="1528763" cy="114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6" name="Picture 4" descr="brown_creeper_1.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209050" y="2759889"/>
            <a:ext cx="935037" cy="137160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2223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959" y="153575"/>
            <a:ext cx="8686800" cy="1143000"/>
          </a:xfrm>
        </p:spPr>
        <p:txBody>
          <a:bodyPr>
            <a:noAutofit/>
          </a:bodyPr>
          <a:lstStyle/>
          <a:p>
            <a:pPr algn="l"/>
            <a:r>
              <a:rPr lang="en-CA" sz="3200" b="1" dirty="0" smtClean="0">
                <a:latin typeface="Times New Roman" panose="02020603050405020304" pitchFamily="18" charset="0"/>
                <a:cs typeface="Times New Roman" panose="02020603050405020304" pitchFamily="18" charset="0"/>
              </a:rPr>
              <a:t>Expert </a:t>
            </a:r>
            <a:r>
              <a:rPr lang="en-CA" sz="3200" b="1" dirty="0" smtClean="0">
                <a:latin typeface="Times New Roman" panose="02020603050405020304" pitchFamily="18" charset="0"/>
                <a:cs typeface="Times New Roman" panose="02020603050405020304" pitchFamily="18" charset="0"/>
              </a:rPr>
              <a:t>Maps of Threatened </a:t>
            </a:r>
            <a:r>
              <a:rPr lang="en-CA" sz="3200" b="1" dirty="0" smtClean="0">
                <a:latin typeface="Times New Roman" panose="02020603050405020304" pitchFamily="18" charset="0"/>
                <a:cs typeface="Times New Roman" panose="02020603050405020304" pitchFamily="18" charset="0"/>
              </a:rPr>
              <a:t>Species Distribution 2014</a:t>
            </a:r>
            <a:endParaRPr lang="en-GB" sz="3200" b="1" dirty="0">
              <a:latin typeface="Times New Roman" panose="02020603050405020304" pitchFamily="18" charset="0"/>
              <a:cs typeface="Times New Roman" panose="02020603050405020304" pitchFamily="18" charset="0"/>
            </a:endParaRPr>
          </a:p>
        </p:txBody>
      </p:sp>
      <p:pic>
        <p:nvPicPr>
          <p:cNvPr id="7171" name="Picture 3" descr="C:\Users\Peter\Desktop\Dec 2 Workshp\HectaresBC\HecBC_CRD_Red_Blu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95" y="1438338"/>
            <a:ext cx="4559105" cy="51910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vancouverisland.com/wp-content/uploads/2013/09/gate-of-harmonius-interest-chinatown-victoria-british-columbia-730x4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3363" y="4223782"/>
            <a:ext cx="3784861" cy="25146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a:stCxn id="1026" idx="1"/>
          </p:cNvCxnSpPr>
          <p:nvPr/>
        </p:nvCxnSpPr>
        <p:spPr>
          <a:xfrm flipH="1">
            <a:off x="3025462" y="5481082"/>
            <a:ext cx="1507901" cy="157717"/>
          </a:xfrm>
          <a:prstGeom prst="straightConnector1">
            <a:avLst/>
          </a:prstGeom>
          <a:ln w="88900">
            <a:tailEnd type="arrow"/>
          </a:ln>
        </p:spPr>
        <p:style>
          <a:lnRef idx="1">
            <a:schemeClr val="accent1"/>
          </a:lnRef>
          <a:fillRef idx="0">
            <a:schemeClr val="accent1"/>
          </a:fillRef>
          <a:effectRef idx="0">
            <a:schemeClr val="accent1"/>
          </a:effectRef>
          <a:fontRef idx="minor">
            <a:schemeClr val="tx1"/>
          </a:fontRef>
        </p:style>
      </p:cxnSp>
      <p:pic>
        <p:nvPicPr>
          <p:cNvPr id="9"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7349" y="1295400"/>
            <a:ext cx="2429087"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flipH="1">
            <a:off x="2819400" y="3352800"/>
            <a:ext cx="3857950" cy="609600"/>
          </a:xfrm>
          <a:prstGeom prst="straightConnector1">
            <a:avLst/>
          </a:prstGeom>
          <a:ln w="88900">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0790" y="4694500"/>
            <a:ext cx="1341073" cy="369332"/>
          </a:xfrm>
          <a:prstGeom prst="rect">
            <a:avLst/>
          </a:prstGeom>
          <a:noFill/>
        </p:spPr>
        <p:txBody>
          <a:bodyPr wrap="none" rtlCol="0">
            <a:spAutoFit/>
          </a:bodyPr>
          <a:lstStyle/>
          <a:p>
            <a:r>
              <a:rPr lang="en-US" dirty="0" smtClean="0"/>
              <a:t>Vancouver I.</a:t>
            </a:r>
            <a:endParaRPr lang="en-US" dirty="0"/>
          </a:p>
        </p:txBody>
      </p:sp>
    </p:spTree>
    <p:extLst>
      <p:ext uri="{BB962C8B-B14F-4D97-AF65-F5344CB8AC3E}">
        <p14:creationId xmlns:p14="http://schemas.microsoft.com/office/powerpoint/2010/main" val="103692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659" y="833715"/>
            <a:ext cx="6553200" cy="5270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10"/>
          <p:cNvSpPr txBox="1">
            <a:spLocks noChangeArrowheads="1"/>
          </p:cNvSpPr>
          <p:nvPr/>
        </p:nvSpPr>
        <p:spPr bwMode="auto">
          <a:xfrm>
            <a:off x="304800" y="5950803"/>
            <a:ext cx="8610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fontAlgn="base" hangingPunct="1">
              <a:spcBef>
                <a:spcPct val="0"/>
              </a:spcBef>
              <a:spcAft>
                <a:spcPct val="0"/>
              </a:spcAft>
              <a:defRPr/>
            </a:pPr>
            <a:r>
              <a:rPr lang="en-US" altLang="en-US" sz="2400" b="1" dirty="0" smtClean="0">
                <a:solidFill>
                  <a:srgbClr val="C00000"/>
                </a:solidFill>
                <a:latin typeface="Times New Roman" pitchFamily="18" charset="0"/>
                <a:cs typeface="Times New Roman" pitchFamily="18" charset="0"/>
              </a:rPr>
              <a:t>Access / Survey Effort </a:t>
            </a:r>
            <a:r>
              <a:rPr lang="en-US" altLang="en-US" sz="2400" b="1" dirty="0" smtClean="0">
                <a:solidFill>
                  <a:srgbClr val="C00000"/>
                </a:solidFill>
                <a:latin typeface="Times New Roman" pitchFamily="18" charset="0"/>
                <a:cs typeface="Times New Roman" pitchFamily="18" charset="0"/>
              </a:rPr>
              <a:t>Drive </a:t>
            </a:r>
            <a:r>
              <a:rPr lang="en-US" altLang="en-US" sz="2400" b="1" dirty="0" smtClean="0">
                <a:solidFill>
                  <a:srgbClr val="C00000"/>
                </a:solidFill>
                <a:latin typeface="Times New Roman" pitchFamily="18" charset="0"/>
                <a:cs typeface="Times New Roman" pitchFamily="18" charset="0"/>
              </a:rPr>
              <a:t>Indicator </a:t>
            </a:r>
            <a:r>
              <a:rPr lang="en-US" altLang="en-US" sz="2400" b="1" dirty="0" smtClean="0">
                <a:solidFill>
                  <a:srgbClr val="C00000"/>
                </a:solidFill>
                <a:latin typeface="Times New Roman" pitchFamily="18" charset="0"/>
                <a:cs typeface="Times New Roman" pitchFamily="18" charset="0"/>
              </a:rPr>
              <a:t>and </a:t>
            </a:r>
            <a:r>
              <a:rPr lang="en-US" altLang="en-US" sz="2400" b="1" dirty="0" smtClean="0">
                <a:solidFill>
                  <a:srgbClr val="C00000"/>
                </a:solidFill>
                <a:latin typeface="Times New Roman" pitchFamily="18" charset="0"/>
                <a:cs typeface="Times New Roman" pitchFamily="18" charset="0"/>
              </a:rPr>
              <a:t>Rare Species Richness</a:t>
            </a:r>
            <a:endParaRPr lang="en-US" altLang="en-US" sz="2400" b="1" dirty="0" smtClean="0">
              <a:solidFill>
                <a:srgbClr val="C00000"/>
              </a:solidFill>
              <a:cs typeface="Arial" charset="0"/>
            </a:endParaRPr>
          </a:p>
        </p:txBody>
      </p:sp>
      <p:sp>
        <p:nvSpPr>
          <p:cNvPr id="3" name="TextBox 2"/>
          <p:cNvSpPr txBox="1"/>
          <p:nvPr/>
        </p:nvSpPr>
        <p:spPr>
          <a:xfrm>
            <a:off x="6870441" y="3508466"/>
            <a:ext cx="1985174" cy="707886"/>
          </a:xfrm>
          <a:prstGeom prst="rect">
            <a:avLst/>
          </a:prstGeom>
          <a:noFill/>
        </p:spPr>
        <p:txBody>
          <a:bodyPr wrap="square" rtlCol="0">
            <a:spAutoFit/>
          </a:bodyPr>
          <a:lstStyle/>
          <a:p>
            <a:r>
              <a:rPr lang="en-CA" sz="2000" b="1" i="1" dirty="0" err="1" smtClean="0">
                <a:solidFill>
                  <a:prstClr val="black"/>
                </a:solidFill>
                <a:latin typeface="Times New Roman" panose="02020603050405020304" pitchFamily="18" charset="0"/>
                <a:cs typeface="Times New Roman" panose="02020603050405020304" pitchFamily="18" charset="0"/>
              </a:rPr>
              <a:t>Dicranum</a:t>
            </a:r>
            <a:r>
              <a:rPr lang="en-CA" sz="2000" b="1" i="1" dirty="0" smtClean="0">
                <a:solidFill>
                  <a:prstClr val="black"/>
                </a:solidFill>
                <a:latin typeface="Times New Roman" panose="02020603050405020304" pitchFamily="18" charset="0"/>
                <a:cs typeface="Times New Roman" panose="02020603050405020304" pitchFamily="18" charset="0"/>
              </a:rPr>
              <a:t> </a:t>
            </a:r>
            <a:r>
              <a:rPr lang="en-CA" sz="2000" b="1" i="1" dirty="0" err="1" smtClean="0">
                <a:solidFill>
                  <a:prstClr val="black"/>
                </a:solidFill>
                <a:latin typeface="Times New Roman" panose="02020603050405020304" pitchFamily="18" charset="0"/>
                <a:cs typeface="Times New Roman" panose="02020603050405020304" pitchFamily="18" charset="0"/>
              </a:rPr>
              <a:t>scoparium</a:t>
            </a:r>
            <a:endParaRPr lang="en-GB" sz="2000" b="1" i="1" dirty="0">
              <a:solidFill>
                <a:prstClr val="black"/>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77712" y="151326"/>
            <a:ext cx="8795832" cy="646331"/>
          </a:xfrm>
          <a:prstGeom prst="rect">
            <a:avLst/>
          </a:prstGeom>
          <a:noFill/>
        </p:spPr>
        <p:txBody>
          <a:bodyPr wrap="square" rtlCol="0">
            <a:spAutoFit/>
          </a:bodyPr>
          <a:lstStyle/>
          <a:p>
            <a:r>
              <a:rPr lang="en-CA" sz="3600" b="1" dirty="0" smtClean="0">
                <a:solidFill>
                  <a:prstClr val="black"/>
                </a:solidFill>
                <a:latin typeface="Times New Roman" panose="02020603050405020304" pitchFamily="18" charset="0"/>
                <a:cs typeface="Times New Roman" panose="02020603050405020304" pitchFamily="18" charset="0"/>
              </a:rPr>
              <a:t>Occurrence </a:t>
            </a:r>
            <a:r>
              <a:rPr lang="en-CA" sz="3600" b="1" dirty="0" smtClean="0">
                <a:solidFill>
                  <a:prstClr val="black"/>
                </a:solidFill>
                <a:latin typeface="Times New Roman" panose="02020603050405020304" pitchFamily="18" charset="0"/>
                <a:cs typeface="Times New Roman" panose="02020603050405020304" pitchFamily="18" charset="0"/>
              </a:rPr>
              <a:t>Data </a:t>
            </a:r>
            <a:r>
              <a:rPr lang="en-CA" sz="3600" b="1" dirty="0">
                <a:solidFill>
                  <a:prstClr val="black"/>
                </a:solidFill>
                <a:latin typeface="Times New Roman" panose="02020603050405020304" pitchFamily="18" charset="0"/>
                <a:cs typeface="Times New Roman" panose="02020603050405020304" pitchFamily="18" charset="0"/>
              </a:rPr>
              <a:t>c</a:t>
            </a:r>
            <a:r>
              <a:rPr lang="en-CA" sz="3600" b="1" dirty="0" smtClean="0">
                <a:solidFill>
                  <a:prstClr val="black"/>
                </a:solidFill>
                <a:latin typeface="Times New Roman" panose="02020603050405020304" pitchFamily="18" charset="0"/>
                <a:cs typeface="Times New Roman" panose="02020603050405020304" pitchFamily="18" charset="0"/>
              </a:rPr>
              <a:t>an be Misleading</a:t>
            </a:r>
            <a:endParaRPr lang="en-GB" sz="3600" b="1" dirty="0">
              <a:solidFill>
                <a:prstClr val="black"/>
              </a:solidFill>
              <a:latin typeface="Times New Roman" panose="02020603050405020304" pitchFamily="18" charset="0"/>
              <a:cs typeface="Times New Roman" panose="02020603050405020304" pitchFamily="18" charset="0"/>
            </a:endParaRPr>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1447800"/>
            <a:ext cx="2747554" cy="2060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072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AutoShape 2" descr="data:image/jpeg;base64,/9j/4AAQSkZJRgABAQAAAQABAAD/2wCEAAkGBhMSERUUExMVFRUWFxoYGBgXGRkYGRkaFxsYGx0aGBoYGycgGx4jGhgYHy8gIycpLSwsGB4xNTAqNSYrLCkBCQoKDgwOGg8PGjIlHyQpLCwsLSwsKSwsLC0sLCwsKiwqLCwsLSwsLCosLCwsLCwsLCwsLCwsLywsLCwsLCwsLP/AABEIALcBFAMBIgACEQEDEQH/xAAbAAACAwEBAQAAAAAAAAAAAAAEBQACAwYBB//EADsQAAEDAgUCBAQFAwQCAgMAAAECESEDMQAEEkFRImEFcYGREzKh8AZCscHRFFLhIzNi8RVyQ4IWNKL/xAAZAQADAQEBAAAAAAAAAAAAAAABAgMEAAX/xAAvEQABAwMBBQYHAQEAAAAAAAABAAIRAyExEhNBUWHwInGRobHBBBQyQoHR4fEj/9oADAMBAAIRAxEAPwDh/F8gqmhFVSPhIqvpCFfESpgkgsS6W1Dtw2E5zCi3WOlpL2BJTLRKj6nyxTN59dVta9QSAADsPL7+mMKhcg/tHo2FcZNlkhOMxmKZUClKKbJDkOSpRKSVhRcgwfc8tjHxDLBFUmms7KT0rSeplBgvqDAiXLs74XKQHn7/AMY0YPeeG/bABQTBR2BCnknVck7uzFyb9sA1FFwPlAB6SXEMSwLySJHPbFlEkbMf8bemMM0JEev3GCiBdWoVWUksTIYT24x0WcWutV/qEahqIuoqI2SAQhLpEByBc4S+FeGGtqYtomz+nmwx0/hYWhPw1pgQSkg2kQQzsHcdnDviVR+WhNC2z1GoumgAg/KqWENIQQWdwL8w2M69EmohalJT0pTp0A6iCpHB6nBDs/WxIk42qhNVIUoqKSXYGd4JYQSCPUy+JWycAIWWJIRBjUoFl7/MY8tzjMKkAh3ojFkIvP6qaxTSk6Y0lOosSlLO/SqZM78YS5rxV0q6ACsDUdRPBhzFpu+GlbLVxTCiVAIZyiUnSelRTDPa2wsIwq8UJlakMuqZUQ3yhJ1JSUxq1CQWvHFGEHrrvQyg0VSYL3Lk7+ff+carqKCCCxFrf5xTJ00qQoquDEtPl7YOy2WqVCB0qDsQpQTa4PUCHj1xd7gLlAtCCy9SkrpXqSrVCoadlA/lBmJv6O8r4dQCykg1EkEBSg7aXHTpPJSYcsMT/wAUEmoaIPxQXSSflZtQSA4JGoMT3DgjBlLKrCwoVCFQFOh3LAkioxBS6UykfzjO+oHAwYXI1WUcjUolQ+UkEkaCQo6C4KwWc8ggGSSnrZaqkFICHQf9IK0qXd1fDXwCl2LX7YaZaGQtQVKlOklnZIc93IIMvG4wJn6y0U1nWUQrT06gUpMFwHDpNi4e7YiOy6B6ddcExgJfkfFkqH+opZYaixLyySIYEkMdrnk4BzC6Z0/DSAlmYKOp02KklpIngvy+G9BOtlVn1KA1LV8ykq0kaSlkhwFfMXtPAXiHg6KfUFIJ6oSpgC5KQ+okw4ctIDwZ0iOsIxIS2rnlqDkCAxA6WHYDvhr4ZQ+L8SsT0rLaEqOxB61VHgAarl2FsC+D+CVa4dOlKbFRIYEBzAc/THU5bwylSRTCXIBYqSSHJ5lnsWaztOA8jDc8kAFVOWRTSEKWydJuxWoEOQN7kXcgkM+AKup6lILKQ6iiElLTGpUpDsSzmAdLjDQJkoGn4aVAHUkHT1ApALN8pMtLtvjX46jJVq0kQACHDsUlpvvbnECb8erbk65rKV10tRq1SUAE6Qr4gW/cKdMi/mwwZlM0hC9aEFSVwFfmJcwACTq3ckDp4S+MPxHSUh11EanVCllwXDwEl2D/AJt/VwPD/EgoJBS5cAhKR1JYBpUwkCW9Rize0JQBhFUPDVLUopBLLCY6gOHUIIIF/U3wXmsmErOquaaSpg56SpgGJs0qEhLDlpGyOdVTK7hKikpBL8XIu6WDs7zGCs6nL1kqCAg1Cdyy1Fj8rkJcmLsWSzuMdUDg7kjZGDPBSdVNQUgbOCS5m/pHdsAeIa0K1qASn4alAdMhJmQZL6bcbtiZbwsUWKlOCkj4YUnVrcC7sdLOWCrAd8BZyuV1iClwqC540qZzJHSIaArnDMAIkIA8UV4dVGhD1NJSghQIChqIJJZ4U5l7vsYwP4oqKQDr6ykBYDgKCgBqIHP22Nc3pSdRISbaVJheoz03djDB5gmWGzdPX8M6A3xEpA0gajAZSgl9twLMHvjgmTih4sKQIAQQHLOooTCkh3CoBJIDH5fXB3haEBAWohSUgBegHoJbTpCV6ioBIULElUlpwtq5BYCxpZVzoCCkAsAwBLMHaQQz7nFUVZEp1JYqAClOo3PzBn3hy24DY5jgLhAhTNeFUaxBQpwgaHLAkpJvpLEsQN7XN8TAqc5l0jStaQUuIQsw5IkXg7zDG2Ji20PNCFy+oM3bj998b0sqpYcd/oL9vXBivBKkhKFf6YBL92swm45M9jjKnRcgFKj1lMQH/QYXUDhdF0OKABYqbyn7/wA40yWXWtbIDkglIvad8Nq/4bUkg6k9khySR+ViB5vwDhhkfCBT0kIPc6lAC0W73gz7rrQ0lc4pwCVBmLGIChE/XGVczaSR3vw2Owq+EA6yAkF3ZjMyrqMP5nezYU57KEKBStNM3lTEPEESwmSz4bWhEI7wfw8USYAUE9QDyRZUhw4ALTcxcYMpVAq6dRN0hmAMflIBEN7YCyPi50imvU4OnUAVDVwCYvx28wypDQdRUQGDgpfhgGMG23fzzaTJJymAWtPKrYdJLS4GoaQQ0lti0F5ewxCsJBZhqSGLEhnMdN1A7jnyxagsBlJnUw9LNJebv6YFqZ2mFL0H4dQNqSoOQHKHTpDs41sCD1AscTc0700LaoUliiTYOoNwSQTLM+mHdxIwJn6wWpJVSUFMJYFCGIUFJJk7AJJ34Mk5HJrCWIDwTI6klpchzb3bkgD+I53M0v8AbCKyYSCQkqGkWdwVAkmAGgQcHSJtlAhenw+gUa1U1oN16ep1EuXKQTBPsLthVmMqhFRBSrR8qlF+k2IBcwSJ7PjpV1+h1AoA+YWLN/aqR7Wbywt8VpqWU/DCSrU5KkiR8zHU7kancGdRvhmOP3Lu9UzlRJMq0JAcKfW5uXE6gRcQ7eh8/wDNIUnpWHgEEBKekgwNQPUNgbP3GJmM2SoJVJtCUlgS6QAHJF5A3aL4rS8NpIKqhbUFEpCiWSDcCAXZoP1disNiXJDC0zK0monqUkjXZIUQnp+XTcFnkAhowZ8QFBBTqSQl42B31FzEsGAHmMLkZ2mlepJV0IaUmFFWrlwAEv6nBWXUFIdR0i6gCkpJ4cmfy+2C5g0idypYKVNIKlaCouAQoAJUoOUmRIYPJZ1E8jA+boo+IU1AQQEksw1KG0C3MBhtYDzRT+Jq16oltXCur/k7Dcc+VM7m0Sj4gWE2caVBmnWeJHUJO1mfRYacIFEqWsIFKmGaAyiEgF9IUVqJsAwBh/XF6mZUAE6FnVJ0AFlbsVGA+kuQIa+EdPxkioGVpdw8BZdw6mSQbANE8tieH5sqUahXIsCUh7WBUxYv5hoFsHZ2QToZpSQ56XP5pZ23CiCWG3EzjbL1ypOlYcKDhTSsAs4abbO/7Lhm2OgIghK+Op7JMMSkiJ6j5MbXzWlPzaXDlSi5A2MOSXJvtZ8As5XTwlnigQofD1RraQp0hg6XKQdJAsGsD5BI8EKKiUpepIgdPEyeHbvG+JmK60ddNZIIBUqdOr1c+pfuz4rT8WKhZILiTs3qG8/LFQ0jCQpoKqELBqUteoEMXhQIT+U3IVIA3DcBpRzlEBxSSATASA5LsCoyASTcu0B8KE+JFVEaSTU1qXAlOrUkAESTP0xoEVUqTo1JJAUZO7ggJaCYAg+lzOo0ON0ycZhesJKXSUpBQCpII2cN02APmkY5/O0NFZKgsulySVOQ5s53fTPc+jZGdWsoStJQklnbUohLnSUvBJcNF/ZHUzFP+pqOSEo0zAdtIO0uHHd9sGkNJhdG9E0aJJK1JIPypdyETdKubTwW8xF5FaaiDp0qdLpTqf8A9ikN8oaQPzHG39R8SoqrpVJD2cJS4BcNJUPRiByBkeKqCgkdS3dLsydrd4fkC24aDhcnuTy6kpVqUJKnJLAMDdzBCgp2CpDB2OAkQoqRpGlLKU8GS2o6tS3LDpcly/I3y+dS6viaUEJAcKDq1Fjp1J5ggMY/9ThL4xUWh0AlKRISGvuTdnm5ttgUxBQKHz+aQKtR0oJ1EupKhc7Nt3YPiYUFLklvthiY06QuX0Kt4SkJC1oZtLqBglRmAoM5O/OL0PDkpWDTJZtRQVOkQQwUqJBIM2e2PMtnuo62QwdQvqJBgsd3L9++L/GSqolVOqzBTJYRt+a0gnYyNzjz21Cma4FD5vKKBUlACikEp0gaksLaX6kkp2JY+mEVLxWqVaFVSkqLuv5eoRDWkzjpM9XpsoVUrSWjSotBJDJKmUNWwHBHOAczSzObKQijUUm4UtwlrgaoBvw8XOKscZwlJTDwsFYKKjlixCTp0uDYg8l2+nK3xzJCUgEqBABTqUye7EB3+7YdeG/hSqlQVVXTpi5CQVrJ7l24l8M6nheV1PUKqn/FRZMf8Us58ycI+oG71zhIXB+GINFlOxHzckbhjEtvxh3RrGuGQhZNnQHPZ9NoESf3x0qsnlwOmjTD/wDEOX7Hy3fGlPxaokBCVhIGwaB6NiRrasEefsClbIPaK5LMeDLQqaawFpMK6UukySGjTqDlox7lla86VJQtVQ0E6kJl2UEuJgMEvO5x1VQLKtWlCiQRqKXVNw6iTMYV06Shn1V1IJR8IIggEl3JIZ7k3vh2PDt4PdPvCrI3oYZGs7tUpzIKVEQoEH+4RPN5E4t/41awehaVJI0uCh2vMAz+YMSDIDjT1OX8WohX+2oFr9JIcgNyMF0fHKLfIs//AF/g4EmLjrrmua1rslcDT8Nr69SgpRMMqYJn7PA8sGVfA6qghQBUpCViGdTEJkF3HU0g39uxzWfQmnr1P/anv/yf5W3vhErPVDICR9y9sTFQ7lOppp2mVymWKaNVCusVCoslJZVMJSsKRpSOk6mgbpjfGlTxtNSoEoNQqU2pKnBcOJCgGJA5P6nDmrl6iqlNYNNKUEnSLF0qTYCIUfYYYGuXcBDuPyzewLXOLbQZjrr/AFJrbuXHZvKVVrCQwUQWfTAH79f3OJlPAao6CROp1JYMkiSUgMX1APe7WOOpz9YlVFQSnpqdTAfKpC0knm4P3FsrnGBUptS2KofTwm7dIJAbfUdzhDUcPpjy/aG0gBc5mvByBC2KlfDdg2pYCg7An+36eirOfhXMAlkhQNmPPD+2Opq5pwxU4VXpkO4BCTTmCHbQWfgYZ/8AkzLFRcdifTj/ABgms+BEIOqSLL55S/DWZdjTW9hDgCd/c4e5X8HhAHzahciREszW2cn3x1Cc1VIbSocyx/xiD4pDRPNub+lu+AalTiPEINJ4Lk0+Gf6wABGqnLGQ6mDahuUmO1sNMx4PrSEqSY/MAdUMRIlyQD52InBo8CrCprgskJEMxBUqGv8AMcNKeWrw4c3Jdr7/AE2wHEn6SPEe6s/UcBcYn8Jqd9NWRJZLGf8AlPlgSr+GRScyAl21DdnYtZ+/bnHfVMtXb5Za+r9WPf6HzwHVoVhTWkIJcKcOLkGI3tibazwLnzH9UgHzeVxfhHhq6tOnpV86mACmYgOo3npBP8vhvl/wuQTqqAaQPlUSVKMwb2Zy4nGvg2RXSy9IFCgtCtRGmQ+pJHqnSPQdjjZWdqJUSpJAmTDl7374ual1QuuhU+BOovWKtg6SQbMS8mdTudu+EuW8JGnMVAtX/wCwqmlocANqL9lc74dVs0oG7Ty9zz5YT5WqRl0hVjUUsnl3T6kg3OGa4gZTAkCUT4f4UuqdQOoJIGqdRIJD7GCHvDjAVHwZ86tGtI0U4JuogJcAJcOQomeDjahnRSBKSQxYNN3Lh8LKGfV8apU1MpafVmSPIQG7YYOJlBrgAm9LwVZYpqUyogukhyx06iXQQQxS5vMSGwcj8FL0qCkhSnY6FJJ5/NcufL6YB8F8TWC6YYl+fMj73w0o/iFamZWxj/HaMTdUeCYXB4GV5/8AhtEElac0kqLtqQY8xSbb6YmCqXii2/3FDy/wcTDfMnj5Jdq3qEYv8OZZyTTWCbssgMeQUwDPucXHgmWI6UKJO5WVWhjbbDpFempxpUs2uT9LYEq5ZR6UU9I4B/U/TGQ1wLG3iqlpAsZVaYpp+VKXSGcJmGEHhmHp2xoalTcH0Y/oPpitDILspIADfmODTWRTEt79sRfW1mGH8pmtOXWQpyi1SAE7HVfzYKffFleDlQLKILXDA+5fGa/GkqhKVETAcGN+/tzxjLM59SoSlQHfB2bjBPl17JS6nHFa/wDgiP8A5HflvZxxitTwlpcDln/jGZpm7sb/AGfX6DGqyo/Mt/2HvZ+OcMKQe6JU9bDbSs1dNiQbAuXP33xmKaqkEEtvb64vTopLDVuPZ7kYK8RVpphKWSH29b4VxdTPYsOKUS4EnAS80EJuvewkffpjQZzZAPF53/nASab7pJsPTscMspVTTAIGo+TX82+n8YUPAFxPXgkYZ5BZqydQyUx6Rj2pk1hoNp7N5PgtfjSvypS5MglxD9rt+h4xlU8Vqk3SgbluPMW8sFtR2WtA/H9VTsgMlArW35CO8kffrjL40yJ5AhjwVb4bZFJUS1Van/KkObScb5jKIbU1QjlwAT5gevtimqo8fpLspEhIl0VqEAvtDYoPDKioSl/vZsN05mmhMocvIKja43sfTG9PxBkkApSSxdCWf3/d8cWkC/r+kuyb9xSI/hxah1L0j5g7AxuAJg9sHZTw9CPmKleZh++DClbEgkg/3E2vG259sC1lMdSgxP25wrHNw4hNoay4CMTnkyHQlOxSHJ9Tb79cVrpAupTi87dr9/pgbpZ1dMncAvfYNfnBFPJUVSSpQhvPtiNQsB3qrXOdYQtUZxIbq6Rs0djHEYIRm3sX8y5bi0eWJR8JpQyUwIBfnz774pnMwaaVF0MBAHba3cYmKgdYK2lzRLoRH9UpnIh+R6Xkkdhi6UVKvAfgucLUUfipCitSeYcn/BGDqS/hj5i/f2G4M89sVm0LgZvuR4yQCP8AaKi9gQCRZ3cptNxiVchTUSNB8mCn2bC+t4ys9PxGeSQGI8n3jGlPxTSkkdSdL32PYKuT5YbU0nTAlUBZhSv4HSNvhzs6BeLH9PLCyv8Ahql8pppMEsDIfv6P/wB4JzFDLgq/0qOpwX0AXLk9MPJOom5fBlSuWDUxfcuPoo8PhS0i7Z9lxaDZcvmPwTRIOklM2UP3HfAFT8B6flQkjznve0Y7w1HYsGOxDHyk/tgZdLTLs+x+/wB8FtdwyUpoBfPav4eqo/8AjYgwWIsx9d95xEZbRsSo8Qm2/kfpzj6KzlQIDbEwD72M/TFa/hNNQcpSDMuw+l8V2xOQpmjOFwFbN0w3zfKJCXB5Lty+Jjrsx+HKbwTbt++JinzFMWSbE9QiV52GT0gcAfvv3xnmM2s2DD1LsdvZ8Xo5dLh0WEFT+rD2Ppj2rnaYPy9xEm8/fOPPLqf2gk81Y6ouYQWZzK1M6iXff9MYGkzEwNjP3xjbMeJE2YdhF24HlgQrDOTqF5u7G8WDX798bAHRMd1ljeROZW3xQLz6MPXtGL0lJLQ/la3vviuWo6oCbFxvwI4PB/a5lHwqoVOhB0glyrpEXjaX98HacvBLD3YQ9bw3MVEFVFHT/cpQTJLFiogQPTASMlVSNK1AqsQCOS9vS+O8yVROhIDlkiDYegAA/wADzwOPD6SiSUoVcEJASA0ncmO1mxRhLO02x9PVah8LFwbrkkBQIgEji8eW+N1ZmyFsQYYlvvbvhrmPBOlaqalKDQmFNP8Acnf0Yc457OGtT+dJDG544G1w2OdUY7s1c8f3+sqJaWfUERmsoADJH1by/WcCoyb/AJlG1zG/nED1w9SoqpvADQT+4OFNeqlMqk33+gxCjT1vulLGzK1y+TfUQQzyf0vA2wShNJ4UpbbPeBPPyz74BRVVV6aSFVdInSwFwJ++Me08jm0yuh8NDgO6Sdtkkk8Yu6rAgeXV8Lg4/a2fwm9etUUkJSQhJcsDpEAgwOz4ErZFZhayR2O8Di8X7YCC06g9YhgWLR3AG/meLcsF+JISgdRUe+7GW8/o4xB9KoIM2VtTXCXeqsnKUkB2eN2tZyfbGIrUwoNIkm0+bzLm3OFOczxVqAgqaRDkCLngBuw9l9HPKKtKArSkEOA0h3IJ2cKtcjFNkG38fDqOgpOrgWaF0qfEyQkhhI7wbj+P+8e1s6GdRAgweZl7N2v74UU67S7qgqJeTcAC/EjfHqKwqpY2G0W6ZD7fuBhX6ZGptuXn3z1lDblOFlDOwNre9uHYYGVnwFICEm94eNrsGf6DA2XpLkuGJHMcSYJuP0wwVlEg9JAOln3L38u2IkMLoIj/ABUDnELM5tZputkkB0h+Gv3/AJwGUCoQ7jkEnyj729ceqyHyyRqhj7Nfz9/XBmUyuh+oEgX4uzluB9MF4aDLTPj1lT0ue66a5fQlICCSBF0l+Id55xc5dKkuQRe7X++2AP6ovCnIsBc3eD2b68Y8VVkEuXEC4Lnixt54kSdwW4Obhe5jw2kpz/qJiFNqB9rN3OB1eBHSyKiVecHnu/GCqFU6y7ghPndwG25BNw20Y1o11FJKUu8DUSklj+U2PkWvs+GDARMcPPCUsYchIM3lMxTdqZ2LggmPL7jA+Q/EhSWUDBPInj3fHUDxNAIE2kvDRYv1ByPJ8TM5WjUulJU2yQSz8s+2LBjm2Cm6heWOhAZbx8Ld1KAZrn3BcGOxGC6fjlP+8E3kA+v0aBthNmvBC+qmWIDMIe7fthXn8qtBBShTt8xHcwG+v8YzgzdTNaowXun1SvTqHUFG5GkBJGwgtA9N++DfDqymI1OmG+XbYMztwSI5xyelTDTDwOfX2xfI+IkBeoCWcuX0iYYgz/OLsLTyQZ8UAe0uzo1qgfUaRmIqIjuApiXeRiY59fjcw4Aex0i92T++JhtmeI8R+1q29PivMx4nUUogWvDvs/0Z/XjANAqUohiou251W+X6PtOOkyngwG1yG9We36fxhplaSUpcEX3jzLAYQNDTwUPl3VDLyktH8P1SAQbBjICQWYj/AJS+7NAfDKh4IlAdbLNmTae7h7AYYKqHTe9r/TtOF9aqoCSwfafu+CXxdXbRYy8LzOgDSAdEiAB34E2wInxFaQVBeoSySCWa7k3c/T3xUpN7y7nu5j3xivLKElwdgB+jGdsRbUmYHIdceBkJHPO5Zp8QWF/EUkAsRH9pIVZ2fpAkPfGqPFQrQrSAx1SACCXgtL7md+2A1UyA4B0qMu0iOA/p64isupTA8G1i1jfy9sa9Z0kSJHfJ9RB63lR2jwMpnX8WdIcmS8RA/Q7CMeElTB3gEgyDH78YV1KIQlz8v3Affzwx8OqkspLEgX2PHm2M9V+pmmBnPXJDaucYKmZQQksQ3ASot7sBP2cI6CQtUuSfpvGOg8RrBtU6jcEAgMLt9Wwi/qC4Nyxfs1g/f9scGnCjWjUF0PheeCDMhmAFmO5DbF/Z+2Cs5mwpAAACiOZDglo7jCHL5j5iDxZoLly3v7YwVVUVCZO794H1PphdZx11vVh8SQIWZ8OWkuXWUkEbgN2tsA2z74pTWoAs5DANJJbVv/7Yuusq5txcMY3788HFqWYDkEbXfuZAF4JvjUxweCXWx/f8Wbsk2ss0oZntu4dti7bsB74rWJTDAjq8rG3o/wC98EVqm5jU4huePW2K06epRHYsHsASYJ9373bCNMtkEcc5SxwQSyXLtALWh5vtIB9ce62USOnuOwZm3f1t54YpoFx1RPLP0wY+mK1cuJeXLcXLmeXU+FdWBkHrrvR0WyhMrm1m/EgRLiD6ke+GFHNSACGMEix2ge3EYHqUGgFzEeRP7S3bGKS5BDmNohg3cwG974DWMeLnyxwXNLm70bUooJLVCHBMXLFt7XAn6vjf+mJFwEiHe7t7woYT01kkMC+kB45cBu7A7T5NginWWlJ1GRO23ANwxI5icMWUxTEEzvx5WVG1WnIWlXLqKh1eZG0b9h++ImsQpiTtyNpb6WwRl8+VnSwe0flEy/kQ+LWCo/NDbJBb2IB+l8Zy1178IE7z0fdVa0Ou1C0c7ohiQ5l7OAJ7D9Se+LIzpsCYdpIc7/ufU40p0YDWn5mfeZ3d/bA2bQ4EnkcksWIbs3vvgiGkx3X/AD4dXgpTqAsVZNJS1akqmwcm7+9u2/pjegFpTtMli7klnL+Tbb4X/FCWUFSQXAuHu/e31xl/WEJAGos5J2d7sB5jFm0y13aF8wLcbGPHmla/TldEkKS5+HdpAcfSPs4vTQgBlFRE3A/jfCjw78QkBqjFG8Q7JYHtBw3R+JAXKUOolPSNA0hwASTxfmO2FFIPtOcTFvytVOsx+9Zq8EprkcEw1m4cc4V5rwoAMAp+LH1fyAx1a89RKXYGOZaO8fMLtjJfhykmFpIJhKy5Lz0l+oMDsLYU0zEjB84VH0GuC4ZVBcW9Sx9cTHY1vByT/soNhsRGwcGMTHaSbwsnyreBRBqKJ0pFy1iS0+vpgrLZMJ+db8CzT2GBP6wE6QDeSCH3EWYSJ8rM2Pf6spcMx1OJLbn9CYFp9VBAuvTaOKYf1JslJ02cjYszhRmceoz1QmQSHYlh9/rgVVcjSR1EC5NvJv1x4a5APQ1uxmZAndsPq1YKqFrVUFSrSB3vNvd/2wqzYUEtpYzcO/Lvc4pmagCzZQDF5KRZiT63DzjJXi7Aw5Pq7WAYwe32czicu8Vnc5u9RS1NBBZ7TMhx9PL1imsswEj5SzMLtFuPX0xK+YBkWbgee3l3x7TXqkAN5sH39HsDwcK2o7eZWd0EwhPgqIALOGn/AKPpg6jRSEgKRqAkaQr9pf1xgln/ACiR98f9YaUKzj50+rn9cLSdqddSpsEpX4lTSEQlQFukKgept9MJqg0ly5MOLmd4v6+wx1ecymoHqEjYkfcYSIyqaZYB4Ztha33uMaHO0mylXp3lZZSjqEQRIdoi15EH3mz4JRl9SwHjbizufV/pjNJVqDBpEcP3957b4YCkSl7drx5btibXgpqdIFYnIgpLsAXiLOBIY94POBk+HaSSVgvIF+Pe2G1OgkAgiAHLywDP5DHgoU2lJFnIO54I288P2iMrR8vISQ0pJlnPEE8Pwz4Jp0Drg/MNmLaZ9nwZVpBo5fv998WQQdgDckmDDfx+mEDhET13qRojCwqJKd9TmQ07nf6T/OKUVu5KSCHa9wIPNxbtg5aGZ03U3I3JJN7A8YlakoqJl7b+Tfrbtji6LLjSAShVMg8iN2aPv7OMStpvYekAsDs3th4vIBpGrfeI42vhavLKKxEHl3hn24OCC9l1J1KAsKdVJU52VA5kv/MY8rM5LQkEDuBuPJmf6vgxPgYfazganngxt9cD18gUEkOzFnH3vOKPqF31Z63pXMfFwhEZkwQGJMPc+fm4xSvVVIcgWb2cHB39OpiZcho7/wBx4/kY9zGVAMgFj+l29T9BgGqJLglFNxQOXUUqsYL9TbyL94fBCMzqISlO8T3/AOsWq5Mqs9iNwB/iB9nARyqkF7xG/r+jf+2E2gcByXQ9mMLVCg5cssOCYnl9n4tvjCrSAfdvZosD3f64JqZZ3ALB7bgzZ73MnGi6b2lw0SA5ge325xqpVHahvv15Je0l1TJwXfS7Tt0u8DZm4MYyppUCw3HuAzzsRO/GDaeW0iW9ReXIJPnjBFQuQkO7T6y/nzjssBH587KZEXR+T8S+GXKXLAQWLP1STEAWLHSnD3JeIJNNT1CxGrqAVpKnYMbsUj1OOTJAUf8AiRfYchz67z540SvSlwflUCf/AK7+wb64IADQffyha6VdzBBXU1M6ikdOtfLpEE//AFqJG3GJjlcxVqLU4QFswcm3IvySfXEx6LPhSWguAnm6D4LXtgeCd182UvPzDZt4HrYS2LupVNnUnhruRHU8A6m7jzwqXk1qLlLht5+UbMWni9sb08uvQQCA5kkPci19ku6WnHh0naDqm6mKhkynIzKelL9IY+0PyA9t74mZzrkRG4tJhywc+eFmWyy1AmXM72DkCRHM8nnBtHwxZHzn1Ts/Djtglz3m3X8V2ue4YWH9Qd4BPzSDHGwd/wBecbCkWEXnlnk2i/6+eLq8KAP52jvaSJGLvoS4Ei14bgMfLtGEcD9JlAUnH6lgR/ckz5F3c/o/3aqUgWSQdj5Y2XWUpLkCZmYjljbtvjFFcKLEaW/XgMZxNwLVNwAUrZTVID7NvgrJ+HU0MdI1X39y/tj2mZIIlyPIj6NOCvgWZwRJI3Pl6Wxp+HpiTqKamxuVmuqQTsPp5OP5wrzmUI6lFpsPM4Or5crYlRTd9THvD/cYyz6wU6pLN3Nob/GK1WMDJFymqMBBJSlNNbjTtAJksX8vsYYUlmdR8rgPHefqP1wItbyCwfcW9Of5xEKUTLuAQHniSCwJNpa7cDGRo1tAhRY2LBb1lEXU8v7CO9yYHbjBaa5INxt67XnCmihaZKkl9oeN27KBcberY0zObUU3lRjZ4/Zhij2uaYK7aluU5okw17D0+/cNiiqYLH3IvtA83Hb3wMvO9DRZi1rts3v3tgXNeILc6CCQ2kBiHUQGmWv6jHUqepwaTn35pjUARmWKF1OQBLPB7mztDNvjespkwpnjaeTycKMl4i6QlNiLu7P5fc7YtRzBVsWS5AJcyHD3kaiXnbGipTBnQLDux79yQVRFkyp6gksS7qn5QbsAfv8AfGtQQ7q7xH3bfClXiBCyHGhKTr2LkxfzSfsYE8RzSqwUdWhGmDZiCoOXhmPrEjFGfB7R0l0DJtMTujjvsqNc0ptQzWuqUB9Gn/ckJKmBYEbsbk8d8M0ZIKPLP5cuokcM3nvjnvCVpQk3+cpTqnSHEAOf7Q4gltzh34ZVZLskw+lzqS4Yanu4DcR7P8TSpsfDRYCJ4xvt3ieau3SbBb1PBEiRUCS0Ahw/m4+98eVsnpd2Ztg/7N9dsEGqJAB7gu3aFXHl3wFnQq5UWIsNm7H7nGN7GwdIwi4CLIilkUAaniRazapAFtvfA9TwlJd1AyIa3m3EW/6A+NUSp3jeX4ny7YNVmFT8ocvPEhtt5fjaXCBweMJBpdYhC1vwrqkVUsdpkP8A4bA58Iq0wCUq0hRJYO4MAhiX2jth0iuA2zl+HcP58YKpZvpIIdza4ntL+XlioaBaETRp7guTqZIvAlPUyiXl7cbB+R7+fCGowAdRlVu7k+VucdHXFNZMaXdMXg7yIvgCv4Oojos1/M8FmZh74kQ6eyou+HAu1I6+TISFpTcE2Jdh1ecMW/xhbmqRRpBJaVDtJ33uZ87Ww68RywpjUs6O5SohRIYAMCNXYSxfZ8Lq+RKgAD1AtJYgOWJfsXDYsHFouMrFUolu5AhavygK+rdp7NiYtTyqhCgUH+0uD7YmCX1OPqo9oZXbUvBFu6yEvwHIbho2+74PR4YhLqA1EAW+Y95/S/njRK1qB0lJMNLuDcsCbOPPtivxdLuNRT2M+fcdgcTIbNgveaxo3LwDQxU/b/J+W/fBKMwDAAP32+/PA6arq0kGR6eTNwdwMaU6TMkRw7k/UzH3GKB91YQsalFi7ySzEuZ24EjA+h3ZgWaC7eY3wep9mfdm45IfAcpUA7R/M2A2M4V9yg4JeqkQS6oO0HAqwG6j3jaOBf8AbBufqsO9yN/4wLTdQf3u3/U7e+MjmnVCyOvZbeHlyGcuYALz5bkcfYOVSWCGL8uCRtwYwHTQkFiZ2aD5Pvg6gojz2gfU3P7NjRSbAhFrTEKjlIYfNJ3/AGA7YX5tSlPYtAYk7hxcBnljhktTXYSYD/xJ+4wq8TqmevSLeflv9MFxtKnVECSgzVZiBq8g7v3tbGhr6pFgdiY2f3J5t5YCXmy6Q0KJDltmeCdrH1xXNJJWkzqStaSAQEwmYO7azd3bC0aZccwL38feyzseUyYECCWFuwLakwS7nbGdXLdJMcpfuJZrzPG/fFSdIggSXMvsH4/7vGMKVZQUhyxbkmNSre1uXxwIAuqEg2KDrlVMMAdUGxlmP8/5wIrNlwAYYNZwA1jvf6+zvMVUoHyfElTpL3cGQTMglvRw7hDns27s4ATZ3BaH4kyTycWDQsVZkXBWuXrGkpTFgTBJezs3P5rcYv8A+QKmuFahYmJZvfmcBIUWSlaSwVAHoVOdw7HYfXErfmTqSfln31H2Nu+KgAEFZpLUelYKlSPkYkEkODeRdiGYmxB7DBQIqE2UTfc3YP5jA+erFadWudDqYWdhJ36mMQ59vBQDltKkA6St9yCS4Iv+Xs+7Rsp1GimW8fxg2T6zpgJxQzICAhI09Y1qIhTuTqLAC293JaIe5DPIAJOoqKQQBuGJEb3eY6r45fLrQQFMHDJVpglJsC6mg25JPbBC88EqQowqbRbSAksJASGbzDCXgS10auu/njoLRRrhuV0eSzCiWqGAUh9lOWct2LtjUUEgACoU6lHS5J1P3JNthwAMc/k/ESUpSVQrSWlw0Ekgw/uyVd8b5pR1D5ehlaT2AsWJHynv1KwNk19WCYDuVuXnZbWVw66YVlkFi0Bi4dxNvqOLc40CHVHnJb15wD4iAUb6iYZTEbgAkXJLF+DgoLCmIILEOwuIMsGL6rAbjGWp8NoZtDxI8P6mkIz4QO791OoMG4kXE98RGbSDCmJOrcswkPZoEPjwrYFOoB30u8ublueIv64wq5JRgKS+35QQSHdJPnIe+2IunCqtjWKWUaiVAkFpc8yzPffG6qTsqmZEyYI7c+f64Fy+RI6VKSRd5cl7Hm1xMbxjwZVQJKOkOQW1MTEtyxuIPOFaNMyi0IfN55aukU0qSHZlspwQQ7xp/T0xvlvDk1UqSpYKwykhCmIv6S/Al5scGJQlRAHDkH36WD8D3wszSEioFlI1gwU9JjbVYRLdjizagGUxM5WlL8L1wGRXUUi0J9oe1r7YmGtHxUJDKUkf+xlv388eY0aWm8en6S7PksM1m0absFR0lpuwhpYvEy94JyVcwNDJIE3LGbkuRP6egtZCbnQBpgn81n+VQfbf6Y0SUqDvHzFkmwl9jjGSIstCNQFJHQAkmXIDh+WDXJ/nm9EMQVHnckTz64WZgrSD8NevqB0qIToQTLFpDGBc2fB9KuWuTff/ABOGvErmrVRl2IY7l/NU/pgTM1Aq1/Mj2/xjY1nLadIvDf57HCvxIioQl2d+ozBcXsGJ/wCsTO66SqSBIVc2kgOOoRHygdrj9vTEp1nQoALCiW21c2LAhuC95h8YZg1ClJFQDSQCUsbwxEEy3G/bGXhmZUSylfESCepTBpdneQO1m88bKQAEqOjWNRsjtRS2ttRfmw5P1+49VUUW0sQfWzTN98UNZWsBgWszgeZ/KP5wuq54/EKU6jLGCXPaHPmL4LKepEYTRdUFJnbbiZLBx/3hZ4nV6QzgEWYGB3NvfYDF8iQ7ai5IOp+kO7OAoGGIsNzj3MdKNKVJS5lT3YguSXLQ+JuZB0qdU9kpErMgVBbUISwcl+m3JBiO14xn/XMoFIBIdxAJMJdtyBsZZuCwOfzoKlBI1EvIN+8Xs7zE4HoKJNurWrpZoaC97N0mGD7zei1jLvbMbjMLytUGSurprTUZSlAKVZBJYbloks47+z7BYJAUArcBpIBcwTsJfj3wupeJJYHSkElilBJSlLP1E6n2klQGo2tjamCspWbduH+aNjZjaNw+MpZHaNj11vWprxuyiVhSnJKRIKgzOyY08GWtIa74yy+V1SCEidnf5dwLH3M+hastpYlQhLj5iDqEAwLNcA7YBXmklJnSJALF5AJIkOCGvLHl8M0Bw1nCs8CJKE8TdDggB3LpVEtAeAwIJ8u74TU6AIVsplbveQkf2n3d2YXw78TUpWlRA6gS4P5UrESLjULEuCnCX4BCgFK0sSCxFrFj8rht/wBmxtpBgcZbPAd+FhqgajZbZJCSNL9QSrVUJFkBywAiWT3izYKRVAy9ikpUGFi7B3Nz1HUD/wAjhMF9cP8AKXbhwVEtYlnvDXw5TqSIVLlQIsCkQ7W6y+OdUERGSswdZZUMgUlRIVpZiVQmQAE99RWmew5Bx5XJFJK1AagCxZ3fUdxI7bnynRKVJSEhWokuSoOyl77ksIJDb3bFlITpIXqUFFIg7OokKgiEuCXEz5rTcWO1cOv6iyAUFRqLdT30oCZbyPAhrW9cFU80fiE2PsGfuXAYFjBnGFXLvoJWUjQVpuo9ChJDvZtizmCwxlW1nQHBWUgSUzd+p2I3k/mEycaan/S++fXgqEuJsmuXzIUOpwwZ3cdMOxiSdodXaa5jNN8NUljrOklgtEkuLhx9fdScyxShw2pgr5iGJENs6YFunbG9DMjVeE7yHAIOoAixB7emCHn4aoHNuE4qGm5dXllkggMVEgO7h1MwNhtaGIaMXOXs5AUA4tpOxADRZo798Isr4mxCCtJlhDuVGWYbcs4fZ8M8yoliKjuAqE6ncPIPnEH5pxir0HMPC0/g3649y2sqCIRqKwSQGY7EOwY2gMTBAtYPF6HPBEnUmbgw5Z3hgQ23lgCpnlIgP1bHtBMOQY5lrl8EeH+JBRUlglJLBYOoB4PziGBZ/K+MzmnBFlZr5TOlqKGU9R5dmUQOUgDbYYwX4NqnqEyJAcSziRLe2N6WYTsCAwZxbzW7m+/F5xtUrAOnUSGYhRBBd3kT6jClkHUCtDYOUKMkNwT5be5xMWqpTANJSmDOJZtnJc/by+JgYtPkh2EQmioSlITLypnJCjcBTeRu99sAV8tmVN/rseyekEWYF3Dtsd2vBmYza0FlMPlAY6nBZzqYF7hiMV+KAQsFB1EkhIBLtuRBYMJa2JtngFUBEoy7JHxNAs5IHWWG1hzc4LoUabamIJG5AZrfe2OVX4rmFFSqlJVOigKJAS6iA5gEwYdmIPdwzbIZxdSS6HZkiCIMv7T6XbFNJaLrgRKZHKup1C1jtHn6if3xicul9vNm3h2LNYeoxmrxIpgngOLNvAm++NV13gjaRFxuQe/6euCAJBVMqmZpoCSUMSQdwBD3l59fIYW/DIHSQ2kMxeREAuNLl45HONs/XBDqQ4SGSHZyYsLm/TczgCl4oiq9MoKA0K1KA1BnYhIaWch5ONrWGJU3XRJolI0vqWHKhD9X9tgPbczhc5QnUqSSxYGCWJsWad56thhlm8iolkLUA09ahPmxM7/vgatTYDStwBciGAd23LuQSWkQwktwowta1LSDZL7EgAabggnYsCP0gYVZ7Igput3BckMLi5Dc2c2uS2GeTrg0wApiXUom4JBN2dRZizDAyl3BIkO4dDgSqCwSYJgteRJEiHTKRzC7C56r4edX+odRDFL/ADJJB+VQlL6Tfp3Z2w0OTCnKVXAc3JKmLuzwQVAHazxippqPyi+7amcm4kt0rkRYsZwfTpkBKVEltTbJALfKBKQwIufQYDy4DtLJ8sZuk+TWS4UGPyFz/aCyZcEMBftcYZZlSUJ0sNQBYgmH7tft543VlARIBkgMXUCxZx6GRMX4tmKAYFILaSHGohyWYy5u7MIfGedWUjaJwgK2cJAZ1F0lgOkA3AgAG/d7XLaUKJXdLhmYlQMu8uAzl/V2aTlWQly6AwAJFli76SzvsHfdxvjTOZyGSQFa09TBlIJLslukgKId/wC4bYsx2OBO/A5nopgYMOQdemDqCSBAfpAJ/MEgXFlW9YIwPQputJS5c9IcsYe0u4Dgb+rYZZ9QUAzpUsBRO0kywsQlItwIOFWZATKqhSpI1peXaEiOoMzS9ha2LsYKhJbNmnMZ/wB6uo1BJlqqjLU0ssR86FJNw4UICj8qtUXIeSwxKlUFE9KiyClNgpWpeltpZwLalcMAatYmWLSQbu51O7S+r/8Aoc4zGWZWl4BAmGLgu9pBB9DdsM0yACMf39rEHTuTL4+koJUwKnSAJVIdrbAB+XZ3Lb1aq2W9nck/KHHbkBQYSWOF1WislQbUqmE6tBSrSEltTgkKBVw4kneK1EVEJdQIuRfpcXbY7ki3nh3lr4gR5+Cd0SLQi8wkhCQkFakAJIZ0aVsm/dkjl1gA4GC+nS8MEpN2cqJtDsp37eWLVajuUglZShIEggkpGoNe6jiKQhVIAqRTShT62W5YB0pCRpI3uJO7ydRcUJkWQCXKW0grJ1OBKRpU+8limOw5w0zyfmKUhiEw7vAUdA2FwHM9PDYW0aQTVVqUYQuo4DdJQVAgl/mdIt+aBwRppqhdIqCklQZZADKYGo5sAGADXuIdnOMyjnK2ylBiTdzpB2h9Llj+VLNh3l6hQQVBtL6ioBlOt2Aeemmon/1bGSaHwaMsqs5WgJBDMHSSDdkgkeYPDh57O1EApKDoSWcApDpLFTkOoECHMjVyWR/bHcjO8Imj40sLYg9DMpwVBT6tz1De35e5bzI58KWpVFBA6U3ZLAqEvBcM5DSDaCVFXxEAo1oJVOoKkKdIb5Q92BA9GbG2Tz0BJ0u4DNEByoNf1d44gO07MtAG7+n2VW1SwFdSaamYgXSAoxpJGyzeBxLi+M6NSqJ1A3cySC5YCbAfphfks7pQQqQX0AkguWeAQWEG8kTfB2eSF1P9xxtpBbYu7X0kRe3MxDwG4W2nWa5quK1QAakhR7gcnt6+uJjzL5xQSAASOVaiT3dIbExndpkolxnK6BOTUyCo9QYQSxIHKpFhPc22wqEIEkrLmD2mfQh29tsTExmpnVlepCupIUCClwTNpcWdrGcVoFDaUoABiwZgDMEExpDR83bExMMBYhLU7NgvCtmIcxYn9IhsWTVJggJDB2eBGp+ZP3GJiY6kZSUiXASpmsykoWlTEMZKbAhnDEH8qu+F4oL0pStZLFxCXeZSZKQzMCYu2JiY3uqOaBBymcJRSwCpy5JmyWYbMR2O5+uMFBkmoKWhgCylaiDylLlMEjh5PnMTCUzMhSCzySyVuVkrDgxA87BQBYhmPnfA/iOVQD1DqgqILWEEMm1x5j1xMTFm2IKYDIV8plm1LFj1f8SNMENIgkEERtjalQWAUsC5USSzuRJd3Py6ru5xMTCVzMuKmcR1hBIWosE6pJD6meXntB39cb/1FRIUASAQkiYLksVDeQ0vfHuJjDAc2SsoJzyKpXoJUUgRw8lg7AHm14jvhL4nkPhgaVQ4YkfmL9ImPld4HbczExSldoS1wC2e/wAkTlcopR6XJpBPSGBKl2kwQCAJn9l2cA+IRUEuAp5YAAlgIkl32eLOJiY1uAaGEbxKjVboDSN+fMeylTJmqkLJggU0hLAkqJMOwAAKb49zVFJT8RIBIIAIcOaYQOoEgElJ8ouRjzEwxHZ1T1IWcjsuP5WKfCxqHw1DUoLTvAcHcD8hHqPXAea0A/6ZCQUBumOntdyCZJJlrRjzExZj/wDnp4n0jHiUQBsw7iY8IPumWXSHTJ0hKNahCtKB8qS11KN+EjuDlmspSqISokhk9KQVhCQpykncksS/CQ7PpExMPQAcHTuE+anTysqFN0pIjWhFMEmdCdIcgWlCdzvaMbK8RT1JKXYgKPCfytOzfe8xMJVILyY6sg7eVtkM8pCGSNdw5JALklT79IC/Wz7rM+s1FKLqWS4BLSEAKbsQfo++JiY0PANMHmQqfaChsslBXpJPxHIUSGSmdJZpPUQHvcgHY6mnVATpOpQg3IIJTeEiTeT5xMTEHCJI4pSFumppKbFblJB3TASCW/uURb6YPyxWUlaQAlKgT/alSyzkapcarDZml8eYmMznmmOzvIB7pCRmY70xpVlh2Dybm22n0a++JiYmOd8O0mZK3NZImfT9L//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sz="1800" smtClean="0">
              <a:solidFill>
                <a:srgbClr val="000000"/>
              </a:solidFill>
              <a:latin typeface="Calibri" pitchFamily="34" charset="0"/>
            </a:endParaRPr>
          </a:p>
        </p:txBody>
      </p:sp>
      <p:sp>
        <p:nvSpPr>
          <p:cNvPr id="80899" name="AutoShape 4" descr="data:image/jpeg;base64,/9j/4AAQSkZJRgABAQAAAQABAAD/2wCEAAkGBhMSERUUExMVFRUWFxoYGBgXGRkYGRkaFxsYGx0aGBoYGycgGx4jGhgYHy8gIycpLSwsGB4xNTAqNSYrLCkBCQoKDgwOGg8PGjIlHyQpLCwsLSwsKSwsLC0sLCwsKiwqLCwsLSwsLCosLCwsLCwsLCwsLCwsLywsLCwsLCwsLP/AABEIALcBFAMBIgACEQEDEQH/xAAbAAACAwEBAQAAAAAAAAAAAAAEBQACAwYBB//EADsQAAEDAgUCBAQFAwQCAgMAAAECESEDMQAEEkFRImEFcYGREzKh8AZCscHRFFLhIzNi8RVyQ4IWNKL/xAAZAQADAQEBAAAAAAAAAAAAAAABAgMEAAX/xAAvEQABAwMBBQYHAQEAAAAAAAABAAIRAyExEhNBUWHwInGRobHBBBQyQoHR4fEj/9oADAMBAAIRAxEAPwDh/F8gqmhFVSPhIqvpCFfESpgkgsS6W1Dtw2E5zCi3WOlpL2BJTLRKj6nyxTN59dVta9QSAADsPL7+mMKhcg/tHo2FcZNlkhOMxmKZUClKKbJDkOSpRKSVhRcgwfc8tjHxDLBFUmms7KT0rSeplBgvqDAiXLs74XKQHn7/AMY0YPeeG/bABQTBR2BCnknVck7uzFyb9sA1FFwPlAB6SXEMSwLySJHPbFlEkbMf8bemMM0JEev3GCiBdWoVWUksTIYT24x0WcWutV/qEahqIuoqI2SAQhLpEByBc4S+FeGGtqYtomz+nmwx0/hYWhPw1pgQSkg2kQQzsHcdnDviVR+WhNC2z1GoumgAg/KqWENIQQWdwL8w2M69EmohalJT0pTp0A6iCpHB6nBDs/WxIk42qhNVIUoqKSXYGd4JYQSCPUy+JWycAIWWJIRBjUoFl7/MY8tzjMKkAh3ojFkIvP6qaxTSk6Y0lOosSlLO/SqZM78YS5rxV0q6ACsDUdRPBhzFpu+GlbLVxTCiVAIZyiUnSelRTDPa2wsIwq8UJlakMuqZUQ3yhJ1JSUxq1CQWvHFGEHrrvQyg0VSYL3Lk7+ff+carqKCCCxFrf5xTJ00qQoquDEtPl7YOy2WqVCB0qDsQpQTa4PUCHj1xd7gLlAtCCy9SkrpXqSrVCoadlA/lBmJv6O8r4dQCykg1EkEBSg7aXHTpPJSYcsMT/wAUEmoaIPxQXSSflZtQSA4JGoMT3DgjBlLKrCwoVCFQFOh3LAkioxBS6UykfzjO+oHAwYXI1WUcjUolQ+UkEkaCQo6C4KwWc8ggGSSnrZaqkFICHQf9IK0qXd1fDXwCl2LX7YaZaGQtQVKlOklnZIc93IIMvG4wJn6y0U1nWUQrT06gUpMFwHDpNi4e7YiOy6B6ddcExgJfkfFkqH+opZYaixLyySIYEkMdrnk4BzC6Z0/DSAlmYKOp02KklpIngvy+G9BOtlVn1KA1LV8ykq0kaSlkhwFfMXtPAXiHg6KfUFIJ6oSpgC5KQ+okw4ctIDwZ0iOsIxIS2rnlqDkCAxA6WHYDvhr4ZQ+L8SsT0rLaEqOxB61VHgAarl2FsC+D+CVa4dOlKbFRIYEBzAc/THU5bwylSRTCXIBYqSSHJ5lnsWaztOA8jDc8kAFVOWRTSEKWydJuxWoEOQN7kXcgkM+AKup6lILKQ6iiElLTGpUpDsSzmAdLjDQJkoGn4aVAHUkHT1ApALN8pMtLtvjX46jJVq0kQACHDsUlpvvbnECb8erbk65rKV10tRq1SUAE6Qr4gW/cKdMi/mwwZlM0hC9aEFSVwFfmJcwACTq3ckDp4S+MPxHSUh11EanVCllwXDwEl2D/AJt/VwPD/EgoJBS5cAhKR1JYBpUwkCW9Rize0JQBhFUPDVLUopBLLCY6gOHUIIIF/U3wXmsmErOquaaSpg56SpgGJs0qEhLDlpGyOdVTK7hKikpBL8XIu6WDs7zGCs6nL1kqCAg1Cdyy1Fj8rkJcmLsWSzuMdUDg7kjZGDPBSdVNQUgbOCS5m/pHdsAeIa0K1qASn4alAdMhJmQZL6bcbtiZbwsUWKlOCkj4YUnVrcC7sdLOWCrAd8BZyuV1iClwqC540qZzJHSIaArnDMAIkIA8UV4dVGhD1NJSghQIChqIJJZ4U5l7vsYwP4oqKQDr6ykBYDgKCgBqIHP22Nc3pSdRISbaVJheoz03djDB5gmWGzdPX8M6A3xEpA0gajAZSgl9twLMHvjgmTih4sKQIAQQHLOooTCkh3CoBJIDH5fXB3haEBAWohSUgBegHoJbTpCV6ioBIULElUlpwtq5BYCxpZVzoCCkAsAwBLMHaQQz7nFUVZEp1JYqAClOo3PzBn3hy24DY5jgLhAhTNeFUaxBQpwgaHLAkpJvpLEsQN7XN8TAqc5l0jStaQUuIQsw5IkXg7zDG2Ji20PNCFy+oM3bj998b0sqpYcd/oL9vXBivBKkhKFf6YBL92swm45M9jjKnRcgFKj1lMQH/QYXUDhdF0OKABYqbyn7/wA40yWXWtbIDkglIvad8Nq/4bUkg6k9khySR+ViB5vwDhhkfCBT0kIPc6lAC0W73gz7rrQ0lc4pwCVBmLGIChE/XGVczaSR3vw2Owq+EA6yAkF3ZjMyrqMP5nezYU57KEKBStNM3lTEPEESwmSz4bWhEI7wfw8USYAUE9QDyRZUhw4ALTcxcYMpVAq6dRN0hmAMflIBEN7YCyPi50imvU4OnUAVDVwCYvx28wypDQdRUQGDgpfhgGMG23fzzaTJJymAWtPKrYdJLS4GoaQQ0lti0F5ewxCsJBZhqSGLEhnMdN1A7jnyxagsBlJnUw9LNJebv6YFqZ2mFL0H4dQNqSoOQHKHTpDs41sCD1AscTc0700LaoUliiTYOoNwSQTLM+mHdxIwJn6wWpJVSUFMJYFCGIUFJJk7AJJ34Mk5HJrCWIDwTI6klpchzb3bkgD+I53M0v8AbCKyYSCQkqGkWdwVAkmAGgQcHSJtlAhenw+gUa1U1oN16ep1EuXKQTBPsLthVmMqhFRBSrR8qlF+k2IBcwSJ7PjpV1+h1AoA+YWLN/aqR7Wbywt8VpqWU/DCSrU5KkiR8zHU7kancGdRvhmOP3Lu9UzlRJMq0JAcKfW5uXE6gRcQ7eh8/wDNIUnpWHgEEBKekgwNQPUNgbP3GJmM2SoJVJtCUlgS6QAHJF5A3aL4rS8NpIKqhbUFEpCiWSDcCAXZoP1disNiXJDC0zK0monqUkjXZIUQnp+XTcFnkAhowZ8QFBBTqSQl42B31FzEsGAHmMLkZ2mlepJV0IaUmFFWrlwAEv6nBWXUFIdR0i6gCkpJ4cmfy+2C5g0idypYKVNIKlaCouAQoAJUoOUmRIYPJZ1E8jA+boo+IU1AQQEksw1KG0C3MBhtYDzRT+Jq16oltXCur/k7Dcc+VM7m0Sj4gWE2caVBmnWeJHUJO1mfRYacIFEqWsIFKmGaAyiEgF9IUVqJsAwBh/XF6mZUAE6FnVJ0AFlbsVGA+kuQIa+EdPxkioGVpdw8BZdw6mSQbANE8tieH5sqUahXIsCUh7WBUxYv5hoFsHZ2QToZpSQ56XP5pZ23CiCWG3EzjbL1ypOlYcKDhTSsAs4abbO/7Lhm2OgIghK+Op7JMMSkiJ6j5MbXzWlPzaXDlSi5A2MOSXJvtZ8As5XTwlnigQofD1RraQp0hg6XKQdJAsGsD5BI8EKKiUpepIgdPEyeHbvG+JmK60ddNZIIBUqdOr1c+pfuz4rT8WKhZILiTs3qG8/LFQ0jCQpoKqELBqUteoEMXhQIT+U3IVIA3DcBpRzlEBxSSATASA5LsCoyASTcu0B8KE+JFVEaSTU1qXAlOrUkAESTP0xoEVUqTo1JJAUZO7ggJaCYAg+lzOo0ON0ycZhesJKXSUpBQCpII2cN02APmkY5/O0NFZKgsulySVOQ5s53fTPc+jZGdWsoStJQklnbUohLnSUvBJcNF/ZHUzFP+pqOSEo0zAdtIO0uHHd9sGkNJhdG9E0aJJK1JIPypdyETdKubTwW8xF5FaaiDp0qdLpTqf8A9ikN8oaQPzHG39R8SoqrpVJD2cJS4BcNJUPRiByBkeKqCgkdS3dLsydrd4fkC24aDhcnuTy6kpVqUJKnJLAMDdzBCgp2CpDB2OAkQoqRpGlLKU8GS2o6tS3LDpcly/I3y+dS6viaUEJAcKDq1Fjp1J5ggMY/9ThL4xUWh0AlKRISGvuTdnm5ttgUxBQKHz+aQKtR0oJ1EupKhc7Nt3YPiYUFLklvthiY06QuX0Kt4SkJC1oZtLqBglRmAoM5O/OL0PDkpWDTJZtRQVOkQQwUqJBIM2e2PMtnuo62QwdQvqJBgsd3L9++L/GSqolVOqzBTJYRt+a0gnYyNzjz21Cma4FD5vKKBUlACikEp0gaksLaX6kkp2JY+mEVLxWqVaFVSkqLuv5eoRDWkzjpM9XpsoVUrSWjSotBJDJKmUNWwHBHOAczSzObKQijUUm4UtwlrgaoBvw8XOKscZwlJTDwsFYKKjlixCTp0uDYg8l2+nK3xzJCUgEqBABTqUye7EB3+7YdeG/hSqlQVVXTpi5CQVrJ7l24l8M6nheV1PUKqn/FRZMf8Us58ycI+oG71zhIXB+GINFlOxHzckbhjEtvxh3RrGuGQhZNnQHPZ9NoESf3x0qsnlwOmjTD/wDEOX7Hy3fGlPxaokBCVhIGwaB6NiRrasEefsClbIPaK5LMeDLQqaawFpMK6UukySGjTqDlox7lla86VJQtVQ0E6kJl2UEuJgMEvO5x1VQLKtWlCiQRqKXVNw6iTMYV06Shn1V1IJR8IIggEl3JIZ7k3vh2PDt4PdPvCrI3oYZGs7tUpzIKVEQoEH+4RPN5E4t/41awehaVJI0uCh2vMAz+YMSDIDjT1OX8WohX+2oFr9JIcgNyMF0fHKLfIs//AF/g4EmLjrrmua1rslcDT8Nr69SgpRMMqYJn7PA8sGVfA6qghQBUpCViGdTEJkF3HU0g39uxzWfQmnr1P/anv/yf5W3vhErPVDICR9y9sTFQ7lOppp2mVymWKaNVCusVCoslJZVMJSsKRpSOk6mgbpjfGlTxtNSoEoNQqU2pKnBcOJCgGJA5P6nDmrl6iqlNYNNKUEnSLF0qTYCIUfYYYGuXcBDuPyzewLXOLbQZjrr/AFJrbuXHZvKVVrCQwUQWfTAH79f3OJlPAao6CROp1JYMkiSUgMX1APe7WOOpz9YlVFQSnpqdTAfKpC0knm4P3FsrnGBUptS2KofTwm7dIJAbfUdzhDUcPpjy/aG0gBc5mvByBC2KlfDdg2pYCg7An+36eirOfhXMAlkhQNmPPD+2Opq5pwxU4VXpkO4BCTTmCHbQWfgYZ/8AkzLFRcdifTj/ABgms+BEIOqSLL55S/DWZdjTW9hDgCd/c4e5X8HhAHzahciREszW2cn3x1Cc1VIbSocyx/xiD4pDRPNub+lu+AalTiPEINJ4Lk0+Gf6wABGqnLGQ6mDahuUmO1sNMx4PrSEqSY/MAdUMRIlyQD52InBo8CrCprgskJEMxBUqGv8AMcNKeWrw4c3Jdr7/AE2wHEn6SPEe6s/UcBcYn8Jqd9NWRJZLGf8AlPlgSr+GRScyAl21DdnYtZ+/bnHfVMtXb5Za+r9WPf6HzwHVoVhTWkIJcKcOLkGI3tibazwLnzH9UgHzeVxfhHhq6tOnpV86mACmYgOo3npBP8vhvl/wuQTqqAaQPlUSVKMwb2Zy4nGvg2RXSy9IFCgtCtRGmQ+pJHqnSPQdjjZWdqJUSpJAmTDl7374ual1QuuhU+BOovWKtg6SQbMS8mdTudu+EuW8JGnMVAtX/wCwqmlocANqL9lc74dVs0oG7Ty9zz5YT5WqRl0hVjUUsnl3T6kg3OGa4gZTAkCUT4f4UuqdQOoJIGqdRIJD7GCHvDjAVHwZ86tGtI0U4JuogJcAJcOQomeDjahnRSBKSQxYNN3Lh8LKGfV8apU1MpafVmSPIQG7YYOJlBrgAm9LwVZYpqUyogukhyx06iXQQQxS5vMSGwcj8FL0qCkhSnY6FJJ5/NcufL6YB8F8TWC6YYl+fMj73w0o/iFamZWxj/HaMTdUeCYXB4GV5/8AhtEElac0kqLtqQY8xSbb6YmCqXii2/3FDy/wcTDfMnj5Jdq3qEYv8OZZyTTWCbssgMeQUwDPucXHgmWI6UKJO5WVWhjbbDpFempxpUs2uT9LYEq5ZR6UU9I4B/U/TGQ1wLG3iqlpAsZVaYpp+VKXSGcJmGEHhmHp2xoalTcH0Y/oPpitDILspIADfmODTWRTEt79sRfW1mGH8pmtOXWQpyi1SAE7HVfzYKffFleDlQLKILXDA+5fGa/GkqhKVETAcGN+/tzxjLM59SoSlQHfB2bjBPl17JS6nHFa/wDgiP8A5HflvZxxitTwlpcDln/jGZpm7sb/AGfX6DGqyo/Mt/2HvZ+OcMKQe6JU9bDbSs1dNiQbAuXP33xmKaqkEEtvb64vTopLDVuPZ7kYK8RVpphKWSH29b4VxdTPYsOKUS4EnAS80EJuvewkffpjQZzZAPF53/nASab7pJsPTscMspVTTAIGo+TX82+n8YUPAFxPXgkYZ5BZqydQyUx6Rj2pk1hoNp7N5PgtfjSvypS5MglxD9rt+h4xlU8Vqk3SgbluPMW8sFtR2WtA/H9VTsgMlArW35CO8kffrjL40yJ5AhjwVb4bZFJUS1Van/KkObScb5jKIbU1QjlwAT5gevtimqo8fpLspEhIl0VqEAvtDYoPDKioSl/vZsN05mmhMocvIKja43sfTG9PxBkkApSSxdCWf3/d8cWkC/r+kuyb9xSI/hxah1L0j5g7AxuAJg9sHZTw9CPmKleZh++DClbEgkg/3E2vG259sC1lMdSgxP25wrHNw4hNoay4CMTnkyHQlOxSHJ9Tb79cVrpAupTi87dr9/pgbpZ1dMncAvfYNfnBFPJUVSSpQhvPtiNQsB3qrXOdYQtUZxIbq6Rs0djHEYIRm3sX8y5bi0eWJR8JpQyUwIBfnz774pnMwaaVF0MBAHba3cYmKgdYK2lzRLoRH9UpnIh+R6Xkkdhi6UVKvAfgucLUUfipCitSeYcn/BGDqS/hj5i/f2G4M89sVm0LgZvuR4yQCP8AaKi9gQCRZ3cptNxiVchTUSNB8mCn2bC+t4ys9PxGeSQGI8n3jGlPxTSkkdSdL32PYKuT5YbU0nTAlUBZhSv4HSNvhzs6BeLH9PLCyv8Ahql8pppMEsDIfv6P/wB4JzFDLgq/0qOpwX0AXLk9MPJOom5fBlSuWDUxfcuPoo8PhS0i7Z9lxaDZcvmPwTRIOklM2UP3HfAFT8B6flQkjznve0Y7w1HYsGOxDHyk/tgZdLTLs+x+/wB8FtdwyUpoBfPav4eqo/8AjYgwWIsx9d95xEZbRsSo8Qm2/kfpzj6KzlQIDbEwD72M/TFa/hNNQcpSDMuw+l8V2xOQpmjOFwFbN0w3zfKJCXB5Lty+Jjrsx+HKbwTbt++JinzFMWSbE9QiV52GT0gcAfvv3xnmM2s2DD1LsdvZ8Xo5dLh0WEFT+rD2Ppj2rnaYPy9xEm8/fOPPLqf2gk81Y6ouYQWZzK1M6iXff9MYGkzEwNjP3xjbMeJE2YdhF24HlgQrDOTqF5u7G8WDX798bAHRMd1ljeROZW3xQLz6MPXtGL0lJLQ/la3vviuWo6oCbFxvwI4PB/a5lHwqoVOhB0glyrpEXjaX98HacvBLD3YQ9bw3MVEFVFHT/cpQTJLFiogQPTASMlVSNK1AqsQCOS9vS+O8yVROhIDlkiDYegAA/wADzwOPD6SiSUoVcEJASA0ncmO1mxRhLO02x9PVah8LFwbrkkBQIgEji8eW+N1ZmyFsQYYlvvbvhrmPBOlaqalKDQmFNP8Acnf0Yc457OGtT+dJDG544G1w2OdUY7s1c8f3+sqJaWfUERmsoADJH1by/WcCoyb/AJlG1zG/nED1w9SoqpvADQT+4OFNeqlMqk33+gxCjT1vulLGzK1y+TfUQQzyf0vA2wShNJ4UpbbPeBPPyz74BRVVV6aSFVdInSwFwJ++Me08jm0yuh8NDgO6Sdtkkk8Yu6rAgeXV8Lg4/a2fwm9etUUkJSQhJcsDpEAgwOz4ErZFZhayR2O8Di8X7YCC06g9YhgWLR3AG/meLcsF+JISgdRUe+7GW8/o4xB9KoIM2VtTXCXeqsnKUkB2eN2tZyfbGIrUwoNIkm0+bzLm3OFOczxVqAgqaRDkCLngBuw9l9HPKKtKArSkEOA0h3IJ2cKtcjFNkG38fDqOgpOrgWaF0qfEyQkhhI7wbj+P+8e1s6GdRAgweZl7N2v74UU67S7qgqJeTcAC/EjfHqKwqpY2G0W6ZD7fuBhX6ZGptuXn3z1lDblOFlDOwNre9uHYYGVnwFICEm94eNrsGf6DA2XpLkuGJHMcSYJuP0wwVlEg9JAOln3L38u2IkMLoIj/ABUDnELM5tZputkkB0h+Gv3/AJwGUCoQ7jkEnyj729ceqyHyyRqhj7Nfz9/XBmUyuh+oEgX4uzluB9MF4aDLTPj1lT0ue66a5fQlICCSBF0l+Id55xc5dKkuQRe7X++2AP6ovCnIsBc3eD2b68Y8VVkEuXEC4Lnixt54kSdwW4Obhe5jw2kpz/qJiFNqB9rN3OB1eBHSyKiVecHnu/GCqFU6y7ghPndwG25BNw20Y1o11FJKUu8DUSklj+U2PkWvs+GDARMcPPCUsYchIM3lMxTdqZ2LggmPL7jA+Q/EhSWUDBPInj3fHUDxNAIE2kvDRYv1ByPJ8TM5WjUulJU2yQSz8s+2LBjm2Cm6heWOhAZbx8Ld1KAZrn3BcGOxGC6fjlP+8E3kA+v0aBthNmvBC+qmWIDMIe7fthXn8qtBBShTt8xHcwG+v8YzgzdTNaowXun1SvTqHUFG5GkBJGwgtA9N++DfDqymI1OmG+XbYMztwSI5xyelTDTDwOfX2xfI+IkBeoCWcuX0iYYgz/OLsLTyQZ8UAe0uzo1qgfUaRmIqIjuApiXeRiY59fjcw4Aex0i92T++JhtmeI8R+1q29PivMx4nUUogWvDvs/0Z/XjANAqUohiou251W+X6PtOOkyngwG1yG9We36fxhplaSUpcEX3jzLAYQNDTwUPl3VDLyktH8P1SAQbBjICQWYj/AJS+7NAfDKh4IlAdbLNmTae7h7AYYKqHTe9r/TtOF9aqoCSwfafu+CXxdXbRYy8LzOgDSAdEiAB34E2wInxFaQVBeoSySCWa7k3c/T3xUpN7y7nu5j3xivLKElwdgB+jGdsRbUmYHIdceBkJHPO5Zp8QWF/EUkAsRH9pIVZ2fpAkPfGqPFQrQrSAx1SACCXgtL7md+2A1UyA4B0qMu0iOA/p64isupTA8G1i1jfy9sa9Z0kSJHfJ9RB63lR2jwMpnX8WdIcmS8RA/Q7CMeElTB3gEgyDH78YV1KIQlz8v3Affzwx8OqkspLEgX2PHm2M9V+pmmBnPXJDaucYKmZQQksQ3ASot7sBP2cI6CQtUuSfpvGOg8RrBtU6jcEAgMLt9Wwi/qC4Nyxfs1g/f9scGnCjWjUF0PheeCDMhmAFmO5DbF/Z+2Cs5mwpAAACiOZDglo7jCHL5j5iDxZoLly3v7YwVVUVCZO794H1PphdZx11vVh8SQIWZ8OWkuXWUkEbgN2tsA2z74pTWoAs5DANJJbVv/7Yuusq5txcMY3788HFqWYDkEbXfuZAF4JvjUxweCXWx/f8Wbsk2ss0oZntu4dti7bsB74rWJTDAjq8rG3o/wC98EVqm5jU4huePW2K06epRHYsHsASYJ9373bCNMtkEcc5SxwQSyXLtALWh5vtIB9ce62USOnuOwZm3f1t54YpoFx1RPLP0wY+mK1cuJeXLcXLmeXU+FdWBkHrrvR0WyhMrm1m/EgRLiD6ke+GFHNSACGMEix2ge3EYHqUGgFzEeRP7S3bGKS5BDmNohg3cwG974DWMeLnyxwXNLm70bUooJLVCHBMXLFt7XAn6vjf+mJFwEiHe7t7woYT01kkMC+kB45cBu7A7T5NginWWlJ1GRO23ANwxI5icMWUxTEEzvx5WVG1WnIWlXLqKh1eZG0b9h++ImsQpiTtyNpb6WwRl8+VnSwe0flEy/kQ+LWCo/NDbJBb2IB+l8Zy1178IE7z0fdVa0Ou1C0c7ohiQ5l7OAJ7D9Se+LIzpsCYdpIc7/ufU40p0YDWn5mfeZ3d/bA2bQ4EnkcksWIbs3vvgiGkx3X/AD4dXgpTqAsVZNJS1akqmwcm7+9u2/pjegFpTtMli7klnL+Tbb4X/FCWUFSQXAuHu/e31xl/WEJAGos5J2d7sB5jFm0y13aF8wLcbGPHmla/TldEkKS5+HdpAcfSPs4vTQgBlFRE3A/jfCjw78QkBqjFG8Q7JYHtBw3R+JAXKUOolPSNA0hwASTxfmO2FFIPtOcTFvytVOsx+9Zq8EprkcEw1m4cc4V5rwoAMAp+LH1fyAx1a89RKXYGOZaO8fMLtjJfhykmFpIJhKy5Lz0l+oMDsLYU0zEjB84VH0GuC4ZVBcW9Sx9cTHY1vByT/soNhsRGwcGMTHaSbwsnyreBRBqKJ0pFy1iS0+vpgrLZMJ+db8CzT2GBP6wE6QDeSCH3EWYSJ8rM2Pf6spcMx1OJLbn9CYFp9VBAuvTaOKYf1JslJ02cjYszhRmceoz1QmQSHYlh9/rgVVcjSR1EC5NvJv1x4a5APQ1uxmZAndsPq1YKqFrVUFSrSB3vNvd/2wqzYUEtpYzcO/Lvc4pmagCzZQDF5KRZiT63DzjJXi7Aw5Pq7WAYwe32czicu8Vnc5u9RS1NBBZ7TMhx9PL1imsswEj5SzMLtFuPX0xK+YBkWbgee3l3x7TXqkAN5sH39HsDwcK2o7eZWd0EwhPgqIALOGn/AKPpg6jRSEgKRqAkaQr9pf1xgln/ACiR98f9YaUKzj50+rn9cLSdqddSpsEpX4lTSEQlQFukKgept9MJqg0ly5MOLmd4v6+wx1ecymoHqEjYkfcYSIyqaZYB4Ztha33uMaHO0mylXp3lZZSjqEQRIdoi15EH3mz4JRl9SwHjbizufV/pjNJVqDBpEcP3957b4YCkSl7drx5btibXgpqdIFYnIgpLsAXiLOBIY94POBk+HaSSVgvIF+Pe2G1OgkAgiAHLywDP5DHgoU2lJFnIO54I288P2iMrR8vISQ0pJlnPEE8Pwz4Jp0Drg/MNmLaZ9nwZVpBo5fv998WQQdgDckmDDfx+mEDhET13qRojCwqJKd9TmQ07nf6T/OKUVu5KSCHa9wIPNxbtg5aGZ03U3I3JJN7A8YlakoqJl7b+Tfrbtji6LLjSAShVMg8iN2aPv7OMStpvYekAsDs3th4vIBpGrfeI42vhavLKKxEHl3hn24OCC9l1J1KAsKdVJU52VA5kv/MY8rM5LQkEDuBuPJmf6vgxPgYfazganngxt9cD18gUEkOzFnH3vOKPqF31Z63pXMfFwhEZkwQGJMPc+fm4xSvVVIcgWb2cHB39OpiZcho7/wBx4/kY9zGVAMgFj+l29T9BgGqJLglFNxQOXUUqsYL9TbyL94fBCMzqISlO8T3/AOsWq5Mqs9iNwB/iB9nARyqkF7xG/r+jf+2E2gcByXQ9mMLVCg5cssOCYnl9n4tvjCrSAfdvZosD3f64JqZZ3ALB7bgzZ73MnGi6b2lw0SA5ge325xqpVHahvv15Je0l1TJwXfS7Tt0u8DZm4MYyppUCw3HuAzzsRO/GDaeW0iW9ReXIJPnjBFQuQkO7T6y/nzjssBH587KZEXR+T8S+GXKXLAQWLP1STEAWLHSnD3JeIJNNT1CxGrqAVpKnYMbsUj1OOTJAUf8AiRfYchz67z540SvSlwflUCf/AK7+wb64IADQffyha6VdzBBXU1M6ikdOtfLpEE//AFqJG3GJjlcxVqLU4QFswcm3IvySfXEx6LPhSWguAnm6D4LXtgeCd182UvPzDZt4HrYS2LupVNnUnhruRHU8A6m7jzwqXk1qLlLht5+UbMWni9sb08uvQQCA5kkPci19ku6WnHh0naDqm6mKhkynIzKelL9IY+0PyA9t74mZzrkRG4tJhywc+eFmWyy1AmXM72DkCRHM8nnBtHwxZHzn1Ts/Djtglz3m3X8V2ue4YWH9Qd4BPzSDHGwd/wBecbCkWEXnlnk2i/6+eLq8KAP52jvaSJGLvoS4Ei14bgMfLtGEcD9JlAUnH6lgR/ckz5F3c/o/3aqUgWSQdj5Y2XWUpLkCZmYjljbtvjFFcKLEaW/XgMZxNwLVNwAUrZTVID7NvgrJ+HU0MdI1X39y/tj2mZIIlyPIj6NOCvgWZwRJI3Pl6Wxp+HpiTqKamxuVmuqQTsPp5OP5wrzmUI6lFpsPM4Or5crYlRTd9THvD/cYyz6wU6pLN3Nob/GK1WMDJFymqMBBJSlNNbjTtAJksX8vsYYUlmdR8rgPHefqP1wItbyCwfcW9Of5xEKUTLuAQHniSCwJNpa7cDGRo1tAhRY2LBb1lEXU8v7CO9yYHbjBaa5INxt67XnCmihaZKkl9oeN27KBcberY0zObUU3lRjZ4/Zhij2uaYK7aluU5okw17D0+/cNiiqYLH3IvtA83Hb3wMvO9DRZi1rts3v3tgXNeILc6CCQ2kBiHUQGmWv6jHUqepwaTn35pjUARmWKF1OQBLPB7mztDNvjespkwpnjaeTycKMl4i6QlNiLu7P5fc7YtRzBVsWS5AJcyHD3kaiXnbGipTBnQLDux79yQVRFkyp6gksS7qn5QbsAfv8AfGtQQ7q7xH3bfClXiBCyHGhKTr2LkxfzSfsYE8RzSqwUdWhGmDZiCoOXhmPrEjFGfB7R0l0DJtMTujjvsqNc0ptQzWuqUB9Gn/ckJKmBYEbsbk8d8M0ZIKPLP5cuokcM3nvjnvCVpQk3+cpTqnSHEAOf7Q4gltzh34ZVZLskw+lzqS4Yanu4DcR7P8TSpsfDRYCJ4xvt3ieau3SbBb1PBEiRUCS0Ahw/m4+98eVsnpd2Ztg/7N9dsEGqJAB7gu3aFXHl3wFnQq5UWIsNm7H7nGN7GwdIwi4CLIilkUAaniRazapAFtvfA9TwlJd1AyIa3m3EW/6A+NUSp3jeX4ny7YNVmFT8ocvPEhtt5fjaXCBweMJBpdYhC1vwrqkVUsdpkP8A4bA58Iq0wCUq0hRJYO4MAhiX2jth0iuA2zl+HcP58YKpZvpIIdza4ntL+XlioaBaETRp7guTqZIvAlPUyiXl7cbB+R7+fCGowAdRlVu7k+VucdHXFNZMaXdMXg7yIvgCv4Oojos1/M8FmZh74kQ6eyou+HAu1I6+TISFpTcE2Jdh1ecMW/xhbmqRRpBJaVDtJ33uZ87Ww68RywpjUs6O5SohRIYAMCNXYSxfZ8Lq+RKgAD1AtJYgOWJfsXDYsHFouMrFUolu5AhavygK+rdp7NiYtTyqhCgUH+0uD7YmCX1OPqo9oZXbUvBFu6yEvwHIbho2+74PR4YhLqA1EAW+Y95/S/njRK1qB0lJMNLuDcsCbOPPtivxdLuNRT2M+fcdgcTIbNgveaxo3LwDQxU/b/J+W/fBKMwDAAP32+/PA6arq0kGR6eTNwdwMaU6TMkRw7k/UzH3GKB91YQsalFi7ySzEuZ24EjA+h3ZgWaC7eY3wep9mfdm45IfAcpUA7R/M2A2M4V9yg4JeqkQS6oO0HAqwG6j3jaOBf8AbBufqsO9yN/4wLTdQf3u3/U7e+MjmnVCyOvZbeHlyGcuYALz5bkcfYOVSWCGL8uCRtwYwHTQkFiZ2aD5Pvg6gojz2gfU3P7NjRSbAhFrTEKjlIYfNJ3/AGA7YX5tSlPYtAYk7hxcBnljhktTXYSYD/xJ+4wq8TqmevSLeflv9MFxtKnVECSgzVZiBq8g7v3tbGhr6pFgdiY2f3J5t5YCXmy6Q0KJDltmeCdrH1xXNJJWkzqStaSAQEwmYO7azd3bC0aZccwL38feyzseUyYECCWFuwLakwS7nbGdXLdJMcpfuJZrzPG/fFSdIggSXMvsH4/7vGMKVZQUhyxbkmNSre1uXxwIAuqEg2KDrlVMMAdUGxlmP8/5wIrNlwAYYNZwA1jvf6+zvMVUoHyfElTpL3cGQTMglvRw7hDns27s4ATZ3BaH4kyTycWDQsVZkXBWuXrGkpTFgTBJezs3P5rcYv8A+QKmuFahYmJZvfmcBIUWSlaSwVAHoVOdw7HYfXErfmTqSfln31H2Nu+KgAEFZpLUelYKlSPkYkEkODeRdiGYmxB7DBQIqE2UTfc3YP5jA+erFadWudDqYWdhJ36mMQ59vBQDltKkA6St9yCS4Iv+Xs+7Rsp1GimW8fxg2T6zpgJxQzICAhI09Y1qIhTuTqLAC293JaIe5DPIAJOoqKQQBuGJEb3eY6r45fLrQQFMHDJVpglJsC6mg25JPbBC88EqQowqbRbSAksJASGbzDCXgS10auu/njoLRRrhuV0eSzCiWqGAUh9lOWct2LtjUUEgACoU6lHS5J1P3JNthwAMc/k/ESUpSVQrSWlw0Ekgw/uyVd8b5pR1D5ehlaT2AsWJHynv1KwNk19WCYDuVuXnZbWVw66YVlkFi0Bi4dxNvqOLc40CHVHnJb15wD4iAUb6iYZTEbgAkXJLF+DgoLCmIILEOwuIMsGL6rAbjGWp8NoZtDxI8P6mkIz4QO791OoMG4kXE98RGbSDCmJOrcswkPZoEPjwrYFOoB30u8ublueIv64wq5JRgKS+35QQSHdJPnIe+2IunCqtjWKWUaiVAkFpc8yzPffG6qTsqmZEyYI7c+f64Fy+RI6VKSRd5cl7Hm1xMbxjwZVQJKOkOQW1MTEtyxuIPOFaNMyi0IfN55aukU0qSHZlspwQQ7xp/T0xvlvDk1UqSpYKwykhCmIv6S/Al5scGJQlRAHDkH36WD8D3wszSEioFlI1gwU9JjbVYRLdjizagGUxM5WlL8L1wGRXUUi0J9oe1r7YmGtHxUJDKUkf+xlv388eY0aWm8en6S7PksM1m0absFR0lpuwhpYvEy94JyVcwNDJIE3LGbkuRP6egtZCbnQBpgn81n+VQfbf6Y0SUqDvHzFkmwl9jjGSIstCNQFJHQAkmXIDh+WDXJ/nm9EMQVHnckTz64WZgrSD8NevqB0qIToQTLFpDGBc2fB9KuWuTff/ABOGvErmrVRl2IY7l/NU/pgTM1Aq1/Mj2/xjY1nLadIvDf57HCvxIioQl2d+ozBcXsGJ/wCsTO66SqSBIVc2kgOOoRHygdrj9vTEp1nQoALCiW21c2LAhuC95h8YZg1ClJFQDSQCUsbwxEEy3G/bGXhmZUSylfESCepTBpdneQO1m88bKQAEqOjWNRsjtRS2ttRfmw5P1+49VUUW0sQfWzTN98UNZWsBgWszgeZ/KP5wuq54/EKU6jLGCXPaHPmL4LKepEYTRdUFJnbbiZLBx/3hZ4nV6QzgEWYGB3NvfYDF8iQ7ai5IOp+kO7OAoGGIsNzj3MdKNKVJS5lT3YguSXLQ+JuZB0qdU9kpErMgVBbUISwcl+m3JBiO14xn/XMoFIBIdxAJMJdtyBsZZuCwOfzoKlBI1EvIN+8Xs7zE4HoKJNurWrpZoaC97N0mGD7zei1jLvbMbjMLytUGSurprTUZSlAKVZBJYbloks47+z7BYJAUArcBpIBcwTsJfj3wupeJJYHSkElilBJSlLP1E6n2klQGo2tjamCspWbduH+aNjZjaNw+MpZHaNj11vWprxuyiVhSnJKRIKgzOyY08GWtIa74yy+V1SCEidnf5dwLH3M+hastpYlQhLj5iDqEAwLNcA7YBXmklJnSJALF5AJIkOCGvLHl8M0Bw1nCs8CJKE8TdDggB3LpVEtAeAwIJ8u74TU6AIVsplbveQkf2n3d2YXw78TUpWlRA6gS4P5UrESLjULEuCnCX4BCgFK0sSCxFrFj8rht/wBmxtpBgcZbPAd+FhqgajZbZJCSNL9QSrVUJFkBywAiWT3izYKRVAy9ikpUGFi7B3Nz1HUD/wAjhMF9cP8AKXbhwVEtYlnvDXw5TqSIVLlQIsCkQ7W6y+OdUERGSswdZZUMgUlRIVpZiVQmQAE99RWmew5Bx5XJFJK1AagCxZ3fUdxI7bnynRKVJSEhWokuSoOyl77ksIJDb3bFlITpIXqUFFIg7OokKgiEuCXEz5rTcWO1cOv6iyAUFRqLdT30oCZbyPAhrW9cFU80fiE2PsGfuXAYFjBnGFXLvoJWUjQVpuo9ChJDvZtizmCwxlW1nQHBWUgSUzd+p2I3k/mEycaan/S++fXgqEuJsmuXzIUOpwwZ3cdMOxiSdodXaa5jNN8NUljrOklgtEkuLhx9fdScyxShw2pgr5iGJENs6YFunbG9DMjVeE7yHAIOoAixB7emCHn4aoHNuE4qGm5dXllkggMVEgO7h1MwNhtaGIaMXOXs5AUA4tpOxADRZo798Isr4mxCCtJlhDuVGWYbcs4fZ8M8yoliKjuAqE6ncPIPnEH5pxir0HMPC0/g3649y2sqCIRqKwSQGY7EOwY2gMTBAtYPF6HPBEnUmbgw5Z3hgQ23lgCpnlIgP1bHtBMOQY5lrl8EeH+JBRUlglJLBYOoB4PziGBZ/K+MzmnBFlZr5TOlqKGU9R5dmUQOUgDbYYwX4NqnqEyJAcSziRLe2N6WYTsCAwZxbzW7m+/F5xtUrAOnUSGYhRBBd3kT6jClkHUCtDYOUKMkNwT5be5xMWqpTANJSmDOJZtnJc/by+JgYtPkh2EQmioSlITLypnJCjcBTeRu99sAV8tmVN/rseyekEWYF3Dtsd2vBmYza0FlMPlAY6nBZzqYF7hiMV+KAQsFB1EkhIBLtuRBYMJa2JtngFUBEoy7JHxNAs5IHWWG1hzc4LoUabamIJG5AZrfe2OVX4rmFFSqlJVOigKJAS6iA5gEwYdmIPdwzbIZxdSS6HZkiCIMv7T6XbFNJaLrgRKZHKup1C1jtHn6if3xicul9vNm3h2LNYeoxmrxIpgngOLNvAm++NV13gjaRFxuQe/6euCAJBVMqmZpoCSUMSQdwBD3l59fIYW/DIHSQ2kMxeREAuNLl45HONs/XBDqQ4SGSHZyYsLm/TczgCl4oiq9MoKA0K1KA1BnYhIaWch5ONrWGJU3XRJolI0vqWHKhD9X9tgPbczhc5QnUqSSxYGCWJsWad56thhlm8iolkLUA09ahPmxM7/vgatTYDStwBciGAd23LuQSWkQwktwowta1LSDZL7EgAabggnYsCP0gYVZ7Igput3BckMLi5Dc2c2uS2GeTrg0wApiXUom4JBN2dRZizDAyl3BIkO4dDgSqCwSYJgteRJEiHTKRzC7C56r4edX+odRDFL/ADJJB+VQlL6Tfp3Z2w0OTCnKVXAc3JKmLuzwQVAHazxippqPyi+7amcm4kt0rkRYsZwfTpkBKVEltTbJALfKBKQwIufQYDy4DtLJ8sZuk+TWS4UGPyFz/aCyZcEMBftcYZZlSUJ0sNQBYgmH7tft543VlARIBkgMXUCxZx6GRMX4tmKAYFILaSHGohyWYy5u7MIfGedWUjaJwgK2cJAZ1F0lgOkA3AgAG/d7XLaUKJXdLhmYlQMu8uAzl/V2aTlWQly6AwAJFli76SzvsHfdxvjTOZyGSQFa09TBlIJLslukgKId/wC4bYsx2OBO/A5nopgYMOQdemDqCSBAfpAJ/MEgXFlW9YIwPQputJS5c9IcsYe0u4Dgb+rYZZ9QUAzpUsBRO0kywsQlItwIOFWZATKqhSpI1peXaEiOoMzS9ha2LsYKhJbNmnMZ/wB6uo1BJlqqjLU0ssR86FJNw4UICj8qtUXIeSwxKlUFE9KiyClNgpWpeltpZwLalcMAatYmWLSQbu51O7S+r/8Aoc4zGWZWl4BAmGLgu9pBB9DdsM0yACMf39rEHTuTL4+koJUwKnSAJVIdrbAB+XZ3Lb1aq2W9nck/KHHbkBQYSWOF1WislQbUqmE6tBSrSEltTgkKBVw4kneK1EVEJdQIuRfpcXbY7ki3nh3lr4gR5+Cd0SLQi8wkhCQkFakAJIZ0aVsm/dkjl1gA4GC+nS8MEpN2cqJtDsp37eWLVajuUglZShIEggkpGoNe6jiKQhVIAqRTShT62W5YB0pCRpI3uJO7ydRcUJkWQCXKW0grJ1OBKRpU+8limOw5w0zyfmKUhiEw7vAUdA2FwHM9PDYW0aQTVVqUYQuo4DdJQVAgl/mdIt+aBwRppqhdIqCklQZZADKYGo5sAGADXuIdnOMyjnK2ylBiTdzpB2h9Llj+VLNh3l6hQQVBtL6ioBlOt2Aeemmon/1bGSaHwaMsqs5WgJBDMHSSDdkgkeYPDh57O1EApKDoSWcApDpLFTkOoECHMjVyWR/bHcjO8Imj40sLYg9DMpwVBT6tz1De35e5bzI58KWpVFBA6U3ZLAqEvBcM5DSDaCVFXxEAo1oJVOoKkKdIb5Q92BA9GbG2Tz0BJ0u4DNEByoNf1d44gO07MtAG7+n2VW1SwFdSaamYgXSAoxpJGyzeBxLi+M6NSqJ1A3cySC5YCbAfphfks7pQQqQX0AkguWeAQWEG8kTfB2eSF1P9xxtpBbYu7X0kRe3MxDwG4W2nWa5quK1QAakhR7gcnt6+uJjzL5xQSAASOVaiT3dIbExndpkolxnK6BOTUyCo9QYQSxIHKpFhPc22wqEIEkrLmD2mfQh29tsTExmpnVlepCupIUCClwTNpcWdrGcVoFDaUoABiwZgDMEExpDR83bExMMBYhLU7NgvCtmIcxYn9IhsWTVJggJDB2eBGp+ZP3GJiY6kZSUiXASpmsykoWlTEMZKbAhnDEH8qu+F4oL0pStZLFxCXeZSZKQzMCYu2JiY3uqOaBBymcJRSwCpy5JmyWYbMR2O5+uMFBkmoKWhgCylaiDylLlMEjh5PnMTCUzMhSCzySyVuVkrDgxA87BQBYhmPnfA/iOVQD1DqgqILWEEMm1x5j1xMTFm2IKYDIV8plm1LFj1f8SNMENIgkEERtjalQWAUsC5USSzuRJd3Py6ru5xMTCVzMuKmcR1hBIWosE6pJD6meXntB39cb/1FRIUASAQkiYLksVDeQ0vfHuJjDAc2SsoJzyKpXoJUUgRw8lg7AHm14jvhL4nkPhgaVQ4YkfmL9ImPld4HbczExSldoS1wC2e/wAkTlcopR6XJpBPSGBKl2kwQCAJn9l2cA+IRUEuAp5YAAlgIkl32eLOJiY1uAaGEbxKjVboDSN+fMeylTJmqkLJggU0hLAkqJMOwAAKb49zVFJT8RIBIIAIcOaYQOoEgElJ8ouRjzEwxHZ1T1IWcjsuP5WKfCxqHw1DUoLTvAcHcD8hHqPXAea0A/6ZCQUBumOntdyCZJJlrRjzExZj/wDnp4n0jHiUQBsw7iY8IPumWXSHTJ0hKNahCtKB8qS11KN+EjuDlmspSqISokhk9KQVhCQpykncksS/CQ7PpExMPQAcHTuE+anTysqFN0pIjWhFMEmdCdIcgWlCdzvaMbK8RT1JKXYgKPCfytOzfe8xMJVILyY6sg7eVtkM8pCGSNdw5JALklT79IC/Wz7rM+s1FKLqWS4BLSEAKbsQfo++JiY0PANMHmQqfaChsslBXpJPxHIUSGSmdJZpPUQHvcgHY6mnVATpOpQg3IIJTeEiTeT5xMTEHCJI4pSFumppKbFblJB3TASCW/uURb6YPyxWUlaQAlKgT/alSyzkapcarDZml8eYmMznmmOzvIB7pCRmY70xpVlh2Dybm22n0a++JiYmOd8O0mZK3NZImfT9L//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sz="1800" smtClean="0">
              <a:solidFill>
                <a:srgbClr val="000000"/>
              </a:solidFill>
              <a:latin typeface="Calibri" pitchFamily="34" charset="0"/>
            </a:endParaRPr>
          </a:p>
        </p:txBody>
      </p:sp>
      <p:sp>
        <p:nvSpPr>
          <p:cNvPr id="80900" name="AutoShape 6" descr="data:image/jpeg;base64,/9j/4AAQSkZJRgABAQAAAQABAAD/2wCEAAkGBhMSERUUExMVFRUWFxoYGBgXGRkYGRkaFxsYGx0aGBoYGycgGx4jGhgYHy8gIycpLSwsGB4xNTAqNSYrLCkBCQoKDgwOGg8PGjIlHyQpLCwsLSwsKSwsLC0sLCwsKiwqLCwsLSwsLCosLCwsLCwsLCwsLCwsLywsLCwsLCwsLP/AABEIALcBFAMBIgACEQEDEQH/xAAbAAACAwEBAQAAAAAAAAAAAAAEBQACAwYBB//EADsQAAEDAgUCBAQFAwQCAgMAAAECESEDMQAEEkFRImEFcYGREzKh8AZCscHRFFLhIzNi8RVyQ4IWNKL/xAAZAQADAQEBAAAAAAAAAAAAAAABAgMEAAX/xAAvEQABAwMBBQYHAQEAAAAAAAABAAIRAyExEhNBUWHwInGRobHBBBQyQoHR4fEj/9oADAMBAAIRAxEAPwDh/F8gqmhFVSPhIqvpCFfESpgkgsS6W1Dtw2E5zCi3WOlpL2BJTLRKj6nyxTN59dVta9QSAADsPL7+mMKhcg/tHo2FcZNlkhOMxmKZUClKKbJDkOSpRKSVhRcgwfc8tjHxDLBFUmms7KT0rSeplBgvqDAiXLs74XKQHn7/AMY0YPeeG/bABQTBR2BCnknVck7uzFyb9sA1FFwPlAB6SXEMSwLySJHPbFlEkbMf8bemMM0JEev3GCiBdWoVWUksTIYT24x0WcWutV/qEahqIuoqI2SAQhLpEByBc4S+FeGGtqYtomz+nmwx0/hYWhPw1pgQSkg2kQQzsHcdnDviVR+WhNC2z1GoumgAg/KqWENIQQWdwL8w2M69EmohalJT0pTp0A6iCpHB6nBDs/WxIk42qhNVIUoqKSXYGd4JYQSCPUy+JWycAIWWJIRBjUoFl7/MY8tzjMKkAh3ojFkIvP6qaxTSk6Y0lOosSlLO/SqZM78YS5rxV0q6ACsDUdRPBhzFpu+GlbLVxTCiVAIZyiUnSelRTDPa2wsIwq8UJlakMuqZUQ3yhJ1JSUxq1CQWvHFGEHrrvQyg0VSYL3Lk7+ff+carqKCCCxFrf5xTJ00qQoquDEtPl7YOy2WqVCB0qDsQpQTa4PUCHj1xd7gLlAtCCy9SkrpXqSrVCoadlA/lBmJv6O8r4dQCykg1EkEBSg7aXHTpPJSYcsMT/wAUEmoaIPxQXSSflZtQSA4JGoMT3DgjBlLKrCwoVCFQFOh3LAkioxBS6UykfzjO+oHAwYXI1WUcjUolQ+UkEkaCQo6C4KwWc8ggGSSnrZaqkFICHQf9IK0qXd1fDXwCl2LX7YaZaGQtQVKlOklnZIc93IIMvG4wJn6y0U1nWUQrT06gUpMFwHDpNi4e7YiOy6B6ddcExgJfkfFkqH+opZYaixLyySIYEkMdrnk4BzC6Z0/DSAlmYKOp02KklpIngvy+G9BOtlVn1KA1LV8ykq0kaSlkhwFfMXtPAXiHg6KfUFIJ6oSpgC5KQ+okw4ctIDwZ0iOsIxIS2rnlqDkCAxA6WHYDvhr4ZQ+L8SsT0rLaEqOxB61VHgAarl2FsC+D+CVa4dOlKbFRIYEBzAc/THU5bwylSRTCXIBYqSSHJ5lnsWaztOA8jDc8kAFVOWRTSEKWydJuxWoEOQN7kXcgkM+AKup6lILKQ6iiElLTGpUpDsSzmAdLjDQJkoGn4aVAHUkHT1ApALN8pMtLtvjX46jJVq0kQACHDsUlpvvbnECb8erbk65rKV10tRq1SUAE6Qr4gW/cKdMi/mwwZlM0hC9aEFSVwFfmJcwACTq3ckDp4S+MPxHSUh11EanVCllwXDwEl2D/AJt/VwPD/EgoJBS5cAhKR1JYBpUwkCW9Rize0JQBhFUPDVLUopBLLCY6gOHUIIIF/U3wXmsmErOquaaSpg56SpgGJs0qEhLDlpGyOdVTK7hKikpBL8XIu6WDs7zGCs6nL1kqCAg1Cdyy1Fj8rkJcmLsWSzuMdUDg7kjZGDPBSdVNQUgbOCS5m/pHdsAeIa0K1qASn4alAdMhJmQZL6bcbtiZbwsUWKlOCkj4YUnVrcC7sdLOWCrAd8BZyuV1iClwqC540qZzJHSIaArnDMAIkIA8UV4dVGhD1NJSghQIChqIJJZ4U5l7vsYwP4oqKQDr6ykBYDgKCgBqIHP22Nc3pSdRISbaVJheoz03djDB5gmWGzdPX8M6A3xEpA0gajAZSgl9twLMHvjgmTih4sKQIAQQHLOooTCkh3CoBJIDH5fXB3haEBAWohSUgBegHoJbTpCV6ioBIULElUlpwtq5BYCxpZVzoCCkAsAwBLMHaQQz7nFUVZEp1JYqAClOo3PzBn3hy24DY5jgLhAhTNeFUaxBQpwgaHLAkpJvpLEsQN7XN8TAqc5l0jStaQUuIQsw5IkXg7zDG2Ji20PNCFy+oM3bj998b0sqpYcd/oL9vXBivBKkhKFf6YBL92swm45M9jjKnRcgFKj1lMQH/QYXUDhdF0OKABYqbyn7/wA40yWXWtbIDkglIvad8Nq/4bUkg6k9khySR+ViB5vwDhhkfCBT0kIPc6lAC0W73gz7rrQ0lc4pwCVBmLGIChE/XGVczaSR3vw2Owq+EA6yAkF3ZjMyrqMP5nezYU57KEKBStNM3lTEPEESwmSz4bWhEI7wfw8USYAUE9QDyRZUhw4ALTcxcYMpVAq6dRN0hmAMflIBEN7YCyPi50imvU4OnUAVDVwCYvx28wypDQdRUQGDgpfhgGMG23fzzaTJJymAWtPKrYdJLS4GoaQQ0lti0F5ewxCsJBZhqSGLEhnMdN1A7jnyxagsBlJnUw9LNJebv6YFqZ2mFL0H4dQNqSoOQHKHTpDs41sCD1AscTc0700LaoUliiTYOoNwSQTLM+mHdxIwJn6wWpJVSUFMJYFCGIUFJJk7AJJ34Mk5HJrCWIDwTI6klpchzb3bkgD+I53M0v8AbCKyYSCQkqGkWdwVAkmAGgQcHSJtlAhenw+gUa1U1oN16ep1EuXKQTBPsLthVmMqhFRBSrR8qlF+k2IBcwSJ7PjpV1+h1AoA+YWLN/aqR7Wbywt8VpqWU/DCSrU5KkiR8zHU7kancGdRvhmOP3Lu9UzlRJMq0JAcKfW5uXE6gRcQ7eh8/wDNIUnpWHgEEBKekgwNQPUNgbP3GJmM2SoJVJtCUlgS6QAHJF5A3aL4rS8NpIKqhbUFEpCiWSDcCAXZoP1disNiXJDC0zK0monqUkjXZIUQnp+XTcFnkAhowZ8QFBBTqSQl42B31FzEsGAHmMLkZ2mlepJV0IaUmFFWrlwAEv6nBWXUFIdR0i6gCkpJ4cmfy+2C5g0idypYKVNIKlaCouAQoAJUoOUmRIYPJZ1E8jA+boo+IU1AQQEksw1KG0C3MBhtYDzRT+Jq16oltXCur/k7Dcc+VM7m0Sj4gWE2caVBmnWeJHUJO1mfRYacIFEqWsIFKmGaAyiEgF9IUVqJsAwBh/XF6mZUAE6FnVJ0AFlbsVGA+kuQIa+EdPxkioGVpdw8BZdw6mSQbANE8tieH5sqUahXIsCUh7WBUxYv5hoFsHZ2QToZpSQ56XP5pZ23CiCWG3EzjbL1ypOlYcKDhTSsAs4abbO/7Lhm2OgIghK+Op7JMMSkiJ6j5MbXzWlPzaXDlSi5A2MOSXJvtZ8As5XTwlnigQofD1RraQp0hg6XKQdJAsGsD5BI8EKKiUpepIgdPEyeHbvG+JmK60ddNZIIBUqdOr1c+pfuz4rT8WKhZILiTs3qG8/LFQ0jCQpoKqELBqUteoEMXhQIT+U3IVIA3DcBpRzlEBxSSATASA5LsCoyASTcu0B8KE+JFVEaSTU1qXAlOrUkAESTP0xoEVUqTo1JJAUZO7ggJaCYAg+lzOo0ON0ycZhesJKXSUpBQCpII2cN02APmkY5/O0NFZKgsulySVOQ5s53fTPc+jZGdWsoStJQklnbUohLnSUvBJcNF/ZHUzFP+pqOSEo0zAdtIO0uHHd9sGkNJhdG9E0aJJK1JIPypdyETdKubTwW8xF5FaaiDp0qdLpTqf8A9ikN8oaQPzHG39R8SoqrpVJD2cJS4BcNJUPRiByBkeKqCgkdS3dLsydrd4fkC24aDhcnuTy6kpVqUJKnJLAMDdzBCgp2CpDB2OAkQoqRpGlLKU8GS2o6tS3LDpcly/I3y+dS6viaUEJAcKDq1Fjp1J5ggMY/9ThL4xUWh0AlKRISGvuTdnm5ttgUxBQKHz+aQKtR0oJ1EupKhc7Nt3YPiYUFLklvthiY06QuX0Kt4SkJC1oZtLqBglRmAoM5O/OL0PDkpWDTJZtRQVOkQQwUqJBIM2e2PMtnuo62QwdQvqJBgsd3L9++L/GSqolVOqzBTJYRt+a0gnYyNzjz21Cma4FD5vKKBUlACikEp0gaksLaX6kkp2JY+mEVLxWqVaFVSkqLuv5eoRDWkzjpM9XpsoVUrSWjSotBJDJKmUNWwHBHOAczSzObKQijUUm4UtwlrgaoBvw8XOKscZwlJTDwsFYKKjlixCTp0uDYg8l2+nK3xzJCUgEqBABTqUye7EB3+7YdeG/hSqlQVVXTpi5CQVrJ7l24l8M6nheV1PUKqn/FRZMf8Us58ycI+oG71zhIXB+GINFlOxHzckbhjEtvxh3RrGuGQhZNnQHPZ9NoESf3x0qsnlwOmjTD/wDEOX7Hy3fGlPxaokBCVhIGwaB6NiRrasEefsClbIPaK5LMeDLQqaawFpMK6UukySGjTqDlox7lla86VJQtVQ0E6kJl2UEuJgMEvO5x1VQLKtWlCiQRqKXVNw6iTMYV06Shn1V1IJR8IIggEl3JIZ7k3vh2PDt4PdPvCrI3oYZGs7tUpzIKVEQoEH+4RPN5E4t/41awehaVJI0uCh2vMAz+YMSDIDjT1OX8WohX+2oFr9JIcgNyMF0fHKLfIs//AF/g4EmLjrrmua1rslcDT8Nr69SgpRMMqYJn7PA8sGVfA6qghQBUpCViGdTEJkF3HU0g39uxzWfQmnr1P/anv/yf5W3vhErPVDICR9y9sTFQ7lOppp2mVymWKaNVCusVCoslJZVMJSsKRpSOk6mgbpjfGlTxtNSoEoNQqU2pKnBcOJCgGJA5P6nDmrl6iqlNYNNKUEnSLF0qTYCIUfYYYGuXcBDuPyzewLXOLbQZjrr/AFJrbuXHZvKVVrCQwUQWfTAH79f3OJlPAao6CROp1JYMkiSUgMX1APe7WOOpz9YlVFQSnpqdTAfKpC0knm4P3FsrnGBUptS2KofTwm7dIJAbfUdzhDUcPpjy/aG0gBc5mvByBC2KlfDdg2pYCg7An+36eirOfhXMAlkhQNmPPD+2Opq5pwxU4VXpkO4BCTTmCHbQWfgYZ/8AkzLFRcdifTj/ABgms+BEIOqSLL55S/DWZdjTW9hDgCd/c4e5X8HhAHzahciREszW2cn3x1Cc1VIbSocyx/xiD4pDRPNub+lu+AalTiPEINJ4Lk0+Gf6wABGqnLGQ6mDahuUmO1sNMx4PrSEqSY/MAdUMRIlyQD52InBo8CrCprgskJEMxBUqGv8AMcNKeWrw4c3Jdr7/AE2wHEn6SPEe6s/UcBcYn8Jqd9NWRJZLGf8AlPlgSr+GRScyAl21DdnYtZ+/bnHfVMtXb5Za+r9WPf6HzwHVoVhTWkIJcKcOLkGI3tibazwLnzH9UgHzeVxfhHhq6tOnpV86mACmYgOo3npBP8vhvl/wuQTqqAaQPlUSVKMwb2Zy4nGvg2RXSy9IFCgtCtRGmQ+pJHqnSPQdjjZWdqJUSpJAmTDl7374ual1QuuhU+BOovWKtg6SQbMS8mdTudu+EuW8JGnMVAtX/wCwqmlocANqL9lc74dVs0oG7Ty9zz5YT5WqRl0hVjUUsnl3T6kg3OGa4gZTAkCUT4f4UuqdQOoJIGqdRIJD7GCHvDjAVHwZ86tGtI0U4JuogJcAJcOQomeDjahnRSBKSQxYNN3Lh8LKGfV8apU1MpafVmSPIQG7YYOJlBrgAm9LwVZYpqUyogukhyx06iXQQQxS5vMSGwcj8FL0qCkhSnY6FJJ5/NcufL6YB8F8TWC6YYl+fMj73w0o/iFamZWxj/HaMTdUeCYXB4GV5/8AhtEElac0kqLtqQY8xSbb6YmCqXii2/3FDy/wcTDfMnj5Jdq3qEYv8OZZyTTWCbssgMeQUwDPucXHgmWI6UKJO5WVWhjbbDpFempxpUs2uT9LYEq5ZR6UU9I4B/U/TGQ1wLG3iqlpAsZVaYpp+VKXSGcJmGEHhmHp2xoalTcH0Y/oPpitDILspIADfmODTWRTEt79sRfW1mGH8pmtOXWQpyi1SAE7HVfzYKffFleDlQLKILXDA+5fGa/GkqhKVETAcGN+/tzxjLM59SoSlQHfB2bjBPl17JS6nHFa/wDgiP8A5HflvZxxitTwlpcDln/jGZpm7sb/AGfX6DGqyo/Mt/2HvZ+OcMKQe6JU9bDbSs1dNiQbAuXP33xmKaqkEEtvb64vTopLDVuPZ7kYK8RVpphKWSH29b4VxdTPYsOKUS4EnAS80EJuvewkffpjQZzZAPF53/nASab7pJsPTscMspVTTAIGo+TX82+n8YUPAFxPXgkYZ5BZqydQyUx6Rj2pk1hoNp7N5PgtfjSvypS5MglxD9rt+h4xlU8Vqk3SgbluPMW8sFtR2WtA/H9VTsgMlArW35CO8kffrjL40yJ5AhjwVb4bZFJUS1Van/KkObScb5jKIbU1QjlwAT5gevtimqo8fpLspEhIl0VqEAvtDYoPDKioSl/vZsN05mmhMocvIKja43sfTG9PxBkkApSSxdCWf3/d8cWkC/r+kuyb9xSI/hxah1L0j5g7AxuAJg9sHZTw9CPmKleZh++DClbEgkg/3E2vG259sC1lMdSgxP25wrHNw4hNoay4CMTnkyHQlOxSHJ9Tb79cVrpAupTi87dr9/pgbpZ1dMncAvfYNfnBFPJUVSSpQhvPtiNQsB3qrXOdYQtUZxIbq6Rs0djHEYIRm3sX8y5bi0eWJR8JpQyUwIBfnz774pnMwaaVF0MBAHba3cYmKgdYK2lzRLoRH9UpnIh+R6Xkkdhi6UVKvAfgucLUUfipCitSeYcn/BGDqS/hj5i/f2G4M89sVm0LgZvuR4yQCP8AaKi9gQCRZ3cptNxiVchTUSNB8mCn2bC+t4ys9PxGeSQGI8n3jGlPxTSkkdSdL32PYKuT5YbU0nTAlUBZhSv4HSNvhzs6BeLH9PLCyv8Ahql8pppMEsDIfv6P/wB4JzFDLgq/0qOpwX0AXLk9MPJOom5fBlSuWDUxfcuPoo8PhS0i7Z9lxaDZcvmPwTRIOklM2UP3HfAFT8B6flQkjznve0Y7w1HYsGOxDHyk/tgZdLTLs+x+/wB8FtdwyUpoBfPav4eqo/8AjYgwWIsx9d95xEZbRsSo8Qm2/kfpzj6KzlQIDbEwD72M/TFa/hNNQcpSDMuw+l8V2xOQpmjOFwFbN0w3zfKJCXB5Lty+Jjrsx+HKbwTbt++JinzFMWSbE9QiV52GT0gcAfvv3xnmM2s2DD1LsdvZ8Xo5dLh0WEFT+rD2Ppj2rnaYPy9xEm8/fOPPLqf2gk81Y6ouYQWZzK1M6iXff9MYGkzEwNjP3xjbMeJE2YdhF24HlgQrDOTqF5u7G8WDX798bAHRMd1ljeROZW3xQLz6MPXtGL0lJLQ/la3vviuWo6oCbFxvwI4PB/a5lHwqoVOhB0glyrpEXjaX98HacvBLD3YQ9bw3MVEFVFHT/cpQTJLFiogQPTASMlVSNK1AqsQCOS9vS+O8yVROhIDlkiDYegAA/wADzwOPD6SiSUoVcEJASA0ncmO1mxRhLO02x9PVah8LFwbrkkBQIgEji8eW+N1ZmyFsQYYlvvbvhrmPBOlaqalKDQmFNP8Acnf0Yc457OGtT+dJDG544G1w2OdUY7s1c8f3+sqJaWfUERmsoADJH1by/WcCoyb/AJlG1zG/nED1w9SoqpvADQT+4OFNeqlMqk33+gxCjT1vulLGzK1y+TfUQQzyf0vA2wShNJ4UpbbPeBPPyz74BRVVV6aSFVdInSwFwJ++Me08jm0yuh8NDgO6Sdtkkk8Yu6rAgeXV8Lg4/a2fwm9etUUkJSQhJcsDpEAgwOz4ErZFZhayR2O8Di8X7YCC06g9YhgWLR3AG/meLcsF+JISgdRUe+7GW8/o4xB9KoIM2VtTXCXeqsnKUkB2eN2tZyfbGIrUwoNIkm0+bzLm3OFOczxVqAgqaRDkCLngBuw9l9HPKKtKArSkEOA0h3IJ2cKtcjFNkG38fDqOgpOrgWaF0qfEyQkhhI7wbj+P+8e1s6GdRAgweZl7N2v74UU67S7qgqJeTcAC/EjfHqKwqpY2G0W6ZD7fuBhX6ZGptuXn3z1lDblOFlDOwNre9uHYYGVnwFICEm94eNrsGf6DA2XpLkuGJHMcSYJuP0wwVlEg9JAOln3L38u2IkMLoIj/ABUDnELM5tZputkkB0h+Gv3/AJwGUCoQ7jkEnyj729ceqyHyyRqhj7Nfz9/XBmUyuh+oEgX4uzluB9MF4aDLTPj1lT0ue66a5fQlICCSBF0l+Id55xc5dKkuQRe7X++2AP6ovCnIsBc3eD2b68Y8VVkEuXEC4Lnixt54kSdwW4Obhe5jw2kpz/qJiFNqB9rN3OB1eBHSyKiVecHnu/GCqFU6y7ghPndwG25BNw20Y1o11FJKUu8DUSklj+U2PkWvs+GDARMcPPCUsYchIM3lMxTdqZ2LggmPL7jA+Q/EhSWUDBPInj3fHUDxNAIE2kvDRYv1ByPJ8TM5WjUulJU2yQSz8s+2LBjm2Cm6heWOhAZbx8Ld1KAZrn3BcGOxGC6fjlP+8E3kA+v0aBthNmvBC+qmWIDMIe7fthXn8qtBBShTt8xHcwG+v8YzgzdTNaowXun1SvTqHUFG5GkBJGwgtA9N++DfDqymI1OmG+XbYMztwSI5xyelTDTDwOfX2xfI+IkBeoCWcuX0iYYgz/OLsLTyQZ8UAe0uzo1qgfUaRmIqIjuApiXeRiY59fjcw4Aex0i92T++JhtmeI8R+1q29PivMx4nUUogWvDvs/0Z/XjANAqUohiou251W+X6PtOOkyngwG1yG9We36fxhplaSUpcEX3jzLAYQNDTwUPl3VDLyktH8P1SAQbBjICQWYj/AJS+7NAfDKh4IlAdbLNmTae7h7AYYKqHTe9r/TtOF9aqoCSwfafu+CXxdXbRYy8LzOgDSAdEiAB34E2wInxFaQVBeoSySCWa7k3c/T3xUpN7y7nu5j3xivLKElwdgB+jGdsRbUmYHIdceBkJHPO5Zp8QWF/EUkAsRH9pIVZ2fpAkPfGqPFQrQrSAx1SACCXgtL7md+2A1UyA4B0qMu0iOA/p64isupTA8G1i1jfy9sa9Z0kSJHfJ9RB63lR2jwMpnX8WdIcmS8RA/Q7CMeElTB3gEgyDH78YV1KIQlz8v3Affzwx8OqkspLEgX2PHm2M9V+pmmBnPXJDaucYKmZQQksQ3ASot7sBP2cI6CQtUuSfpvGOg8RrBtU6jcEAgMLt9Wwi/qC4Nyxfs1g/f9scGnCjWjUF0PheeCDMhmAFmO5DbF/Z+2Cs5mwpAAACiOZDglo7jCHL5j5iDxZoLly3v7YwVVUVCZO794H1PphdZx11vVh8SQIWZ8OWkuXWUkEbgN2tsA2z74pTWoAs5DANJJbVv/7Yuusq5txcMY3788HFqWYDkEbXfuZAF4JvjUxweCXWx/f8Wbsk2ss0oZntu4dti7bsB74rWJTDAjq8rG3o/wC98EVqm5jU4huePW2K06epRHYsHsASYJ9373bCNMtkEcc5SxwQSyXLtALWh5vtIB9ce62USOnuOwZm3f1t54YpoFx1RPLP0wY+mK1cuJeXLcXLmeXU+FdWBkHrrvR0WyhMrm1m/EgRLiD6ke+GFHNSACGMEix2ge3EYHqUGgFzEeRP7S3bGKS5BDmNohg3cwG974DWMeLnyxwXNLm70bUooJLVCHBMXLFt7XAn6vjf+mJFwEiHe7t7woYT01kkMC+kB45cBu7A7T5NginWWlJ1GRO23ANwxI5icMWUxTEEzvx5WVG1WnIWlXLqKh1eZG0b9h++ImsQpiTtyNpb6WwRl8+VnSwe0flEy/kQ+LWCo/NDbJBb2IB+l8Zy1178IE7z0fdVa0Ou1C0c7ohiQ5l7OAJ7D9Se+LIzpsCYdpIc7/ufU40p0YDWn5mfeZ3d/bA2bQ4EnkcksWIbs3vvgiGkx3X/AD4dXgpTqAsVZNJS1akqmwcm7+9u2/pjegFpTtMli7klnL+Tbb4X/FCWUFSQXAuHu/e31xl/WEJAGos5J2d7sB5jFm0y13aF8wLcbGPHmla/TldEkKS5+HdpAcfSPs4vTQgBlFRE3A/jfCjw78QkBqjFG8Q7JYHtBw3R+JAXKUOolPSNA0hwASTxfmO2FFIPtOcTFvytVOsx+9Zq8EprkcEw1m4cc4V5rwoAMAp+LH1fyAx1a89RKXYGOZaO8fMLtjJfhykmFpIJhKy5Lz0l+oMDsLYU0zEjB84VH0GuC4ZVBcW9Sx9cTHY1vByT/soNhsRGwcGMTHaSbwsnyreBRBqKJ0pFy1iS0+vpgrLZMJ+db8CzT2GBP6wE6QDeSCH3EWYSJ8rM2Pf6spcMx1OJLbn9CYFp9VBAuvTaOKYf1JslJ02cjYszhRmceoz1QmQSHYlh9/rgVVcjSR1EC5NvJv1x4a5APQ1uxmZAndsPq1YKqFrVUFSrSB3vNvd/2wqzYUEtpYzcO/Lvc4pmagCzZQDF5KRZiT63DzjJXi7Aw5Pq7WAYwe32czicu8Vnc5u9RS1NBBZ7TMhx9PL1imsswEj5SzMLtFuPX0xK+YBkWbgee3l3x7TXqkAN5sH39HsDwcK2o7eZWd0EwhPgqIALOGn/AKPpg6jRSEgKRqAkaQr9pf1xgln/ACiR98f9YaUKzj50+rn9cLSdqddSpsEpX4lTSEQlQFukKgept9MJqg0ly5MOLmd4v6+wx1ecymoHqEjYkfcYSIyqaZYB4Ztha33uMaHO0mylXp3lZZSjqEQRIdoi15EH3mz4JRl9SwHjbizufV/pjNJVqDBpEcP3957b4YCkSl7drx5btibXgpqdIFYnIgpLsAXiLOBIY94POBk+HaSSVgvIF+Pe2G1OgkAgiAHLywDP5DHgoU2lJFnIO54I288P2iMrR8vISQ0pJlnPEE8Pwz4Jp0Drg/MNmLaZ9nwZVpBo5fv998WQQdgDckmDDfx+mEDhET13qRojCwqJKd9TmQ07nf6T/OKUVu5KSCHa9wIPNxbtg5aGZ03U3I3JJN7A8YlakoqJl7b+Tfrbtji6LLjSAShVMg8iN2aPv7OMStpvYekAsDs3th4vIBpGrfeI42vhavLKKxEHl3hn24OCC9l1J1KAsKdVJU52VA5kv/MY8rM5LQkEDuBuPJmf6vgxPgYfazganngxt9cD18gUEkOzFnH3vOKPqF31Z63pXMfFwhEZkwQGJMPc+fm4xSvVVIcgWb2cHB39OpiZcho7/wBx4/kY9zGVAMgFj+l29T9BgGqJLglFNxQOXUUqsYL9TbyL94fBCMzqISlO8T3/AOsWq5Mqs9iNwB/iB9nARyqkF7xG/r+jf+2E2gcByXQ9mMLVCg5cssOCYnl9n4tvjCrSAfdvZosD3f64JqZZ3ALB7bgzZ73MnGi6b2lw0SA5ge325xqpVHahvv15Je0l1TJwXfS7Tt0u8DZm4MYyppUCw3HuAzzsRO/GDaeW0iW9ReXIJPnjBFQuQkO7T6y/nzjssBH587KZEXR+T8S+GXKXLAQWLP1STEAWLHSnD3JeIJNNT1CxGrqAVpKnYMbsUj1OOTJAUf8AiRfYchz67z540SvSlwflUCf/AK7+wb64IADQffyha6VdzBBXU1M6ikdOtfLpEE//AFqJG3GJjlcxVqLU4QFswcm3IvySfXEx6LPhSWguAnm6D4LXtgeCd182UvPzDZt4HrYS2LupVNnUnhruRHU8A6m7jzwqXk1qLlLht5+UbMWni9sb08uvQQCA5kkPci19ku6WnHh0naDqm6mKhkynIzKelL9IY+0PyA9t74mZzrkRG4tJhywc+eFmWyy1AmXM72DkCRHM8nnBtHwxZHzn1Ts/Djtglz3m3X8V2ue4YWH9Qd4BPzSDHGwd/wBecbCkWEXnlnk2i/6+eLq8KAP52jvaSJGLvoS4Ei14bgMfLtGEcD9JlAUnH6lgR/ckz5F3c/o/3aqUgWSQdj5Y2XWUpLkCZmYjljbtvjFFcKLEaW/XgMZxNwLVNwAUrZTVID7NvgrJ+HU0MdI1X39y/tj2mZIIlyPIj6NOCvgWZwRJI3Pl6Wxp+HpiTqKamxuVmuqQTsPp5OP5wrzmUI6lFpsPM4Or5crYlRTd9THvD/cYyz6wU6pLN3Nob/GK1WMDJFymqMBBJSlNNbjTtAJksX8vsYYUlmdR8rgPHefqP1wItbyCwfcW9Of5xEKUTLuAQHniSCwJNpa7cDGRo1tAhRY2LBb1lEXU8v7CO9yYHbjBaa5INxt67XnCmihaZKkl9oeN27KBcberY0zObUU3lRjZ4/Zhij2uaYK7aluU5okw17D0+/cNiiqYLH3IvtA83Hb3wMvO9DRZi1rts3v3tgXNeILc6CCQ2kBiHUQGmWv6jHUqepwaTn35pjUARmWKF1OQBLPB7mztDNvjespkwpnjaeTycKMl4i6QlNiLu7P5fc7YtRzBVsWS5AJcyHD3kaiXnbGipTBnQLDux79yQVRFkyp6gksS7qn5QbsAfv8AfGtQQ7q7xH3bfClXiBCyHGhKTr2LkxfzSfsYE8RzSqwUdWhGmDZiCoOXhmPrEjFGfB7R0l0DJtMTujjvsqNc0ptQzWuqUB9Gn/ckJKmBYEbsbk8d8M0ZIKPLP5cuokcM3nvjnvCVpQk3+cpTqnSHEAOf7Q4gltzh34ZVZLskw+lzqS4Yanu4DcR7P8TSpsfDRYCJ4xvt3ieau3SbBb1PBEiRUCS0Ahw/m4+98eVsnpd2Ztg/7N9dsEGqJAB7gu3aFXHl3wFnQq5UWIsNm7H7nGN7GwdIwi4CLIilkUAaniRazapAFtvfA9TwlJd1AyIa3m3EW/6A+NUSp3jeX4ny7YNVmFT8ocvPEhtt5fjaXCBweMJBpdYhC1vwrqkVUsdpkP8A4bA58Iq0wCUq0hRJYO4MAhiX2jth0iuA2zl+HcP58YKpZvpIIdza4ntL+XlioaBaETRp7guTqZIvAlPUyiXl7cbB+R7+fCGowAdRlVu7k+VucdHXFNZMaXdMXg7yIvgCv4Oojos1/M8FmZh74kQ6eyou+HAu1I6+TISFpTcE2Jdh1ecMW/xhbmqRRpBJaVDtJ33uZ87Ww68RywpjUs6O5SohRIYAMCNXYSxfZ8Lq+RKgAD1AtJYgOWJfsXDYsHFouMrFUolu5AhavygK+rdp7NiYtTyqhCgUH+0uD7YmCX1OPqo9oZXbUvBFu6yEvwHIbho2+74PR4YhLqA1EAW+Y95/S/njRK1qB0lJMNLuDcsCbOPPtivxdLuNRT2M+fcdgcTIbNgveaxo3LwDQxU/b/J+W/fBKMwDAAP32+/PA6arq0kGR6eTNwdwMaU6TMkRw7k/UzH3GKB91YQsalFi7ySzEuZ24EjA+h3ZgWaC7eY3wep9mfdm45IfAcpUA7R/M2A2M4V9yg4JeqkQS6oO0HAqwG6j3jaOBf8AbBufqsO9yN/4wLTdQf3u3/U7e+MjmnVCyOvZbeHlyGcuYALz5bkcfYOVSWCGL8uCRtwYwHTQkFiZ2aD5Pvg6gojz2gfU3P7NjRSbAhFrTEKjlIYfNJ3/AGA7YX5tSlPYtAYk7hxcBnljhktTXYSYD/xJ+4wq8TqmevSLeflv9MFxtKnVECSgzVZiBq8g7v3tbGhr6pFgdiY2f3J5t5YCXmy6Q0KJDltmeCdrH1xXNJJWkzqStaSAQEwmYO7azd3bC0aZccwL38feyzseUyYECCWFuwLakwS7nbGdXLdJMcpfuJZrzPG/fFSdIggSXMvsH4/7vGMKVZQUhyxbkmNSre1uXxwIAuqEg2KDrlVMMAdUGxlmP8/5wIrNlwAYYNZwA1jvf6+zvMVUoHyfElTpL3cGQTMglvRw7hDns27s4ATZ3BaH4kyTycWDQsVZkXBWuXrGkpTFgTBJezs3P5rcYv8A+QKmuFahYmJZvfmcBIUWSlaSwVAHoVOdw7HYfXErfmTqSfln31H2Nu+KgAEFZpLUelYKlSPkYkEkODeRdiGYmxB7DBQIqE2UTfc3YP5jA+erFadWudDqYWdhJ36mMQ59vBQDltKkA6St9yCS4Iv+Xs+7Rsp1GimW8fxg2T6zpgJxQzICAhI09Y1qIhTuTqLAC293JaIe5DPIAJOoqKQQBuGJEb3eY6r45fLrQQFMHDJVpglJsC6mg25JPbBC88EqQowqbRbSAksJASGbzDCXgS10auu/njoLRRrhuV0eSzCiWqGAUh9lOWct2LtjUUEgACoU6lHS5J1P3JNthwAMc/k/ESUpSVQrSWlw0Ekgw/uyVd8b5pR1D5ehlaT2AsWJHynv1KwNk19WCYDuVuXnZbWVw66YVlkFi0Bi4dxNvqOLc40CHVHnJb15wD4iAUb6iYZTEbgAkXJLF+DgoLCmIILEOwuIMsGL6rAbjGWp8NoZtDxI8P6mkIz4QO791OoMG4kXE98RGbSDCmJOrcswkPZoEPjwrYFOoB30u8ublueIv64wq5JRgKS+35QQSHdJPnIe+2IunCqtjWKWUaiVAkFpc8yzPffG6qTsqmZEyYI7c+f64Fy+RI6VKSRd5cl7Hm1xMbxjwZVQJKOkOQW1MTEtyxuIPOFaNMyi0IfN55aukU0qSHZlspwQQ7xp/T0xvlvDk1UqSpYKwykhCmIv6S/Al5scGJQlRAHDkH36WD8D3wszSEioFlI1gwU9JjbVYRLdjizagGUxM5WlL8L1wGRXUUi0J9oe1r7YmGtHxUJDKUkf+xlv388eY0aWm8en6S7PksM1m0absFR0lpuwhpYvEy94JyVcwNDJIE3LGbkuRP6egtZCbnQBpgn81n+VQfbf6Y0SUqDvHzFkmwl9jjGSIstCNQFJHQAkmXIDh+WDXJ/nm9EMQVHnckTz64WZgrSD8NevqB0qIToQTLFpDGBc2fB9KuWuTff/ABOGvErmrVRl2IY7l/NU/pgTM1Aq1/Mj2/xjY1nLadIvDf57HCvxIioQl2d+ozBcXsGJ/wCsTO66SqSBIVc2kgOOoRHygdrj9vTEp1nQoALCiW21c2LAhuC95h8YZg1ClJFQDSQCUsbwxEEy3G/bGXhmZUSylfESCepTBpdneQO1m88bKQAEqOjWNRsjtRS2ttRfmw5P1+49VUUW0sQfWzTN98UNZWsBgWszgeZ/KP5wuq54/EKU6jLGCXPaHPmL4LKepEYTRdUFJnbbiZLBx/3hZ4nV6QzgEWYGB3NvfYDF8iQ7ai5IOp+kO7OAoGGIsNzj3MdKNKVJS5lT3YguSXLQ+JuZB0qdU9kpErMgVBbUISwcl+m3JBiO14xn/XMoFIBIdxAJMJdtyBsZZuCwOfzoKlBI1EvIN+8Xs7zE4HoKJNurWrpZoaC97N0mGD7zei1jLvbMbjMLytUGSurprTUZSlAKVZBJYbloks47+z7BYJAUArcBpIBcwTsJfj3wupeJJYHSkElilBJSlLP1E6n2klQGo2tjamCspWbduH+aNjZjaNw+MpZHaNj11vWprxuyiVhSnJKRIKgzOyY08GWtIa74yy+V1SCEidnf5dwLH3M+hastpYlQhLj5iDqEAwLNcA7YBXmklJnSJALF5AJIkOCGvLHl8M0Bw1nCs8CJKE8TdDggB3LpVEtAeAwIJ8u74TU6AIVsplbveQkf2n3d2YXw78TUpWlRA6gS4P5UrESLjULEuCnCX4BCgFK0sSCxFrFj8rht/wBmxtpBgcZbPAd+FhqgajZbZJCSNL9QSrVUJFkBywAiWT3izYKRVAy9ikpUGFi7B3Nz1HUD/wAjhMF9cP8AKXbhwVEtYlnvDXw5TqSIVLlQIsCkQ7W6y+OdUERGSswdZZUMgUlRIVpZiVQmQAE99RWmew5Bx5XJFJK1AagCxZ3fUdxI7bnynRKVJSEhWokuSoOyl77ksIJDb3bFlITpIXqUFFIg7OokKgiEuCXEz5rTcWO1cOv6iyAUFRqLdT30oCZbyPAhrW9cFU80fiE2PsGfuXAYFjBnGFXLvoJWUjQVpuo9ChJDvZtizmCwxlW1nQHBWUgSUzd+p2I3k/mEycaan/S++fXgqEuJsmuXzIUOpwwZ3cdMOxiSdodXaa5jNN8NUljrOklgtEkuLhx9fdScyxShw2pgr5iGJENs6YFunbG9DMjVeE7yHAIOoAixB7emCHn4aoHNuE4qGm5dXllkggMVEgO7h1MwNhtaGIaMXOXs5AUA4tpOxADRZo798Isr4mxCCtJlhDuVGWYbcs4fZ8M8yoliKjuAqE6ncPIPnEH5pxir0HMPC0/g3649y2sqCIRqKwSQGY7EOwY2gMTBAtYPF6HPBEnUmbgw5Z3hgQ23lgCpnlIgP1bHtBMOQY5lrl8EeH+JBRUlglJLBYOoB4PziGBZ/K+MzmnBFlZr5TOlqKGU9R5dmUQOUgDbYYwX4NqnqEyJAcSziRLe2N6WYTsCAwZxbzW7m+/F5xtUrAOnUSGYhRBBd3kT6jClkHUCtDYOUKMkNwT5be5xMWqpTANJSmDOJZtnJc/by+JgYtPkh2EQmioSlITLypnJCjcBTeRu99sAV8tmVN/rseyekEWYF3Dtsd2vBmYza0FlMPlAY6nBZzqYF7hiMV+KAQsFB1EkhIBLtuRBYMJa2JtngFUBEoy7JHxNAs5IHWWG1hzc4LoUabamIJG5AZrfe2OVX4rmFFSqlJVOigKJAS6iA5gEwYdmIPdwzbIZxdSS6HZkiCIMv7T6XbFNJaLrgRKZHKup1C1jtHn6if3xicul9vNm3h2LNYeoxmrxIpgngOLNvAm++NV13gjaRFxuQe/6euCAJBVMqmZpoCSUMSQdwBD3l59fIYW/DIHSQ2kMxeREAuNLl45HONs/XBDqQ4SGSHZyYsLm/TczgCl4oiq9MoKA0K1KA1BnYhIaWch5ONrWGJU3XRJolI0vqWHKhD9X9tgPbczhc5QnUqSSxYGCWJsWad56thhlm8iolkLUA09ahPmxM7/vgatTYDStwBciGAd23LuQSWkQwktwowta1LSDZL7EgAabggnYsCP0gYVZ7Igput3BckMLi5Dc2c2uS2GeTrg0wApiXUom4JBN2dRZizDAyl3BIkO4dDgSqCwSYJgteRJEiHTKRzC7C56r4edX+odRDFL/ADJJB+VQlL6Tfp3Z2w0OTCnKVXAc3JKmLuzwQVAHazxippqPyi+7amcm4kt0rkRYsZwfTpkBKVEltTbJALfKBKQwIufQYDy4DtLJ8sZuk+TWS4UGPyFz/aCyZcEMBftcYZZlSUJ0sNQBYgmH7tft543VlARIBkgMXUCxZx6GRMX4tmKAYFILaSHGohyWYy5u7MIfGedWUjaJwgK2cJAZ1F0lgOkA3AgAG/d7XLaUKJXdLhmYlQMu8uAzl/V2aTlWQly6AwAJFli76SzvsHfdxvjTOZyGSQFa09TBlIJLslukgKId/wC4bYsx2OBO/A5nopgYMOQdemDqCSBAfpAJ/MEgXFlW9YIwPQputJS5c9IcsYe0u4Dgb+rYZZ9QUAzpUsBRO0kywsQlItwIOFWZATKqhSpI1peXaEiOoMzS9ha2LsYKhJbNmnMZ/wB6uo1BJlqqjLU0ssR86FJNw4UICj8qtUXIeSwxKlUFE9KiyClNgpWpeltpZwLalcMAatYmWLSQbu51O7S+r/8Aoc4zGWZWl4BAmGLgu9pBB9DdsM0yACMf39rEHTuTL4+koJUwKnSAJVIdrbAB+XZ3Lb1aq2W9nck/KHHbkBQYSWOF1WislQbUqmE6tBSrSEltTgkKBVw4kneK1EVEJdQIuRfpcXbY7ki3nh3lr4gR5+Cd0SLQi8wkhCQkFakAJIZ0aVsm/dkjl1gA4GC+nS8MEpN2cqJtDsp37eWLVajuUglZShIEggkpGoNe6jiKQhVIAqRTShT62W5YB0pCRpI3uJO7ydRcUJkWQCXKW0grJ1OBKRpU+8limOw5w0zyfmKUhiEw7vAUdA2FwHM9PDYW0aQTVVqUYQuo4DdJQVAgl/mdIt+aBwRppqhdIqCklQZZADKYGo5sAGADXuIdnOMyjnK2ylBiTdzpB2h9Llj+VLNh3l6hQQVBtL6ioBlOt2Aeemmon/1bGSaHwaMsqs5WgJBDMHSSDdkgkeYPDh57O1EApKDoSWcApDpLFTkOoECHMjVyWR/bHcjO8Imj40sLYg9DMpwVBT6tz1De35e5bzI58KWpVFBA6U3ZLAqEvBcM5DSDaCVFXxEAo1oJVOoKkKdIb5Q92BA9GbG2Tz0BJ0u4DNEByoNf1d44gO07MtAG7+n2VW1SwFdSaamYgXSAoxpJGyzeBxLi+M6NSqJ1A3cySC5YCbAfphfks7pQQqQX0AkguWeAQWEG8kTfB2eSF1P9xxtpBbYu7X0kRe3MxDwG4W2nWa5quK1QAakhR7gcnt6+uJjzL5xQSAASOVaiT3dIbExndpkolxnK6BOTUyCo9QYQSxIHKpFhPc22wqEIEkrLmD2mfQh29tsTExmpnVlepCupIUCClwTNpcWdrGcVoFDaUoABiwZgDMEExpDR83bExMMBYhLU7NgvCtmIcxYn9IhsWTVJggJDB2eBGp+ZP3GJiY6kZSUiXASpmsykoWlTEMZKbAhnDEH8qu+F4oL0pStZLFxCXeZSZKQzMCYu2JiY3uqOaBBymcJRSwCpy5JmyWYbMR2O5+uMFBkmoKWhgCylaiDylLlMEjh5PnMTCUzMhSCzySyVuVkrDgxA87BQBYhmPnfA/iOVQD1DqgqILWEEMm1x5j1xMTFm2IKYDIV8plm1LFj1f8SNMENIgkEERtjalQWAUsC5USSzuRJd3Py6ru5xMTCVzMuKmcR1hBIWosE6pJD6meXntB39cb/1FRIUASAQkiYLksVDeQ0vfHuJjDAc2SsoJzyKpXoJUUgRw8lg7AHm14jvhL4nkPhgaVQ4YkfmL9ImPld4HbczExSldoS1wC2e/wAkTlcopR6XJpBPSGBKl2kwQCAJn9l2cA+IRUEuAp5YAAlgIkl32eLOJiY1uAaGEbxKjVboDSN+fMeylTJmqkLJggU0hLAkqJMOwAAKb49zVFJT8RIBIIAIcOaYQOoEgElJ8ouRjzEwxHZ1T1IWcjsuP5WKfCxqHw1DUoLTvAcHcD8hHqPXAea0A/6ZCQUBumOntdyCZJJlrRjzExZj/wDnp4n0jHiUQBsw7iY8IPumWXSHTJ0hKNahCtKB8qS11KN+EjuDlmspSqISokhk9KQVhCQpykncksS/CQ7PpExMPQAcHTuE+anTysqFN0pIjWhFMEmdCdIcgWlCdzvaMbK8RT1JKXYgKPCfytOzfe8xMJVILyY6sg7eVtkM8pCGSNdw5JALklT79IC/Wz7rM+s1FKLqWS4BLSEAKbsQfo++JiY0PANMHmQqfaChsslBXpJPxHIUSGSmdJZpPUQHvcgHY6mnVATpOpQg3IIJTeEiTeT5xMTEHCJI4pSFumppKbFblJB3TASCW/uURb6YPyxWUlaQAlKgT/alSyzkapcarDZml8eYmMznmmOzvIB7pCRmY70xpVlh2Dybm22n0a++JiYmOd8O0mZK3NZImfT9L//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sz="1800" smtClean="0">
              <a:solidFill>
                <a:srgbClr val="000000"/>
              </a:solidFill>
              <a:latin typeface="Calibri" pitchFamily="34" charset="0"/>
            </a:endParaRPr>
          </a:p>
        </p:txBody>
      </p:sp>
      <p:sp>
        <p:nvSpPr>
          <p:cNvPr id="80901" name="AutoShape 8" descr="data:image/jpeg;base64,/9j/4AAQSkZJRgABAQAAAQABAAD/2wCEAAkGBhMSERUUExMVFRUWFxoYGBgXGRkYGRkaFxsYGx0aGBoYGycgGx4jGhgYHy8gIycpLSwsGB4xNTAqNSYrLCkBCQoKDgwOGg8PGjIlHyQpLCwsLSwsKSwsLC0sLCwsKiwqLCwsLSwsLCosLCwsLCwsLCwsLCwsLywsLCwsLCwsLP/AABEIALcBFAMBIgACEQEDEQH/xAAbAAACAwEBAQAAAAAAAAAAAAAEBQACAwYBB//EADsQAAEDAgUCBAQFAwQCAgMAAAECESEDMQAEEkFRImEFcYGREzKh8AZCscHRFFLhIzNi8RVyQ4IWNKL/xAAZAQADAQEBAAAAAAAAAAAAAAABAgMEAAX/xAAvEQABAwMBBQYHAQEAAAAAAAABAAIRAyExEhNBUWHwInGRobHBBBQyQoHR4fEj/9oADAMBAAIRAxEAPwDh/F8gqmhFVSPhIqvpCFfESpgkgsS6W1Dtw2E5zCi3WOlpL2BJTLRKj6nyxTN59dVta9QSAADsPL7+mMKhcg/tHo2FcZNlkhOMxmKZUClKKbJDkOSpRKSVhRcgwfc8tjHxDLBFUmms7KT0rSeplBgvqDAiXLs74XKQHn7/AMY0YPeeG/bABQTBR2BCnknVck7uzFyb9sA1FFwPlAB6SXEMSwLySJHPbFlEkbMf8bemMM0JEev3GCiBdWoVWUksTIYT24x0WcWutV/qEahqIuoqI2SAQhLpEByBc4S+FeGGtqYtomz+nmwx0/hYWhPw1pgQSkg2kQQzsHcdnDviVR+WhNC2z1GoumgAg/KqWENIQQWdwL8w2M69EmohalJT0pTp0A6iCpHB6nBDs/WxIk42qhNVIUoqKSXYGd4JYQSCPUy+JWycAIWWJIRBjUoFl7/MY8tzjMKkAh3ojFkIvP6qaxTSk6Y0lOosSlLO/SqZM78YS5rxV0q6ACsDUdRPBhzFpu+GlbLVxTCiVAIZyiUnSelRTDPa2wsIwq8UJlakMuqZUQ3yhJ1JSUxq1CQWvHFGEHrrvQyg0VSYL3Lk7+ff+carqKCCCxFrf5xTJ00qQoquDEtPl7YOy2WqVCB0qDsQpQTa4PUCHj1xd7gLlAtCCy9SkrpXqSrVCoadlA/lBmJv6O8r4dQCykg1EkEBSg7aXHTpPJSYcsMT/wAUEmoaIPxQXSSflZtQSA4JGoMT3DgjBlLKrCwoVCFQFOh3LAkioxBS6UykfzjO+oHAwYXI1WUcjUolQ+UkEkaCQo6C4KwWc8ggGSSnrZaqkFICHQf9IK0qXd1fDXwCl2LX7YaZaGQtQVKlOklnZIc93IIMvG4wJn6y0U1nWUQrT06gUpMFwHDpNi4e7YiOy6B6ddcExgJfkfFkqH+opZYaixLyySIYEkMdrnk4BzC6Z0/DSAlmYKOp02KklpIngvy+G9BOtlVn1KA1LV8ykq0kaSlkhwFfMXtPAXiHg6KfUFIJ6oSpgC5KQ+okw4ctIDwZ0iOsIxIS2rnlqDkCAxA6WHYDvhr4ZQ+L8SsT0rLaEqOxB61VHgAarl2FsC+D+CVa4dOlKbFRIYEBzAc/THU5bwylSRTCXIBYqSSHJ5lnsWaztOA8jDc8kAFVOWRTSEKWydJuxWoEOQN7kXcgkM+AKup6lILKQ6iiElLTGpUpDsSzmAdLjDQJkoGn4aVAHUkHT1ApALN8pMtLtvjX46jJVq0kQACHDsUlpvvbnECb8erbk65rKV10tRq1SUAE6Qr4gW/cKdMi/mwwZlM0hC9aEFSVwFfmJcwACTq3ckDp4S+MPxHSUh11EanVCllwXDwEl2D/AJt/VwPD/EgoJBS5cAhKR1JYBpUwkCW9Rize0JQBhFUPDVLUopBLLCY6gOHUIIIF/U3wXmsmErOquaaSpg56SpgGJs0qEhLDlpGyOdVTK7hKikpBL8XIu6WDs7zGCs6nL1kqCAg1Cdyy1Fj8rkJcmLsWSzuMdUDg7kjZGDPBSdVNQUgbOCS5m/pHdsAeIa0K1qASn4alAdMhJmQZL6bcbtiZbwsUWKlOCkj4YUnVrcC7sdLOWCrAd8BZyuV1iClwqC540qZzJHSIaArnDMAIkIA8UV4dVGhD1NJSghQIChqIJJZ4U5l7vsYwP4oqKQDr6ykBYDgKCgBqIHP22Nc3pSdRISbaVJheoz03djDB5gmWGzdPX8M6A3xEpA0gajAZSgl9twLMHvjgmTih4sKQIAQQHLOooTCkh3CoBJIDH5fXB3haEBAWohSUgBegHoJbTpCV6ioBIULElUlpwtq5BYCxpZVzoCCkAsAwBLMHaQQz7nFUVZEp1JYqAClOo3PzBn3hy24DY5jgLhAhTNeFUaxBQpwgaHLAkpJvpLEsQN7XN8TAqc5l0jStaQUuIQsw5IkXg7zDG2Ji20PNCFy+oM3bj998b0sqpYcd/oL9vXBivBKkhKFf6YBL92swm45M9jjKnRcgFKj1lMQH/QYXUDhdF0OKABYqbyn7/wA40yWXWtbIDkglIvad8Nq/4bUkg6k9khySR+ViB5vwDhhkfCBT0kIPc6lAC0W73gz7rrQ0lc4pwCVBmLGIChE/XGVczaSR3vw2Owq+EA6yAkF3ZjMyrqMP5nezYU57KEKBStNM3lTEPEESwmSz4bWhEI7wfw8USYAUE9QDyRZUhw4ALTcxcYMpVAq6dRN0hmAMflIBEN7YCyPi50imvU4OnUAVDVwCYvx28wypDQdRUQGDgpfhgGMG23fzzaTJJymAWtPKrYdJLS4GoaQQ0lti0F5ewxCsJBZhqSGLEhnMdN1A7jnyxagsBlJnUw9LNJebv6YFqZ2mFL0H4dQNqSoOQHKHTpDs41sCD1AscTc0700LaoUliiTYOoNwSQTLM+mHdxIwJn6wWpJVSUFMJYFCGIUFJJk7AJJ34Mk5HJrCWIDwTI6klpchzb3bkgD+I53M0v8AbCKyYSCQkqGkWdwVAkmAGgQcHSJtlAhenw+gUa1U1oN16ep1EuXKQTBPsLthVmMqhFRBSrR8qlF+k2IBcwSJ7PjpV1+h1AoA+YWLN/aqR7Wbywt8VpqWU/DCSrU5KkiR8zHU7kancGdRvhmOP3Lu9UzlRJMq0JAcKfW5uXE6gRcQ7eh8/wDNIUnpWHgEEBKekgwNQPUNgbP3GJmM2SoJVJtCUlgS6QAHJF5A3aL4rS8NpIKqhbUFEpCiWSDcCAXZoP1disNiXJDC0zK0monqUkjXZIUQnp+XTcFnkAhowZ8QFBBTqSQl42B31FzEsGAHmMLkZ2mlepJV0IaUmFFWrlwAEv6nBWXUFIdR0i6gCkpJ4cmfy+2C5g0idypYKVNIKlaCouAQoAJUoOUmRIYPJZ1E8jA+boo+IU1AQQEksw1KG0C3MBhtYDzRT+Jq16oltXCur/k7Dcc+VM7m0Sj4gWE2caVBmnWeJHUJO1mfRYacIFEqWsIFKmGaAyiEgF9IUVqJsAwBh/XF6mZUAE6FnVJ0AFlbsVGA+kuQIa+EdPxkioGVpdw8BZdw6mSQbANE8tieH5sqUahXIsCUh7WBUxYv5hoFsHZ2QToZpSQ56XP5pZ23CiCWG3EzjbL1ypOlYcKDhTSsAs4abbO/7Lhm2OgIghK+Op7JMMSkiJ6j5MbXzWlPzaXDlSi5A2MOSXJvtZ8As5XTwlnigQofD1RraQp0hg6XKQdJAsGsD5BI8EKKiUpepIgdPEyeHbvG+JmK60ddNZIIBUqdOr1c+pfuz4rT8WKhZILiTs3qG8/LFQ0jCQpoKqELBqUteoEMXhQIT+U3IVIA3DcBpRzlEBxSSATASA5LsCoyASTcu0B8KE+JFVEaSTU1qXAlOrUkAESTP0xoEVUqTo1JJAUZO7ggJaCYAg+lzOo0ON0ycZhesJKXSUpBQCpII2cN02APmkY5/O0NFZKgsulySVOQ5s53fTPc+jZGdWsoStJQklnbUohLnSUvBJcNF/ZHUzFP+pqOSEo0zAdtIO0uHHd9sGkNJhdG9E0aJJK1JIPypdyETdKubTwW8xF5FaaiDp0qdLpTqf8A9ikN8oaQPzHG39R8SoqrpVJD2cJS4BcNJUPRiByBkeKqCgkdS3dLsydrd4fkC24aDhcnuTy6kpVqUJKnJLAMDdzBCgp2CpDB2OAkQoqRpGlLKU8GS2o6tS3LDpcly/I3y+dS6viaUEJAcKDq1Fjp1J5ggMY/9ThL4xUWh0AlKRISGvuTdnm5ttgUxBQKHz+aQKtR0oJ1EupKhc7Nt3YPiYUFLklvthiY06QuX0Kt4SkJC1oZtLqBglRmAoM5O/OL0PDkpWDTJZtRQVOkQQwUqJBIM2e2PMtnuo62QwdQvqJBgsd3L9++L/GSqolVOqzBTJYRt+a0gnYyNzjz21Cma4FD5vKKBUlACikEp0gaksLaX6kkp2JY+mEVLxWqVaFVSkqLuv5eoRDWkzjpM9XpsoVUrSWjSotBJDJKmUNWwHBHOAczSzObKQijUUm4UtwlrgaoBvw8XOKscZwlJTDwsFYKKjlixCTp0uDYg8l2+nK3xzJCUgEqBABTqUye7EB3+7YdeG/hSqlQVVXTpi5CQVrJ7l24l8M6nheV1PUKqn/FRZMf8Us58ycI+oG71zhIXB+GINFlOxHzckbhjEtvxh3RrGuGQhZNnQHPZ9NoESf3x0qsnlwOmjTD/wDEOX7Hy3fGlPxaokBCVhIGwaB6NiRrasEefsClbIPaK5LMeDLQqaawFpMK6UukySGjTqDlox7lla86VJQtVQ0E6kJl2UEuJgMEvO5x1VQLKtWlCiQRqKXVNw6iTMYV06Shn1V1IJR8IIggEl3JIZ7k3vh2PDt4PdPvCrI3oYZGs7tUpzIKVEQoEH+4RPN5E4t/41awehaVJI0uCh2vMAz+YMSDIDjT1OX8WohX+2oFr9JIcgNyMF0fHKLfIs//AF/g4EmLjrrmua1rslcDT8Nr69SgpRMMqYJn7PA8sGVfA6qghQBUpCViGdTEJkF3HU0g39uxzWfQmnr1P/anv/yf5W3vhErPVDICR9y9sTFQ7lOppp2mVymWKaNVCusVCoslJZVMJSsKRpSOk6mgbpjfGlTxtNSoEoNQqU2pKnBcOJCgGJA5P6nDmrl6iqlNYNNKUEnSLF0qTYCIUfYYYGuXcBDuPyzewLXOLbQZjrr/AFJrbuXHZvKVVrCQwUQWfTAH79f3OJlPAao6CROp1JYMkiSUgMX1APe7WOOpz9YlVFQSnpqdTAfKpC0knm4P3FsrnGBUptS2KofTwm7dIJAbfUdzhDUcPpjy/aG0gBc5mvByBC2KlfDdg2pYCg7An+36eirOfhXMAlkhQNmPPD+2Opq5pwxU4VXpkO4BCTTmCHbQWfgYZ/8AkzLFRcdifTj/ABgms+BEIOqSLL55S/DWZdjTW9hDgCd/c4e5X8HhAHzahciREszW2cn3x1Cc1VIbSocyx/xiD4pDRPNub+lu+AalTiPEINJ4Lk0+Gf6wABGqnLGQ6mDahuUmO1sNMx4PrSEqSY/MAdUMRIlyQD52InBo8CrCprgskJEMxBUqGv8AMcNKeWrw4c3Jdr7/AE2wHEn6SPEe6s/UcBcYn8Jqd9NWRJZLGf8AlPlgSr+GRScyAl21DdnYtZ+/bnHfVMtXb5Za+r9WPf6HzwHVoVhTWkIJcKcOLkGI3tibazwLnzH9UgHzeVxfhHhq6tOnpV86mACmYgOo3npBP8vhvl/wuQTqqAaQPlUSVKMwb2Zy4nGvg2RXSy9IFCgtCtRGmQ+pJHqnSPQdjjZWdqJUSpJAmTDl7374ual1QuuhU+BOovWKtg6SQbMS8mdTudu+EuW8JGnMVAtX/wCwqmlocANqL9lc74dVs0oG7Ty9zz5YT5WqRl0hVjUUsnl3T6kg3OGa4gZTAkCUT4f4UuqdQOoJIGqdRIJD7GCHvDjAVHwZ86tGtI0U4JuogJcAJcOQomeDjahnRSBKSQxYNN3Lh8LKGfV8apU1MpafVmSPIQG7YYOJlBrgAm9LwVZYpqUyogukhyx06iXQQQxS5vMSGwcj8FL0qCkhSnY6FJJ5/NcufL6YB8F8TWC6YYl+fMj73w0o/iFamZWxj/HaMTdUeCYXB4GV5/8AhtEElac0kqLtqQY8xSbb6YmCqXii2/3FDy/wcTDfMnj5Jdq3qEYv8OZZyTTWCbssgMeQUwDPucXHgmWI6UKJO5WVWhjbbDpFempxpUs2uT9LYEq5ZR6UU9I4B/U/TGQ1wLG3iqlpAsZVaYpp+VKXSGcJmGEHhmHp2xoalTcH0Y/oPpitDILspIADfmODTWRTEt79sRfW1mGH8pmtOXWQpyi1SAE7HVfzYKffFleDlQLKILXDA+5fGa/GkqhKVETAcGN+/tzxjLM59SoSlQHfB2bjBPl17JS6nHFa/wDgiP8A5HflvZxxitTwlpcDln/jGZpm7sb/AGfX6DGqyo/Mt/2HvZ+OcMKQe6JU9bDbSs1dNiQbAuXP33xmKaqkEEtvb64vTopLDVuPZ7kYK8RVpphKWSH29b4VxdTPYsOKUS4EnAS80EJuvewkffpjQZzZAPF53/nASab7pJsPTscMspVTTAIGo+TX82+n8YUPAFxPXgkYZ5BZqydQyUx6Rj2pk1hoNp7N5PgtfjSvypS5MglxD9rt+h4xlU8Vqk3SgbluPMW8sFtR2WtA/H9VTsgMlArW35CO8kffrjL40yJ5AhjwVb4bZFJUS1Van/KkObScb5jKIbU1QjlwAT5gevtimqo8fpLspEhIl0VqEAvtDYoPDKioSl/vZsN05mmhMocvIKja43sfTG9PxBkkApSSxdCWf3/d8cWkC/r+kuyb9xSI/hxah1L0j5g7AxuAJg9sHZTw9CPmKleZh++DClbEgkg/3E2vG259sC1lMdSgxP25wrHNw4hNoay4CMTnkyHQlOxSHJ9Tb79cVrpAupTi87dr9/pgbpZ1dMncAvfYNfnBFPJUVSSpQhvPtiNQsB3qrXOdYQtUZxIbq6Rs0djHEYIRm3sX8y5bi0eWJR8JpQyUwIBfnz774pnMwaaVF0MBAHba3cYmKgdYK2lzRLoRH9UpnIh+R6Xkkdhi6UVKvAfgucLUUfipCitSeYcn/BGDqS/hj5i/f2G4M89sVm0LgZvuR4yQCP8AaKi9gQCRZ3cptNxiVchTUSNB8mCn2bC+t4ys9PxGeSQGI8n3jGlPxTSkkdSdL32PYKuT5YbU0nTAlUBZhSv4HSNvhzs6BeLH9PLCyv8Ahql8pppMEsDIfv6P/wB4JzFDLgq/0qOpwX0AXLk9MPJOom5fBlSuWDUxfcuPoo8PhS0i7Z9lxaDZcvmPwTRIOklM2UP3HfAFT8B6flQkjznve0Y7w1HYsGOxDHyk/tgZdLTLs+x+/wB8FtdwyUpoBfPav4eqo/8AjYgwWIsx9d95xEZbRsSo8Qm2/kfpzj6KzlQIDbEwD72M/TFa/hNNQcpSDMuw+l8V2xOQpmjOFwFbN0w3zfKJCXB5Lty+Jjrsx+HKbwTbt++JinzFMWSbE9QiV52GT0gcAfvv3xnmM2s2DD1LsdvZ8Xo5dLh0WEFT+rD2Ppj2rnaYPy9xEm8/fOPPLqf2gk81Y6ouYQWZzK1M6iXff9MYGkzEwNjP3xjbMeJE2YdhF24HlgQrDOTqF5u7G8WDX798bAHRMd1ljeROZW3xQLz6MPXtGL0lJLQ/la3vviuWo6oCbFxvwI4PB/a5lHwqoVOhB0glyrpEXjaX98HacvBLD3YQ9bw3MVEFVFHT/cpQTJLFiogQPTASMlVSNK1AqsQCOS9vS+O8yVROhIDlkiDYegAA/wADzwOPD6SiSUoVcEJASA0ncmO1mxRhLO02x9PVah8LFwbrkkBQIgEji8eW+N1ZmyFsQYYlvvbvhrmPBOlaqalKDQmFNP8Acnf0Yc457OGtT+dJDG544G1w2OdUY7s1c8f3+sqJaWfUERmsoADJH1by/WcCoyb/AJlG1zG/nED1w9SoqpvADQT+4OFNeqlMqk33+gxCjT1vulLGzK1y+TfUQQzyf0vA2wShNJ4UpbbPeBPPyz74BRVVV6aSFVdInSwFwJ++Me08jm0yuh8NDgO6Sdtkkk8Yu6rAgeXV8Lg4/a2fwm9etUUkJSQhJcsDpEAgwOz4ErZFZhayR2O8Di8X7YCC06g9YhgWLR3AG/meLcsF+JISgdRUe+7GW8/o4xB9KoIM2VtTXCXeqsnKUkB2eN2tZyfbGIrUwoNIkm0+bzLm3OFOczxVqAgqaRDkCLngBuw9l9HPKKtKArSkEOA0h3IJ2cKtcjFNkG38fDqOgpOrgWaF0qfEyQkhhI7wbj+P+8e1s6GdRAgweZl7N2v74UU67S7qgqJeTcAC/EjfHqKwqpY2G0W6ZD7fuBhX6ZGptuXn3z1lDblOFlDOwNre9uHYYGVnwFICEm94eNrsGf6DA2XpLkuGJHMcSYJuP0wwVlEg9JAOln3L38u2IkMLoIj/ABUDnELM5tZputkkB0h+Gv3/AJwGUCoQ7jkEnyj729ceqyHyyRqhj7Nfz9/XBmUyuh+oEgX4uzluB9MF4aDLTPj1lT0ue66a5fQlICCSBF0l+Id55xc5dKkuQRe7X++2AP6ovCnIsBc3eD2b68Y8VVkEuXEC4Lnixt54kSdwW4Obhe5jw2kpz/qJiFNqB9rN3OB1eBHSyKiVecHnu/GCqFU6y7ghPndwG25BNw20Y1o11FJKUu8DUSklj+U2PkWvs+GDARMcPPCUsYchIM3lMxTdqZ2LggmPL7jA+Q/EhSWUDBPInj3fHUDxNAIE2kvDRYv1ByPJ8TM5WjUulJU2yQSz8s+2LBjm2Cm6heWOhAZbx8Ld1KAZrn3BcGOxGC6fjlP+8E3kA+v0aBthNmvBC+qmWIDMIe7fthXn8qtBBShTt8xHcwG+v8YzgzdTNaowXun1SvTqHUFG5GkBJGwgtA9N++DfDqymI1OmG+XbYMztwSI5xyelTDTDwOfX2xfI+IkBeoCWcuX0iYYgz/OLsLTyQZ8UAe0uzo1qgfUaRmIqIjuApiXeRiY59fjcw4Aex0i92T++JhtmeI8R+1q29PivMx4nUUogWvDvs/0Z/XjANAqUohiou251W+X6PtOOkyngwG1yG9We36fxhplaSUpcEX3jzLAYQNDTwUPl3VDLyktH8P1SAQbBjICQWYj/AJS+7NAfDKh4IlAdbLNmTae7h7AYYKqHTe9r/TtOF9aqoCSwfafu+CXxdXbRYy8LzOgDSAdEiAB34E2wInxFaQVBeoSySCWa7k3c/T3xUpN7y7nu5j3xivLKElwdgB+jGdsRbUmYHIdceBkJHPO5Zp8QWF/EUkAsRH9pIVZ2fpAkPfGqPFQrQrSAx1SACCXgtL7md+2A1UyA4B0qMu0iOA/p64isupTA8G1i1jfy9sa9Z0kSJHfJ9RB63lR2jwMpnX8WdIcmS8RA/Q7CMeElTB3gEgyDH78YV1KIQlz8v3Affzwx8OqkspLEgX2PHm2M9V+pmmBnPXJDaucYKmZQQksQ3ASot7sBP2cI6CQtUuSfpvGOg8RrBtU6jcEAgMLt9Wwi/qC4Nyxfs1g/f9scGnCjWjUF0PheeCDMhmAFmO5DbF/Z+2Cs5mwpAAACiOZDglo7jCHL5j5iDxZoLly3v7YwVVUVCZO794H1PphdZx11vVh8SQIWZ8OWkuXWUkEbgN2tsA2z74pTWoAs5DANJJbVv/7Yuusq5txcMY3788HFqWYDkEbXfuZAF4JvjUxweCXWx/f8Wbsk2ss0oZntu4dti7bsB74rWJTDAjq8rG3o/wC98EVqm5jU4huePW2K06epRHYsHsASYJ9373bCNMtkEcc5SxwQSyXLtALWh5vtIB9ce62USOnuOwZm3f1t54YpoFx1RPLP0wY+mK1cuJeXLcXLmeXU+FdWBkHrrvR0WyhMrm1m/EgRLiD6ke+GFHNSACGMEix2ge3EYHqUGgFzEeRP7S3bGKS5BDmNohg3cwG974DWMeLnyxwXNLm70bUooJLVCHBMXLFt7XAn6vjf+mJFwEiHe7t7woYT01kkMC+kB45cBu7A7T5NginWWlJ1GRO23ANwxI5icMWUxTEEzvx5WVG1WnIWlXLqKh1eZG0b9h++ImsQpiTtyNpb6WwRl8+VnSwe0flEy/kQ+LWCo/NDbJBb2IB+l8Zy1178IE7z0fdVa0Ou1C0c7ohiQ5l7OAJ7D9Se+LIzpsCYdpIc7/ufU40p0YDWn5mfeZ3d/bA2bQ4EnkcksWIbs3vvgiGkx3X/AD4dXgpTqAsVZNJS1akqmwcm7+9u2/pjegFpTtMli7klnL+Tbb4X/FCWUFSQXAuHu/e31xl/WEJAGos5J2d7sB5jFm0y13aF8wLcbGPHmla/TldEkKS5+HdpAcfSPs4vTQgBlFRE3A/jfCjw78QkBqjFG8Q7JYHtBw3R+JAXKUOolPSNA0hwASTxfmO2FFIPtOcTFvytVOsx+9Zq8EprkcEw1m4cc4V5rwoAMAp+LH1fyAx1a89RKXYGOZaO8fMLtjJfhykmFpIJhKy5Lz0l+oMDsLYU0zEjB84VH0GuC4ZVBcW9Sx9cTHY1vByT/soNhsRGwcGMTHaSbwsnyreBRBqKJ0pFy1iS0+vpgrLZMJ+db8CzT2GBP6wE6QDeSCH3EWYSJ8rM2Pf6spcMx1OJLbn9CYFp9VBAuvTaOKYf1JslJ02cjYszhRmceoz1QmQSHYlh9/rgVVcjSR1EC5NvJv1x4a5APQ1uxmZAndsPq1YKqFrVUFSrSB3vNvd/2wqzYUEtpYzcO/Lvc4pmagCzZQDF5KRZiT63DzjJXi7Aw5Pq7WAYwe32czicu8Vnc5u9RS1NBBZ7TMhx9PL1imsswEj5SzMLtFuPX0xK+YBkWbgee3l3x7TXqkAN5sH39HsDwcK2o7eZWd0EwhPgqIALOGn/AKPpg6jRSEgKRqAkaQr9pf1xgln/ACiR98f9YaUKzj50+rn9cLSdqddSpsEpX4lTSEQlQFukKgept9MJqg0ly5MOLmd4v6+wx1ecymoHqEjYkfcYSIyqaZYB4Ztha33uMaHO0mylXp3lZZSjqEQRIdoi15EH3mz4JRl9SwHjbizufV/pjNJVqDBpEcP3957b4YCkSl7drx5btibXgpqdIFYnIgpLsAXiLOBIY94POBk+HaSSVgvIF+Pe2G1OgkAgiAHLywDP5DHgoU2lJFnIO54I288P2iMrR8vISQ0pJlnPEE8Pwz4Jp0Drg/MNmLaZ9nwZVpBo5fv998WQQdgDckmDDfx+mEDhET13qRojCwqJKd9TmQ07nf6T/OKUVu5KSCHa9wIPNxbtg5aGZ03U3I3JJN7A8YlakoqJl7b+Tfrbtji6LLjSAShVMg8iN2aPv7OMStpvYekAsDs3th4vIBpGrfeI42vhavLKKxEHl3hn24OCC9l1J1KAsKdVJU52VA5kv/MY8rM5LQkEDuBuPJmf6vgxPgYfazganngxt9cD18gUEkOzFnH3vOKPqF31Z63pXMfFwhEZkwQGJMPc+fm4xSvVVIcgWb2cHB39OpiZcho7/wBx4/kY9zGVAMgFj+l29T9BgGqJLglFNxQOXUUqsYL9TbyL94fBCMzqISlO8T3/AOsWq5Mqs9iNwB/iB9nARyqkF7xG/r+jf+2E2gcByXQ9mMLVCg5cssOCYnl9n4tvjCrSAfdvZosD3f64JqZZ3ALB7bgzZ73MnGi6b2lw0SA5ge325xqpVHahvv15Je0l1TJwXfS7Tt0u8DZm4MYyppUCw3HuAzzsRO/GDaeW0iW9ReXIJPnjBFQuQkO7T6y/nzjssBH587KZEXR+T8S+GXKXLAQWLP1STEAWLHSnD3JeIJNNT1CxGrqAVpKnYMbsUj1OOTJAUf8AiRfYchz67z540SvSlwflUCf/AK7+wb64IADQffyha6VdzBBXU1M6ikdOtfLpEE//AFqJG3GJjlcxVqLU4QFswcm3IvySfXEx6LPhSWguAnm6D4LXtgeCd182UvPzDZt4HrYS2LupVNnUnhruRHU8A6m7jzwqXk1qLlLht5+UbMWni9sb08uvQQCA5kkPci19ku6WnHh0naDqm6mKhkynIzKelL9IY+0PyA9t74mZzrkRG4tJhywc+eFmWyy1AmXM72DkCRHM8nnBtHwxZHzn1Ts/Djtglz3m3X8V2ue4YWH9Qd4BPzSDHGwd/wBecbCkWEXnlnk2i/6+eLq8KAP52jvaSJGLvoS4Ei14bgMfLtGEcD9JlAUnH6lgR/ckz5F3c/o/3aqUgWSQdj5Y2XWUpLkCZmYjljbtvjFFcKLEaW/XgMZxNwLVNwAUrZTVID7NvgrJ+HU0MdI1X39y/tj2mZIIlyPIj6NOCvgWZwRJI3Pl6Wxp+HpiTqKamxuVmuqQTsPp5OP5wrzmUI6lFpsPM4Or5crYlRTd9THvD/cYyz6wU6pLN3Nob/GK1WMDJFymqMBBJSlNNbjTtAJksX8vsYYUlmdR8rgPHefqP1wItbyCwfcW9Of5xEKUTLuAQHniSCwJNpa7cDGRo1tAhRY2LBb1lEXU8v7CO9yYHbjBaa5INxt67XnCmihaZKkl9oeN27KBcberY0zObUU3lRjZ4/Zhij2uaYK7aluU5okw17D0+/cNiiqYLH3IvtA83Hb3wMvO9DRZi1rts3v3tgXNeILc6CCQ2kBiHUQGmWv6jHUqepwaTn35pjUARmWKF1OQBLPB7mztDNvjespkwpnjaeTycKMl4i6QlNiLu7P5fc7YtRzBVsWS5AJcyHD3kaiXnbGipTBnQLDux79yQVRFkyp6gksS7qn5QbsAfv8AfGtQQ7q7xH3bfClXiBCyHGhKTr2LkxfzSfsYE8RzSqwUdWhGmDZiCoOXhmPrEjFGfB7R0l0DJtMTujjvsqNc0ptQzWuqUB9Gn/ckJKmBYEbsbk8d8M0ZIKPLP5cuokcM3nvjnvCVpQk3+cpTqnSHEAOf7Q4gltzh34ZVZLskw+lzqS4Yanu4DcR7P8TSpsfDRYCJ4xvt3ieau3SbBb1PBEiRUCS0Ahw/m4+98eVsnpd2Ztg/7N9dsEGqJAB7gu3aFXHl3wFnQq5UWIsNm7H7nGN7GwdIwi4CLIilkUAaniRazapAFtvfA9TwlJd1AyIa3m3EW/6A+NUSp3jeX4ny7YNVmFT8ocvPEhtt5fjaXCBweMJBpdYhC1vwrqkVUsdpkP8A4bA58Iq0wCUq0hRJYO4MAhiX2jth0iuA2zl+HcP58YKpZvpIIdza4ntL+XlioaBaETRp7guTqZIvAlPUyiXl7cbB+R7+fCGowAdRlVu7k+VucdHXFNZMaXdMXg7yIvgCv4Oojos1/M8FmZh74kQ6eyou+HAu1I6+TISFpTcE2Jdh1ecMW/xhbmqRRpBJaVDtJ33uZ87Ww68RywpjUs6O5SohRIYAMCNXYSxfZ8Lq+RKgAD1AtJYgOWJfsXDYsHFouMrFUolu5AhavygK+rdp7NiYtTyqhCgUH+0uD7YmCX1OPqo9oZXbUvBFu6yEvwHIbho2+74PR4YhLqA1EAW+Y95/S/njRK1qB0lJMNLuDcsCbOPPtivxdLuNRT2M+fcdgcTIbNgveaxo3LwDQxU/b/J+W/fBKMwDAAP32+/PA6arq0kGR6eTNwdwMaU6TMkRw7k/UzH3GKB91YQsalFi7ySzEuZ24EjA+h3ZgWaC7eY3wep9mfdm45IfAcpUA7R/M2A2M4V9yg4JeqkQS6oO0HAqwG6j3jaOBf8AbBufqsO9yN/4wLTdQf3u3/U7e+MjmnVCyOvZbeHlyGcuYALz5bkcfYOVSWCGL8uCRtwYwHTQkFiZ2aD5Pvg6gojz2gfU3P7NjRSbAhFrTEKjlIYfNJ3/AGA7YX5tSlPYtAYk7hxcBnljhktTXYSYD/xJ+4wq8TqmevSLeflv9MFxtKnVECSgzVZiBq8g7v3tbGhr6pFgdiY2f3J5t5YCXmy6Q0KJDltmeCdrH1xXNJJWkzqStaSAQEwmYO7azd3bC0aZccwL38feyzseUyYECCWFuwLakwS7nbGdXLdJMcpfuJZrzPG/fFSdIggSXMvsH4/7vGMKVZQUhyxbkmNSre1uXxwIAuqEg2KDrlVMMAdUGxlmP8/5wIrNlwAYYNZwA1jvf6+zvMVUoHyfElTpL3cGQTMglvRw7hDns27s4ATZ3BaH4kyTycWDQsVZkXBWuXrGkpTFgTBJezs3P5rcYv8A+QKmuFahYmJZvfmcBIUWSlaSwVAHoVOdw7HYfXErfmTqSfln31H2Nu+KgAEFZpLUelYKlSPkYkEkODeRdiGYmxB7DBQIqE2UTfc3YP5jA+erFadWudDqYWdhJ36mMQ59vBQDltKkA6St9yCS4Iv+Xs+7Rsp1GimW8fxg2T6zpgJxQzICAhI09Y1qIhTuTqLAC293JaIe5DPIAJOoqKQQBuGJEb3eY6r45fLrQQFMHDJVpglJsC6mg25JPbBC88EqQowqbRbSAksJASGbzDCXgS10auu/njoLRRrhuV0eSzCiWqGAUh9lOWct2LtjUUEgACoU6lHS5J1P3JNthwAMc/k/ESUpSVQrSWlw0Ekgw/uyVd8b5pR1D5ehlaT2AsWJHynv1KwNk19WCYDuVuXnZbWVw66YVlkFi0Bi4dxNvqOLc40CHVHnJb15wD4iAUb6iYZTEbgAkXJLF+DgoLCmIILEOwuIMsGL6rAbjGWp8NoZtDxI8P6mkIz4QO791OoMG4kXE98RGbSDCmJOrcswkPZoEPjwrYFOoB30u8ublueIv64wq5JRgKS+35QQSHdJPnIe+2IunCqtjWKWUaiVAkFpc8yzPffG6qTsqmZEyYI7c+f64Fy+RI6VKSRd5cl7Hm1xMbxjwZVQJKOkOQW1MTEtyxuIPOFaNMyi0IfN55aukU0qSHZlspwQQ7xp/T0xvlvDk1UqSpYKwykhCmIv6S/Al5scGJQlRAHDkH36WD8D3wszSEioFlI1gwU9JjbVYRLdjizagGUxM5WlL8L1wGRXUUi0J9oe1r7YmGtHxUJDKUkf+xlv388eY0aWm8en6S7PksM1m0absFR0lpuwhpYvEy94JyVcwNDJIE3LGbkuRP6egtZCbnQBpgn81n+VQfbf6Y0SUqDvHzFkmwl9jjGSIstCNQFJHQAkmXIDh+WDXJ/nm9EMQVHnckTz64WZgrSD8NevqB0qIToQTLFpDGBc2fB9KuWuTff/ABOGvErmrVRl2IY7l/NU/pgTM1Aq1/Mj2/xjY1nLadIvDf57HCvxIioQl2d+ozBcXsGJ/wCsTO66SqSBIVc2kgOOoRHygdrj9vTEp1nQoALCiW21c2LAhuC95h8YZg1ClJFQDSQCUsbwxEEy3G/bGXhmZUSylfESCepTBpdneQO1m88bKQAEqOjWNRsjtRS2ttRfmw5P1+49VUUW0sQfWzTN98UNZWsBgWszgeZ/KP5wuq54/EKU6jLGCXPaHPmL4LKepEYTRdUFJnbbiZLBx/3hZ4nV6QzgEWYGB3NvfYDF8iQ7ai5IOp+kO7OAoGGIsNzj3MdKNKVJS5lT3YguSXLQ+JuZB0qdU9kpErMgVBbUISwcl+m3JBiO14xn/XMoFIBIdxAJMJdtyBsZZuCwOfzoKlBI1EvIN+8Xs7zE4HoKJNurWrpZoaC97N0mGD7zei1jLvbMbjMLytUGSurprTUZSlAKVZBJYbloks47+z7BYJAUArcBpIBcwTsJfj3wupeJJYHSkElilBJSlLP1E6n2klQGo2tjamCspWbduH+aNjZjaNw+MpZHaNj11vWprxuyiVhSnJKRIKgzOyY08GWtIa74yy+V1SCEidnf5dwLH3M+hastpYlQhLj5iDqEAwLNcA7YBXmklJnSJALF5AJIkOCGvLHl8M0Bw1nCs8CJKE8TdDggB3LpVEtAeAwIJ8u74TU6AIVsplbveQkf2n3d2YXw78TUpWlRA6gS4P5UrESLjULEuCnCX4BCgFK0sSCxFrFj8rht/wBmxtpBgcZbPAd+FhqgajZbZJCSNL9QSrVUJFkBywAiWT3izYKRVAy9ikpUGFi7B3Nz1HUD/wAjhMF9cP8AKXbhwVEtYlnvDXw5TqSIVLlQIsCkQ7W6y+OdUERGSswdZZUMgUlRIVpZiVQmQAE99RWmew5Bx5XJFJK1AagCxZ3fUdxI7bnynRKVJSEhWokuSoOyl77ksIJDb3bFlITpIXqUFFIg7OokKgiEuCXEz5rTcWO1cOv6iyAUFRqLdT30oCZbyPAhrW9cFU80fiE2PsGfuXAYFjBnGFXLvoJWUjQVpuo9ChJDvZtizmCwxlW1nQHBWUgSUzd+p2I3k/mEycaan/S++fXgqEuJsmuXzIUOpwwZ3cdMOxiSdodXaa5jNN8NUljrOklgtEkuLhx9fdScyxShw2pgr5iGJENs6YFunbG9DMjVeE7yHAIOoAixB7emCHn4aoHNuE4qGm5dXllkggMVEgO7h1MwNhtaGIaMXOXs5AUA4tpOxADRZo798Isr4mxCCtJlhDuVGWYbcs4fZ8M8yoliKjuAqE6ncPIPnEH5pxir0HMPC0/g3649y2sqCIRqKwSQGY7EOwY2gMTBAtYPF6HPBEnUmbgw5Z3hgQ23lgCpnlIgP1bHtBMOQY5lrl8EeH+JBRUlglJLBYOoB4PziGBZ/K+MzmnBFlZr5TOlqKGU9R5dmUQOUgDbYYwX4NqnqEyJAcSziRLe2N6WYTsCAwZxbzW7m+/F5xtUrAOnUSGYhRBBd3kT6jClkHUCtDYOUKMkNwT5be5xMWqpTANJSmDOJZtnJc/by+JgYtPkh2EQmioSlITLypnJCjcBTeRu99sAV8tmVN/rseyekEWYF3Dtsd2vBmYza0FlMPlAY6nBZzqYF7hiMV+KAQsFB1EkhIBLtuRBYMJa2JtngFUBEoy7JHxNAs5IHWWG1hzc4LoUabamIJG5AZrfe2OVX4rmFFSqlJVOigKJAS6iA5gEwYdmIPdwzbIZxdSS6HZkiCIMv7T6XbFNJaLrgRKZHKup1C1jtHn6if3xicul9vNm3h2LNYeoxmrxIpgngOLNvAm++NV13gjaRFxuQe/6euCAJBVMqmZpoCSUMSQdwBD3l59fIYW/DIHSQ2kMxeREAuNLl45HONs/XBDqQ4SGSHZyYsLm/TczgCl4oiq9MoKA0K1KA1BnYhIaWch5ONrWGJU3XRJolI0vqWHKhD9X9tgPbczhc5QnUqSSxYGCWJsWad56thhlm8iolkLUA09ahPmxM7/vgatTYDStwBciGAd23LuQSWkQwktwowta1LSDZL7EgAabggnYsCP0gYVZ7Igput3BckMLi5Dc2c2uS2GeTrg0wApiXUom4JBN2dRZizDAyl3BIkO4dDgSqCwSYJgteRJEiHTKRzC7C56r4edX+odRDFL/ADJJB+VQlL6Tfp3Z2w0OTCnKVXAc3JKmLuzwQVAHazxippqPyi+7amcm4kt0rkRYsZwfTpkBKVEltTbJALfKBKQwIufQYDy4DtLJ8sZuk+TWS4UGPyFz/aCyZcEMBftcYZZlSUJ0sNQBYgmH7tft543VlARIBkgMXUCxZx6GRMX4tmKAYFILaSHGohyWYy5u7MIfGedWUjaJwgK2cJAZ1F0lgOkA3AgAG/d7XLaUKJXdLhmYlQMu8uAzl/V2aTlWQly6AwAJFli76SzvsHfdxvjTOZyGSQFa09TBlIJLslukgKId/wC4bYsx2OBO/A5nopgYMOQdemDqCSBAfpAJ/MEgXFlW9YIwPQputJS5c9IcsYe0u4Dgb+rYZZ9QUAzpUsBRO0kywsQlItwIOFWZATKqhSpI1peXaEiOoMzS9ha2LsYKhJbNmnMZ/wB6uo1BJlqqjLU0ssR86FJNw4UICj8qtUXIeSwxKlUFE9KiyClNgpWpeltpZwLalcMAatYmWLSQbu51O7S+r/8Aoc4zGWZWl4BAmGLgu9pBB9DdsM0yACMf39rEHTuTL4+koJUwKnSAJVIdrbAB+XZ3Lb1aq2W9nck/KHHbkBQYSWOF1WislQbUqmE6tBSrSEltTgkKBVw4kneK1EVEJdQIuRfpcXbY7ki3nh3lr4gR5+Cd0SLQi8wkhCQkFakAJIZ0aVsm/dkjl1gA4GC+nS8MEpN2cqJtDsp37eWLVajuUglZShIEggkpGoNe6jiKQhVIAqRTShT62W5YB0pCRpI3uJO7ydRcUJkWQCXKW0grJ1OBKRpU+8limOw5w0zyfmKUhiEw7vAUdA2FwHM9PDYW0aQTVVqUYQuo4DdJQVAgl/mdIt+aBwRppqhdIqCklQZZADKYGo5sAGADXuIdnOMyjnK2ylBiTdzpB2h9Llj+VLNh3l6hQQVBtL6ioBlOt2Aeemmon/1bGSaHwaMsqs5WgJBDMHSSDdkgkeYPDh57O1EApKDoSWcApDpLFTkOoECHMjVyWR/bHcjO8Imj40sLYg9DMpwVBT6tz1De35e5bzI58KWpVFBA6U3ZLAqEvBcM5DSDaCVFXxEAo1oJVOoKkKdIb5Q92BA9GbG2Tz0BJ0u4DNEByoNf1d44gO07MtAG7+n2VW1SwFdSaamYgXSAoxpJGyzeBxLi+M6NSqJ1A3cySC5YCbAfphfks7pQQqQX0AkguWeAQWEG8kTfB2eSF1P9xxtpBbYu7X0kRe3MxDwG4W2nWa5quK1QAakhR7gcnt6+uJjzL5xQSAASOVaiT3dIbExndpkolxnK6BOTUyCo9QYQSxIHKpFhPc22wqEIEkrLmD2mfQh29tsTExmpnVlepCupIUCClwTNpcWdrGcVoFDaUoABiwZgDMEExpDR83bExMMBYhLU7NgvCtmIcxYn9IhsWTVJggJDB2eBGp+ZP3GJiY6kZSUiXASpmsykoWlTEMZKbAhnDEH8qu+F4oL0pStZLFxCXeZSZKQzMCYu2JiY3uqOaBBymcJRSwCpy5JmyWYbMR2O5+uMFBkmoKWhgCylaiDylLlMEjh5PnMTCUzMhSCzySyVuVkrDgxA87BQBYhmPnfA/iOVQD1DqgqILWEEMm1x5j1xMTFm2IKYDIV8plm1LFj1f8SNMENIgkEERtjalQWAUsC5USSzuRJd3Py6ru5xMTCVzMuKmcR1hBIWosE6pJD6meXntB39cb/1FRIUASAQkiYLksVDeQ0vfHuJjDAc2SsoJzyKpXoJUUgRw8lg7AHm14jvhL4nkPhgaVQ4YkfmL9ImPld4HbczExSldoS1wC2e/wAkTlcopR6XJpBPSGBKl2kwQCAJn9l2cA+IRUEuAp5YAAlgIkl32eLOJiY1uAaGEbxKjVboDSN+fMeylTJmqkLJggU0hLAkqJMOwAAKb49zVFJT8RIBIIAIcOaYQOoEgElJ8ouRjzEwxHZ1T1IWcjsuP5WKfCxqHw1DUoLTvAcHcD8hHqPXAea0A/6ZCQUBumOntdyCZJJlrRjzExZj/wDnp4n0jHiUQBsw7iY8IPumWXSHTJ0hKNahCtKB8qS11KN+EjuDlmspSqISokhk9KQVhCQpykncksS/CQ7PpExMPQAcHTuE+anTysqFN0pIjWhFMEmdCdIcgWlCdzvaMbK8RT1JKXYgKPCfytOzfe8xMJVILyY6sg7eVtkM8pCGSNdw5JALklT79IC/Wz7rM+s1FKLqWS4BLSEAKbsQfo++JiY0PANMHmQqfaChsslBXpJPxHIUSGSmdJZpPUQHvcgHY6mnVATpOpQg3IIJTeEiTeT5xMTEHCJI4pSFumppKbFblJB3TASCW/uURb6YPyxWUlaQAlKgT/alSyzkapcarDZml8eYmMznmmOzvIB7pCRmY70xpVlh2Dybm22n0a++JiYmOd8O0mZK3NZImfT9L//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sz="1800" smtClean="0">
              <a:solidFill>
                <a:srgbClr val="000000"/>
              </a:solidFill>
              <a:latin typeface="Calibri" pitchFamily="34" charset="0"/>
            </a:endParaRPr>
          </a:p>
        </p:txBody>
      </p:sp>
      <p:sp>
        <p:nvSpPr>
          <p:cNvPr id="80902" name="AutoShape 10" descr="data:image/jpeg;base64,/9j/4AAQSkZJRgABAQAAAQABAAD/2wCEAAkGBhMSERUUExMVFRUWFxoYGBgXGRkYGRkaFxsYGx0aGBoYGycgGx4jGhgYHy8gIycpLSwsGB4xNTAqNSYrLCkBCQoKDgwOGg8PGjIlHyQpLCwsLSwsKSwsLC0sLCwsKiwqLCwsLSwsLCosLCwsLCwsLCwsLCwsLywsLCwsLCwsLP/AABEIALcBFAMBIgACEQEDEQH/xAAbAAACAwEBAQAAAAAAAAAAAAAEBQACAwYBB//EADsQAAEDAgUCBAQFAwQCAgMAAAECESEDMQAEEkFRImEFcYGREzKh8AZCscHRFFLhIzNi8RVyQ4IWNKL/xAAZAQADAQEBAAAAAAAAAAAAAAABAgMEAAX/xAAvEQABAwMBBQYHAQEAAAAAAAABAAIRAyExEhNBUWHwInGRobHBBBQyQoHR4fEj/9oADAMBAAIRAxEAPwDh/F8gqmhFVSPhIqvpCFfESpgkgsS6W1Dtw2E5zCi3WOlpL2BJTLRKj6nyxTN59dVta9QSAADsPL7+mMKhcg/tHo2FcZNlkhOMxmKZUClKKbJDkOSpRKSVhRcgwfc8tjHxDLBFUmms7KT0rSeplBgvqDAiXLs74XKQHn7/AMY0YPeeG/bABQTBR2BCnknVck7uzFyb9sA1FFwPlAB6SXEMSwLySJHPbFlEkbMf8bemMM0JEev3GCiBdWoVWUksTIYT24x0WcWutV/qEahqIuoqI2SAQhLpEByBc4S+FeGGtqYtomz+nmwx0/hYWhPw1pgQSkg2kQQzsHcdnDviVR+WhNC2z1GoumgAg/KqWENIQQWdwL8w2M69EmohalJT0pTp0A6iCpHB6nBDs/WxIk42qhNVIUoqKSXYGd4JYQSCPUy+JWycAIWWJIRBjUoFl7/MY8tzjMKkAh3ojFkIvP6qaxTSk6Y0lOosSlLO/SqZM78YS5rxV0q6ACsDUdRPBhzFpu+GlbLVxTCiVAIZyiUnSelRTDPa2wsIwq8UJlakMuqZUQ3yhJ1JSUxq1CQWvHFGEHrrvQyg0VSYL3Lk7+ff+carqKCCCxFrf5xTJ00qQoquDEtPl7YOy2WqVCB0qDsQpQTa4PUCHj1xd7gLlAtCCy9SkrpXqSrVCoadlA/lBmJv6O8r4dQCykg1EkEBSg7aXHTpPJSYcsMT/wAUEmoaIPxQXSSflZtQSA4JGoMT3DgjBlLKrCwoVCFQFOh3LAkioxBS6UykfzjO+oHAwYXI1WUcjUolQ+UkEkaCQo6C4KwWc8ggGSSnrZaqkFICHQf9IK0qXd1fDXwCl2LX7YaZaGQtQVKlOklnZIc93IIMvG4wJn6y0U1nWUQrT06gUpMFwHDpNi4e7YiOy6B6ddcExgJfkfFkqH+opZYaixLyySIYEkMdrnk4BzC6Z0/DSAlmYKOp02KklpIngvy+G9BOtlVn1KA1LV8ykq0kaSlkhwFfMXtPAXiHg6KfUFIJ6oSpgC5KQ+okw4ctIDwZ0iOsIxIS2rnlqDkCAxA6WHYDvhr4ZQ+L8SsT0rLaEqOxB61VHgAarl2FsC+D+CVa4dOlKbFRIYEBzAc/THU5bwylSRTCXIBYqSSHJ5lnsWaztOA8jDc8kAFVOWRTSEKWydJuxWoEOQN7kXcgkM+AKup6lILKQ6iiElLTGpUpDsSzmAdLjDQJkoGn4aVAHUkHT1ApALN8pMtLtvjX46jJVq0kQACHDsUlpvvbnECb8erbk65rKV10tRq1SUAE6Qr4gW/cKdMi/mwwZlM0hC9aEFSVwFfmJcwACTq3ckDp4S+MPxHSUh11EanVCllwXDwEl2D/AJt/VwPD/EgoJBS5cAhKR1JYBpUwkCW9Rize0JQBhFUPDVLUopBLLCY6gOHUIIIF/U3wXmsmErOquaaSpg56SpgGJs0qEhLDlpGyOdVTK7hKikpBL8XIu6WDs7zGCs6nL1kqCAg1Cdyy1Fj8rkJcmLsWSzuMdUDg7kjZGDPBSdVNQUgbOCS5m/pHdsAeIa0K1qASn4alAdMhJmQZL6bcbtiZbwsUWKlOCkj4YUnVrcC7sdLOWCrAd8BZyuV1iClwqC540qZzJHSIaArnDMAIkIA8UV4dVGhD1NJSghQIChqIJJZ4U5l7vsYwP4oqKQDr6ykBYDgKCgBqIHP22Nc3pSdRISbaVJheoz03djDB5gmWGzdPX8M6A3xEpA0gajAZSgl9twLMHvjgmTih4sKQIAQQHLOooTCkh3CoBJIDH5fXB3haEBAWohSUgBegHoJbTpCV6ioBIULElUlpwtq5BYCxpZVzoCCkAsAwBLMHaQQz7nFUVZEp1JYqAClOo3PzBn3hy24DY5jgLhAhTNeFUaxBQpwgaHLAkpJvpLEsQN7XN8TAqc5l0jStaQUuIQsw5IkXg7zDG2Ji20PNCFy+oM3bj998b0sqpYcd/oL9vXBivBKkhKFf6YBL92swm45M9jjKnRcgFKj1lMQH/QYXUDhdF0OKABYqbyn7/wA40yWXWtbIDkglIvad8Nq/4bUkg6k9khySR+ViB5vwDhhkfCBT0kIPc6lAC0W73gz7rrQ0lc4pwCVBmLGIChE/XGVczaSR3vw2Owq+EA6yAkF3ZjMyrqMP5nezYU57KEKBStNM3lTEPEESwmSz4bWhEI7wfw8USYAUE9QDyRZUhw4ALTcxcYMpVAq6dRN0hmAMflIBEN7YCyPi50imvU4OnUAVDVwCYvx28wypDQdRUQGDgpfhgGMG23fzzaTJJymAWtPKrYdJLS4GoaQQ0lti0F5ewxCsJBZhqSGLEhnMdN1A7jnyxagsBlJnUw9LNJebv6YFqZ2mFL0H4dQNqSoOQHKHTpDs41sCD1AscTc0700LaoUliiTYOoNwSQTLM+mHdxIwJn6wWpJVSUFMJYFCGIUFJJk7AJJ34Mk5HJrCWIDwTI6klpchzb3bkgD+I53M0v8AbCKyYSCQkqGkWdwVAkmAGgQcHSJtlAhenw+gUa1U1oN16ep1EuXKQTBPsLthVmMqhFRBSrR8qlF+k2IBcwSJ7PjpV1+h1AoA+YWLN/aqR7Wbywt8VpqWU/DCSrU5KkiR8zHU7kancGdRvhmOP3Lu9UzlRJMq0JAcKfW5uXE6gRcQ7eh8/wDNIUnpWHgEEBKekgwNQPUNgbP3GJmM2SoJVJtCUlgS6QAHJF5A3aL4rS8NpIKqhbUFEpCiWSDcCAXZoP1disNiXJDC0zK0monqUkjXZIUQnp+XTcFnkAhowZ8QFBBTqSQl42B31FzEsGAHmMLkZ2mlepJV0IaUmFFWrlwAEv6nBWXUFIdR0i6gCkpJ4cmfy+2C5g0idypYKVNIKlaCouAQoAJUoOUmRIYPJZ1E8jA+boo+IU1AQQEksw1KG0C3MBhtYDzRT+Jq16oltXCur/k7Dcc+VM7m0Sj4gWE2caVBmnWeJHUJO1mfRYacIFEqWsIFKmGaAyiEgF9IUVqJsAwBh/XF6mZUAE6FnVJ0AFlbsVGA+kuQIa+EdPxkioGVpdw8BZdw6mSQbANE8tieH5sqUahXIsCUh7WBUxYv5hoFsHZ2QToZpSQ56XP5pZ23CiCWG3EzjbL1ypOlYcKDhTSsAs4abbO/7Lhm2OgIghK+Op7JMMSkiJ6j5MbXzWlPzaXDlSi5A2MOSXJvtZ8As5XTwlnigQofD1RraQp0hg6XKQdJAsGsD5BI8EKKiUpepIgdPEyeHbvG+JmK60ddNZIIBUqdOr1c+pfuz4rT8WKhZILiTs3qG8/LFQ0jCQpoKqELBqUteoEMXhQIT+U3IVIA3DcBpRzlEBxSSATASA5LsCoyASTcu0B8KE+JFVEaSTU1qXAlOrUkAESTP0xoEVUqTo1JJAUZO7ggJaCYAg+lzOo0ON0ycZhesJKXSUpBQCpII2cN02APmkY5/O0NFZKgsulySVOQ5s53fTPc+jZGdWsoStJQklnbUohLnSUvBJcNF/ZHUzFP+pqOSEo0zAdtIO0uHHd9sGkNJhdG9E0aJJK1JIPypdyETdKubTwW8xF5FaaiDp0qdLpTqf8A9ikN8oaQPzHG39R8SoqrpVJD2cJS4BcNJUPRiByBkeKqCgkdS3dLsydrd4fkC24aDhcnuTy6kpVqUJKnJLAMDdzBCgp2CpDB2OAkQoqRpGlLKU8GS2o6tS3LDpcly/I3y+dS6viaUEJAcKDq1Fjp1J5ggMY/9ThL4xUWh0AlKRISGvuTdnm5ttgUxBQKHz+aQKtR0oJ1EupKhc7Nt3YPiYUFLklvthiY06QuX0Kt4SkJC1oZtLqBglRmAoM5O/OL0PDkpWDTJZtRQVOkQQwUqJBIM2e2PMtnuo62QwdQvqJBgsd3L9++L/GSqolVOqzBTJYRt+a0gnYyNzjz21Cma4FD5vKKBUlACikEp0gaksLaX6kkp2JY+mEVLxWqVaFVSkqLuv5eoRDWkzjpM9XpsoVUrSWjSotBJDJKmUNWwHBHOAczSzObKQijUUm4UtwlrgaoBvw8XOKscZwlJTDwsFYKKjlixCTp0uDYg8l2+nK3xzJCUgEqBABTqUye7EB3+7YdeG/hSqlQVVXTpi5CQVrJ7l24l8M6nheV1PUKqn/FRZMf8Us58ycI+oG71zhIXB+GINFlOxHzckbhjEtvxh3RrGuGQhZNnQHPZ9NoESf3x0qsnlwOmjTD/wDEOX7Hy3fGlPxaokBCVhIGwaB6NiRrasEefsClbIPaK5LMeDLQqaawFpMK6UukySGjTqDlox7lla86VJQtVQ0E6kJl2UEuJgMEvO5x1VQLKtWlCiQRqKXVNw6iTMYV06Shn1V1IJR8IIggEl3JIZ7k3vh2PDt4PdPvCrI3oYZGs7tUpzIKVEQoEH+4RPN5E4t/41awehaVJI0uCh2vMAz+YMSDIDjT1OX8WohX+2oFr9JIcgNyMF0fHKLfIs//AF/g4EmLjrrmua1rslcDT8Nr69SgpRMMqYJn7PA8sGVfA6qghQBUpCViGdTEJkF3HU0g39uxzWfQmnr1P/anv/yf5W3vhErPVDICR9y9sTFQ7lOppp2mVymWKaNVCusVCoslJZVMJSsKRpSOk6mgbpjfGlTxtNSoEoNQqU2pKnBcOJCgGJA5P6nDmrl6iqlNYNNKUEnSLF0qTYCIUfYYYGuXcBDuPyzewLXOLbQZjrr/AFJrbuXHZvKVVrCQwUQWfTAH79f3OJlPAao6CROp1JYMkiSUgMX1APe7WOOpz9YlVFQSnpqdTAfKpC0knm4P3FsrnGBUptS2KofTwm7dIJAbfUdzhDUcPpjy/aG0gBc5mvByBC2KlfDdg2pYCg7An+36eirOfhXMAlkhQNmPPD+2Opq5pwxU4VXpkO4BCTTmCHbQWfgYZ/8AkzLFRcdifTj/ABgms+BEIOqSLL55S/DWZdjTW9hDgCd/c4e5X8HhAHzahciREszW2cn3x1Cc1VIbSocyx/xiD4pDRPNub+lu+AalTiPEINJ4Lk0+Gf6wABGqnLGQ6mDahuUmO1sNMx4PrSEqSY/MAdUMRIlyQD52InBo8CrCprgskJEMxBUqGv8AMcNKeWrw4c3Jdr7/AE2wHEn6SPEe6s/UcBcYn8Jqd9NWRJZLGf8AlPlgSr+GRScyAl21DdnYtZ+/bnHfVMtXb5Za+r9WPf6HzwHVoVhTWkIJcKcOLkGI3tibazwLnzH9UgHzeVxfhHhq6tOnpV86mACmYgOo3npBP8vhvl/wuQTqqAaQPlUSVKMwb2Zy4nGvg2RXSy9IFCgtCtRGmQ+pJHqnSPQdjjZWdqJUSpJAmTDl7374ual1QuuhU+BOovWKtg6SQbMS8mdTudu+EuW8JGnMVAtX/wCwqmlocANqL9lc74dVs0oG7Ty9zz5YT5WqRl0hVjUUsnl3T6kg3OGa4gZTAkCUT4f4UuqdQOoJIGqdRIJD7GCHvDjAVHwZ86tGtI0U4JuogJcAJcOQomeDjahnRSBKSQxYNN3Lh8LKGfV8apU1MpafVmSPIQG7YYOJlBrgAm9LwVZYpqUyogukhyx06iXQQQxS5vMSGwcj8FL0qCkhSnY6FJJ5/NcufL6YB8F8TWC6YYl+fMj73w0o/iFamZWxj/HaMTdUeCYXB4GV5/8AhtEElac0kqLtqQY8xSbb6YmCqXii2/3FDy/wcTDfMnj5Jdq3qEYv8OZZyTTWCbssgMeQUwDPucXHgmWI6UKJO5WVWhjbbDpFempxpUs2uT9LYEq5ZR6UU9I4B/U/TGQ1wLG3iqlpAsZVaYpp+VKXSGcJmGEHhmHp2xoalTcH0Y/oPpitDILspIADfmODTWRTEt79sRfW1mGH8pmtOXWQpyi1SAE7HVfzYKffFleDlQLKILXDA+5fGa/GkqhKVETAcGN+/tzxjLM59SoSlQHfB2bjBPl17JS6nHFa/wDgiP8A5HflvZxxitTwlpcDln/jGZpm7sb/AGfX6DGqyo/Mt/2HvZ+OcMKQe6JU9bDbSs1dNiQbAuXP33xmKaqkEEtvb64vTopLDVuPZ7kYK8RVpphKWSH29b4VxdTPYsOKUS4EnAS80EJuvewkffpjQZzZAPF53/nASab7pJsPTscMspVTTAIGo+TX82+n8YUPAFxPXgkYZ5BZqydQyUx6Rj2pk1hoNp7N5PgtfjSvypS5MglxD9rt+h4xlU8Vqk3SgbluPMW8sFtR2WtA/H9VTsgMlArW35CO8kffrjL40yJ5AhjwVb4bZFJUS1Van/KkObScb5jKIbU1QjlwAT5gevtimqo8fpLspEhIl0VqEAvtDYoPDKioSl/vZsN05mmhMocvIKja43sfTG9PxBkkApSSxdCWf3/d8cWkC/r+kuyb9xSI/hxah1L0j5g7AxuAJg9sHZTw9CPmKleZh++DClbEgkg/3E2vG259sC1lMdSgxP25wrHNw4hNoay4CMTnkyHQlOxSHJ9Tb79cVrpAupTi87dr9/pgbpZ1dMncAvfYNfnBFPJUVSSpQhvPtiNQsB3qrXOdYQtUZxIbq6Rs0djHEYIRm3sX8y5bi0eWJR8JpQyUwIBfnz774pnMwaaVF0MBAHba3cYmKgdYK2lzRLoRH9UpnIh+R6Xkkdhi6UVKvAfgucLUUfipCitSeYcn/BGDqS/hj5i/f2G4M89sVm0LgZvuR4yQCP8AaKi9gQCRZ3cptNxiVchTUSNB8mCn2bC+t4ys9PxGeSQGI8n3jGlPxTSkkdSdL32PYKuT5YbU0nTAlUBZhSv4HSNvhzs6BeLH9PLCyv8Ahql8pppMEsDIfv6P/wB4JzFDLgq/0qOpwX0AXLk9MPJOom5fBlSuWDUxfcuPoo8PhS0i7Z9lxaDZcvmPwTRIOklM2UP3HfAFT8B6flQkjznve0Y7w1HYsGOxDHyk/tgZdLTLs+x+/wB8FtdwyUpoBfPav4eqo/8AjYgwWIsx9d95xEZbRsSo8Qm2/kfpzj6KzlQIDbEwD72M/TFa/hNNQcpSDMuw+l8V2xOQpmjOFwFbN0w3zfKJCXB5Lty+Jjrsx+HKbwTbt++JinzFMWSbE9QiV52GT0gcAfvv3xnmM2s2DD1LsdvZ8Xo5dLh0WEFT+rD2Ppj2rnaYPy9xEm8/fOPPLqf2gk81Y6ouYQWZzK1M6iXff9MYGkzEwNjP3xjbMeJE2YdhF24HlgQrDOTqF5u7G8WDX798bAHRMd1ljeROZW3xQLz6MPXtGL0lJLQ/la3vviuWo6oCbFxvwI4PB/a5lHwqoVOhB0glyrpEXjaX98HacvBLD3YQ9bw3MVEFVFHT/cpQTJLFiogQPTASMlVSNK1AqsQCOS9vS+O8yVROhIDlkiDYegAA/wADzwOPD6SiSUoVcEJASA0ncmO1mxRhLO02x9PVah8LFwbrkkBQIgEji8eW+N1ZmyFsQYYlvvbvhrmPBOlaqalKDQmFNP8Acnf0Yc457OGtT+dJDG544G1w2OdUY7s1c8f3+sqJaWfUERmsoADJH1by/WcCoyb/AJlG1zG/nED1w9SoqpvADQT+4OFNeqlMqk33+gxCjT1vulLGzK1y+TfUQQzyf0vA2wShNJ4UpbbPeBPPyz74BRVVV6aSFVdInSwFwJ++Me08jm0yuh8NDgO6Sdtkkk8Yu6rAgeXV8Lg4/a2fwm9etUUkJSQhJcsDpEAgwOz4ErZFZhayR2O8Di8X7YCC06g9YhgWLR3AG/meLcsF+JISgdRUe+7GW8/o4xB9KoIM2VtTXCXeqsnKUkB2eN2tZyfbGIrUwoNIkm0+bzLm3OFOczxVqAgqaRDkCLngBuw9l9HPKKtKArSkEOA0h3IJ2cKtcjFNkG38fDqOgpOrgWaF0qfEyQkhhI7wbj+P+8e1s6GdRAgweZl7N2v74UU67S7qgqJeTcAC/EjfHqKwqpY2G0W6ZD7fuBhX6ZGptuXn3z1lDblOFlDOwNre9uHYYGVnwFICEm94eNrsGf6DA2XpLkuGJHMcSYJuP0wwVlEg9JAOln3L38u2IkMLoIj/ABUDnELM5tZputkkB0h+Gv3/AJwGUCoQ7jkEnyj729ceqyHyyRqhj7Nfz9/XBmUyuh+oEgX4uzluB9MF4aDLTPj1lT0ue66a5fQlICCSBF0l+Id55xc5dKkuQRe7X++2AP6ovCnIsBc3eD2b68Y8VVkEuXEC4Lnixt54kSdwW4Obhe5jw2kpz/qJiFNqB9rN3OB1eBHSyKiVecHnu/GCqFU6y7ghPndwG25BNw20Y1o11FJKUu8DUSklj+U2PkWvs+GDARMcPPCUsYchIM3lMxTdqZ2LggmPL7jA+Q/EhSWUDBPInj3fHUDxNAIE2kvDRYv1ByPJ8TM5WjUulJU2yQSz8s+2LBjm2Cm6heWOhAZbx8Ld1KAZrn3BcGOxGC6fjlP+8E3kA+v0aBthNmvBC+qmWIDMIe7fthXn8qtBBShTt8xHcwG+v8YzgzdTNaowXun1SvTqHUFG5GkBJGwgtA9N++DfDqymI1OmG+XbYMztwSI5xyelTDTDwOfX2xfI+IkBeoCWcuX0iYYgz/OLsLTyQZ8UAe0uzo1qgfUaRmIqIjuApiXeRiY59fjcw4Aex0i92T++JhtmeI8R+1q29PivMx4nUUogWvDvs/0Z/XjANAqUohiou251W+X6PtOOkyngwG1yG9We36fxhplaSUpcEX3jzLAYQNDTwUPl3VDLyktH8P1SAQbBjICQWYj/AJS+7NAfDKh4IlAdbLNmTae7h7AYYKqHTe9r/TtOF9aqoCSwfafu+CXxdXbRYy8LzOgDSAdEiAB34E2wInxFaQVBeoSySCWa7k3c/T3xUpN7y7nu5j3xivLKElwdgB+jGdsRbUmYHIdceBkJHPO5Zp8QWF/EUkAsRH9pIVZ2fpAkPfGqPFQrQrSAx1SACCXgtL7md+2A1UyA4B0qMu0iOA/p64isupTA8G1i1jfy9sa9Z0kSJHfJ9RB63lR2jwMpnX8WdIcmS8RA/Q7CMeElTB3gEgyDH78YV1KIQlz8v3Affzwx8OqkspLEgX2PHm2M9V+pmmBnPXJDaucYKmZQQksQ3ASot7sBP2cI6CQtUuSfpvGOg8RrBtU6jcEAgMLt9Wwi/qC4Nyxfs1g/f9scGnCjWjUF0PheeCDMhmAFmO5DbF/Z+2Cs5mwpAAACiOZDglo7jCHL5j5iDxZoLly3v7YwVVUVCZO794H1PphdZx11vVh8SQIWZ8OWkuXWUkEbgN2tsA2z74pTWoAs5DANJJbVv/7Yuusq5txcMY3788HFqWYDkEbXfuZAF4JvjUxweCXWx/f8Wbsk2ss0oZntu4dti7bsB74rWJTDAjq8rG3o/wC98EVqm5jU4huePW2K06epRHYsHsASYJ9373bCNMtkEcc5SxwQSyXLtALWh5vtIB9ce62USOnuOwZm3f1t54YpoFx1RPLP0wY+mK1cuJeXLcXLmeXU+FdWBkHrrvR0WyhMrm1m/EgRLiD6ke+GFHNSACGMEix2ge3EYHqUGgFzEeRP7S3bGKS5BDmNohg3cwG974DWMeLnyxwXNLm70bUooJLVCHBMXLFt7XAn6vjf+mJFwEiHe7t7woYT01kkMC+kB45cBu7A7T5NginWWlJ1GRO23ANwxI5icMWUxTEEzvx5WVG1WnIWlXLqKh1eZG0b9h++ImsQpiTtyNpb6WwRl8+VnSwe0flEy/kQ+LWCo/NDbJBb2IB+l8Zy1178IE7z0fdVa0Ou1C0c7ohiQ5l7OAJ7D9Se+LIzpsCYdpIc7/ufU40p0YDWn5mfeZ3d/bA2bQ4EnkcksWIbs3vvgiGkx3X/AD4dXgpTqAsVZNJS1akqmwcm7+9u2/pjegFpTtMli7klnL+Tbb4X/FCWUFSQXAuHu/e31xl/WEJAGos5J2d7sB5jFm0y13aF8wLcbGPHmla/TldEkKS5+HdpAcfSPs4vTQgBlFRE3A/jfCjw78QkBqjFG8Q7JYHtBw3R+JAXKUOolPSNA0hwASTxfmO2FFIPtOcTFvytVOsx+9Zq8EprkcEw1m4cc4V5rwoAMAp+LH1fyAx1a89RKXYGOZaO8fMLtjJfhykmFpIJhKy5Lz0l+oMDsLYU0zEjB84VH0GuC4ZVBcW9Sx9cTHY1vByT/soNhsRGwcGMTHaSbwsnyreBRBqKJ0pFy1iS0+vpgrLZMJ+db8CzT2GBP6wE6QDeSCH3EWYSJ8rM2Pf6spcMx1OJLbn9CYFp9VBAuvTaOKYf1JslJ02cjYszhRmceoz1QmQSHYlh9/rgVVcjSR1EC5NvJv1x4a5APQ1uxmZAndsPq1YKqFrVUFSrSB3vNvd/2wqzYUEtpYzcO/Lvc4pmagCzZQDF5KRZiT63DzjJXi7Aw5Pq7WAYwe32czicu8Vnc5u9RS1NBBZ7TMhx9PL1imsswEj5SzMLtFuPX0xK+YBkWbgee3l3x7TXqkAN5sH39HsDwcK2o7eZWd0EwhPgqIALOGn/AKPpg6jRSEgKRqAkaQr9pf1xgln/ACiR98f9YaUKzj50+rn9cLSdqddSpsEpX4lTSEQlQFukKgept9MJqg0ly5MOLmd4v6+wx1ecymoHqEjYkfcYSIyqaZYB4Ztha33uMaHO0mylXp3lZZSjqEQRIdoi15EH3mz4JRl9SwHjbizufV/pjNJVqDBpEcP3957b4YCkSl7drx5btibXgpqdIFYnIgpLsAXiLOBIY94POBk+HaSSVgvIF+Pe2G1OgkAgiAHLywDP5DHgoU2lJFnIO54I288P2iMrR8vISQ0pJlnPEE8Pwz4Jp0Drg/MNmLaZ9nwZVpBo5fv998WQQdgDckmDDfx+mEDhET13qRojCwqJKd9TmQ07nf6T/OKUVu5KSCHa9wIPNxbtg5aGZ03U3I3JJN7A8YlakoqJl7b+Tfrbtji6LLjSAShVMg8iN2aPv7OMStpvYekAsDs3th4vIBpGrfeI42vhavLKKxEHl3hn24OCC9l1J1KAsKdVJU52VA5kv/MY8rM5LQkEDuBuPJmf6vgxPgYfazganngxt9cD18gUEkOzFnH3vOKPqF31Z63pXMfFwhEZkwQGJMPc+fm4xSvVVIcgWb2cHB39OpiZcho7/wBx4/kY9zGVAMgFj+l29T9BgGqJLglFNxQOXUUqsYL9TbyL94fBCMzqISlO8T3/AOsWq5Mqs9iNwB/iB9nARyqkF7xG/r+jf+2E2gcByXQ9mMLVCg5cssOCYnl9n4tvjCrSAfdvZosD3f64JqZZ3ALB7bgzZ73MnGi6b2lw0SA5ge325xqpVHahvv15Je0l1TJwXfS7Tt0u8DZm4MYyppUCw3HuAzzsRO/GDaeW0iW9ReXIJPnjBFQuQkO7T6y/nzjssBH587KZEXR+T8S+GXKXLAQWLP1STEAWLHSnD3JeIJNNT1CxGrqAVpKnYMbsUj1OOTJAUf8AiRfYchz67z540SvSlwflUCf/AK7+wb64IADQffyha6VdzBBXU1M6ikdOtfLpEE//AFqJG3GJjlcxVqLU4QFswcm3IvySfXEx6LPhSWguAnm6D4LXtgeCd182UvPzDZt4HrYS2LupVNnUnhruRHU8A6m7jzwqXk1qLlLht5+UbMWni9sb08uvQQCA5kkPci19ku6WnHh0naDqm6mKhkynIzKelL9IY+0PyA9t74mZzrkRG4tJhywc+eFmWyy1AmXM72DkCRHM8nnBtHwxZHzn1Ts/Djtglz3m3X8V2ue4YWH9Qd4BPzSDHGwd/wBecbCkWEXnlnk2i/6+eLq8KAP52jvaSJGLvoS4Ei14bgMfLtGEcD9JlAUnH6lgR/ckz5F3c/o/3aqUgWSQdj5Y2XWUpLkCZmYjljbtvjFFcKLEaW/XgMZxNwLVNwAUrZTVID7NvgrJ+HU0MdI1X39y/tj2mZIIlyPIj6NOCvgWZwRJI3Pl6Wxp+HpiTqKamxuVmuqQTsPp5OP5wrzmUI6lFpsPM4Or5crYlRTd9THvD/cYyz6wU6pLN3Nob/GK1WMDJFymqMBBJSlNNbjTtAJksX8vsYYUlmdR8rgPHefqP1wItbyCwfcW9Of5xEKUTLuAQHniSCwJNpa7cDGRo1tAhRY2LBb1lEXU8v7CO9yYHbjBaa5INxt67XnCmihaZKkl9oeN27KBcberY0zObUU3lRjZ4/Zhij2uaYK7aluU5okw17D0+/cNiiqYLH3IvtA83Hb3wMvO9DRZi1rts3v3tgXNeILc6CCQ2kBiHUQGmWv6jHUqepwaTn35pjUARmWKF1OQBLPB7mztDNvjespkwpnjaeTycKMl4i6QlNiLu7P5fc7YtRzBVsWS5AJcyHD3kaiXnbGipTBnQLDux79yQVRFkyp6gksS7qn5QbsAfv8AfGtQQ7q7xH3bfClXiBCyHGhKTr2LkxfzSfsYE8RzSqwUdWhGmDZiCoOXhmPrEjFGfB7R0l0DJtMTujjvsqNc0ptQzWuqUB9Gn/ckJKmBYEbsbk8d8M0ZIKPLP5cuokcM3nvjnvCVpQk3+cpTqnSHEAOf7Q4gltzh34ZVZLskw+lzqS4Yanu4DcR7P8TSpsfDRYCJ4xvt3ieau3SbBb1PBEiRUCS0Ahw/m4+98eVsnpd2Ztg/7N9dsEGqJAB7gu3aFXHl3wFnQq5UWIsNm7H7nGN7GwdIwi4CLIilkUAaniRazapAFtvfA9TwlJd1AyIa3m3EW/6A+NUSp3jeX4ny7YNVmFT8ocvPEhtt5fjaXCBweMJBpdYhC1vwrqkVUsdpkP8A4bA58Iq0wCUq0hRJYO4MAhiX2jth0iuA2zl+HcP58YKpZvpIIdza4ntL+XlioaBaETRp7guTqZIvAlPUyiXl7cbB+R7+fCGowAdRlVu7k+VucdHXFNZMaXdMXg7yIvgCv4Oojos1/M8FmZh74kQ6eyou+HAu1I6+TISFpTcE2Jdh1ecMW/xhbmqRRpBJaVDtJ33uZ87Ww68RywpjUs6O5SohRIYAMCNXYSxfZ8Lq+RKgAD1AtJYgOWJfsXDYsHFouMrFUolu5AhavygK+rdp7NiYtTyqhCgUH+0uD7YmCX1OPqo9oZXbUvBFu6yEvwHIbho2+74PR4YhLqA1EAW+Y95/S/njRK1qB0lJMNLuDcsCbOPPtivxdLuNRT2M+fcdgcTIbNgveaxo3LwDQxU/b/J+W/fBKMwDAAP32+/PA6arq0kGR6eTNwdwMaU6TMkRw7k/UzH3GKB91YQsalFi7ySzEuZ24EjA+h3ZgWaC7eY3wep9mfdm45IfAcpUA7R/M2A2M4V9yg4JeqkQS6oO0HAqwG6j3jaOBf8AbBufqsO9yN/4wLTdQf3u3/U7e+MjmnVCyOvZbeHlyGcuYALz5bkcfYOVSWCGL8uCRtwYwHTQkFiZ2aD5Pvg6gojz2gfU3P7NjRSbAhFrTEKjlIYfNJ3/AGA7YX5tSlPYtAYk7hxcBnljhktTXYSYD/xJ+4wq8TqmevSLeflv9MFxtKnVECSgzVZiBq8g7v3tbGhr6pFgdiY2f3J5t5YCXmy6Q0KJDltmeCdrH1xXNJJWkzqStaSAQEwmYO7azd3bC0aZccwL38feyzseUyYECCWFuwLakwS7nbGdXLdJMcpfuJZrzPG/fFSdIggSXMvsH4/7vGMKVZQUhyxbkmNSre1uXxwIAuqEg2KDrlVMMAdUGxlmP8/5wIrNlwAYYNZwA1jvf6+zvMVUoHyfElTpL3cGQTMglvRw7hDns27s4ATZ3BaH4kyTycWDQsVZkXBWuXrGkpTFgTBJezs3P5rcYv8A+QKmuFahYmJZvfmcBIUWSlaSwVAHoVOdw7HYfXErfmTqSfln31H2Nu+KgAEFZpLUelYKlSPkYkEkODeRdiGYmxB7DBQIqE2UTfc3YP5jA+erFadWudDqYWdhJ36mMQ59vBQDltKkA6St9yCS4Iv+Xs+7Rsp1GimW8fxg2T6zpgJxQzICAhI09Y1qIhTuTqLAC293JaIe5DPIAJOoqKQQBuGJEb3eY6r45fLrQQFMHDJVpglJsC6mg25JPbBC88EqQowqbRbSAksJASGbzDCXgS10auu/njoLRRrhuV0eSzCiWqGAUh9lOWct2LtjUUEgACoU6lHS5J1P3JNthwAMc/k/ESUpSVQrSWlw0Ekgw/uyVd8b5pR1D5ehlaT2AsWJHynv1KwNk19WCYDuVuXnZbWVw66YVlkFi0Bi4dxNvqOLc40CHVHnJb15wD4iAUb6iYZTEbgAkXJLF+DgoLCmIILEOwuIMsGL6rAbjGWp8NoZtDxI8P6mkIz4QO791OoMG4kXE98RGbSDCmJOrcswkPZoEPjwrYFOoB30u8ublueIv64wq5JRgKS+35QQSHdJPnIe+2IunCqtjWKWUaiVAkFpc8yzPffG6qTsqmZEyYI7c+f64Fy+RI6VKSRd5cl7Hm1xMbxjwZVQJKOkOQW1MTEtyxuIPOFaNMyi0IfN55aukU0qSHZlspwQQ7xp/T0xvlvDk1UqSpYKwykhCmIv6S/Al5scGJQlRAHDkH36WD8D3wszSEioFlI1gwU9JjbVYRLdjizagGUxM5WlL8L1wGRXUUi0J9oe1r7YmGtHxUJDKUkf+xlv388eY0aWm8en6S7PksM1m0absFR0lpuwhpYvEy94JyVcwNDJIE3LGbkuRP6egtZCbnQBpgn81n+VQfbf6Y0SUqDvHzFkmwl9jjGSIstCNQFJHQAkmXIDh+WDXJ/nm9EMQVHnckTz64WZgrSD8NevqB0qIToQTLFpDGBc2fB9KuWuTff/ABOGvErmrVRl2IY7l/NU/pgTM1Aq1/Mj2/xjY1nLadIvDf57HCvxIioQl2d+ozBcXsGJ/wCsTO66SqSBIVc2kgOOoRHygdrj9vTEp1nQoALCiW21c2LAhuC95h8YZg1ClJFQDSQCUsbwxEEy3G/bGXhmZUSylfESCepTBpdneQO1m88bKQAEqOjWNRsjtRS2ttRfmw5P1+49VUUW0sQfWzTN98UNZWsBgWszgeZ/KP5wuq54/EKU6jLGCXPaHPmL4LKepEYTRdUFJnbbiZLBx/3hZ4nV6QzgEWYGB3NvfYDF8iQ7ai5IOp+kO7OAoGGIsNzj3MdKNKVJS5lT3YguSXLQ+JuZB0qdU9kpErMgVBbUISwcl+m3JBiO14xn/XMoFIBIdxAJMJdtyBsZZuCwOfzoKlBI1EvIN+8Xs7zE4HoKJNurWrpZoaC97N0mGD7zei1jLvbMbjMLytUGSurprTUZSlAKVZBJYbloks47+z7BYJAUArcBpIBcwTsJfj3wupeJJYHSkElilBJSlLP1E6n2klQGo2tjamCspWbduH+aNjZjaNw+MpZHaNj11vWprxuyiVhSnJKRIKgzOyY08GWtIa74yy+V1SCEidnf5dwLH3M+hastpYlQhLj5iDqEAwLNcA7YBXmklJnSJALF5AJIkOCGvLHl8M0Bw1nCs8CJKE8TdDggB3LpVEtAeAwIJ8u74TU6AIVsplbveQkf2n3d2YXw78TUpWlRA6gS4P5UrESLjULEuCnCX4BCgFK0sSCxFrFj8rht/wBmxtpBgcZbPAd+FhqgajZbZJCSNL9QSrVUJFkBywAiWT3izYKRVAy9ikpUGFi7B3Nz1HUD/wAjhMF9cP8AKXbhwVEtYlnvDXw5TqSIVLlQIsCkQ7W6y+OdUERGSswdZZUMgUlRIVpZiVQmQAE99RWmew5Bx5XJFJK1AagCxZ3fUdxI7bnynRKVJSEhWokuSoOyl77ksIJDb3bFlITpIXqUFFIg7OokKgiEuCXEz5rTcWO1cOv6iyAUFRqLdT30oCZbyPAhrW9cFU80fiE2PsGfuXAYFjBnGFXLvoJWUjQVpuo9ChJDvZtizmCwxlW1nQHBWUgSUzd+p2I3k/mEycaan/S++fXgqEuJsmuXzIUOpwwZ3cdMOxiSdodXaa5jNN8NUljrOklgtEkuLhx9fdScyxShw2pgr5iGJENs6YFunbG9DMjVeE7yHAIOoAixB7emCHn4aoHNuE4qGm5dXllkggMVEgO7h1MwNhtaGIaMXOXs5AUA4tpOxADRZo798Isr4mxCCtJlhDuVGWYbcs4fZ8M8yoliKjuAqE6ncPIPnEH5pxir0HMPC0/g3649y2sqCIRqKwSQGY7EOwY2gMTBAtYPF6HPBEnUmbgw5Z3hgQ23lgCpnlIgP1bHtBMOQY5lrl8EeH+JBRUlglJLBYOoB4PziGBZ/K+MzmnBFlZr5TOlqKGU9R5dmUQOUgDbYYwX4NqnqEyJAcSziRLe2N6WYTsCAwZxbzW7m+/F5xtUrAOnUSGYhRBBd3kT6jClkHUCtDYOUKMkNwT5be5xMWqpTANJSmDOJZtnJc/by+JgYtPkh2EQmioSlITLypnJCjcBTeRu99sAV8tmVN/rseyekEWYF3Dtsd2vBmYza0FlMPlAY6nBZzqYF7hiMV+KAQsFB1EkhIBLtuRBYMJa2JtngFUBEoy7JHxNAs5IHWWG1hzc4LoUabamIJG5AZrfe2OVX4rmFFSqlJVOigKJAS6iA5gEwYdmIPdwzbIZxdSS6HZkiCIMv7T6XbFNJaLrgRKZHKup1C1jtHn6if3xicul9vNm3h2LNYeoxmrxIpgngOLNvAm++NV13gjaRFxuQe/6euCAJBVMqmZpoCSUMSQdwBD3l59fIYW/DIHSQ2kMxeREAuNLl45HONs/XBDqQ4SGSHZyYsLm/TczgCl4oiq9MoKA0K1KA1BnYhIaWch5ONrWGJU3XRJolI0vqWHKhD9X9tgPbczhc5QnUqSSxYGCWJsWad56thhlm8iolkLUA09ahPmxM7/vgatTYDStwBciGAd23LuQSWkQwktwowta1LSDZL7EgAabggnYsCP0gYVZ7Igput3BckMLi5Dc2c2uS2GeTrg0wApiXUom4JBN2dRZizDAyl3BIkO4dDgSqCwSYJgteRJEiHTKRzC7C56r4edX+odRDFL/ADJJB+VQlL6Tfp3Z2w0OTCnKVXAc3JKmLuzwQVAHazxippqPyi+7amcm4kt0rkRYsZwfTpkBKVEltTbJALfKBKQwIufQYDy4DtLJ8sZuk+TWS4UGPyFz/aCyZcEMBftcYZZlSUJ0sNQBYgmH7tft543VlARIBkgMXUCxZx6GRMX4tmKAYFILaSHGohyWYy5u7MIfGedWUjaJwgK2cJAZ1F0lgOkA3AgAG/d7XLaUKJXdLhmYlQMu8uAzl/V2aTlWQly6AwAJFli76SzvsHfdxvjTOZyGSQFa09TBlIJLslukgKId/wC4bYsx2OBO/A5nopgYMOQdemDqCSBAfpAJ/MEgXFlW9YIwPQputJS5c9IcsYe0u4Dgb+rYZZ9QUAzpUsBRO0kywsQlItwIOFWZATKqhSpI1peXaEiOoMzS9ha2LsYKhJbNmnMZ/wB6uo1BJlqqjLU0ssR86FJNw4UICj8qtUXIeSwxKlUFE9KiyClNgpWpeltpZwLalcMAatYmWLSQbu51O7S+r/8Aoc4zGWZWl4BAmGLgu9pBB9DdsM0yACMf39rEHTuTL4+koJUwKnSAJVIdrbAB+XZ3Lb1aq2W9nck/KHHbkBQYSWOF1WislQbUqmE6tBSrSEltTgkKBVw4kneK1EVEJdQIuRfpcXbY7ki3nh3lr4gR5+Cd0SLQi8wkhCQkFakAJIZ0aVsm/dkjl1gA4GC+nS8MEpN2cqJtDsp37eWLVajuUglZShIEggkpGoNe6jiKQhVIAqRTShT62W5YB0pCRpI3uJO7ydRcUJkWQCXKW0grJ1OBKRpU+8limOw5w0zyfmKUhiEw7vAUdA2FwHM9PDYW0aQTVVqUYQuo4DdJQVAgl/mdIt+aBwRppqhdIqCklQZZADKYGo5sAGADXuIdnOMyjnK2ylBiTdzpB2h9Llj+VLNh3l6hQQVBtL6ioBlOt2Aeemmon/1bGSaHwaMsqs5WgJBDMHSSDdkgkeYPDh57O1EApKDoSWcApDpLFTkOoECHMjVyWR/bHcjO8Imj40sLYg9DMpwVBT6tz1De35e5bzI58KWpVFBA6U3ZLAqEvBcM5DSDaCVFXxEAo1oJVOoKkKdIb5Q92BA9GbG2Tz0BJ0u4DNEByoNf1d44gO07MtAG7+n2VW1SwFdSaamYgXSAoxpJGyzeBxLi+M6NSqJ1A3cySC5YCbAfphfks7pQQqQX0AkguWeAQWEG8kTfB2eSF1P9xxtpBbYu7X0kRe3MxDwG4W2nWa5quK1QAakhR7gcnt6+uJjzL5xQSAASOVaiT3dIbExndpkolxnK6BOTUyCo9QYQSxIHKpFhPc22wqEIEkrLmD2mfQh29tsTExmpnVlepCupIUCClwTNpcWdrGcVoFDaUoABiwZgDMEExpDR83bExMMBYhLU7NgvCtmIcxYn9IhsWTVJggJDB2eBGp+ZP3GJiY6kZSUiXASpmsykoWlTEMZKbAhnDEH8qu+F4oL0pStZLFxCXeZSZKQzMCYu2JiY3uqOaBBymcJRSwCpy5JmyWYbMR2O5+uMFBkmoKWhgCylaiDylLlMEjh5PnMTCUzMhSCzySyVuVkrDgxA87BQBYhmPnfA/iOVQD1DqgqILWEEMm1x5j1xMTFm2IKYDIV8plm1LFj1f8SNMENIgkEERtjalQWAUsC5USSzuRJd3Py6ru5xMTCVzMuKmcR1hBIWosE6pJD6meXntB39cb/1FRIUASAQkiYLksVDeQ0vfHuJjDAc2SsoJzyKpXoJUUgRw8lg7AHm14jvhL4nkPhgaVQ4YkfmL9ImPld4HbczExSldoS1wC2e/wAkTlcopR6XJpBPSGBKl2kwQCAJn9l2cA+IRUEuAp5YAAlgIkl32eLOJiY1uAaGEbxKjVboDSN+fMeylTJmqkLJggU0hLAkqJMOwAAKb49zVFJT8RIBIIAIcOaYQOoEgElJ8ouRjzEwxHZ1T1IWcjsuP5WKfCxqHw1DUoLTvAcHcD8hHqPXAea0A/6ZCQUBumOntdyCZJJlrRjzExZj/wDnp4n0jHiUQBsw7iY8IPumWXSHTJ0hKNahCtKB8qS11KN+EjuDlmspSqISokhk9KQVhCQpykncksS/CQ7PpExMPQAcHTuE+anTysqFN0pIjWhFMEmdCdIcgWlCdzvaMbK8RT1JKXYgKPCfytOzfe8xMJVILyY6sg7eVtkM8pCGSNdw5JALklT79IC/Wz7rM+s1FKLqWS4BLSEAKbsQfo++JiY0PANMHmQqfaChsslBXpJPxHIUSGSmdJZpPUQHvcgHY6mnVATpOpQg3IIJTeEiTeT5xMTEHCJI4pSFumppKbFblJB3TASCW/uURb6YPyxWUlaQAlKgT/alSyzkapcarDZml8eYmMznmmOzvIB7pCRmY70xpVlh2Dybm22n0a++JiYmOd8O0mZK3NZImfT9L//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sz="1800" smtClean="0">
              <a:solidFill>
                <a:srgbClr val="000000"/>
              </a:solidFill>
              <a:latin typeface="Calibri" pitchFamily="34" charset="0"/>
            </a:endParaRPr>
          </a:p>
        </p:txBody>
      </p:sp>
      <p:sp>
        <p:nvSpPr>
          <p:cNvPr id="80903" name="AutoShape 16" descr="http://3.bp.blogspot.com/-Ws56M2Uc7dQ/TpX2_L3zwzI/AAAAAAAABs4/S1xB1-AZ5pI/s1600/Garry+oak+restoration.jpg"/>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altLang="en-US" sz="1800" smtClean="0">
              <a:solidFill>
                <a:srgbClr val="000000"/>
              </a:solidFill>
              <a:latin typeface="Calibri" pitchFamily="34" charset="0"/>
            </a:endParaRPr>
          </a:p>
        </p:txBody>
      </p:sp>
      <p:pic>
        <p:nvPicPr>
          <p:cNvPr id="80904" name="Picture 26" descr="http://t0.gstatic.com/images?q=tbn:ANd9GcQqG3DPvq1sYFfBDutx8JmaXvOSLy1u79AenQNwf19SMgNaD2Tr5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5847" y="4314108"/>
            <a:ext cx="3484504"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5" name="Picture 16" descr="Picture 06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5847" y="1828800"/>
            <a:ext cx="3434753" cy="2487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6" name="Picture 12" descr="http://t0.gstatic.com/images?q=tbn:ANd9GcTuebwdYkMJtO27Ylm6ClOgpsbP1cS3kySEkdTekETdZa1Jbdl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067" y="1828800"/>
            <a:ext cx="3617812" cy="247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7" name="Picture 17" descr="P10207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99" y="4305635"/>
            <a:ext cx="3633279" cy="2459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8" name="TextBox 20"/>
          <p:cNvSpPr txBox="1">
            <a:spLocks noChangeArrowheads="1"/>
          </p:cNvSpPr>
          <p:nvPr/>
        </p:nvSpPr>
        <p:spPr bwMode="auto">
          <a:xfrm>
            <a:off x="142572" y="216312"/>
            <a:ext cx="8686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altLang="en-US" sz="3200" dirty="0" smtClean="0">
                <a:solidFill>
                  <a:srgbClr val="000000"/>
                </a:solidFill>
                <a:cs typeface="Times New Roman" panose="02020603050405020304" pitchFamily="18" charset="0"/>
              </a:rPr>
              <a:t>How Do We Identify Intact Sites Without Visiting All Sites? </a:t>
            </a:r>
          </a:p>
        </p:txBody>
      </p:sp>
      <p:sp>
        <p:nvSpPr>
          <p:cNvPr id="80909" name="TextBox 21"/>
          <p:cNvSpPr txBox="1">
            <a:spLocks noChangeArrowheads="1"/>
          </p:cNvSpPr>
          <p:nvPr/>
        </p:nvSpPr>
        <p:spPr bwMode="auto">
          <a:xfrm>
            <a:off x="547894" y="1371600"/>
            <a:ext cx="38717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altLang="en-US" b="1" dirty="0" smtClean="0">
                <a:solidFill>
                  <a:srgbClr val="000000"/>
                </a:solidFill>
                <a:cs typeface="Times New Roman" panose="02020603050405020304" pitchFamily="18" charset="0"/>
              </a:rPr>
              <a:t>High Native Cover</a:t>
            </a:r>
            <a:r>
              <a:rPr lang="en-US" dirty="0" smtClean="0"/>
              <a:t>/</a:t>
            </a:r>
            <a:r>
              <a:rPr lang="en-US" altLang="en-US" b="1" dirty="0" smtClean="0">
                <a:solidFill>
                  <a:srgbClr val="000000"/>
                </a:solidFill>
                <a:cs typeface="Times New Roman" panose="02020603050405020304" pitchFamily="18" charset="0"/>
              </a:rPr>
              <a:t>Richness</a:t>
            </a:r>
          </a:p>
        </p:txBody>
      </p:sp>
      <p:sp>
        <p:nvSpPr>
          <p:cNvPr id="2" name="Rectangle 1"/>
          <p:cNvSpPr/>
          <p:nvPr/>
        </p:nvSpPr>
        <p:spPr>
          <a:xfrm>
            <a:off x="4419600" y="1367135"/>
            <a:ext cx="4535216" cy="461665"/>
          </a:xfrm>
          <a:prstGeom prst="rect">
            <a:avLst/>
          </a:prstGeom>
        </p:spPr>
        <p:txBody>
          <a:bodyPr wrap="none">
            <a:spAutoFit/>
          </a:bodyPr>
          <a:lstStyle/>
          <a:p>
            <a:r>
              <a:rPr lang="en-GB" sz="2400" b="1" dirty="0">
                <a:latin typeface="Times New Roman" panose="02020603050405020304" pitchFamily="18" charset="0"/>
                <a:cs typeface="Times New Roman" panose="02020603050405020304" pitchFamily="18" charset="0"/>
              </a:rPr>
              <a:t>vs    High </a:t>
            </a:r>
            <a:r>
              <a:rPr lang="en-GB" sz="2400" b="1" dirty="0" smtClean="0">
                <a:latin typeface="Times New Roman" panose="02020603050405020304" pitchFamily="18" charset="0"/>
                <a:cs typeface="Times New Roman" panose="02020603050405020304" pitchFamily="18" charset="0"/>
              </a:rPr>
              <a:t>Exotic </a:t>
            </a:r>
            <a:r>
              <a:rPr lang="en-GB" sz="2400" b="1" dirty="0">
                <a:latin typeface="Times New Roman" panose="02020603050405020304" pitchFamily="18" charset="0"/>
                <a:cs typeface="Times New Roman" panose="02020603050405020304" pitchFamily="18" charset="0"/>
              </a:rPr>
              <a:t>Cover/Richness</a:t>
            </a:r>
          </a:p>
        </p:txBody>
      </p:sp>
    </p:spTree>
    <p:extLst>
      <p:ext uri="{BB962C8B-B14F-4D97-AF65-F5344CB8AC3E}">
        <p14:creationId xmlns:p14="http://schemas.microsoft.com/office/powerpoint/2010/main" val="304478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90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9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Users/christopherwood/Desktop/Map Image2px20_map.gif"/>
          <p:cNvPicPr/>
          <p:nvPr/>
        </p:nvPicPr>
        <p:blipFill rotWithShape="1">
          <a:blip r:embed="rId3" cstate="print">
            <a:extLst>
              <a:ext uri="{28A0092B-C50C-407E-A947-70E740481C1C}">
                <a14:useLocalDpi xmlns:a14="http://schemas.microsoft.com/office/drawing/2010/main" val="0"/>
              </a:ext>
            </a:extLst>
          </a:blip>
          <a:srcRect b="3968"/>
          <a:stretch/>
        </p:blipFill>
        <p:spPr bwMode="auto">
          <a:xfrm>
            <a:off x="4800839" y="4536760"/>
            <a:ext cx="4200825" cy="2321240"/>
          </a:xfrm>
          <a:prstGeom prst="rect">
            <a:avLst/>
          </a:prstGeom>
          <a:noFill/>
          <a:ln>
            <a:noFill/>
          </a:ln>
        </p:spPr>
      </p:pic>
      <p:sp>
        <p:nvSpPr>
          <p:cNvPr id="2" name="Title 1"/>
          <p:cNvSpPr>
            <a:spLocks noGrp="1"/>
          </p:cNvSpPr>
          <p:nvPr>
            <p:ph type="title"/>
          </p:nvPr>
        </p:nvSpPr>
        <p:spPr>
          <a:xfrm>
            <a:off x="173920" y="75305"/>
            <a:ext cx="8763000" cy="1183779"/>
          </a:xfrm>
        </p:spPr>
        <p:txBody>
          <a:bodyPr>
            <a:noAutofit/>
          </a:bodyPr>
          <a:lstStyle/>
          <a:p>
            <a:pPr algn="l"/>
            <a:r>
              <a:rPr lang="de-AT" sz="4000" dirty="0" smtClean="0">
                <a:latin typeface="Times New Roman" panose="02020603050405020304" pitchFamily="18" charset="0"/>
                <a:cs typeface="Times New Roman" panose="02020603050405020304" pitchFamily="18" charset="0"/>
              </a:rPr>
              <a:t>Conservation Values Predicted by Focal </a:t>
            </a:r>
            <a:r>
              <a:rPr lang="de-AT" sz="4000" dirty="0" smtClean="0">
                <a:latin typeface="Times New Roman" panose="02020603050405020304" pitchFamily="18" charset="0"/>
                <a:cs typeface="Times New Roman" panose="02020603050405020304" pitchFamily="18" charset="0"/>
              </a:rPr>
              <a:t>Indicators</a:t>
            </a:r>
            <a:endParaRPr lang="de-DE"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299" y="4101355"/>
            <a:ext cx="4789262" cy="2410010"/>
          </a:xfrm>
        </p:spPr>
        <p:txBody>
          <a:bodyPr>
            <a:noAutofit/>
          </a:bodyPr>
          <a:lstStyle/>
          <a:p>
            <a:pPr marL="0" indent="0">
              <a:spcBef>
                <a:spcPts val="0"/>
              </a:spcBef>
              <a:buNone/>
            </a:pPr>
            <a:endParaRPr lang="en-US" sz="2400" i="1" dirty="0" smtClean="0">
              <a:solidFill>
                <a:schemeClr val="accent6">
                  <a:lumMod val="50000"/>
                </a:schemeClr>
              </a:solidFill>
            </a:endParaRPr>
          </a:p>
          <a:p>
            <a:pPr>
              <a:spcBef>
                <a:spcPts val="0"/>
              </a:spcBef>
            </a:pPr>
            <a:r>
              <a:rPr lang="en-US" sz="2400" dirty="0" smtClean="0">
                <a:solidFill>
                  <a:schemeClr val="accent6">
                    <a:lumMod val="50000"/>
                  </a:schemeClr>
                </a:solidFill>
                <a:latin typeface="Times New Roman" panose="02020603050405020304" pitchFamily="18" charset="0"/>
                <a:cs typeface="Times New Roman" panose="02020603050405020304" pitchFamily="18" charset="0"/>
              </a:rPr>
              <a:t>74 Species with ≥ 50 Detections, representing 34 Families</a:t>
            </a:r>
          </a:p>
          <a:p>
            <a:pPr>
              <a:spcBef>
                <a:spcPts val="0"/>
              </a:spcBef>
            </a:pPr>
            <a:endParaRPr lang="en-US"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spcBef>
                <a:spcPts val="0"/>
              </a:spcBef>
            </a:pPr>
            <a:r>
              <a:rPr lang="en-US" sz="2400" dirty="0" smtClean="0">
                <a:solidFill>
                  <a:schemeClr val="accent6">
                    <a:lumMod val="50000"/>
                  </a:schemeClr>
                </a:solidFill>
                <a:latin typeface="Times New Roman" panose="02020603050405020304" pitchFamily="18" charset="0"/>
                <a:cs typeface="Times New Roman" panose="02020603050405020304" pitchFamily="18" charset="0"/>
              </a:rPr>
              <a:t>Assembled into Communities by  Experts given ‘Habitat Reliance’</a:t>
            </a:r>
            <a:endParaRPr lang="en-CA"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buNone/>
            </a:pPr>
            <a:endParaRPr lang="en-CA" sz="2400" dirty="0">
              <a:solidFill>
                <a:schemeClr val="accent6">
                  <a:lumMod val="50000"/>
                </a:schemeClr>
              </a:solidFill>
            </a:endParaRPr>
          </a:p>
        </p:txBody>
      </p:sp>
      <p:pic>
        <p:nvPicPr>
          <p:cNvPr id="8" name="Picture 7" descr="http://ucsantacruz.ucnrs.org/wp-admin/images/researchpics/ylrbirds/Townsend%27s_Warbler.jpg"/>
          <p:cNvPicPr>
            <a:picLocks noChangeAspect="1" noChangeArrowheads="1"/>
          </p:cNvPicPr>
          <p:nvPr/>
        </p:nvPicPr>
        <p:blipFill>
          <a:blip r:embed="rId4" cstate="print"/>
          <a:srcRect/>
          <a:stretch>
            <a:fillRect/>
          </a:stretch>
        </p:blipFill>
        <p:spPr bwMode="auto">
          <a:xfrm>
            <a:off x="2422180" y="1391646"/>
            <a:ext cx="1192472" cy="894354"/>
          </a:xfrm>
          <a:prstGeom prst="rect">
            <a:avLst/>
          </a:prstGeom>
          <a:noFill/>
        </p:spPr>
      </p:pic>
      <p:pic>
        <p:nvPicPr>
          <p:cNvPr id="10" name="Picture 9" descr="brown_creeper_1.jpg"/>
          <p:cNvPicPr>
            <a:picLocks noChangeAspect="1"/>
          </p:cNvPicPr>
          <p:nvPr/>
        </p:nvPicPr>
        <p:blipFill>
          <a:blip r:embed="rId5" cstate="print"/>
          <a:stretch>
            <a:fillRect/>
          </a:stretch>
        </p:blipFill>
        <p:spPr>
          <a:xfrm>
            <a:off x="1714637" y="1475820"/>
            <a:ext cx="740890" cy="1086639"/>
          </a:xfrm>
          <a:prstGeom prst="rect">
            <a:avLst/>
          </a:prstGeom>
          <a:ln>
            <a:solidFill>
              <a:schemeClr val="accent1"/>
            </a:solidFill>
          </a:ln>
        </p:spPr>
      </p:pic>
      <p:sp>
        <p:nvSpPr>
          <p:cNvPr id="4" name="AutoShape 2" descr="Image result for pileated woodpecker imag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AutoShape 4" descr="Image result for pileated woodpecker images"/>
          <p:cNvSpPr>
            <a:spLocks noChangeAspect="1" noChangeArrowheads="1"/>
          </p:cNvSpPr>
          <p:nvPr/>
        </p:nvSpPr>
        <p:spPr bwMode="auto">
          <a:xfrm>
            <a:off x="307975" y="80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2" name="AutoShape 6" descr="Image result for pileated woodpecker images"/>
          <p:cNvSpPr>
            <a:spLocks noChangeAspect="1" noChangeArrowheads="1"/>
          </p:cNvSpPr>
          <p:nvPr/>
        </p:nvSpPr>
        <p:spPr bwMode="auto">
          <a:xfrm>
            <a:off x="460375" y="160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3" name="AutoShape 8" descr="Image result for images pileated woodpecker"/>
          <p:cNvSpPr>
            <a:spLocks noChangeAspect="1" noChangeArrowheads="1"/>
          </p:cNvSpPr>
          <p:nvPr/>
        </p:nvSpPr>
        <p:spPr bwMode="auto">
          <a:xfrm>
            <a:off x="612775" y="31275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10" descr="Image result for images pileated woodpecker"/>
          <p:cNvSpPr>
            <a:spLocks noChangeAspect="1" noChangeArrowheads="1"/>
          </p:cNvSpPr>
          <p:nvPr/>
        </p:nvSpPr>
        <p:spPr bwMode="auto">
          <a:xfrm>
            <a:off x="765175" y="46527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1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375" y="2008056"/>
            <a:ext cx="1347924" cy="893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9"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87" y="2208461"/>
            <a:ext cx="1462899" cy="973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0"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6674" y="3129829"/>
            <a:ext cx="1111525" cy="832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1"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7907" y="2695020"/>
            <a:ext cx="1137397" cy="910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2" name="Picture 1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06592" y="3039419"/>
            <a:ext cx="760122" cy="965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5243561" y="1447800"/>
            <a:ext cx="3824239" cy="2554545"/>
          </a:xfrm>
          <a:prstGeom prst="rect">
            <a:avLst/>
          </a:prstGeom>
        </p:spPr>
        <p:txBody>
          <a:bodyPr wrap="square">
            <a:spAutoFit/>
          </a:bodyPr>
          <a:lstStyle/>
          <a:p>
            <a:pPr marL="342900" indent="-342900">
              <a:spcBef>
                <a:spcPts val="0"/>
              </a:spcBef>
              <a:buFont typeface="Arial" panose="020B0604020202020204" pitchFamily="34" charset="0"/>
              <a:buChar char="•"/>
            </a:pPr>
            <a:r>
              <a:rPr lang="en-CA" sz="2400" dirty="0" smtClean="0">
                <a:latin typeface="Times New Roman" panose="02020603050405020304" pitchFamily="18" charset="0"/>
                <a:cs typeface="Times New Roman" panose="02020603050405020304" pitchFamily="18" charset="0"/>
              </a:rPr>
              <a:t>93,000 </a:t>
            </a:r>
            <a:r>
              <a:rPr lang="en-CA" sz="2400" dirty="0" err="1">
                <a:latin typeface="Times New Roman" panose="02020603050405020304" pitchFamily="18" charset="0"/>
                <a:cs typeface="Times New Roman" panose="02020603050405020304" pitchFamily="18" charset="0"/>
              </a:rPr>
              <a:t>eBird</a:t>
            </a:r>
            <a:r>
              <a:rPr lang="en-CA" sz="2400" dirty="0">
                <a:latin typeface="Times New Roman" panose="02020603050405020304" pitchFamily="18" charset="0"/>
                <a:cs typeface="Times New Roman" panose="02020603050405020304" pitchFamily="18" charset="0"/>
              </a:rPr>
              <a:t> Detections of </a:t>
            </a:r>
            <a:r>
              <a:rPr lang="en-CA" sz="2400" dirty="0" smtClean="0">
                <a:latin typeface="Times New Roman" panose="02020603050405020304" pitchFamily="18" charset="0"/>
                <a:cs typeface="Times New Roman" panose="02020603050405020304" pitchFamily="18" charset="0"/>
              </a:rPr>
              <a:t>Presence/Absence</a:t>
            </a:r>
          </a:p>
          <a:p>
            <a:pPr marL="342900" indent="-342900">
              <a:spcBef>
                <a:spcPts val="0"/>
              </a:spcBef>
              <a:buFont typeface="Arial" panose="020B0604020202020204" pitchFamily="34" charset="0"/>
              <a:buChar char="•"/>
            </a:pPr>
            <a:endParaRPr lang="en-CA" sz="2400" baseline="30000" dirty="0">
              <a:latin typeface="Times New Roman" panose="02020603050405020304" pitchFamily="18" charset="0"/>
              <a:cs typeface="Times New Roman" panose="02020603050405020304" pitchFamily="18" charset="0"/>
            </a:endParaRPr>
          </a:p>
          <a:p>
            <a:pPr marL="342900" indent="-342900">
              <a:spcBef>
                <a:spcPts val="0"/>
              </a:spcBef>
              <a:buFont typeface="Arial" panose="020B0604020202020204" pitchFamily="34" charset="0"/>
              <a:buChar char="•"/>
            </a:pPr>
            <a:r>
              <a:rPr lang="en-CA" sz="2400" dirty="0" smtClean="0">
                <a:latin typeface="Times New Roman" panose="02020603050405020304" pitchFamily="18" charset="0"/>
                <a:cs typeface="Times New Roman" panose="02020603050405020304" pitchFamily="18" charset="0"/>
              </a:rPr>
              <a:t>27 </a:t>
            </a:r>
            <a:r>
              <a:rPr lang="en-CA" sz="2400" dirty="0">
                <a:latin typeface="Times New Roman" panose="02020603050405020304" pitchFamily="18" charset="0"/>
                <a:cs typeface="Times New Roman" panose="02020603050405020304" pitchFamily="18" charset="0"/>
              </a:rPr>
              <a:t>Landscape and 5 </a:t>
            </a:r>
            <a:r>
              <a:rPr lang="en-CA" sz="2400" dirty="0" smtClean="0">
                <a:latin typeface="Times New Roman" panose="02020603050405020304" pitchFamily="18" charset="0"/>
                <a:cs typeface="Times New Roman" panose="02020603050405020304" pitchFamily="18" charset="0"/>
              </a:rPr>
              <a:t>Current and Future Climate variables </a:t>
            </a:r>
            <a:r>
              <a:rPr lang="en-CA" sz="2400" dirty="0">
                <a:latin typeface="Times New Roman" panose="02020603050405020304" pitchFamily="18" charset="0"/>
                <a:cs typeface="Times New Roman" panose="02020603050405020304" pitchFamily="18" charset="0"/>
              </a:rPr>
              <a:t>and AIC to map ‘Occupancy’</a:t>
            </a:r>
          </a:p>
        </p:txBody>
      </p:sp>
      <p:pic>
        <p:nvPicPr>
          <p:cNvPr id="23" name="Picture 22" descr="logo_ebird_rev.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467600" y="4243088"/>
            <a:ext cx="1397784" cy="503202"/>
          </a:xfrm>
          <a:prstGeom prst="rect">
            <a:avLst/>
          </a:prstGeom>
          <a:solidFill>
            <a:schemeClr val="tx1"/>
          </a:solidFill>
        </p:spPr>
      </p:pic>
      <p:pic>
        <p:nvPicPr>
          <p:cNvPr id="24" name="Picture 2" descr="http://www.zuropak.com/photogallery/olive-sided-flycatcher/Olive-sided-Flycatcher-1.jpg"/>
          <p:cNvPicPr>
            <a:picLocks noChangeAspect="1" noChangeArrowheads="1"/>
          </p:cNvPicPr>
          <p:nvPr/>
        </p:nvPicPr>
        <p:blipFill>
          <a:blip r:embed="rId12" cstate="print"/>
          <a:srcRect/>
          <a:stretch>
            <a:fillRect/>
          </a:stretch>
        </p:blipFill>
        <p:spPr bwMode="auto">
          <a:xfrm>
            <a:off x="3906592" y="1600200"/>
            <a:ext cx="864472" cy="1196224"/>
          </a:xfrm>
          <a:prstGeom prst="rect">
            <a:avLst/>
          </a:prstGeom>
          <a:noFill/>
        </p:spPr>
      </p:pic>
    </p:spTree>
    <p:extLst>
      <p:ext uri="{BB962C8B-B14F-4D97-AF65-F5344CB8AC3E}">
        <p14:creationId xmlns:p14="http://schemas.microsoft.com/office/powerpoint/2010/main" val="60189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nd.jpg"/>
          <p:cNvPicPr>
            <a:picLocks noChangeAspect="1"/>
          </p:cNvPicPr>
          <p:nvPr/>
        </p:nvPicPr>
        <p:blipFill>
          <a:blip r:embed="rId2" cstate="print"/>
          <a:stretch>
            <a:fillRect/>
          </a:stretch>
        </p:blipFill>
        <p:spPr>
          <a:xfrm>
            <a:off x="-8742" y="21655"/>
            <a:ext cx="8015103" cy="6852446"/>
          </a:xfrm>
          <a:prstGeom prst="rect">
            <a:avLst/>
          </a:prstGeom>
        </p:spPr>
      </p:pic>
      <p:pic>
        <p:nvPicPr>
          <p:cNvPr id="4" name="Picture 3" descr="brown_creeper_1.jpg"/>
          <p:cNvPicPr>
            <a:picLocks noChangeAspect="1"/>
          </p:cNvPicPr>
          <p:nvPr/>
        </p:nvPicPr>
        <p:blipFill>
          <a:blip r:embed="rId3" cstate="print"/>
          <a:stretch>
            <a:fillRect/>
          </a:stretch>
        </p:blipFill>
        <p:spPr>
          <a:xfrm>
            <a:off x="1872798" y="0"/>
            <a:ext cx="779318" cy="1143000"/>
          </a:xfrm>
          <a:prstGeom prst="rect">
            <a:avLst/>
          </a:prstGeom>
          <a:ln>
            <a:solidFill>
              <a:schemeClr val="accent1"/>
            </a:solidFill>
          </a:ln>
        </p:spPr>
      </p:pic>
      <p:pic>
        <p:nvPicPr>
          <p:cNvPr id="5" name="Picture 4" descr="red_breasted_nuthatch_jan_10_11_2076_lr.jpg"/>
          <p:cNvPicPr>
            <a:picLocks noChangeAspect="1"/>
          </p:cNvPicPr>
          <p:nvPr/>
        </p:nvPicPr>
        <p:blipFill>
          <a:blip r:embed="rId4" cstate="print"/>
          <a:stretch>
            <a:fillRect/>
          </a:stretch>
        </p:blipFill>
        <p:spPr>
          <a:xfrm>
            <a:off x="4463598" y="61173"/>
            <a:ext cx="923300" cy="762000"/>
          </a:xfrm>
          <a:prstGeom prst="rect">
            <a:avLst/>
          </a:prstGeom>
        </p:spPr>
      </p:pic>
      <p:sp>
        <p:nvSpPr>
          <p:cNvPr id="6" name="Rectangle 5"/>
          <p:cNvSpPr/>
          <p:nvPr/>
        </p:nvSpPr>
        <p:spPr>
          <a:xfrm>
            <a:off x="5410200" y="0"/>
            <a:ext cx="37338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http://www.allaboutbirds.org/guide/PHOTO/LARGE/yellow_rumped_warbler_6.jpg"/>
          <p:cNvPicPr>
            <a:picLocks noChangeAspect="1" noChangeArrowheads="1"/>
          </p:cNvPicPr>
          <p:nvPr/>
        </p:nvPicPr>
        <p:blipFill>
          <a:blip r:embed="rId5" cstate="print"/>
          <a:srcRect/>
          <a:stretch>
            <a:fillRect/>
          </a:stretch>
        </p:blipFill>
        <p:spPr bwMode="auto">
          <a:xfrm>
            <a:off x="1780722" y="3505200"/>
            <a:ext cx="870045" cy="685800"/>
          </a:xfrm>
          <a:prstGeom prst="rect">
            <a:avLst/>
          </a:prstGeom>
          <a:noFill/>
        </p:spPr>
      </p:pic>
      <p:pic>
        <p:nvPicPr>
          <p:cNvPr id="9" name="Picture 2" descr="http://www.zuropak.com/photogallery/olive-sided-flycatcher/Olive-sided-Flycatcher-1.jpg"/>
          <p:cNvPicPr>
            <a:picLocks noChangeAspect="1" noChangeArrowheads="1"/>
          </p:cNvPicPr>
          <p:nvPr/>
        </p:nvPicPr>
        <p:blipFill>
          <a:blip r:embed="rId6" cstate="print"/>
          <a:srcRect/>
          <a:stretch>
            <a:fillRect/>
          </a:stretch>
        </p:blipFill>
        <p:spPr bwMode="auto">
          <a:xfrm>
            <a:off x="4495800" y="3429000"/>
            <a:ext cx="851612" cy="1178429"/>
          </a:xfrm>
          <a:prstGeom prst="rect">
            <a:avLst/>
          </a:prstGeom>
          <a:noFill/>
        </p:spPr>
      </p:pic>
      <p:pic>
        <p:nvPicPr>
          <p:cNvPr id="10" name="Picture 9" descr="Bird MS Fig2.jpg"/>
          <p:cNvPicPr>
            <a:picLocks noChangeAspect="1"/>
          </p:cNvPicPr>
          <p:nvPr/>
        </p:nvPicPr>
        <p:blipFill>
          <a:blip r:embed="rId7" cstate="print"/>
          <a:stretch>
            <a:fillRect/>
          </a:stretch>
        </p:blipFill>
        <p:spPr>
          <a:xfrm>
            <a:off x="5375566" y="810677"/>
            <a:ext cx="3997034" cy="5172634"/>
          </a:xfrm>
          <a:prstGeom prst="rect">
            <a:avLst/>
          </a:prstGeom>
        </p:spPr>
      </p:pic>
      <p:sp>
        <p:nvSpPr>
          <p:cNvPr id="12" name="Curved Down Arrow 11"/>
          <p:cNvSpPr/>
          <p:nvPr/>
        </p:nvSpPr>
        <p:spPr>
          <a:xfrm>
            <a:off x="5255652" y="141669"/>
            <a:ext cx="2057400" cy="685800"/>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ectangle 12"/>
          <p:cNvSpPr/>
          <p:nvPr/>
        </p:nvSpPr>
        <p:spPr>
          <a:xfrm>
            <a:off x="7086600" y="5943600"/>
            <a:ext cx="2057400" cy="9144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212911"/>
                </a:solidFill>
              </a:rPr>
              <a:t>Schuster &amp; Arcese 2013, </a:t>
            </a:r>
            <a:r>
              <a:rPr lang="en-US" sz="1600" b="1" dirty="0" err="1" smtClean="0">
                <a:solidFill>
                  <a:srgbClr val="212911"/>
                </a:solidFill>
              </a:rPr>
              <a:t>Ecography</a:t>
            </a:r>
            <a:endParaRPr lang="en-US" sz="1600" b="1" dirty="0">
              <a:solidFill>
                <a:srgbClr val="212911"/>
              </a:solidFill>
            </a:endParaRPr>
          </a:p>
        </p:txBody>
      </p:sp>
      <p:sp>
        <p:nvSpPr>
          <p:cNvPr id="11" name="Curved Up Arrow 10"/>
          <p:cNvSpPr/>
          <p:nvPr/>
        </p:nvSpPr>
        <p:spPr>
          <a:xfrm>
            <a:off x="5242773" y="5980089"/>
            <a:ext cx="2209800" cy="762000"/>
          </a:xfrm>
          <a:prstGeom prst="curved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7543800" y="823173"/>
            <a:ext cx="700827" cy="8532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957350" y="800823"/>
            <a:ext cx="2438400" cy="646331"/>
          </a:xfrm>
          <a:prstGeom prst="rect">
            <a:avLst/>
          </a:prstGeom>
          <a:noFill/>
        </p:spPr>
        <p:txBody>
          <a:bodyPr wrap="square" rtlCol="0">
            <a:spAutoFit/>
          </a:bodyPr>
          <a:lstStyle/>
          <a:p>
            <a:r>
              <a:rPr lang="en-US" dirty="0" smtClean="0"/>
              <a:t>Southern Gulf Islands/ SE Vancouver I.</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2362200" cy="2590800"/>
          </a:xfrm>
        </p:spPr>
        <p:txBody>
          <a:bodyPr/>
          <a:lstStyle/>
          <a:p>
            <a:pPr algn="l"/>
            <a:r>
              <a:rPr lang="en-US" sz="3600" dirty="0" smtClean="0">
                <a:latin typeface="Times New Roman" panose="02020603050405020304" pitchFamily="18" charset="0"/>
                <a:cs typeface="Times New Roman" panose="02020603050405020304" pitchFamily="18" charset="0"/>
              </a:rPr>
              <a:t>Climate Prediction</a:t>
            </a:r>
            <a:endParaRPr lang="en-US" sz="3600" dirty="0">
              <a:latin typeface="Times New Roman" panose="02020603050405020304" pitchFamily="18" charset="0"/>
              <a:cs typeface="Times New Roman" panose="02020603050405020304" pitchFamily="18" charset="0"/>
            </a:endParaRPr>
          </a:p>
        </p:txBody>
      </p:sp>
      <p:pic>
        <p:nvPicPr>
          <p:cNvPr id="2050" name="Picture 2" descr="cropped-Tongli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073525"/>
            <a:ext cx="1812675" cy="18126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965" y="4017994"/>
            <a:ext cx="1505284" cy="646331"/>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Tong Li Wang</a:t>
            </a:r>
          </a:p>
          <a:p>
            <a:r>
              <a:rPr lang="en-US" dirty="0" err="1" smtClean="0">
                <a:latin typeface="Times New Roman" panose="02020603050405020304" pitchFamily="18" charset="0"/>
                <a:cs typeface="Times New Roman" panose="02020603050405020304" pitchFamily="18" charset="0"/>
              </a:rPr>
              <a:t>ClimateWNA</a:t>
            </a:r>
            <a:endParaRPr lang="en-US"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01252" y="210951"/>
            <a:ext cx="6842748" cy="6842748"/>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0" y="178422"/>
            <a:ext cx="6908178" cy="6908178"/>
          </a:xfrm>
          <a:prstGeom prst="rect">
            <a:avLst/>
          </a:prstGeom>
        </p:spPr>
      </p:pic>
      <p:pic>
        <p:nvPicPr>
          <p:cNvPr id="2052" name="Picture 4" descr="ClimateWN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946" y="4750050"/>
            <a:ext cx="2495297" cy="14176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DSC_0308.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22529" y="145521"/>
            <a:ext cx="1988585" cy="132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761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33" y="129990"/>
            <a:ext cx="5316067" cy="1143000"/>
          </a:xfrm>
        </p:spPr>
        <p:txBody>
          <a:bodyPr/>
          <a:lstStyle/>
          <a:p>
            <a:pPr algn="l"/>
            <a:r>
              <a:rPr lang="en-US" sz="3200" dirty="0" smtClean="0">
                <a:latin typeface="Times New Roman" panose="02020603050405020304" pitchFamily="18" charset="0"/>
                <a:cs typeface="Times New Roman" panose="02020603050405020304" pitchFamily="18" charset="0"/>
              </a:rPr>
              <a:t>Current Distribution </a:t>
            </a:r>
            <a:r>
              <a:rPr lang="en-US" sz="3200" dirty="0" smtClean="0">
                <a:latin typeface="Times New Roman" panose="02020603050405020304" pitchFamily="18" charset="0"/>
                <a:cs typeface="Times New Roman" panose="02020603050405020304" pitchFamily="18" charset="0"/>
              </a:rPr>
              <a:t>of ‘Old Forest’ Community </a:t>
            </a:r>
            <a:r>
              <a:rPr lang="en-US" sz="2400" dirty="0" smtClean="0">
                <a:latin typeface="Times New Roman" panose="02020603050405020304" pitchFamily="18" charset="0"/>
                <a:cs typeface="Times New Roman" panose="02020603050405020304" pitchFamily="18" charset="0"/>
              </a:rPr>
              <a:t>(17 </a:t>
            </a:r>
            <a:r>
              <a:rPr lang="en-US" sz="2400" dirty="0" err="1">
                <a:latin typeface="Times New Roman" panose="02020603050405020304" pitchFamily="18" charset="0"/>
                <a:cs typeface="Times New Roman" panose="02020603050405020304" pitchFamily="18" charset="0"/>
              </a:rPr>
              <a:t>s</a:t>
            </a:r>
            <a:r>
              <a:rPr lang="en-US" sz="2400" dirty="0" err="1" smtClean="0">
                <a:latin typeface="Times New Roman" panose="02020603050405020304" pitchFamily="18" charset="0"/>
                <a:cs typeface="Times New Roman" panose="02020603050405020304" pitchFamily="18" charset="0"/>
              </a:rPr>
              <a:t>pp</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pic>
        <p:nvPicPr>
          <p:cNvPr id="5" name="Picture 4" descr="OF_current.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83969" y="1371600"/>
            <a:ext cx="4239516" cy="5486400"/>
          </a:xfrm>
          <a:prstGeom prst="rect">
            <a:avLst/>
          </a:prstGeom>
        </p:spPr>
      </p:pic>
      <p:pic>
        <p:nvPicPr>
          <p:cNvPr id="6" name="Picture 5" descr="OF_future.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23485" y="1371600"/>
            <a:ext cx="4239516" cy="5486399"/>
          </a:xfrm>
          <a:prstGeom prst="rect">
            <a:avLst/>
          </a:prstGeom>
        </p:spPr>
      </p:pic>
      <p:sp>
        <p:nvSpPr>
          <p:cNvPr id="7" name="TextBox 6"/>
          <p:cNvSpPr txBox="1"/>
          <p:nvPr/>
        </p:nvSpPr>
        <p:spPr>
          <a:xfrm>
            <a:off x="5105401" y="195773"/>
            <a:ext cx="3810000" cy="1077218"/>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Predicted Distribution in 2045</a:t>
            </a:r>
            <a:endParaRPr lang="en-US" sz="3200" dirty="0"/>
          </a:p>
        </p:txBody>
      </p:sp>
    </p:spTree>
    <p:extLst>
      <p:ext uri="{BB962C8B-B14F-4D97-AF65-F5344CB8AC3E}">
        <p14:creationId xmlns:p14="http://schemas.microsoft.com/office/powerpoint/2010/main" val="270367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SOSP singing"/>
          <p:cNvPicPr>
            <a:picLocks noChangeAspect="1" noChangeArrowheads="1"/>
          </p:cNvPicPr>
          <p:nvPr/>
        </p:nvPicPr>
        <p:blipFill>
          <a:blip r:embed="rId3" cstate="print"/>
          <a:srcRect/>
          <a:stretch>
            <a:fillRect/>
          </a:stretch>
        </p:blipFill>
        <p:spPr bwMode="auto">
          <a:xfrm>
            <a:off x="1393958" y="3733387"/>
            <a:ext cx="678863" cy="1222195"/>
          </a:xfrm>
          <a:prstGeom prst="rect">
            <a:avLst/>
          </a:prstGeom>
          <a:noFill/>
          <a:ln w="9525">
            <a:noFill/>
            <a:miter lim="800000"/>
            <a:headEnd/>
            <a:tailEnd/>
          </a:ln>
        </p:spPr>
      </p:pic>
      <p:sp>
        <p:nvSpPr>
          <p:cNvPr id="204802" name="Title 1"/>
          <p:cNvSpPr>
            <a:spLocks noGrp="1"/>
          </p:cNvSpPr>
          <p:nvPr>
            <p:ph type="title"/>
          </p:nvPr>
        </p:nvSpPr>
        <p:spPr>
          <a:xfrm>
            <a:off x="228600" y="-61909"/>
            <a:ext cx="3505200" cy="2346096"/>
          </a:xfrm>
        </p:spPr>
        <p:txBody>
          <a:bodyPr/>
          <a:lstStyle/>
          <a:p>
            <a:pPr algn="l" eaLnBrk="1" hangingPunct="1"/>
            <a:r>
              <a:rPr lang="en-CA" altLang="en-US" sz="3200" dirty="0" smtClean="0">
                <a:latin typeface="Times New Roman" pitchFamily="18" charset="0"/>
                <a:cs typeface="Times New Roman" pitchFamily="18" charset="0"/>
              </a:rPr>
              <a:t>Savanna, Shrub, Wetland</a:t>
            </a:r>
            <a:r>
              <a:rPr lang="en-CA" altLang="en-US" sz="3200" dirty="0">
                <a:latin typeface="Times New Roman" pitchFamily="18" charset="0"/>
                <a:cs typeface="Times New Roman" pitchFamily="18" charset="0"/>
              </a:rPr>
              <a:t> </a:t>
            </a:r>
            <a:r>
              <a:rPr lang="en-CA" altLang="en-US" sz="3200" dirty="0" smtClean="0">
                <a:latin typeface="Times New Roman" pitchFamily="18" charset="0"/>
                <a:cs typeface="Times New Roman" pitchFamily="18" charset="0"/>
              </a:rPr>
              <a:t>and Human Commensal Communities</a:t>
            </a:r>
            <a:endParaRPr lang="en-GB" altLang="en-US" sz="3200" dirty="0" smtClean="0">
              <a:latin typeface="Times New Roman" pitchFamily="18" charset="0"/>
              <a:cs typeface="Times New Roman" pitchFamily="18" charset="0"/>
            </a:endParaRPr>
          </a:p>
        </p:txBody>
      </p:sp>
      <p:pic>
        <p:nvPicPr>
          <p:cNvPr id="1026" name="Picture 2" descr="http://www.audubon.org/sites/default/files/styles/hero_cover_bird_page/public/Spotted%20Towhee%20b57-5-233_V.jpg?itok=4zi70qd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721" y="4463486"/>
            <a:ext cx="1181100" cy="787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noChangeArrowheads="1"/>
          </p:cNvPicPr>
          <p:nvPr/>
        </p:nvPicPr>
        <p:blipFill>
          <a:blip r:embed="rId5" cstate="print"/>
          <a:srcRect/>
          <a:stretch>
            <a:fillRect/>
          </a:stretch>
        </p:blipFill>
        <p:spPr bwMode="auto">
          <a:xfrm>
            <a:off x="1972561" y="2321303"/>
            <a:ext cx="1006475" cy="814323"/>
          </a:xfrm>
          <a:prstGeom prst="rect">
            <a:avLst/>
          </a:prstGeom>
          <a:noFill/>
          <a:ln w="9525">
            <a:noFill/>
            <a:miter lim="800000"/>
            <a:headEnd/>
            <a:tailEnd/>
          </a:ln>
        </p:spPr>
      </p:pic>
      <p:pic>
        <p:nvPicPr>
          <p:cNvPr id="11"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118" y="2406486"/>
            <a:ext cx="1201585" cy="79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descr="http://www.zuropak.com/photogallery/olive-sided-flycatcher/Olive-sided-Flycatcher-1.jpg"/>
          <p:cNvPicPr>
            <a:picLocks noChangeAspect="1" noChangeArrowheads="1"/>
          </p:cNvPicPr>
          <p:nvPr/>
        </p:nvPicPr>
        <p:blipFill>
          <a:blip r:embed="rId7" cstate="print"/>
          <a:srcRect/>
          <a:stretch>
            <a:fillRect/>
          </a:stretch>
        </p:blipFill>
        <p:spPr bwMode="auto">
          <a:xfrm>
            <a:off x="1265467" y="2497252"/>
            <a:ext cx="762923" cy="1055704"/>
          </a:xfrm>
          <a:prstGeom prst="rect">
            <a:avLst/>
          </a:prstGeom>
          <a:noFill/>
        </p:spPr>
      </p:pic>
      <p:pic>
        <p:nvPicPr>
          <p:cNvPr id="13" name="Picture 14"/>
          <p:cNvPicPr>
            <a:picLocks noChangeAspect="1" noChangeArrowheads="1"/>
          </p:cNvPicPr>
          <p:nvPr/>
        </p:nvPicPr>
        <p:blipFill>
          <a:blip r:embed="rId8" cstate="print"/>
          <a:srcRect/>
          <a:stretch>
            <a:fillRect/>
          </a:stretch>
        </p:blipFill>
        <p:spPr bwMode="auto">
          <a:xfrm>
            <a:off x="99158" y="3903188"/>
            <a:ext cx="685800" cy="685800"/>
          </a:xfrm>
          <a:prstGeom prst="rect">
            <a:avLst/>
          </a:prstGeom>
          <a:noFill/>
          <a:ln w="9525">
            <a:noFill/>
            <a:miter lim="800000"/>
            <a:headEnd/>
            <a:tailEnd/>
          </a:ln>
        </p:spPr>
      </p:pic>
      <p:pic>
        <p:nvPicPr>
          <p:cNvPr id="4" name="Picture 3"/>
          <p:cNvPicPr>
            <a:picLocks noChangeAspect="1"/>
          </p:cNvPicPr>
          <p:nvPr/>
        </p:nvPicPr>
        <p:blipFill>
          <a:blip r:embed="rId9"/>
          <a:stretch>
            <a:fillRect/>
          </a:stretch>
        </p:blipFill>
        <p:spPr>
          <a:xfrm>
            <a:off x="4061293" y="152400"/>
            <a:ext cx="5082707" cy="6595209"/>
          </a:xfrm>
          <a:prstGeom prst="rect">
            <a:avLst/>
          </a:prstGeom>
        </p:spPr>
      </p:pic>
      <p:pic>
        <p:nvPicPr>
          <p:cNvPr id="24" name="Picture 23"/>
          <p:cNvPicPr>
            <a:picLocks noChangeAspect="1"/>
          </p:cNvPicPr>
          <p:nvPr/>
        </p:nvPicPr>
        <p:blipFill>
          <a:blip r:embed="rId10"/>
          <a:stretch>
            <a:fillRect/>
          </a:stretch>
        </p:blipFill>
        <p:spPr>
          <a:xfrm>
            <a:off x="4061293" y="130568"/>
            <a:ext cx="5086767" cy="6638871"/>
          </a:xfrm>
          <a:prstGeom prst="rect">
            <a:avLst/>
          </a:prstGeom>
        </p:spPr>
      </p:pic>
    </p:spTree>
    <p:extLst>
      <p:ext uri="{BB962C8B-B14F-4D97-AF65-F5344CB8AC3E}">
        <p14:creationId xmlns:p14="http://schemas.microsoft.com/office/powerpoint/2010/main" val="42972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www.allaboutbirds.org/guide/PHOTO/LARGE/house_sparrow_glamou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6751" y="4530924"/>
            <a:ext cx="897219" cy="65252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7" descr="00000003124"/>
          <p:cNvPicPr>
            <a:picLocks noChangeAspect="1" noChangeArrowheads="1"/>
          </p:cNvPicPr>
          <p:nvPr/>
        </p:nvPicPr>
        <p:blipFill>
          <a:blip r:embed="rId4" cstate="print"/>
          <a:srcRect/>
          <a:stretch>
            <a:fillRect/>
          </a:stretch>
        </p:blipFill>
        <p:spPr bwMode="auto">
          <a:xfrm>
            <a:off x="2323246" y="4023149"/>
            <a:ext cx="1019281" cy="702779"/>
          </a:xfrm>
          <a:prstGeom prst="rect">
            <a:avLst/>
          </a:prstGeom>
          <a:noFill/>
          <a:ln w="9525">
            <a:noFill/>
            <a:miter lim="800000"/>
            <a:headEnd/>
            <a:tailEnd/>
          </a:ln>
        </p:spPr>
      </p:pic>
      <p:pic>
        <p:nvPicPr>
          <p:cNvPr id="20480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3995" y="5321143"/>
            <a:ext cx="783381" cy="996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descr="SOSP singing"/>
          <p:cNvPicPr>
            <a:picLocks noChangeAspect="1" noChangeArrowheads="1"/>
          </p:cNvPicPr>
          <p:nvPr/>
        </p:nvPicPr>
        <p:blipFill>
          <a:blip r:embed="rId6" cstate="print"/>
          <a:srcRect/>
          <a:stretch>
            <a:fillRect/>
          </a:stretch>
        </p:blipFill>
        <p:spPr bwMode="auto">
          <a:xfrm>
            <a:off x="1393958" y="3733387"/>
            <a:ext cx="678863" cy="1222195"/>
          </a:xfrm>
          <a:prstGeom prst="rect">
            <a:avLst/>
          </a:prstGeom>
          <a:noFill/>
          <a:ln w="9525">
            <a:noFill/>
            <a:miter lim="800000"/>
            <a:headEnd/>
            <a:tailEnd/>
          </a:ln>
        </p:spPr>
      </p:pic>
      <p:sp>
        <p:nvSpPr>
          <p:cNvPr id="204802" name="Title 1"/>
          <p:cNvSpPr>
            <a:spLocks noGrp="1"/>
          </p:cNvSpPr>
          <p:nvPr>
            <p:ph type="title"/>
          </p:nvPr>
        </p:nvSpPr>
        <p:spPr>
          <a:xfrm>
            <a:off x="228600" y="-61909"/>
            <a:ext cx="3505200" cy="2346096"/>
          </a:xfrm>
        </p:spPr>
        <p:txBody>
          <a:bodyPr/>
          <a:lstStyle/>
          <a:p>
            <a:pPr algn="l" eaLnBrk="1" hangingPunct="1"/>
            <a:r>
              <a:rPr lang="en-CA" altLang="en-US" sz="3200" dirty="0" smtClean="0">
                <a:latin typeface="Times New Roman" pitchFamily="18" charset="0"/>
                <a:cs typeface="Times New Roman" pitchFamily="18" charset="0"/>
              </a:rPr>
              <a:t>Savanna, Shrub, Wetland</a:t>
            </a:r>
            <a:r>
              <a:rPr lang="en-CA" altLang="en-US" sz="3200" dirty="0">
                <a:latin typeface="Times New Roman" pitchFamily="18" charset="0"/>
                <a:cs typeface="Times New Roman" pitchFamily="18" charset="0"/>
              </a:rPr>
              <a:t> </a:t>
            </a:r>
            <a:r>
              <a:rPr lang="en-CA" altLang="en-US" sz="3200" dirty="0" smtClean="0">
                <a:latin typeface="Times New Roman" pitchFamily="18" charset="0"/>
                <a:cs typeface="Times New Roman" pitchFamily="18" charset="0"/>
              </a:rPr>
              <a:t>and Human Commensal Communities</a:t>
            </a:r>
            <a:endParaRPr lang="en-GB" altLang="en-US" sz="3200" dirty="0" smtClean="0">
              <a:latin typeface="Times New Roman" pitchFamily="18" charset="0"/>
              <a:cs typeface="Times New Roman" pitchFamily="18" charset="0"/>
            </a:endParaRPr>
          </a:p>
        </p:txBody>
      </p:sp>
      <p:pic>
        <p:nvPicPr>
          <p:cNvPr id="204804"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38125" y="5461680"/>
            <a:ext cx="1104548" cy="82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06"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86008" y="6075308"/>
            <a:ext cx="892774" cy="716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ttp://www.audubon.org/sites/default/files/styles/hero_cover_bird_page/public/Spotted%20Towhee%20b57-5-233_V.jpg?itok=4zi70qdU"/>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2721" y="4463486"/>
            <a:ext cx="1181100" cy="787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noChangeArrowheads="1"/>
          </p:cNvPicPr>
          <p:nvPr/>
        </p:nvPicPr>
        <p:blipFill>
          <a:blip r:embed="rId10" cstate="print"/>
          <a:srcRect/>
          <a:stretch>
            <a:fillRect/>
          </a:stretch>
        </p:blipFill>
        <p:spPr bwMode="auto">
          <a:xfrm>
            <a:off x="1972561" y="2321303"/>
            <a:ext cx="1006475" cy="814323"/>
          </a:xfrm>
          <a:prstGeom prst="rect">
            <a:avLst/>
          </a:prstGeom>
          <a:noFill/>
          <a:ln w="9525">
            <a:noFill/>
            <a:miter lim="800000"/>
            <a:headEnd/>
            <a:tailEnd/>
          </a:ln>
        </p:spPr>
      </p:pic>
      <p:pic>
        <p:nvPicPr>
          <p:cNvPr id="11"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9118" y="2406486"/>
            <a:ext cx="1201585" cy="79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descr="http://www.zuropak.com/photogallery/olive-sided-flycatcher/Olive-sided-Flycatcher-1.jpg"/>
          <p:cNvPicPr>
            <a:picLocks noChangeAspect="1" noChangeArrowheads="1"/>
          </p:cNvPicPr>
          <p:nvPr/>
        </p:nvPicPr>
        <p:blipFill>
          <a:blip r:embed="rId12" cstate="print"/>
          <a:srcRect/>
          <a:stretch>
            <a:fillRect/>
          </a:stretch>
        </p:blipFill>
        <p:spPr bwMode="auto">
          <a:xfrm>
            <a:off x="1265467" y="2497252"/>
            <a:ext cx="762923" cy="1055704"/>
          </a:xfrm>
          <a:prstGeom prst="rect">
            <a:avLst/>
          </a:prstGeom>
          <a:noFill/>
        </p:spPr>
      </p:pic>
      <p:pic>
        <p:nvPicPr>
          <p:cNvPr id="13" name="Picture 14"/>
          <p:cNvPicPr>
            <a:picLocks noChangeAspect="1" noChangeArrowheads="1"/>
          </p:cNvPicPr>
          <p:nvPr/>
        </p:nvPicPr>
        <p:blipFill>
          <a:blip r:embed="rId13" cstate="print"/>
          <a:srcRect/>
          <a:stretch>
            <a:fillRect/>
          </a:stretch>
        </p:blipFill>
        <p:spPr bwMode="auto">
          <a:xfrm>
            <a:off x="99158" y="3903188"/>
            <a:ext cx="685800" cy="685800"/>
          </a:xfrm>
          <a:prstGeom prst="rect">
            <a:avLst/>
          </a:prstGeom>
          <a:noFill/>
          <a:ln w="9525">
            <a:noFill/>
            <a:miter lim="800000"/>
            <a:headEnd/>
            <a:tailEnd/>
          </a:ln>
        </p:spPr>
      </p:pic>
      <p:pic>
        <p:nvPicPr>
          <p:cNvPr id="1028" name="Picture 4" descr="http://media.jrn.com/images/20100907-003712-pic-765410831_4718576_ver1.0_640_480.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773513" y="3254091"/>
            <a:ext cx="1226246" cy="8181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15"/>
          <a:stretch>
            <a:fillRect/>
          </a:stretch>
        </p:blipFill>
        <p:spPr>
          <a:xfrm>
            <a:off x="4099970" y="76200"/>
            <a:ext cx="5049620" cy="6565729"/>
          </a:xfrm>
          <a:prstGeom prst="rect">
            <a:avLst/>
          </a:prstGeom>
        </p:spPr>
      </p:pic>
      <p:pic>
        <p:nvPicPr>
          <p:cNvPr id="18" name="Picture 17" descr="HUM_current.jpg"/>
          <p:cNvPicPr/>
          <p:nvPr/>
        </p:nvPicPr>
        <p:blipFill>
          <a:blip r:embed="rId16" cstate="print">
            <a:extLst>
              <a:ext uri="{28A0092B-C50C-407E-A947-70E740481C1C}">
                <a14:useLocalDpi xmlns:a14="http://schemas.microsoft.com/office/drawing/2010/main"/>
              </a:ext>
            </a:extLst>
          </a:blip>
          <a:stretch>
            <a:fillRect/>
          </a:stretch>
        </p:blipFill>
        <p:spPr>
          <a:xfrm>
            <a:off x="4113893" y="83334"/>
            <a:ext cx="5044030" cy="6594625"/>
          </a:xfrm>
          <a:prstGeom prst="rect">
            <a:avLst/>
          </a:prstGeom>
        </p:spPr>
      </p:pic>
      <p:cxnSp>
        <p:nvCxnSpPr>
          <p:cNvPr id="22" name="Straight Arrow Connector 21"/>
          <p:cNvCxnSpPr/>
          <p:nvPr/>
        </p:nvCxnSpPr>
        <p:spPr>
          <a:xfrm flipV="1">
            <a:off x="6934200" y="1600200"/>
            <a:ext cx="533400" cy="245588"/>
          </a:xfrm>
          <a:prstGeom prst="straightConnector1">
            <a:avLst/>
          </a:prstGeom>
          <a:ln w="889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6553200" y="3488212"/>
            <a:ext cx="533400" cy="245588"/>
          </a:xfrm>
          <a:prstGeom prst="straightConnector1">
            <a:avLst/>
          </a:prstGeom>
          <a:ln w="889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6324600" y="6019800"/>
            <a:ext cx="533400" cy="245588"/>
          </a:xfrm>
          <a:prstGeom prst="straightConnector1">
            <a:avLst/>
          </a:prstGeom>
          <a:ln w="889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61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4038600" cy="1600200"/>
          </a:xfrm>
        </p:spPr>
        <p:txBody>
          <a:bodyPr/>
          <a:lstStyle/>
          <a:p>
            <a:pPr algn="l"/>
            <a:r>
              <a:rPr lang="en-US" sz="3600" dirty="0" smtClean="0">
                <a:latin typeface="Times New Roman" panose="02020603050405020304" pitchFamily="18" charset="0"/>
                <a:cs typeface="Times New Roman" panose="02020603050405020304" pitchFamily="18" charset="0"/>
              </a:rPr>
              <a:t>Native and Exotic Plants</a:t>
            </a:r>
            <a:endParaRPr lang="en-US" sz="3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3945834" y="58967"/>
            <a:ext cx="5195888" cy="6739399"/>
          </a:xfrm>
          <a:prstGeom prst="rect">
            <a:avLst/>
          </a:prstGeom>
        </p:spPr>
      </p:pic>
      <p:pic>
        <p:nvPicPr>
          <p:cNvPr id="6" name="Picture 5"/>
          <p:cNvPicPr>
            <a:picLocks noChangeAspect="1"/>
          </p:cNvPicPr>
          <p:nvPr/>
        </p:nvPicPr>
        <p:blipFill>
          <a:blip r:embed="rId3"/>
          <a:stretch>
            <a:fillRect/>
          </a:stretch>
        </p:blipFill>
        <p:spPr>
          <a:xfrm>
            <a:off x="3962399" y="61361"/>
            <a:ext cx="5151783" cy="6796639"/>
          </a:xfrm>
          <a:prstGeom prst="rect">
            <a:avLst/>
          </a:prstGeom>
        </p:spPr>
      </p:pic>
      <p:pic>
        <p:nvPicPr>
          <p:cNvPr id="8" name="Picture 7"/>
          <p:cNvPicPr>
            <a:picLocks noChangeAspect="1"/>
          </p:cNvPicPr>
          <p:nvPr/>
        </p:nvPicPr>
        <p:blipFill>
          <a:blip r:embed="rId4"/>
          <a:stretch>
            <a:fillRect/>
          </a:stretch>
        </p:blipFill>
        <p:spPr>
          <a:xfrm>
            <a:off x="457200" y="1567070"/>
            <a:ext cx="2543175" cy="5029200"/>
          </a:xfrm>
          <a:prstGeom prst="rect">
            <a:avLst/>
          </a:prstGeom>
        </p:spPr>
      </p:pic>
      <p:pic>
        <p:nvPicPr>
          <p:cNvPr id="7" name="Picture 8" descr="http://upload.wikimedia.org/wikipedia/commons/8/8d/Amelanchier_alnifoli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32661" y="298979"/>
            <a:ext cx="1905000" cy="201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9056" y="1752600"/>
            <a:ext cx="1579105" cy="23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P102080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17686" y="4038600"/>
            <a:ext cx="1473648" cy="194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795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4038600" cy="1600200"/>
          </a:xfrm>
        </p:spPr>
        <p:txBody>
          <a:bodyPr/>
          <a:lstStyle/>
          <a:p>
            <a:pPr algn="l"/>
            <a:r>
              <a:rPr lang="en-US" sz="3600" dirty="0" smtClean="0">
                <a:latin typeface="Times New Roman" panose="02020603050405020304" pitchFamily="18" charset="0"/>
                <a:cs typeface="Times New Roman" panose="02020603050405020304" pitchFamily="18" charset="0"/>
              </a:rPr>
              <a:t>Native and Exotic Plants</a:t>
            </a:r>
            <a:endParaRPr lang="en-US" sz="3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3945834" y="58967"/>
            <a:ext cx="5195888" cy="6739399"/>
          </a:xfrm>
          <a:prstGeom prst="rect">
            <a:avLst/>
          </a:prstGeom>
        </p:spPr>
      </p:pic>
      <p:pic>
        <p:nvPicPr>
          <p:cNvPr id="8" name="Picture 7"/>
          <p:cNvPicPr>
            <a:picLocks noChangeAspect="1"/>
          </p:cNvPicPr>
          <p:nvPr/>
        </p:nvPicPr>
        <p:blipFill>
          <a:blip r:embed="rId3"/>
          <a:stretch>
            <a:fillRect/>
          </a:stretch>
        </p:blipFill>
        <p:spPr>
          <a:xfrm>
            <a:off x="457200" y="1567070"/>
            <a:ext cx="2543175" cy="5029200"/>
          </a:xfrm>
          <a:prstGeom prst="rect">
            <a:avLst/>
          </a:prstGeom>
        </p:spPr>
      </p:pic>
      <p:pic>
        <p:nvPicPr>
          <p:cNvPr id="2" name="Picture 1"/>
          <p:cNvPicPr>
            <a:picLocks noChangeAspect="1"/>
          </p:cNvPicPr>
          <p:nvPr/>
        </p:nvPicPr>
        <p:blipFill>
          <a:blip r:embed="rId4"/>
          <a:stretch>
            <a:fillRect/>
          </a:stretch>
        </p:blipFill>
        <p:spPr>
          <a:xfrm>
            <a:off x="501513" y="1841639"/>
            <a:ext cx="2419350" cy="4714875"/>
          </a:xfrm>
          <a:prstGeom prst="rect">
            <a:avLst/>
          </a:prstGeom>
        </p:spPr>
      </p:pic>
    </p:spTree>
    <p:extLst>
      <p:ext uri="{BB962C8B-B14F-4D97-AF65-F5344CB8AC3E}">
        <p14:creationId xmlns:p14="http://schemas.microsoft.com/office/powerpoint/2010/main" val="14961297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544907" y="1838988"/>
            <a:ext cx="5554958" cy="4497280"/>
          </a:xfrm>
          <a:prstGeom prst="rect">
            <a:avLst/>
          </a:prstGeom>
        </p:spPr>
      </p:pic>
      <p:sp>
        <p:nvSpPr>
          <p:cNvPr id="17410" name="Rectangle 2"/>
          <p:cNvSpPr>
            <a:spLocks noGrp="1" noChangeArrowheads="1"/>
          </p:cNvSpPr>
          <p:nvPr>
            <p:ph type="title"/>
          </p:nvPr>
        </p:nvSpPr>
        <p:spPr>
          <a:xfrm>
            <a:off x="132522" y="-974"/>
            <a:ext cx="8828467" cy="1752600"/>
          </a:xfrm>
        </p:spPr>
        <p:txBody>
          <a:bodyPr rtlCol="0">
            <a:normAutofit/>
          </a:bodyPr>
          <a:lstStyle/>
          <a:p>
            <a:pPr algn="l" fontAlgn="auto">
              <a:spcAft>
                <a:spcPts val="0"/>
              </a:spcAft>
              <a:defRPr/>
            </a:pPr>
            <a:r>
              <a:rPr lang="en-US" altLang="en-US" sz="3200" b="1" dirty="0" smtClean="0">
                <a:latin typeface="Times New Roman" panose="02020603050405020304" pitchFamily="18" charset="0"/>
                <a:cs typeface="Times New Roman" panose="02020603050405020304" pitchFamily="18" charset="0"/>
              </a:rPr>
              <a:t>On-line </a:t>
            </a:r>
            <a:r>
              <a:rPr lang="en-US" altLang="en-US" sz="3200" b="1" dirty="0" err="1" smtClean="0">
                <a:latin typeface="Times New Roman" panose="02020603050405020304" pitchFamily="18" charset="0"/>
                <a:cs typeface="Times New Roman" panose="02020603050405020304" pitchFamily="18" charset="0"/>
              </a:rPr>
              <a:t>Marxan</a:t>
            </a:r>
            <a:r>
              <a:rPr lang="en-US" altLang="en-US" sz="3200" b="1" dirty="0" smtClean="0">
                <a:latin typeface="Times New Roman" panose="02020603050405020304" pitchFamily="18" charset="0"/>
                <a:cs typeface="Times New Roman" panose="02020603050405020304" pitchFamily="18" charset="0"/>
              </a:rPr>
              <a:t> ILP Tool: </a:t>
            </a:r>
            <a:r>
              <a:rPr lang="en-US" altLang="en-US" sz="3200" dirty="0" smtClean="0">
                <a:latin typeface="Times New Roman" panose="02020603050405020304" pitchFamily="18" charset="0"/>
                <a:cs typeface="Times New Roman" panose="02020603050405020304" pitchFamily="18" charset="0"/>
              </a:rPr>
              <a:t>High Priority Parcels at Low ‘Cost’</a:t>
            </a:r>
            <a:endParaRPr lang="en-CA" sz="3200" dirty="0" smtClean="0">
              <a:latin typeface="Times New Roman" panose="02020603050405020304" pitchFamily="18" charset="0"/>
              <a:cs typeface="Times New Roman" panose="02020603050405020304" pitchFamily="18" charset="0"/>
            </a:endParaRPr>
          </a:p>
        </p:txBody>
      </p:sp>
      <p:sp>
        <p:nvSpPr>
          <p:cNvPr id="5" name="Rectangle 3"/>
          <p:cNvSpPr txBox="1">
            <a:spLocks noChangeArrowheads="1"/>
          </p:cNvSpPr>
          <p:nvPr/>
        </p:nvSpPr>
        <p:spPr bwMode="auto">
          <a:xfrm>
            <a:off x="50125" y="2057400"/>
            <a:ext cx="3430074" cy="4472190"/>
          </a:xfrm>
          <a:prstGeom prst="rect">
            <a:avLst/>
          </a:prstGeom>
          <a:noFill/>
          <a:ln w="9525">
            <a:noFill/>
            <a:miter lim="800000"/>
            <a:headEnd/>
            <a:tailEnd/>
          </a:ln>
        </p:spPr>
        <p:txBody>
          <a:bodyPr/>
          <a:lstStyle/>
          <a:p>
            <a:pPr marL="342900" indent="-342900" fontAlgn="base">
              <a:spcBef>
                <a:spcPct val="50000"/>
              </a:spcBef>
              <a:spcAft>
                <a:spcPct val="0"/>
              </a:spcAft>
              <a:buFontTx/>
              <a:buChar char="•"/>
              <a:defRPr/>
            </a:pPr>
            <a:r>
              <a:rPr lang="en-US" sz="2800" kern="0" dirty="0" smtClean="0">
                <a:solidFill>
                  <a:prstClr val="black"/>
                </a:solidFill>
                <a:latin typeface="Times New Roman" panose="02020603050405020304" pitchFamily="18" charset="0"/>
                <a:cs typeface="Times New Roman" panose="02020603050405020304" pitchFamily="18" charset="0"/>
              </a:rPr>
              <a:t>Engage Stakeholders to Identify Targets and Costs</a:t>
            </a:r>
            <a:endParaRPr lang="en-US" sz="2800" kern="0" dirty="0">
              <a:solidFill>
                <a:prstClr val="black"/>
              </a:solidFill>
              <a:latin typeface="Times New Roman" panose="02020603050405020304" pitchFamily="18" charset="0"/>
              <a:cs typeface="Times New Roman" panose="02020603050405020304" pitchFamily="18" charset="0"/>
            </a:endParaRPr>
          </a:p>
          <a:p>
            <a:pPr marL="342900" indent="-342900" fontAlgn="base">
              <a:spcBef>
                <a:spcPct val="50000"/>
              </a:spcBef>
              <a:spcAft>
                <a:spcPct val="0"/>
              </a:spcAft>
              <a:buFontTx/>
              <a:buChar char="•"/>
              <a:defRPr/>
            </a:pPr>
            <a:r>
              <a:rPr lang="en-US" sz="2800" kern="0" dirty="0" smtClean="0">
                <a:solidFill>
                  <a:prstClr val="black"/>
                </a:solidFill>
                <a:latin typeface="Times New Roman" panose="02020603050405020304" pitchFamily="18" charset="0"/>
                <a:cs typeface="Times New Roman" panose="02020603050405020304" pitchFamily="18" charset="0"/>
              </a:rPr>
              <a:t>Prioritize 3 million Land Parcels to Facilitate Conservation Decisions</a:t>
            </a:r>
          </a:p>
          <a:p>
            <a:pPr marL="342900" indent="-342900" fontAlgn="base">
              <a:spcBef>
                <a:spcPct val="50000"/>
              </a:spcBef>
              <a:spcAft>
                <a:spcPct val="0"/>
              </a:spcAft>
              <a:buFontTx/>
              <a:buChar char="•"/>
              <a:defRPr/>
            </a:pPr>
            <a:endParaRPr lang="en-US" sz="2400" b="1" kern="0" dirty="0" smtClean="0">
              <a:solidFill>
                <a:prstClr val="black"/>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261870" y="6461904"/>
            <a:ext cx="6400800" cy="369332"/>
          </a:xfrm>
          <a:prstGeom prst="rect">
            <a:avLst/>
          </a:prstGeom>
          <a:noFill/>
        </p:spPr>
        <p:txBody>
          <a:bodyPr wrap="square" rtlCol="0">
            <a:spAutoFit/>
          </a:bodyPr>
          <a:lstStyle/>
          <a:p>
            <a:r>
              <a:rPr lang="en-US" dirty="0"/>
              <a:t>http://arcese.forestry.ubc.ca/marxan-tool/</a:t>
            </a:r>
          </a:p>
        </p:txBody>
      </p:sp>
      <p:grpSp>
        <p:nvGrpSpPr>
          <p:cNvPr id="3" name="Group 2"/>
          <p:cNvGrpSpPr/>
          <p:nvPr/>
        </p:nvGrpSpPr>
        <p:grpSpPr>
          <a:xfrm>
            <a:off x="5127702" y="1757525"/>
            <a:ext cx="3625062" cy="4791212"/>
            <a:chOff x="3556717" y="2681390"/>
            <a:chExt cx="3337560" cy="4240436"/>
          </a:xfrm>
          <a:solidFill>
            <a:schemeClr val="bg1"/>
          </a:solidFill>
        </p:grpSpPr>
        <p:pic>
          <p:nvPicPr>
            <p:cNvPr id="8" name="Picture 7"/>
            <p:cNvPicPr/>
            <p:nvPr/>
          </p:nvPicPr>
          <p:blipFill rotWithShape="1">
            <a:blip r:embed="rId4" cstate="print">
              <a:extLst>
                <a:ext uri="{28A0092B-C50C-407E-A947-70E740481C1C}">
                  <a14:useLocalDpi xmlns:a14="http://schemas.microsoft.com/office/drawing/2010/main"/>
                </a:ext>
              </a:extLst>
            </a:blip>
            <a:srcRect/>
            <a:stretch/>
          </p:blipFill>
          <p:spPr bwMode="auto">
            <a:xfrm>
              <a:off x="3556717" y="2681390"/>
              <a:ext cx="3337560" cy="4240436"/>
            </a:xfrm>
            <a:prstGeom prst="rect">
              <a:avLst/>
            </a:prstGeom>
            <a:grpFill/>
            <a:ln>
              <a:noFill/>
            </a:ln>
            <a:extLst>
              <a:ext uri="{53640926-AAD7-44D8-BBD7-CCE9431645EC}">
                <a14:shadowObscured xmlns:a14="http://schemas.microsoft.com/office/drawing/2010/main"/>
              </a:ext>
            </a:extLst>
          </p:spPr>
        </p:pic>
        <p:sp>
          <p:nvSpPr>
            <p:cNvPr id="9" name="Text Box 131"/>
            <p:cNvSpPr txBox="1"/>
            <p:nvPr/>
          </p:nvSpPr>
          <p:spPr>
            <a:xfrm>
              <a:off x="3581400" y="5212792"/>
              <a:ext cx="3285714" cy="1492808"/>
            </a:xfrm>
            <a:prstGeom prst="rect">
              <a:avLst/>
            </a:prstGeom>
            <a:grp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90000"/>
                </a:lnSpc>
                <a:spcBef>
                  <a:spcPts val="200"/>
                </a:spcBef>
                <a:spcAft>
                  <a:spcPts val="200"/>
                </a:spcAft>
                <a:buClrTx/>
                <a:buSzTx/>
                <a:buFontTx/>
                <a:buNone/>
                <a:tabLst/>
                <a:defRPr/>
              </a:pPr>
              <a:r>
                <a:rPr kumimoji="0" lang="en-CA" sz="1200" b="0" i="0" u="none" strike="noStrike" kern="0" cap="none" spc="0" normalizeH="0" baseline="0" noProof="0" dirty="0">
                  <a:ln>
                    <a:noFill/>
                  </a:ln>
                  <a:solidFill>
                    <a:srgbClr val="808080"/>
                  </a:solidFill>
                  <a:effectLst/>
                  <a:uLnTx/>
                  <a:uFillTx/>
                  <a:latin typeface="Calibri"/>
                  <a:ea typeface="MS Mincho" panose="02020609040205080304" pitchFamily="49" charset="-128"/>
                  <a:cs typeface="Times New Roman" panose="02020603050405020304" pitchFamily="18" charset="0"/>
                </a:rPr>
                <a:t>A Prioritization Tool for the Conservation of Coastal Douglas-fir Forest and Savannah Habitats of the Georgia Basin and Puget Sound Lowlands</a:t>
              </a:r>
              <a:endParaRPr kumimoji="0" lang="en-US" sz="1200" b="0" i="0" u="none" strike="noStrike" kern="0" cap="none" spc="0" normalizeH="0" baseline="0" noProof="0" dirty="0">
                <a:ln>
                  <a:noFill/>
                </a:ln>
                <a:solidFill>
                  <a:sysClr val="windowText" lastClr="000000"/>
                </a:solidFill>
                <a:effectLst/>
                <a:uLnTx/>
                <a:uFillTx/>
                <a:latin typeface="Calibri"/>
                <a:ea typeface="MS Mincho" panose="02020609040205080304" pitchFamily="49" charset="-128"/>
                <a:cs typeface="Times New Roman" panose="02020603050405020304" pitchFamily="18" charset="0"/>
              </a:endParaRPr>
            </a:p>
            <a:p>
              <a:pPr marL="0" marR="0" lvl="0" indent="0" defTabSz="914400" eaLnBrk="1" fontAlgn="auto" latinLnBrk="0" hangingPunct="1">
                <a:lnSpc>
                  <a:spcPct val="90000"/>
                </a:lnSpc>
                <a:spcBef>
                  <a:spcPts val="200"/>
                </a:spcBef>
                <a:spcAft>
                  <a:spcPts val="200"/>
                </a:spcAft>
                <a:buClrTx/>
                <a:buSzTx/>
                <a:buFontTx/>
                <a:buNone/>
                <a:tabLst/>
                <a:defRPr/>
              </a:pPr>
              <a:r>
                <a:rPr kumimoji="0" lang="en-CA" sz="1100" b="1" i="0" strike="noStrike" kern="0" cap="all" spc="75" normalizeH="0" baseline="0" noProof="0" dirty="0" smtClean="0">
                  <a:ln>
                    <a:noFill/>
                  </a:ln>
                  <a:effectLst/>
                  <a:uLnTx/>
                  <a:uFillTx/>
                  <a:latin typeface="Calibri"/>
                  <a:ea typeface="+mn-ea"/>
                  <a:cs typeface="+mn-cs"/>
                </a:rPr>
                <a:t>Schuster</a:t>
              </a:r>
              <a:r>
                <a:rPr kumimoji="0" lang="en-CA" sz="1100" b="1" i="0" strike="noStrike" kern="0" cap="all" spc="75" normalizeH="0" baseline="0" noProof="0" dirty="0">
                  <a:ln>
                    <a:noFill/>
                  </a:ln>
                  <a:effectLst/>
                  <a:uLnTx/>
                  <a:uFillTx/>
                  <a:latin typeface="Calibri"/>
                  <a:ea typeface="+mn-ea"/>
                  <a:cs typeface="+mn-cs"/>
                </a:rPr>
                <a:t>, R., </a:t>
              </a:r>
              <a:r>
                <a:rPr kumimoji="0" lang="en-CA" sz="1100" b="1" i="0" u="none" strike="noStrike" kern="0" cap="all" spc="75" normalizeH="0" baseline="0" noProof="0" dirty="0">
                  <a:ln>
                    <a:noFill/>
                  </a:ln>
                  <a:effectLst/>
                  <a:uLnTx/>
                  <a:uFillTx/>
                  <a:latin typeface="Calibri"/>
                  <a:ea typeface="+mn-ea"/>
                  <a:cs typeface="+mn-cs"/>
                </a:rPr>
                <a:t>CROMBIE, M., Morrell, N., &amp; Arcese P.</a:t>
              </a:r>
              <a:endParaRPr kumimoji="0" lang="en-US" sz="1100" b="1" i="0" u="none" strike="noStrike" kern="0" cap="all" spc="75" normalizeH="0" baseline="0" noProof="0" dirty="0">
                <a:ln>
                  <a:noFill/>
                </a:ln>
                <a:effectLst/>
                <a:uLnTx/>
                <a:uFillTx/>
                <a:latin typeface="Calibri"/>
                <a:ea typeface="+mn-ea"/>
                <a:cs typeface="+mn-cs"/>
              </a:endParaRPr>
            </a:p>
            <a:p>
              <a:pPr marL="0" marR="0" lvl="0" indent="0" defTabSz="914400" eaLnBrk="1" fontAlgn="auto" latinLnBrk="0" hangingPunct="1">
                <a:lnSpc>
                  <a:spcPct val="100000"/>
                </a:lnSpc>
                <a:spcBef>
                  <a:spcPts val="400"/>
                </a:spcBef>
                <a:spcAft>
                  <a:spcPts val="200"/>
                </a:spcAft>
                <a:buClrTx/>
                <a:buSzTx/>
                <a:buFontTx/>
                <a:buNone/>
                <a:tabLst/>
                <a:defRPr/>
              </a:pPr>
              <a:r>
                <a:rPr kumimoji="0" lang="en-CA" sz="800" b="1" i="0" u="none" strike="noStrike" kern="0" cap="all" spc="50" normalizeH="0" baseline="0" noProof="0" dirty="0">
                  <a:ln>
                    <a:noFill/>
                  </a:ln>
                  <a:solidFill>
                    <a:srgbClr val="262626"/>
                  </a:solidFill>
                  <a:effectLst/>
                  <a:uLnTx/>
                  <a:uFillTx/>
                  <a:latin typeface="Calibri"/>
                  <a:ea typeface="MS Mincho" panose="02020609040205080304" pitchFamily="49" charset="-128"/>
                  <a:cs typeface="Times New Roman" panose="02020603050405020304" pitchFamily="18" charset="0"/>
                </a:rPr>
                <a:t>The Nature Trust of British Columbia, Coastal Douglas Fir Conservation Partnership and Department of Forest and Conservation Sciences, University of British Columbia</a:t>
              </a:r>
              <a:endParaRPr kumimoji="0" lang="en-US" sz="800" b="0" i="0" u="none" strike="noStrike" kern="0" cap="none" spc="0" normalizeH="0" baseline="0" noProof="0" dirty="0">
                <a:ln>
                  <a:noFill/>
                </a:ln>
                <a:solidFill>
                  <a:sysClr val="windowText" lastClr="000000"/>
                </a:solidFill>
                <a:effectLst/>
                <a:uLnTx/>
                <a:uFillTx/>
                <a:latin typeface="Calibri"/>
                <a:ea typeface="MS Mincho" panose="02020609040205080304" pitchFamily="49" charset="-128"/>
                <a:cs typeface="Times New Roman" panose="02020603050405020304" pitchFamily="18" charset="0"/>
              </a:endParaRPr>
            </a:p>
            <a:p>
              <a:pPr marL="0" marR="0" lvl="0" indent="0" defTabSz="914400" eaLnBrk="1" fontAlgn="auto" latinLnBrk="0" hangingPunct="1">
                <a:lnSpc>
                  <a:spcPct val="100000"/>
                </a:lnSpc>
                <a:spcBef>
                  <a:spcPts val="400"/>
                </a:spcBef>
                <a:spcAft>
                  <a:spcPts val="200"/>
                </a:spcAft>
                <a:buClrTx/>
                <a:buSzTx/>
                <a:buFontTx/>
                <a:buNone/>
                <a:tabLst/>
                <a:defRPr/>
              </a:pPr>
              <a:r>
                <a:rPr kumimoji="0" lang="en-CA" sz="1050" b="1" i="0" u="none" strike="noStrike" kern="0" cap="all" spc="50" normalizeH="0" baseline="0" noProof="0" dirty="0">
                  <a:ln>
                    <a:noFill/>
                  </a:ln>
                  <a:solidFill>
                    <a:srgbClr val="262626"/>
                  </a:solidFill>
                  <a:effectLst/>
                  <a:uLnTx/>
                  <a:uFillTx/>
                  <a:latin typeface="Calibri"/>
                  <a:ea typeface="MS Mincho" panose="02020609040205080304" pitchFamily="49" charset="-128"/>
                  <a:cs typeface="Times New Roman" panose="02020603050405020304" pitchFamily="18" charset="0"/>
                </a:rPr>
                <a:t> </a:t>
              </a:r>
              <a:endParaRPr kumimoji="0" lang="en-US" sz="1000" b="0" i="0" u="none" strike="noStrike" kern="0" cap="none" spc="0" normalizeH="0" baseline="0" noProof="0" dirty="0">
                <a:ln>
                  <a:noFill/>
                </a:ln>
                <a:solidFill>
                  <a:sysClr val="windowText" lastClr="000000"/>
                </a:solidFill>
                <a:effectLst/>
                <a:uLnTx/>
                <a:uFillTx/>
                <a:latin typeface="Calibri"/>
                <a:ea typeface="MS Mincho" panose="02020609040205080304" pitchFamily="49" charset="-128"/>
                <a:cs typeface="Times New Roman" panose="02020603050405020304" pitchFamily="18" charset="0"/>
              </a:endParaRPr>
            </a:p>
          </p:txBody>
        </p:sp>
      </p:grpSp>
      <p:pic>
        <p:nvPicPr>
          <p:cNvPr id="10" name="Picture 17" descr="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2286" y="957463"/>
            <a:ext cx="2514600" cy="703981"/>
          </a:xfrm>
          <a:prstGeom prst="rect">
            <a:avLst/>
          </a:prstGeom>
          <a:solidFill>
            <a:schemeClr val="bg1"/>
          </a:solidFill>
          <a:ln>
            <a:noFill/>
          </a:ln>
          <a:extLst/>
        </p:spPr>
      </p:pic>
    </p:spTree>
    <p:extLst>
      <p:ext uri="{BB962C8B-B14F-4D97-AF65-F5344CB8AC3E}">
        <p14:creationId xmlns:p14="http://schemas.microsoft.com/office/powerpoint/2010/main" val="312722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61870" y="155272"/>
            <a:ext cx="5638800" cy="1286435"/>
          </a:xfrm>
        </p:spPr>
        <p:txBody>
          <a:bodyPr rtlCol="0">
            <a:normAutofit/>
          </a:bodyPr>
          <a:lstStyle/>
          <a:p>
            <a:pPr algn="l" fontAlgn="auto">
              <a:spcAft>
                <a:spcPts val="0"/>
              </a:spcAft>
              <a:defRPr/>
            </a:pPr>
            <a:r>
              <a:rPr lang="en-US" altLang="en-US" sz="3600" dirty="0" smtClean="0">
                <a:latin typeface="Times New Roman" panose="02020603050405020304" pitchFamily="18" charset="0"/>
                <a:cs typeface="Times New Roman" panose="02020603050405020304" pitchFamily="18" charset="0"/>
              </a:rPr>
              <a:t>Maximizing Benefits Given ‘Cost’ </a:t>
            </a:r>
            <a:endParaRPr lang="en-CA" sz="3600" dirty="0" smtClean="0">
              <a:latin typeface="Times New Roman" panose="02020603050405020304" pitchFamily="18" charset="0"/>
              <a:cs typeface="Times New Roman" panose="02020603050405020304" pitchFamily="18" charset="0"/>
            </a:endParaRPr>
          </a:p>
        </p:txBody>
      </p:sp>
      <p:sp>
        <p:nvSpPr>
          <p:cNvPr id="5" name="Rectangle 3"/>
          <p:cNvSpPr txBox="1">
            <a:spLocks noChangeArrowheads="1"/>
          </p:cNvSpPr>
          <p:nvPr/>
        </p:nvSpPr>
        <p:spPr bwMode="auto">
          <a:xfrm>
            <a:off x="261870" y="1852410"/>
            <a:ext cx="4157730" cy="966990"/>
          </a:xfrm>
          <a:prstGeom prst="rect">
            <a:avLst/>
          </a:prstGeom>
          <a:noFill/>
          <a:ln w="9525">
            <a:noFill/>
            <a:miter lim="800000"/>
            <a:headEnd/>
            <a:tailEnd/>
          </a:ln>
        </p:spPr>
        <p:txBody>
          <a:bodyPr/>
          <a:lstStyle/>
          <a:p>
            <a:pPr marL="342900" indent="-342900" fontAlgn="base">
              <a:spcBef>
                <a:spcPct val="50000"/>
              </a:spcBef>
              <a:spcAft>
                <a:spcPct val="0"/>
              </a:spcAft>
              <a:buFontTx/>
              <a:buChar char="•"/>
              <a:defRPr/>
            </a:pPr>
            <a:r>
              <a:rPr lang="en-US" sz="2800" kern="0" dirty="0" smtClean="0">
                <a:solidFill>
                  <a:prstClr val="black"/>
                </a:solidFill>
                <a:latin typeface="Times New Roman" panose="02020603050405020304" pitchFamily="18" charset="0"/>
                <a:cs typeface="Times New Roman" panose="02020603050405020304" pitchFamily="18" charset="0"/>
              </a:rPr>
              <a:t>Tax Assessed Value</a:t>
            </a:r>
          </a:p>
        </p:txBody>
      </p:sp>
      <p:pic>
        <p:nvPicPr>
          <p:cNvPr id="10" name="Picture 9"/>
          <p:cNvPicPr>
            <a:picLocks noChangeAspect="1"/>
          </p:cNvPicPr>
          <p:nvPr/>
        </p:nvPicPr>
        <p:blipFill>
          <a:blip r:embed="rId2"/>
          <a:stretch>
            <a:fillRect/>
          </a:stretch>
        </p:blipFill>
        <p:spPr>
          <a:xfrm>
            <a:off x="5919899" y="-14891"/>
            <a:ext cx="2140962" cy="3034258"/>
          </a:xfrm>
          <a:prstGeom prst="rect">
            <a:avLst/>
          </a:prstGeom>
        </p:spPr>
      </p:pic>
      <p:grpSp>
        <p:nvGrpSpPr>
          <p:cNvPr id="16" name="Group 15"/>
          <p:cNvGrpSpPr/>
          <p:nvPr/>
        </p:nvGrpSpPr>
        <p:grpSpPr>
          <a:xfrm>
            <a:off x="4664312" y="2937348"/>
            <a:ext cx="3811948" cy="1396427"/>
            <a:chOff x="4664312" y="2946973"/>
            <a:chExt cx="3811948" cy="1396427"/>
          </a:xfrm>
        </p:grpSpPr>
        <p:pic>
          <p:nvPicPr>
            <p:cNvPr id="11" name="Picture 16" descr="Picture 06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9021" y="2946973"/>
              <a:ext cx="1877239" cy="1396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descr="http://t0.gstatic.com/images?q=tbn:ANd9GcTuebwdYkMJtO27Ylm6ClOgpsbP1cS3kySEkdTekETdZa1Jbdl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4312" y="2946973"/>
              <a:ext cx="1958265" cy="1396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descr="HUM_current.jpg"/>
          <p:cNvPicPr/>
          <p:nvPr/>
        </p:nvPicPr>
        <p:blipFill>
          <a:blip r:embed="rId5" cstate="print">
            <a:extLst>
              <a:ext uri="{28A0092B-C50C-407E-A947-70E740481C1C}">
                <a14:useLocalDpi xmlns:a14="http://schemas.microsoft.com/office/drawing/2010/main"/>
              </a:ext>
            </a:extLst>
          </a:blip>
          <a:stretch>
            <a:fillRect/>
          </a:stretch>
        </p:blipFill>
        <p:spPr>
          <a:xfrm>
            <a:off x="5791200" y="4447241"/>
            <a:ext cx="1918923" cy="2410759"/>
          </a:xfrm>
          <a:prstGeom prst="rect">
            <a:avLst/>
          </a:prstGeom>
        </p:spPr>
      </p:pic>
      <p:sp>
        <p:nvSpPr>
          <p:cNvPr id="14" name="Rectangle 3"/>
          <p:cNvSpPr txBox="1">
            <a:spLocks noChangeArrowheads="1"/>
          </p:cNvSpPr>
          <p:nvPr/>
        </p:nvSpPr>
        <p:spPr bwMode="auto">
          <a:xfrm>
            <a:off x="261870" y="2335905"/>
            <a:ext cx="4157730" cy="2007495"/>
          </a:xfrm>
          <a:prstGeom prst="rect">
            <a:avLst/>
          </a:prstGeom>
          <a:noFill/>
          <a:ln w="9525">
            <a:noFill/>
            <a:miter lim="800000"/>
            <a:headEnd/>
            <a:tailEnd/>
          </a:ln>
        </p:spPr>
        <p:txBody>
          <a:bodyPr/>
          <a:lstStyle/>
          <a:p>
            <a:pPr fontAlgn="base">
              <a:spcBef>
                <a:spcPct val="50000"/>
              </a:spcBef>
              <a:spcAft>
                <a:spcPct val="0"/>
              </a:spcAft>
              <a:defRPr/>
            </a:pPr>
            <a:endParaRPr lang="en-US" sz="2800" kern="0" dirty="0" smtClean="0">
              <a:solidFill>
                <a:prstClr val="black"/>
              </a:solidFill>
              <a:latin typeface="Times New Roman" panose="02020603050405020304" pitchFamily="18" charset="0"/>
              <a:cs typeface="Times New Roman" panose="02020603050405020304" pitchFamily="18" charset="0"/>
            </a:endParaRPr>
          </a:p>
          <a:p>
            <a:pPr marL="342900" indent="-342900" fontAlgn="base">
              <a:spcBef>
                <a:spcPct val="50000"/>
              </a:spcBef>
              <a:spcAft>
                <a:spcPct val="0"/>
              </a:spcAft>
              <a:buFontTx/>
              <a:buChar char="•"/>
              <a:defRPr/>
            </a:pPr>
            <a:r>
              <a:rPr lang="en-US" sz="2800" kern="0" dirty="0">
                <a:solidFill>
                  <a:prstClr val="black"/>
                </a:solidFill>
                <a:latin typeface="Times New Roman" panose="02020603050405020304" pitchFamily="18" charset="0"/>
                <a:cs typeface="Times New Roman" panose="02020603050405020304" pitchFamily="18" charset="0"/>
              </a:rPr>
              <a:t>Human-commensal Cost (plants &amp; birds</a:t>
            </a:r>
            <a:r>
              <a:rPr lang="en-US" sz="2800" kern="0" dirty="0" smtClean="0">
                <a:solidFill>
                  <a:prstClr val="black"/>
                </a:solidFill>
                <a:latin typeface="Times New Roman" panose="02020603050405020304" pitchFamily="18" charset="0"/>
                <a:cs typeface="Times New Roman" panose="02020603050405020304" pitchFamily="18" charset="0"/>
              </a:rPr>
              <a:t>)</a:t>
            </a:r>
            <a:endParaRPr lang="en-US" sz="2800" kern="0" dirty="0">
              <a:solidFill>
                <a:prstClr val="black"/>
              </a:solidFill>
              <a:latin typeface="Times New Roman" panose="02020603050405020304" pitchFamily="18" charset="0"/>
              <a:cs typeface="Times New Roman" panose="02020603050405020304" pitchFamily="18" charset="0"/>
            </a:endParaRPr>
          </a:p>
        </p:txBody>
      </p:sp>
      <p:sp>
        <p:nvSpPr>
          <p:cNvPr id="15" name="Rectangle 3"/>
          <p:cNvSpPr txBox="1">
            <a:spLocks noChangeArrowheads="1"/>
          </p:cNvSpPr>
          <p:nvPr/>
        </p:nvSpPr>
        <p:spPr bwMode="auto">
          <a:xfrm>
            <a:off x="261870" y="4314233"/>
            <a:ext cx="4157730" cy="2209800"/>
          </a:xfrm>
          <a:prstGeom prst="rect">
            <a:avLst/>
          </a:prstGeom>
          <a:noFill/>
          <a:ln w="9525">
            <a:noFill/>
            <a:miter lim="800000"/>
            <a:headEnd/>
            <a:tailEnd/>
          </a:ln>
        </p:spPr>
        <p:txBody>
          <a:bodyPr/>
          <a:lstStyle/>
          <a:p>
            <a:pPr fontAlgn="base">
              <a:spcBef>
                <a:spcPct val="50000"/>
              </a:spcBef>
              <a:spcAft>
                <a:spcPct val="0"/>
              </a:spcAft>
              <a:defRPr/>
            </a:pPr>
            <a:endParaRPr lang="en-US" sz="2800" b="1" kern="0" dirty="0" smtClean="0">
              <a:solidFill>
                <a:prstClr val="black"/>
              </a:solidFill>
              <a:latin typeface="Times New Roman" panose="02020603050405020304" pitchFamily="18" charset="0"/>
              <a:cs typeface="Times New Roman" panose="02020603050405020304" pitchFamily="18" charset="0"/>
            </a:endParaRPr>
          </a:p>
          <a:p>
            <a:pPr marL="342900" indent="-342900" fontAlgn="base">
              <a:spcBef>
                <a:spcPct val="50000"/>
              </a:spcBef>
              <a:spcAft>
                <a:spcPct val="0"/>
              </a:spcAft>
              <a:buFontTx/>
              <a:buChar char="•"/>
              <a:defRPr/>
            </a:pPr>
            <a:r>
              <a:rPr lang="en-US" sz="2800" kern="0" dirty="0" smtClean="0">
                <a:solidFill>
                  <a:prstClr val="black"/>
                </a:solidFill>
                <a:latin typeface="Times New Roman" panose="02020603050405020304" pitchFamily="18" charset="0"/>
                <a:cs typeface="Times New Roman" panose="02020603050405020304" pitchFamily="18" charset="0"/>
              </a:rPr>
              <a:t>Management/Restoration Cost (predicted condition, location)</a:t>
            </a:r>
          </a:p>
          <a:p>
            <a:pPr marL="342900" indent="-342900" fontAlgn="base">
              <a:spcBef>
                <a:spcPct val="50000"/>
              </a:spcBef>
              <a:spcAft>
                <a:spcPct val="0"/>
              </a:spcAft>
              <a:buFontTx/>
              <a:buChar char="•"/>
              <a:defRPr/>
            </a:pPr>
            <a:endParaRPr lang="en-US" sz="2800" kern="0" dirty="0" smtClean="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735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762000"/>
            <a:ext cx="2286000" cy="1066800"/>
          </a:xfrm>
        </p:spPr>
        <p:txBody>
          <a:bodyPr/>
          <a:lstStyle/>
          <a:p>
            <a:pPr algn="l"/>
            <a:r>
              <a:rPr lang="en-US" sz="3600" dirty="0" smtClean="0">
                <a:latin typeface="Times New Roman" panose="02020603050405020304" pitchFamily="18" charset="0"/>
                <a:cs typeface="Times New Roman" panose="02020603050405020304" pitchFamily="18" charset="0"/>
              </a:rPr>
              <a:t>Exploring Scenarios</a:t>
            </a:r>
            <a:endParaRPr lang="en-US" sz="3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3352800" y="-6664"/>
            <a:ext cx="5638800" cy="1683064"/>
          </a:xfrm>
          <a:prstGeom prst="rect">
            <a:avLst/>
          </a:prstGeom>
        </p:spPr>
      </p:pic>
      <p:pic>
        <p:nvPicPr>
          <p:cNvPr id="6" name="Picture 5"/>
          <p:cNvPicPr>
            <a:picLocks noChangeAspect="1"/>
          </p:cNvPicPr>
          <p:nvPr/>
        </p:nvPicPr>
        <p:blipFill>
          <a:blip r:embed="rId3"/>
          <a:stretch>
            <a:fillRect/>
          </a:stretch>
        </p:blipFill>
        <p:spPr>
          <a:xfrm>
            <a:off x="3355484" y="3276600"/>
            <a:ext cx="5559916" cy="1329105"/>
          </a:xfrm>
          <a:prstGeom prst="rect">
            <a:avLst/>
          </a:prstGeom>
        </p:spPr>
      </p:pic>
      <p:pic>
        <p:nvPicPr>
          <p:cNvPr id="7" name="Picture 6"/>
          <p:cNvPicPr>
            <a:picLocks noChangeAspect="1"/>
          </p:cNvPicPr>
          <p:nvPr/>
        </p:nvPicPr>
        <p:blipFill>
          <a:blip r:embed="rId4"/>
          <a:stretch>
            <a:fillRect/>
          </a:stretch>
        </p:blipFill>
        <p:spPr>
          <a:xfrm>
            <a:off x="3352800" y="4419600"/>
            <a:ext cx="5581650" cy="2515052"/>
          </a:xfrm>
          <a:prstGeom prst="rect">
            <a:avLst/>
          </a:prstGeom>
        </p:spPr>
      </p:pic>
      <p:pic>
        <p:nvPicPr>
          <p:cNvPr id="8" name="Picture 7"/>
          <p:cNvPicPr>
            <a:picLocks noChangeAspect="1"/>
          </p:cNvPicPr>
          <p:nvPr/>
        </p:nvPicPr>
        <p:blipFill>
          <a:blip r:embed="rId5"/>
          <a:stretch>
            <a:fillRect/>
          </a:stretch>
        </p:blipFill>
        <p:spPr>
          <a:xfrm>
            <a:off x="3352800" y="1678429"/>
            <a:ext cx="5557831" cy="1674371"/>
          </a:xfrm>
          <a:prstGeom prst="rect">
            <a:avLst/>
          </a:prstGeom>
        </p:spPr>
      </p:pic>
    </p:spTree>
    <p:extLst>
      <p:ext uri="{BB962C8B-B14F-4D97-AF65-F5344CB8AC3E}">
        <p14:creationId xmlns:p14="http://schemas.microsoft.com/office/powerpoint/2010/main" val="61160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844637" y="0"/>
            <a:ext cx="5299363" cy="6858000"/>
          </a:xfrm>
          <a:prstGeom prst="rect">
            <a:avLst/>
          </a:prstGeom>
        </p:spPr>
      </p:pic>
      <p:sp>
        <p:nvSpPr>
          <p:cNvPr id="7" name="Rectangle 6"/>
          <p:cNvSpPr/>
          <p:nvPr/>
        </p:nvSpPr>
        <p:spPr>
          <a:xfrm>
            <a:off x="152400" y="304800"/>
            <a:ext cx="3692237" cy="1938992"/>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Goal </a:t>
            </a:r>
          </a:p>
          <a:p>
            <a:endParaRPr lang="en-US" sz="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Protect 50% of the Best 33</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OF</a:t>
            </a:r>
            <a:r>
              <a:rPr lang="en-US" sz="2800" dirty="0">
                <a:latin typeface="Times New Roman" panose="02020603050405020304" pitchFamily="18" charset="0"/>
                <a:cs typeface="Times New Roman" panose="02020603050405020304" pitchFamily="18" charset="0"/>
              </a:rPr>
              <a:t>, SAV, </a:t>
            </a:r>
            <a:r>
              <a:rPr lang="en-US" sz="2800" dirty="0" smtClean="0">
                <a:latin typeface="Times New Roman" panose="02020603050405020304" pitchFamily="18" charset="0"/>
                <a:cs typeface="Times New Roman" panose="02020603050405020304" pitchFamily="18" charset="0"/>
              </a:rPr>
              <a:t>WET and NAT Ecosystems</a:t>
            </a:r>
            <a:endParaRPr lang="en-US" sz="28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228260" y="2667000"/>
            <a:ext cx="3505540" cy="4169018"/>
          </a:xfrm>
          <a:prstGeom prst="rect">
            <a:avLst/>
          </a:prstGeom>
        </p:spPr>
      </p:pic>
      <p:sp>
        <p:nvSpPr>
          <p:cNvPr id="9" name="TextBox 8"/>
          <p:cNvSpPr txBox="1"/>
          <p:nvPr/>
        </p:nvSpPr>
        <p:spPr>
          <a:xfrm>
            <a:off x="1935572" y="3821668"/>
            <a:ext cx="418704" cy="369332"/>
          </a:xfrm>
          <a:prstGeom prst="rect">
            <a:avLst/>
          </a:prstGeom>
          <a:solidFill>
            <a:schemeClr val="bg1"/>
          </a:solidFill>
        </p:spPr>
        <p:txBody>
          <a:bodyPr wrap="none" rtlCol="0">
            <a:spAutoFit/>
          </a:bodyPr>
          <a:lstStyle/>
          <a:p>
            <a:r>
              <a:rPr lang="en-US" dirty="0" smtClean="0"/>
              <a:t>50</a:t>
            </a:r>
            <a:endParaRPr lang="en-US" dirty="0"/>
          </a:p>
        </p:txBody>
      </p:sp>
      <p:sp>
        <p:nvSpPr>
          <p:cNvPr id="13" name="TextBox 12"/>
          <p:cNvSpPr txBox="1"/>
          <p:nvPr/>
        </p:nvSpPr>
        <p:spPr>
          <a:xfrm>
            <a:off x="1935572" y="4169780"/>
            <a:ext cx="418704" cy="369332"/>
          </a:xfrm>
          <a:prstGeom prst="rect">
            <a:avLst/>
          </a:prstGeom>
          <a:solidFill>
            <a:schemeClr val="bg1"/>
          </a:solidFill>
        </p:spPr>
        <p:txBody>
          <a:bodyPr wrap="none" rtlCol="0">
            <a:spAutoFit/>
          </a:bodyPr>
          <a:lstStyle/>
          <a:p>
            <a:r>
              <a:rPr lang="en-US" dirty="0" smtClean="0"/>
              <a:t>50</a:t>
            </a:r>
            <a:endParaRPr lang="en-US" dirty="0"/>
          </a:p>
        </p:txBody>
      </p:sp>
      <p:sp>
        <p:nvSpPr>
          <p:cNvPr id="14" name="TextBox 13"/>
          <p:cNvSpPr txBox="1"/>
          <p:nvPr/>
        </p:nvSpPr>
        <p:spPr>
          <a:xfrm>
            <a:off x="1919009" y="4908343"/>
            <a:ext cx="418704" cy="369332"/>
          </a:xfrm>
          <a:prstGeom prst="rect">
            <a:avLst/>
          </a:prstGeom>
          <a:solidFill>
            <a:schemeClr val="bg1"/>
          </a:solidFill>
        </p:spPr>
        <p:txBody>
          <a:bodyPr wrap="none" rtlCol="0">
            <a:spAutoFit/>
          </a:bodyPr>
          <a:lstStyle/>
          <a:p>
            <a:r>
              <a:rPr lang="en-US" dirty="0" smtClean="0"/>
              <a:t>50</a:t>
            </a:r>
            <a:endParaRPr lang="en-US" dirty="0"/>
          </a:p>
        </p:txBody>
      </p:sp>
      <p:sp>
        <p:nvSpPr>
          <p:cNvPr id="15" name="TextBox 14"/>
          <p:cNvSpPr txBox="1"/>
          <p:nvPr/>
        </p:nvSpPr>
        <p:spPr>
          <a:xfrm>
            <a:off x="1904457" y="5635625"/>
            <a:ext cx="418704" cy="369332"/>
          </a:xfrm>
          <a:prstGeom prst="rect">
            <a:avLst/>
          </a:prstGeom>
          <a:solidFill>
            <a:schemeClr val="bg1"/>
          </a:solidFill>
        </p:spPr>
        <p:txBody>
          <a:bodyPr wrap="none" rtlCol="0">
            <a:spAutoFit/>
          </a:bodyPr>
          <a:lstStyle/>
          <a:p>
            <a:r>
              <a:rPr lang="en-US" dirty="0" smtClean="0"/>
              <a:t>50</a:t>
            </a:r>
            <a:endParaRPr lang="en-US" dirty="0"/>
          </a:p>
        </p:txBody>
      </p:sp>
    </p:spTree>
    <p:extLst>
      <p:ext uri="{BB962C8B-B14F-4D97-AF65-F5344CB8AC3E}">
        <p14:creationId xmlns:p14="http://schemas.microsoft.com/office/powerpoint/2010/main" val="8672570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0" y="-17930"/>
            <a:ext cx="5303520" cy="6863380"/>
          </a:xfrm>
          <a:prstGeom prst="rect">
            <a:avLst/>
          </a:prstGeom>
        </p:spPr>
      </p:pic>
      <p:pic>
        <p:nvPicPr>
          <p:cNvPr id="3" name="Picture 2"/>
          <p:cNvPicPr>
            <a:picLocks noChangeAspect="1"/>
          </p:cNvPicPr>
          <p:nvPr/>
        </p:nvPicPr>
        <p:blipFill>
          <a:blip r:embed="rId3"/>
          <a:stretch>
            <a:fillRect/>
          </a:stretch>
        </p:blipFill>
        <p:spPr>
          <a:xfrm>
            <a:off x="914400" y="1178859"/>
            <a:ext cx="4863144" cy="4389120"/>
          </a:xfrm>
          <a:prstGeom prst="rect">
            <a:avLst/>
          </a:prstGeom>
        </p:spPr>
      </p:pic>
    </p:spTree>
    <p:extLst>
      <p:ext uri="{BB962C8B-B14F-4D97-AF65-F5344CB8AC3E}">
        <p14:creationId xmlns:p14="http://schemas.microsoft.com/office/powerpoint/2010/main" val="17130232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44636" y="0"/>
            <a:ext cx="5299364" cy="6858000"/>
          </a:xfrm>
          <a:prstGeom prst="rect">
            <a:avLst/>
          </a:prstGeom>
        </p:spPr>
      </p:pic>
      <p:pic>
        <p:nvPicPr>
          <p:cNvPr id="3" name="Picture 2"/>
          <p:cNvPicPr>
            <a:picLocks noChangeAspect="1"/>
          </p:cNvPicPr>
          <p:nvPr/>
        </p:nvPicPr>
        <p:blipFill>
          <a:blip r:embed="rId3"/>
          <a:stretch>
            <a:fillRect/>
          </a:stretch>
        </p:blipFill>
        <p:spPr>
          <a:xfrm>
            <a:off x="1295400" y="1255516"/>
            <a:ext cx="4529138" cy="4009667"/>
          </a:xfrm>
          <a:prstGeom prst="rect">
            <a:avLst/>
          </a:prstGeom>
        </p:spPr>
      </p:pic>
      <p:sp>
        <p:nvSpPr>
          <p:cNvPr id="4" name="TextBox 3"/>
          <p:cNvSpPr txBox="1"/>
          <p:nvPr/>
        </p:nvSpPr>
        <p:spPr>
          <a:xfrm>
            <a:off x="197223" y="195221"/>
            <a:ext cx="3460377" cy="830997"/>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57% Overlap with </a:t>
            </a:r>
            <a:r>
              <a:rPr lang="en-US" sz="2400" dirty="0" smtClean="0">
                <a:latin typeface="Times New Roman" panose="02020603050405020304" pitchFamily="18" charset="0"/>
                <a:cs typeface="Times New Roman" panose="02020603050405020304" pitchFamily="18" charset="0"/>
              </a:rPr>
              <a:t>TNC </a:t>
            </a:r>
            <a:r>
              <a:rPr lang="en-US" sz="2400" dirty="0" err="1" smtClean="0">
                <a:latin typeface="Times New Roman" panose="02020603050405020304" pitchFamily="18" charset="0"/>
                <a:cs typeface="Times New Roman" panose="02020603050405020304" pitchFamily="18" charset="0"/>
              </a:rPr>
              <a:t>Ecoregional</a:t>
            </a:r>
            <a:r>
              <a:rPr lang="en-US" sz="2400" dirty="0" smtClean="0">
                <a:latin typeface="Times New Roman" panose="02020603050405020304" pitchFamily="18" charset="0"/>
                <a:cs typeface="Times New Roman" panose="02020603050405020304" pitchFamily="18" charset="0"/>
              </a:rPr>
              <a:t> Priorities</a:t>
            </a:r>
            <a:endParaRPr lang="en-US" sz="2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290741" y="5623157"/>
            <a:ext cx="3460377" cy="830997"/>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96% Overlap for Current and 2045 Scenarios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657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alpha val="84000"/>
          </a:schemeClr>
        </a:solidFill>
        <a:effectLst/>
      </p:bgPr>
    </p:bg>
    <p:spTree>
      <p:nvGrpSpPr>
        <p:cNvPr id="1" name=""/>
        <p:cNvGrpSpPr/>
        <p:nvPr/>
      </p:nvGrpSpPr>
      <p:grpSpPr>
        <a:xfrm>
          <a:off x="0" y="0"/>
          <a:ext cx="0" cy="0"/>
          <a:chOff x="0" y="0"/>
          <a:chExt cx="0" cy="0"/>
        </a:xfrm>
      </p:grpSpPr>
      <p:sp>
        <p:nvSpPr>
          <p:cNvPr id="15363" name="TextBox 1"/>
          <p:cNvSpPr txBox="1">
            <a:spLocks noChangeArrowheads="1"/>
          </p:cNvSpPr>
          <p:nvPr/>
        </p:nvSpPr>
        <p:spPr bwMode="auto">
          <a:xfrm>
            <a:off x="-4115" y="303701"/>
            <a:ext cx="4648200" cy="723274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CA" altLang="en-US" sz="2800" dirty="0" smtClean="0">
                <a:solidFill>
                  <a:prstClr val="black"/>
                </a:solidFill>
                <a:latin typeface="Times New Roman" panose="02020603050405020304" pitchFamily="18" charset="0"/>
                <a:cs typeface="Times New Roman" panose="02020603050405020304" pitchFamily="18" charset="0"/>
              </a:rPr>
              <a:t>Applications?</a:t>
            </a:r>
          </a:p>
          <a:p>
            <a:pPr fontAlgn="base">
              <a:spcBef>
                <a:spcPct val="0"/>
              </a:spcBef>
              <a:spcAft>
                <a:spcPct val="0"/>
              </a:spcAft>
              <a:buFontTx/>
              <a:buNone/>
            </a:pPr>
            <a:endParaRPr lang="en-CA" altLang="en-US" sz="2800" dirty="0" smtClean="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endParaRPr lang="en-CA" altLang="en-US" sz="2800" dirty="0" smtClean="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endParaRPr lang="en-CA" altLang="en-US" sz="2800" dirty="0" smtClean="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endParaRPr lang="en-CA" altLang="en-US" sz="2800" dirty="0" smtClean="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r>
              <a:rPr lang="en-CA" altLang="en-US" sz="2600" dirty="0" smtClean="0">
                <a:solidFill>
                  <a:prstClr val="black"/>
                </a:solidFill>
                <a:latin typeface="Times New Roman" panose="02020603050405020304" pitchFamily="18" charset="0"/>
                <a:cs typeface="Times New Roman" panose="02020603050405020304" pitchFamily="18" charset="0"/>
              </a:rPr>
              <a:t>Acquire Biodiverse Parcels </a:t>
            </a:r>
          </a:p>
          <a:p>
            <a:pPr fontAlgn="base">
              <a:spcBef>
                <a:spcPct val="0"/>
              </a:spcBef>
              <a:spcAft>
                <a:spcPct val="0"/>
              </a:spcAft>
              <a:buFontTx/>
              <a:buNone/>
            </a:pPr>
            <a:endParaRPr lang="en-CA" altLang="en-US" sz="2600"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r>
              <a:rPr lang="en-US" altLang="en-US" sz="2600" dirty="0" smtClean="0">
                <a:solidFill>
                  <a:prstClr val="black"/>
                </a:solidFill>
                <a:latin typeface="Times New Roman" panose="02020603050405020304" pitchFamily="18" charset="0"/>
                <a:cs typeface="Times New Roman" panose="02020603050405020304" pitchFamily="18" charset="0"/>
              </a:rPr>
              <a:t>Minimize Management Costs, </a:t>
            </a:r>
            <a:r>
              <a:rPr lang="en-US" altLang="en-US" sz="2600" dirty="0">
                <a:solidFill>
                  <a:prstClr val="black"/>
                </a:solidFill>
                <a:latin typeface="Times New Roman" panose="02020603050405020304" pitchFamily="18" charset="0"/>
                <a:cs typeface="Times New Roman" panose="02020603050405020304" pitchFamily="18" charset="0"/>
              </a:rPr>
              <a:t>Maximize </a:t>
            </a:r>
            <a:r>
              <a:rPr lang="en-US" altLang="en-US" sz="2600" dirty="0" smtClean="0">
                <a:solidFill>
                  <a:prstClr val="black"/>
                </a:solidFill>
                <a:latin typeface="Times New Roman" panose="02020603050405020304" pitchFamily="18" charset="0"/>
                <a:cs typeface="Times New Roman" panose="02020603050405020304" pitchFamily="18" charset="0"/>
              </a:rPr>
              <a:t>Return on </a:t>
            </a:r>
            <a:r>
              <a:rPr lang="en-US" altLang="en-US" sz="2600" dirty="0" smtClean="0">
                <a:solidFill>
                  <a:prstClr val="black"/>
                </a:solidFill>
                <a:latin typeface="Times New Roman" panose="02020603050405020304" pitchFamily="18" charset="0"/>
                <a:cs typeface="Times New Roman" panose="02020603050405020304" pitchFamily="18" charset="0"/>
              </a:rPr>
              <a:t>Conservation Investments</a:t>
            </a:r>
            <a:endParaRPr lang="en-US" altLang="en-US" sz="2600"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endParaRPr lang="en-US" altLang="en-US" sz="2600"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endParaRPr lang="en-CA" altLang="en-US" sz="2800" dirty="0" smtClean="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endParaRPr lang="en-CA" altLang="en-US" sz="2800" dirty="0" smtClean="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endParaRPr lang="en-CA" altLang="en-US" sz="2800"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endParaRPr lang="en-CA" altLang="en-US" sz="2800" dirty="0" smtClean="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endParaRPr lang="en-CA" altLang="en-US" sz="2800"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endParaRPr lang="en-CA" altLang="en-US" sz="2800" dirty="0" smtClean="0">
              <a:solidFill>
                <a:prstClr val="black"/>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4571999" y="0"/>
            <a:ext cx="5596999" cy="7932291"/>
          </a:xfrm>
          <a:prstGeom prst="rect">
            <a:avLst/>
          </a:prstGeom>
        </p:spPr>
      </p:pic>
      <p:pic>
        <p:nvPicPr>
          <p:cNvPr id="8" name="Picture 5" descr="TNT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866547"/>
            <a:ext cx="2333452" cy="968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6"/>
          <p:cNvSpPr txBox="1">
            <a:spLocks noChangeArrowheads="1"/>
          </p:cNvSpPr>
          <p:nvPr/>
        </p:nvSpPr>
        <p:spPr bwMode="auto">
          <a:xfrm>
            <a:off x="6866283" y="1350814"/>
            <a:ext cx="15414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CA" altLang="en-US" sz="1800" b="1" dirty="0" smtClean="0">
                <a:solidFill>
                  <a:prstClr val="black"/>
                </a:solidFill>
                <a:latin typeface="Arial" panose="020B0604020202020204" pitchFamily="34" charset="0"/>
              </a:rPr>
              <a:t>Burgoyne Bay  $900K</a:t>
            </a:r>
          </a:p>
        </p:txBody>
      </p:sp>
      <p:cxnSp>
        <p:nvCxnSpPr>
          <p:cNvPr id="5" name="Straight Arrow Connector 4"/>
          <p:cNvCxnSpPr/>
          <p:nvPr/>
        </p:nvCxnSpPr>
        <p:spPr>
          <a:xfrm flipH="1">
            <a:off x="5943600" y="1997145"/>
            <a:ext cx="1456947" cy="2346255"/>
          </a:xfrm>
          <a:prstGeom prst="straightConnector1">
            <a:avLst/>
          </a:prstGeom>
          <a:ln w="889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6654" y="4800600"/>
            <a:ext cx="4648200" cy="2492990"/>
          </a:xfrm>
          <a:prstGeom prst="rect">
            <a:avLst/>
          </a:prstGeom>
          <a:solidFill>
            <a:schemeClr val="tx1"/>
          </a:solidFill>
        </p:spPr>
        <p:txBody>
          <a:bodyPr wrap="square" rtlCol="0">
            <a:spAutoFit/>
          </a:bodyPr>
          <a:lstStyle/>
          <a:p>
            <a:r>
              <a:rPr lang="en-US" sz="2600" dirty="0" smtClean="0">
                <a:solidFill>
                  <a:schemeClr val="bg1"/>
                </a:solidFill>
                <a:latin typeface="Times New Roman" panose="02020603050405020304" pitchFamily="18" charset="0"/>
                <a:cs typeface="Times New Roman" panose="02020603050405020304" pitchFamily="18" charset="0"/>
              </a:rPr>
              <a:t>Develop </a:t>
            </a:r>
            <a:r>
              <a:rPr lang="en-US" sz="2600" dirty="0">
                <a:solidFill>
                  <a:schemeClr val="bg1"/>
                </a:solidFill>
                <a:latin typeface="Times New Roman" panose="02020603050405020304" pitchFamily="18" charset="0"/>
                <a:cs typeface="Times New Roman" panose="02020603050405020304" pitchFamily="18" charset="0"/>
              </a:rPr>
              <a:t>C</a:t>
            </a:r>
            <a:r>
              <a:rPr lang="en-US" sz="2600" dirty="0" smtClean="0">
                <a:solidFill>
                  <a:schemeClr val="bg1"/>
                </a:solidFill>
                <a:latin typeface="Times New Roman" panose="02020603050405020304" pitchFamily="18" charset="0"/>
                <a:cs typeface="Times New Roman" panose="02020603050405020304" pitchFamily="18" charset="0"/>
              </a:rPr>
              <a:t>ontact </a:t>
            </a:r>
            <a:r>
              <a:rPr lang="en-US" sz="2600" dirty="0">
                <a:solidFill>
                  <a:schemeClr val="bg1"/>
                </a:solidFill>
                <a:latin typeface="Times New Roman" panose="02020603050405020304" pitchFamily="18" charset="0"/>
                <a:cs typeface="Times New Roman" panose="02020603050405020304" pitchFamily="18" charset="0"/>
              </a:rPr>
              <a:t>L</a:t>
            </a:r>
            <a:r>
              <a:rPr lang="en-US" sz="2600" dirty="0" smtClean="0">
                <a:solidFill>
                  <a:schemeClr val="bg1"/>
                </a:solidFill>
                <a:latin typeface="Times New Roman" panose="02020603050405020304" pitchFamily="18" charset="0"/>
                <a:cs typeface="Times New Roman" panose="02020603050405020304" pitchFamily="18" charset="0"/>
              </a:rPr>
              <a:t>ists to Engage </a:t>
            </a:r>
            <a:r>
              <a:rPr lang="en-US" sz="2600" dirty="0">
                <a:solidFill>
                  <a:schemeClr val="bg1"/>
                </a:solidFill>
                <a:latin typeface="Times New Roman" panose="02020603050405020304" pitchFamily="18" charset="0"/>
                <a:cs typeface="Times New Roman" panose="02020603050405020304" pitchFamily="18" charset="0"/>
              </a:rPr>
              <a:t>Private Landowners in </a:t>
            </a:r>
            <a:r>
              <a:rPr lang="en-US" sz="2600" dirty="0">
                <a:solidFill>
                  <a:schemeClr val="bg1"/>
                </a:solidFill>
                <a:latin typeface="Times New Roman" panose="02020603050405020304" pitchFamily="18" charset="0"/>
                <a:cs typeface="Times New Roman" panose="02020603050405020304" pitchFamily="18" charset="0"/>
              </a:rPr>
              <a:t>Landscape-level </a:t>
            </a:r>
            <a:r>
              <a:rPr lang="en-US" sz="2600" dirty="0" smtClean="0">
                <a:solidFill>
                  <a:schemeClr val="bg1"/>
                </a:solidFill>
                <a:latin typeface="Times New Roman" panose="02020603050405020304" pitchFamily="18" charset="0"/>
                <a:cs typeface="Times New Roman" panose="02020603050405020304" pitchFamily="18" charset="0"/>
              </a:rPr>
              <a:t>Conservation</a:t>
            </a:r>
            <a:endParaRPr lang="en-US" sz="2600" dirty="0">
              <a:solidFill>
                <a:schemeClr val="bg1"/>
              </a:solidFill>
              <a:latin typeface="Times New Roman" panose="02020603050405020304" pitchFamily="18" charset="0"/>
              <a:cs typeface="Times New Roman" panose="02020603050405020304" pitchFamily="18" charset="0"/>
            </a:endParaRPr>
          </a:p>
          <a:p>
            <a:endParaRPr lang="en-US" sz="2600" dirty="0" smtClean="0">
              <a:solidFill>
                <a:schemeClr val="bg1"/>
              </a:solidFill>
              <a:latin typeface="Times New Roman" panose="02020603050405020304" pitchFamily="18" charset="0"/>
              <a:cs typeface="Times New Roman" panose="02020603050405020304" pitchFamily="18" charset="0"/>
            </a:endParaRPr>
          </a:p>
          <a:p>
            <a:endParaRPr lang="en-US" sz="2600" dirty="0" smtClean="0">
              <a:solidFill>
                <a:schemeClr val="bg1"/>
              </a:solidFill>
              <a:latin typeface="Times New Roman" panose="02020603050405020304" pitchFamily="18" charset="0"/>
              <a:cs typeface="Times New Roman" panose="02020603050405020304" pitchFamily="18" charset="0"/>
            </a:endParaRPr>
          </a:p>
          <a:p>
            <a:endParaRPr lang="en-US" sz="2600" dirty="0">
              <a:solidFill>
                <a:schemeClr val="bg1"/>
              </a:solidFill>
              <a:latin typeface="Times New Roman" panose="02020603050405020304" pitchFamily="18" charset="0"/>
              <a:cs typeface="Times New Roman" panose="02020603050405020304" pitchFamily="18" charset="0"/>
            </a:endParaRPr>
          </a:p>
        </p:txBody>
      </p:sp>
      <p:pic>
        <p:nvPicPr>
          <p:cNvPr id="9" name="Picture 8" descr="Bird MS Fig2.jpg"/>
          <p:cNvPicPr/>
          <p:nvPr/>
        </p:nvPicPr>
        <p:blipFill rotWithShape="1">
          <a:blip r:embed="rId5">
            <a:extLst>
              <a:ext uri="{28A0092B-C50C-407E-A947-70E740481C1C}">
                <a14:useLocalDpi xmlns:a14="http://schemas.microsoft.com/office/drawing/2010/main" val="0"/>
              </a:ext>
            </a:extLst>
          </a:blip>
          <a:srcRect l="43406" t="31909" r="34912" b="43183"/>
          <a:stretch/>
        </p:blipFill>
        <p:spPr bwMode="auto">
          <a:xfrm>
            <a:off x="4860266" y="209785"/>
            <a:ext cx="5080562" cy="7512720"/>
          </a:xfrm>
          <a:prstGeom prst="rect">
            <a:avLst/>
          </a:prstGeom>
          <a:solidFill>
            <a:schemeClr val="tx1">
              <a:alpha val="20000"/>
            </a:schemeClr>
          </a:solid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893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34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9"/>
                                        </p:tgtEl>
                                      </p:cBhvr>
                                    </p:animEffect>
                                    <p:set>
                                      <p:cBhvr>
                                        <p:cTn id="15" dur="1" fill="hold">
                                          <p:stCondLst>
                                            <p:cond delay="499"/>
                                          </p:stCondLst>
                                        </p:cTn>
                                        <p:tgtEl>
                                          <p:spTgt spid="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Peter\Downloads\HAT Protecte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4925" y="0"/>
            <a:ext cx="529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1"/>
          <p:cNvSpPr txBox="1">
            <a:spLocks noChangeArrowheads="1"/>
          </p:cNvSpPr>
          <p:nvPr/>
        </p:nvSpPr>
        <p:spPr bwMode="auto">
          <a:xfrm>
            <a:off x="93663" y="152400"/>
            <a:ext cx="3751262"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US" sz="3400" kern="0" dirty="0" smtClean="0">
                <a:latin typeface="Times New Roman" panose="02020603050405020304" pitchFamily="18" charset="0"/>
                <a:cs typeface="Times New Roman" panose="02020603050405020304" pitchFamily="18" charset="0"/>
              </a:rPr>
              <a:t>CDFCP: </a:t>
            </a:r>
            <a:r>
              <a:rPr lang="en-US" sz="3400" kern="0" dirty="0">
                <a:latin typeface="Times New Roman" panose="02020603050405020304" pitchFamily="18" charset="0"/>
                <a:cs typeface="Times New Roman" panose="02020603050405020304" pitchFamily="18" charset="0"/>
              </a:rPr>
              <a:t>Prioritize P</a:t>
            </a:r>
            <a:r>
              <a:rPr lang="en-US" sz="3400" kern="0" dirty="0" smtClean="0">
                <a:latin typeface="Times New Roman" panose="02020603050405020304" pitchFamily="18" charset="0"/>
                <a:cs typeface="Times New Roman" panose="02020603050405020304" pitchFamily="18" charset="0"/>
              </a:rPr>
              <a:t>arcels to </a:t>
            </a:r>
            <a:r>
              <a:rPr lang="en-US" sz="3400" kern="0" dirty="0">
                <a:latin typeface="Times New Roman" panose="02020603050405020304" pitchFamily="18" charset="0"/>
                <a:cs typeface="Times New Roman" panose="02020603050405020304" pitchFamily="18" charset="0"/>
              </a:rPr>
              <a:t>Facilitate </a:t>
            </a:r>
            <a:r>
              <a:rPr lang="en-US" sz="3400" kern="0" dirty="0" smtClean="0">
                <a:latin typeface="Times New Roman" panose="02020603050405020304" pitchFamily="18" charset="0"/>
                <a:cs typeface="Times New Roman" panose="02020603050405020304" pitchFamily="18" charset="0"/>
              </a:rPr>
              <a:t>Collaborative Decision-making</a:t>
            </a:r>
            <a:endParaRPr lang="en-GB" altLang="en-US" sz="3400" dirty="0">
              <a:latin typeface="Times Roman" pitchFamily="18" charset="0"/>
            </a:endParaRPr>
          </a:p>
        </p:txBody>
      </p:sp>
      <p:sp>
        <p:nvSpPr>
          <p:cNvPr id="16388" name="TextBox 2"/>
          <p:cNvSpPr txBox="1">
            <a:spLocks noChangeArrowheads="1"/>
          </p:cNvSpPr>
          <p:nvPr/>
        </p:nvSpPr>
        <p:spPr bwMode="auto">
          <a:xfrm>
            <a:off x="93663" y="3072348"/>
            <a:ext cx="35814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 typeface="Arial" panose="020B0604020202020204" pitchFamily="34" charset="0"/>
              <a:buNone/>
            </a:pPr>
            <a:r>
              <a:rPr lang="en-CA" altLang="en-US" sz="2600" dirty="0" smtClean="0">
                <a:solidFill>
                  <a:srgbClr val="FFFFFF"/>
                </a:solidFill>
                <a:latin typeface="Times Roman" pitchFamily="18" charset="0"/>
              </a:rPr>
              <a:t>Complying with the </a:t>
            </a:r>
            <a:r>
              <a:rPr lang="en-CA" altLang="en-US" sz="2600" b="1" dirty="0" smtClean="0">
                <a:solidFill>
                  <a:srgbClr val="FFFFFF"/>
                </a:solidFill>
                <a:latin typeface="Times Roman" pitchFamily="18" charset="0"/>
              </a:rPr>
              <a:t>CBD </a:t>
            </a:r>
            <a:r>
              <a:rPr lang="en-CA" altLang="en-US" sz="2600" dirty="0" smtClean="0">
                <a:solidFill>
                  <a:srgbClr val="FFFFFF"/>
                </a:solidFill>
                <a:latin typeface="Times Roman" pitchFamily="18" charset="0"/>
              </a:rPr>
              <a:t>Means </a:t>
            </a:r>
            <a:r>
              <a:rPr lang="en-CA" altLang="en-US" sz="2600" dirty="0" smtClean="0">
                <a:solidFill>
                  <a:srgbClr val="FFFFFF"/>
                </a:solidFill>
                <a:latin typeface="Times Roman" pitchFamily="18" charset="0"/>
              </a:rPr>
              <a:t>Increasing PA’s from 9 to 17%</a:t>
            </a:r>
          </a:p>
          <a:p>
            <a:pPr fontAlgn="base">
              <a:spcBef>
                <a:spcPct val="0"/>
              </a:spcBef>
              <a:spcAft>
                <a:spcPct val="0"/>
              </a:spcAft>
              <a:buFont typeface="Arial" panose="020B0604020202020204" pitchFamily="34" charset="0"/>
              <a:buNone/>
            </a:pPr>
            <a:endParaRPr lang="en-CA" altLang="en-US" sz="2600" dirty="0">
              <a:solidFill>
                <a:srgbClr val="FFFFFF"/>
              </a:solidFill>
              <a:latin typeface="Times Roman" pitchFamily="18" charset="0"/>
            </a:endParaRPr>
          </a:p>
          <a:p>
            <a:pPr fontAlgn="base">
              <a:spcBef>
                <a:spcPct val="0"/>
              </a:spcBef>
              <a:spcAft>
                <a:spcPct val="0"/>
              </a:spcAft>
              <a:buFont typeface="Arial" panose="020B0604020202020204" pitchFamily="34" charset="0"/>
              <a:buNone/>
            </a:pPr>
            <a:r>
              <a:rPr lang="en-CA" altLang="en-US" sz="2600" dirty="0" smtClean="0">
                <a:solidFill>
                  <a:srgbClr val="FFFFFF"/>
                </a:solidFill>
                <a:latin typeface="Times Roman" pitchFamily="18" charset="0"/>
              </a:rPr>
              <a:t>Acquisition? </a:t>
            </a:r>
          </a:p>
          <a:p>
            <a:pPr fontAlgn="base">
              <a:spcBef>
                <a:spcPct val="0"/>
              </a:spcBef>
              <a:spcAft>
                <a:spcPct val="0"/>
              </a:spcAft>
              <a:buFont typeface="Arial" panose="020B0604020202020204" pitchFamily="34" charset="0"/>
              <a:buNone/>
            </a:pPr>
            <a:endParaRPr lang="en-CA" altLang="en-US" sz="2600" dirty="0">
              <a:solidFill>
                <a:srgbClr val="FFFFFF"/>
              </a:solidFill>
              <a:latin typeface="Times Roman" pitchFamily="18" charset="0"/>
            </a:endParaRPr>
          </a:p>
          <a:p>
            <a:pPr fontAlgn="base">
              <a:spcBef>
                <a:spcPct val="0"/>
              </a:spcBef>
              <a:spcAft>
                <a:spcPct val="0"/>
              </a:spcAft>
              <a:buFont typeface="Arial" panose="020B0604020202020204" pitchFamily="34" charset="0"/>
              <a:buNone/>
            </a:pPr>
            <a:r>
              <a:rPr lang="en-CA" altLang="en-US" sz="2600" dirty="0" smtClean="0">
                <a:solidFill>
                  <a:srgbClr val="FFFFFF"/>
                </a:solidFill>
                <a:latin typeface="Times Roman" pitchFamily="18" charset="0"/>
              </a:rPr>
              <a:t>~$500,000,000 Assessed Value</a:t>
            </a:r>
            <a:endParaRPr lang="en-GB" altLang="en-US" sz="2600" dirty="0" smtClean="0">
              <a:solidFill>
                <a:srgbClr val="FFFFFF"/>
              </a:solidFill>
              <a:latin typeface="Times Roman" pitchFamily="18" charset="0"/>
            </a:endParaRPr>
          </a:p>
        </p:txBody>
      </p:sp>
      <p:pic>
        <p:nvPicPr>
          <p:cNvPr id="29699" name="Picture 3" descr="C:\Users\Peter\Downloads\HAT 17%25 Prot Marxan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4925" y="0"/>
            <a:ext cx="529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17" descr="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0800" y="381000"/>
            <a:ext cx="1389061" cy="38887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185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C:\Users\Peter\Downloads\HAT 17%25 Prot ALR Marxan (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9225" y="990600"/>
            <a:ext cx="4024313" cy="520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3"/>
          <p:cNvSpPr txBox="1">
            <a:spLocks noChangeArrowheads="1"/>
          </p:cNvSpPr>
          <p:nvPr/>
        </p:nvSpPr>
        <p:spPr bwMode="auto">
          <a:xfrm>
            <a:off x="533400" y="17526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GB" altLang="en-US" sz="1800" smtClean="0">
              <a:solidFill>
                <a:prstClr val="white"/>
              </a:solidFill>
              <a:latin typeface="Arial" panose="020B0604020202020204" pitchFamily="34" charset="0"/>
            </a:endParaRPr>
          </a:p>
        </p:txBody>
      </p:sp>
      <p:sp>
        <p:nvSpPr>
          <p:cNvPr id="13317" name="TextBox 5"/>
          <p:cNvSpPr txBox="1">
            <a:spLocks noChangeArrowheads="1"/>
          </p:cNvSpPr>
          <p:nvPr/>
        </p:nvSpPr>
        <p:spPr bwMode="auto">
          <a:xfrm>
            <a:off x="36513" y="3295233"/>
            <a:ext cx="5145087"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CA" altLang="en-US" sz="2400" b="1" dirty="0" smtClean="0">
                <a:solidFill>
                  <a:prstClr val="white"/>
                </a:solidFill>
                <a:latin typeface="Times New Roman" panose="02020603050405020304" pitchFamily="18" charset="0"/>
                <a:cs typeface="Times New Roman" panose="02020603050405020304" pitchFamily="18" charset="0"/>
              </a:rPr>
              <a:t>CDFCP Goals</a:t>
            </a:r>
            <a:endParaRPr lang="en-CA" altLang="en-US" sz="2400" dirty="0" smtClean="0">
              <a:solidFill>
                <a:prstClr val="white"/>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r>
              <a:rPr lang="en-CA" altLang="en-US" sz="2400" b="1" dirty="0" smtClean="0">
                <a:solidFill>
                  <a:prstClr val="white"/>
                </a:solidFill>
                <a:latin typeface="Times New Roman" panose="02020603050405020304" pitchFamily="18" charset="0"/>
                <a:cs typeface="Times New Roman" panose="02020603050405020304" pitchFamily="18" charset="0"/>
              </a:rPr>
              <a:t>Reduce  Cost      Requisite Increase</a:t>
            </a:r>
          </a:p>
          <a:p>
            <a:pPr fontAlgn="base">
              <a:spcBef>
                <a:spcPct val="0"/>
              </a:spcBef>
              <a:spcAft>
                <a:spcPct val="0"/>
              </a:spcAft>
              <a:buFontTx/>
              <a:buNone/>
            </a:pPr>
            <a:endParaRPr lang="en-CA" altLang="en-US" sz="2400" dirty="0" smtClean="0">
              <a:solidFill>
                <a:prstClr val="white"/>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r>
              <a:rPr lang="en-CA" altLang="en-US" sz="2400" dirty="0" smtClean="0">
                <a:solidFill>
                  <a:prstClr val="white"/>
                </a:solidFill>
                <a:latin typeface="Times New Roman" panose="02020603050405020304" pitchFamily="18" charset="0"/>
                <a:cs typeface="Times New Roman" panose="02020603050405020304" pitchFamily="18" charset="0"/>
              </a:rPr>
              <a:t>100%	   $4.2m   $0.03 / $100K (0.18%)</a:t>
            </a:r>
          </a:p>
          <a:p>
            <a:pPr fontAlgn="base">
              <a:spcBef>
                <a:spcPct val="0"/>
              </a:spcBef>
              <a:spcAft>
                <a:spcPct val="0"/>
              </a:spcAft>
              <a:buFontTx/>
              <a:buNone/>
            </a:pPr>
            <a:endParaRPr lang="en-CA" altLang="en-US" sz="2400" dirty="0" smtClean="0">
              <a:solidFill>
                <a:prstClr val="white"/>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r>
              <a:rPr lang="en-CA" altLang="en-US" sz="2800" i="1" dirty="0" smtClean="0">
                <a:solidFill>
                  <a:srgbClr val="92D050"/>
                </a:solidFill>
                <a:latin typeface="Times New Roman" panose="02020603050405020304" pitchFamily="18" charset="0"/>
                <a:cs typeface="Times New Roman" panose="02020603050405020304" pitchFamily="18" charset="0"/>
              </a:rPr>
              <a:t>Tax Shifting </a:t>
            </a:r>
            <a:r>
              <a:rPr lang="en-CA" altLang="en-US" sz="2800" i="1" dirty="0" smtClean="0">
                <a:solidFill>
                  <a:srgbClr val="92D050"/>
                </a:solidFill>
                <a:latin typeface="Times New Roman" panose="02020603050405020304" pitchFamily="18" charset="0"/>
                <a:cs typeface="Times New Roman" panose="02020603050405020304" pitchFamily="18" charset="0"/>
              </a:rPr>
              <a:t>Can Facilitate</a:t>
            </a:r>
            <a:r>
              <a:rPr lang="en-CA" altLang="en-US" sz="2800" i="1" dirty="0" smtClean="0">
                <a:solidFill>
                  <a:srgbClr val="92D050"/>
                </a:solidFill>
                <a:latin typeface="Times New Roman" panose="02020603050405020304" pitchFamily="18" charset="0"/>
                <a:cs typeface="Times New Roman" panose="02020603050405020304" pitchFamily="18" charset="0"/>
              </a:rPr>
              <a:t> </a:t>
            </a:r>
            <a:r>
              <a:rPr lang="en-CA" altLang="en-US" sz="2800" i="1" dirty="0">
                <a:solidFill>
                  <a:srgbClr val="92D050"/>
                </a:solidFill>
                <a:latin typeface="Times New Roman" panose="02020603050405020304" pitchFamily="18" charset="0"/>
                <a:cs typeface="Times New Roman" panose="02020603050405020304" pitchFamily="18" charset="0"/>
              </a:rPr>
              <a:t>T</a:t>
            </a:r>
            <a:r>
              <a:rPr lang="en-CA" altLang="en-US" sz="2800" i="1" dirty="0" smtClean="0">
                <a:solidFill>
                  <a:srgbClr val="92D050"/>
                </a:solidFill>
                <a:latin typeface="Times New Roman" panose="02020603050405020304" pitchFamily="18" charset="0"/>
                <a:cs typeface="Times New Roman" panose="02020603050405020304" pitchFamily="18" charset="0"/>
              </a:rPr>
              <a:t>argeted </a:t>
            </a:r>
            <a:r>
              <a:rPr lang="en-CA" altLang="en-US" sz="2800" i="1" dirty="0" smtClean="0">
                <a:solidFill>
                  <a:srgbClr val="92D050"/>
                </a:solidFill>
                <a:latin typeface="Times New Roman" panose="02020603050405020304" pitchFamily="18" charset="0"/>
                <a:cs typeface="Times New Roman" panose="02020603050405020304" pitchFamily="18" charset="0"/>
              </a:rPr>
              <a:t>I</a:t>
            </a:r>
            <a:r>
              <a:rPr lang="en-CA" altLang="en-US" sz="2800" i="1" dirty="0" smtClean="0">
                <a:solidFill>
                  <a:srgbClr val="92D050"/>
                </a:solidFill>
                <a:latin typeface="Times New Roman" panose="02020603050405020304" pitchFamily="18" charset="0"/>
                <a:cs typeface="Times New Roman" panose="02020603050405020304" pitchFamily="18" charset="0"/>
              </a:rPr>
              <a:t>ncentives at No</a:t>
            </a:r>
            <a:r>
              <a:rPr lang="en-CA" altLang="en-US" sz="2800" i="1" dirty="0" smtClean="0">
                <a:solidFill>
                  <a:srgbClr val="92D050"/>
                </a:solidFill>
                <a:latin typeface="Times New Roman" panose="02020603050405020304" pitchFamily="18" charset="0"/>
                <a:cs typeface="Times New Roman" panose="02020603050405020304" pitchFamily="18" charset="0"/>
              </a:rPr>
              <a:t> </a:t>
            </a:r>
            <a:r>
              <a:rPr lang="en-CA" altLang="en-US" sz="2800" i="1" dirty="0" smtClean="0">
                <a:solidFill>
                  <a:srgbClr val="92D050"/>
                </a:solidFill>
                <a:latin typeface="Times New Roman" panose="02020603050405020304" pitchFamily="18" charset="0"/>
                <a:cs typeface="Times New Roman" panose="02020603050405020304" pitchFamily="18" charset="0"/>
              </a:rPr>
              <a:t>Net </a:t>
            </a:r>
            <a:r>
              <a:rPr lang="en-CA" altLang="en-US" sz="2800" i="1" dirty="0" smtClean="0">
                <a:solidFill>
                  <a:srgbClr val="92D050"/>
                </a:solidFill>
                <a:latin typeface="Times New Roman" panose="02020603050405020304" pitchFamily="18" charset="0"/>
                <a:cs typeface="Times New Roman" panose="02020603050405020304" pitchFamily="18" charset="0"/>
              </a:rPr>
              <a:t>C</a:t>
            </a:r>
            <a:r>
              <a:rPr lang="en-CA" altLang="en-US" sz="2800" i="1" dirty="0" smtClean="0">
                <a:solidFill>
                  <a:srgbClr val="92D050"/>
                </a:solidFill>
                <a:latin typeface="Times New Roman" panose="02020603050405020304" pitchFamily="18" charset="0"/>
                <a:cs typeface="Times New Roman" panose="02020603050405020304" pitchFamily="18" charset="0"/>
              </a:rPr>
              <a:t>ost</a:t>
            </a:r>
            <a:endParaRPr lang="en-GB" altLang="en-US" sz="2800" i="1" dirty="0" smtClean="0">
              <a:solidFill>
                <a:srgbClr val="92D05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228600" y="304800"/>
            <a:ext cx="4638675" cy="2369880"/>
          </a:xfrm>
          <a:prstGeom prst="rect">
            <a:avLst/>
          </a:prstGeom>
          <a:noFill/>
        </p:spPr>
        <p:txBody>
          <a:bodyPr>
            <a:spAutoFit/>
          </a:bodyPr>
          <a:lstStyle/>
          <a:p>
            <a:pPr fontAlgn="base">
              <a:spcBef>
                <a:spcPct val="0"/>
              </a:spcBef>
              <a:spcAft>
                <a:spcPct val="0"/>
              </a:spcAft>
              <a:defRPr/>
            </a:pPr>
            <a:r>
              <a:rPr lang="en-CA" sz="4000" dirty="0">
                <a:solidFill>
                  <a:prstClr val="white"/>
                </a:solidFill>
                <a:latin typeface="Times New Roman" panose="02020603050405020304" pitchFamily="18" charset="0"/>
                <a:cs typeface="Times New Roman" panose="02020603050405020304" pitchFamily="18" charset="0"/>
              </a:rPr>
              <a:t>‘Tax Shifting</a:t>
            </a:r>
            <a:r>
              <a:rPr lang="en-CA" sz="4000" dirty="0" smtClean="0">
                <a:solidFill>
                  <a:prstClr val="white"/>
                </a:solidFill>
                <a:latin typeface="Times New Roman" panose="02020603050405020304" pitchFamily="18" charset="0"/>
                <a:cs typeface="Times New Roman" panose="02020603050405020304" pitchFamily="18" charset="0"/>
              </a:rPr>
              <a:t>’</a:t>
            </a:r>
            <a:endParaRPr lang="en-CA" sz="4000" dirty="0">
              <a:solidFill>
                <a:prstClr val="white"/>
              </a:solidFill>
              <a:latin typeface="Times New Roman" panose="02020603050405020304" pitchFamily="18" charset="0"/>
              <a:cs typeface="Times New Roman" panose="02020603050405020304" pitchFamily="18" charset="0"/>
            </a:endParaRPr>
          </a:p>
          <a:p>
            <a:pPr fontAlgn="base">
              <a:spcBef>
                <a:spcPct val="0"/>
              </a:spcBef>
              <a:spcAft>
                <a:spcPct val="0"/>
              </a:spcAft>
              <a:defRPr/>
            </a:pPr>
            <a:endParaRPr lang="en-CA" sz="2800" b="1" dirty="0">
              <a:solidFill>
                <a:prstClr val="white"/>
              </a:solidFill>
              <a:latin typeface="Times New Roman" panose="02020603050405020304" pitchFamily="18" charset="0"/>
              <a:cs typeface="Times New Roman" panose="02020603050405020304" pitchFamily="18" charset="0"/>
            </a:endParaRPr>
          </a:p>
          <a:p>
            <a:pPr marL="457200" indent="-457200" fontAlgn="base">
              <a:spcBef>
                <a:spcPct val="0"/>
              </a:spcBef>
              <a:spcAft>
                <a:spcPct val="0"/>
              </a:spcAft>
              <a:buFontTx/>
              <a:buAutoNum type="arabicParenR"/>
              <a:defRPr/>
            </a:pPr>
            <a:r>
              <a:rPr lang="en-CA" sz="2400" dirty="0">
                <a:solidFill>
                  <a:prstClr val="white"/>
                </a:solidFill>
                <a:latin typeface="Times New Roman" panose="02020603050405020304" pitchFamily="18" charset="0"/>
                <a:cs typeface="Times New Roman" panose="02020603050405020304" pitchFamily="18" charset="0"/>
              </a:rPr>
              <a:t>Identify Priority </a:t>
            </a:r>
            <a:r>
              <a:rPr lang="en-CA" sz="2400" dirty="0" smtClean="0">
                <a:solidFill>
                  <a:prstClr val="white"/>
                </a:solidFill>
                <a:latin typeface="Times New Roman" panose="02020603050405020304" pitchFamily="18" charset="0"/>
                <a:cs typeface="Times New Roman" panose="02020603050405020304" pitchFamily="18" charset="0"/>
              </a:rPr>
              <a:t>Parcels</a:t>
            </a:r>
          </a:p>
          <a:p>
            <a:pPr marL="457200" indent="-457200" fontAlgn="base">
              <a:spcBef>
                <a:spcPct val="0"/>
              </a:spcBef>
              <a:spcAft>
                <a:spcPct val="0"/>
              </a:spcAft>
              <a:buFontTx/>
              <a:buAutoNum type="arabicParenR"/>
              <a:defRPr/>
            </a:pPr>
            <a:endParaRPr lang="en-CA" sz="800" dirty="0">
              <a:solidFill>
                <a:prstClr val="white"/>
              </a:solidFill>
              <a:latin typeface="Times New Roman" panose="02020603050405020304" pitchFamily="18" charset="0"/>
              <a:cs typeface="Times New Roman" panose="02020603050405020304" pitchFamily="18" charset="0"/>
            </a:endParaRPr>
          </a:p>
          <a:p>
            <a:pPr marL="457200" indent="-457200" fontAlgn="base">
              <a:spcBef>
                <a:spcPct val="0"/>
              </a:spcBef>
              <a:spcAft>
                <a:spcPct val="0"/>
              </a:spcAft>
              <a:buFontTx/>
              <a:buAutoNum type="arabicParenR"/>
              <a:defRPr/>
            </a:pPr>
            <a:r>
              <a:rPr lang="en-CA" sz="2400" dirty="0" smtClean="0">
                <a:solidFill>
                  <a:prstClr val="white"/>
                </a:solidFill>
                <a:latin typeface="Times New Roman" panose="02020603050405020304" pitchFamily="18" charset="0"/>
                <a:cs typeface="Times New Roman" panose="02020603050405020304" pitchFamily="18" charset="0"/>
              </a:rPr>
              <a:t>Shift Taxes from </a:t>
            </a:r>
            <a:r>
              <a:rPr lang="en-CA" sz="2400" dirty="0">
                <a:solidFill>
                  <a:prstClr val="white"/>
                </a:solidFill>
                <a:latin typeface="Times New Roman" panose="02020603050405020304" pitchFamily="18" charset="0"/>
                <a:cs typeface="Times New Roman" panose="02020603050405020304" pitchFamily="18" charset="0"/>
              </a:rPr>
              <a:t>High to Low Biodiversity-value </a:t>
            </a:r>
            <a:r>
              <a:rPr lang="en-CA" sz="2400" dirty="0" smtClean="0">
                <a:solidFill>
                  <a:prstClr val="white"/>
                </a:solidFill>
                <a:latin typeface="Times New Roman" panose="02020603050405020304" pitchFamily="18" charset="0"/>
                <a:cs typeface="Times New Roman" panose="02020603050405020304" pitchFamily="18" charset="0"/>
              </a:rPr>
              <a:t>Parcels</a:t>
            </a:r>
            <a:endParaRPr lang="en-GB" sz="2400" dirty="0">
              <a:solidFill>
                <a:prstClr val="white"/>
              </a:solidFill>
              <a:latin typeface="Times New Roman" panose="02020603050405020304" pitchFamily="18" charset="0"/>
              <a:cs typeface="Times New Roman" panose="02020603050405020304" pitchFamily="18" charset="0"/>
            </a:endParaRPr>
          </a:p>
        </p:txBody>
      </p:sp>
      <p:pic>
        <p:nvPicPr>
          <p:cNvPr id="7" name="Picture 3" descr="C:\Users\Peter\Downloads\HAT 17%25 Prot Marxan (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9133" y="952025"/>
            <a:ext cx="4054405" cy="524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08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7">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17">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31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1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0417" y="1801939"/>
            <a:ext cx="508000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209800" y="1623048"/>
            <a:ext cx="1976671" cy="1200329"/>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Standing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Sequestered Carbon</a:t>
            </a:r>
          </a:p>
        </p:txBody>
      </p:sp>
      <p:pic>
        <p:nvPicPr>
          <p:cNvPr id="7" name="Picture 6" descr="http://www.bcfederationist.com/wp-content/uploads/2012/02/bc-old-growth-forest_1025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288" y="1282093"/>
            <a:ext cx="1952775" cy="1297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91022" y="4256867"/>
            <a:ext cx="1924390" cy="830997"/>
          </a:xfrm>
          <a:prstGeom prst="rect">
            <a:avLst/>
          </a:prstGeom>
        </p:spPr>
        <p:txBody>
          <a:bodyPr wrap="square">
            <a:spAutoFit/>
          </a:bodyPr>
          <a:lstStyle/>
          <a:p>
            <a:r>
              <a:rPr lang="en-US" sz="2400" dirty="0" smtClean="0">
                <a:latin typeface="Times New Roman" panose="02020603050405020304" pitchFamily="18" charset="0"/>
                <a:cs typeface="Times New Roman" panose="02020603050405020304" pitchFamily="18" charset="0"/>
              </a:rPr>
              <a:t>Water Quality / Supply</a:t>
            </a:r>
            <a:endParaRPr lang="en-US" sz="2400" dirty="0">
              <a:latin typeface="Times New Roman" panose="02020603050405020304" pitchFamily="18" charset="0"/>
              <a:cs typeface="Times New Roman" panose="02020603050405020304" pitchFamily="18" charset="0"/>
            </a:endParaRPr>
          </a:p>
        </p:txBody>
      </p:sp>
      <p:pic>
        <p:nvPicPr>
          <p:cNvPr id="9" name="Picture 2" descr="Image result for streams imag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647" y="2895545"/>
            <a:ext cx="1935666" cy="128915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t2.gstatic.com/images?q=tbn:ANd9GcRg5qGk8sW2XoVABYWhoF0KNv1zf-q3-P7le_yNFjylFi4Tcbc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6110" y="3429000"/>
            <a:ext cx="1805311" cy="1294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68672" y="5446290"/>
            <a:ext cx="2028760" cy="830997"/>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Organic </a:t>
            </a:r>
            <a:r>
              <a:rPr lang="en-US" sz="2400" dirty="0">
                <a:latin typeface="Times New Roman" panose="02020603050405020304" pitchFamily="18" charset="0"/>
                <a:cs typeface="Times New Roman" panose="02020603050405020304" pitchFamily="18" charset="0"/>
              </a:rPr>
              <a:t>Farm Practices</a:t>
            </a:r>
          </a:p>
        </p:txBody>
      </p:sp>
      <p:pic>
        <p:nvPicPr>
          <p:cNvPr id="14" name="Picture 4" descr="Image result for organic farm image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04229" y="5208227"/>
            <a:ext cx="1957907" cy="13071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1022" y="203443"/>
            <a:ext cx="8691513" cy="707886"/>
          </a:xfrm>
          <a:prstGeom prst="rect">
            <a:avLst/>
          </a:prstGeom>
          <a:noFill/>
        </p:spPr>
        <p:txBody>
          <a:bodyPr wrap="square" rtlCol="0">
            <a:spAutoFit/>
          </a:bodyPr>
          <a:lstStyle/>
          <a:p>
            <a:r>
              <a:rPr lang="en-US" sz="4000" dirty="0" smtClean="0">
                <a:latin typeface="Times New Roman" panose="02020603050405020304" pitchFamily="18" charset="0"/>
                <a:cs typeface="Times New Roman" panose="02020603050405020304" pitchFamily="18" charset="0"/>
              </a:rPr>
              <a:t>Strategic Investment for ‘Co-benefits’</a:t>
            </a:r>
            <a:endParaRPr lang="en-US" sz="4000" dirty="0">
              <a:latin typeface="Times New Roman" panose="02020603050405020304" pitchFamily="18" charset="0"/>
              <a:cs typeface="Times New Roman" panose="02020603050405020304" pitchFamily="18" charset="0"/>
            </a:endParaRPr>
          </a:p>
        </p:txBody>
      </p:sp>
      <p:sp>
        <p:nvSpPr>
          <p:cNvPr id="11" name="Rectangle 10"/>
          <p:cNvSpPr/>
          <p:nvPr/>
        </p:nvSpPr>
        <p:spPr>
          <a:xfrm>
            <a:off x="6508352" y="1623048"/>
            <a:ext cx="2762183" cy="4475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077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96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144000" cy="6858000"/>
          </a:xfrm>
          <a:prstGeom prst="rect">
            <a:avLst/>
          </a:prstGeom>
        </p:spPr>
      </p:pic>
      <p:cxnSp>
        <p:nvCxnSpPr>
          <p:cNvPr id="5" name="Straight Connector 4"/>
          <p:cNvCxnSpPr/>
          <p:nvPr/>
        </p:nvCxnSpPr>
        <p:spPr>
          <a:xfrm flipV="1">
            <a:off x="76200" y="3594847"/>
            <a:ext cx="2684929" cy="1967753"/>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04800" y="3671047"/>
            <a:ext cx="3276600" cy="2424953"/>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13765" y="3581400"/>
            <a:ext cx="1647265" cy="12192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Picture 2" descr="http://www.northpacificlcc.org/Themes/NPLCC/Content/Images/nplcc-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1" y="228600"/>
            <a:ext cx="2266950" cy="1133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36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7"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8361" y="1257972"/>
            <a:ext cx="2733968" cy="765395"/>
          </a:xfrm>
          <a:prstGeom prst="rect">
            <a:avLst/>
          </a:prstGeom>
          <a:solidFill>
            <a:schemeClr val="bg1"/>
          </a:solidFill>
          <a:ln>
            <a:noFill/>
          </a:ln>
          <a:extLst/>
        </p:spPr>
      </p:pic>
      <p:sp>
        <p:nvSpPr>
          <p:cNvPr id="2" name="Title 1"/>
          <p:cNvSpPr>
            <a:spLocks noGrp="1"/>
          </p:cNvSpPr>
          <p:nvPr>
            <p:ph type="title"/>
          </p:nvPr>
        </p:nvSpPr>
        <p:spPr>
          <a:xfrm>
            <a:off x="304800" y="0"/>
            <a:ext cx="8229600" cy="838200"/>
          </a:xfrm>
        </p:spPr>
        <p:txBody>
          <a:bodyPr>
            <a:normAutofit/>
          </a:bodyPr>
          <a:lstStyle/>
          <a:p>
            <a:pPr algn="l"/>
            <a:r>
              <a:rPr lang="en-US" sz="4000" dirty="0" smtClean="0">
                <a:latin typeface="Times New Roman" panose="02020603050405020304" pitchFamily="18" charset="0"/>
                <a:cs typeface="Times New Roman" panose="02020603050405020304" pitchFamily="18" charset="0"/>
              </a:rPr>
              <a:t>Conclusions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2845" y="838200"/>
            <a:ext cx="5253210" cy="5245254"/>
          </a:xfrm>
        </p:spPr>
        <p:txBody>
          <a:bodyPr>
            <a:noAutofit/>
          </a:bodyPr>
          <a:lstStyle/>
          <a:p>
            <a:pPr>
              <a:spcBef>
                <a:spcPts val="0"/>
              </a:spcBef>
            </a:pPr>
            <a:r>
              <a:rPr lang="en-US" altLang="en-US" sz="2800" dirty="0" smtClean="0">
                <a:latin typeface="Times New Roman" panose="02020603050405020304" pitchFamily="18" charset="0"/>
                <a:cs typeface="Times New Roman" panose="02020603050405020304" pitchFamily="18" charset="0"/>
              </a:rPr>
              <a:t>Humans have pervasive ‘indirect’ impacts on species and ecosystems via the ‘bad actors’ they facilitate</a:t>
            </a:r>
          </a:p>
          <a:p>
            <a:pPr>
              <a:spcBef>
                <a:spcPts val="0"/>
              </a:spcBef>
            </a:pPr>
            <a:endParaRPr lang="en-US" sz="2800" dirty="0" smtClean="0">
              <a:latin typeface="Times New Roman" pitchFamily="18" charset="0"/>
              <a:cs typeface="Times New Roman" pitchFamily="18" charset="0"/>
            </a:endParaRPr>
          </a:p>
          <a:p>
            <a:pPr>
              <a:spcBef>
                <a:spcPts val="0"/>
              </a:spcBef>
            </a:pPr>
            <a:r>
              <a:rPr lang="en-US" sz="2800" dirty="0" smtClean="0">
                <a:latin typeface="Times New Roman" pitchFamily="18" charset="0"/>
                <a:cs typeface="Times New Roman" pitchFamily="18" charset="0"/>
              </a:rPr>
              <a:t>Ecosystem Maps Offer a Direct Route to Prioritize ‘Intact’ Target Communities</a:t>
            </a:r>
          </a:p>
          <a:p>
            <a:pPr marL="0" indent="0">
              <a:spcBef>
                <a:spcPts val="0"/>
              </a:spcBef>
              <a:buNone/>
            </a:pPr>
            <a:endParaRPr lang="en-US" sz="2800" dirty="0" smtClean="0">
              <a:latin typeface="Times New Roman" pitchFamily="18" charset="0"/>
              <a:cs typeface="Times New Roman" pitchFamily="18" charset="0"/>
            </a:endParaRPr>
          </a:p>
          <a:p>
            <a:pPr>
              <a:spcBef>
                <a:spcPts val="0"/>
              </a:spcBef>
            </a:pPr>
            <a:r>
              <a:rPr lang="en-US" sz="2800" dirty="0" smtClean="0">
                <a:latin typeface="Times New Roman" pitchFamily="18" charset="0"/>
                <a:cs typeface="Times New Roman" pitchFamily="18" charset="0"/>
              </a:rPr>
              <a:t>Planning Tools Facilitate Stakeholder Engagement in Target Identification, Goal-setting and Policy Development</a:t>
            </a:r>
          </a:p>
          <a:p>
            <a:pPr marL="0" indent="0">
              <a:spcBef>
                <a:spcPts val="0"/>
              </a:spcBef>
              <a:buNone/>
            </a:pPr>
            <a:endParaRPr lang="en-US" sz="2800" dirty="0" smtClean="0">
              <a:latin typeface="Times New Roman" pitchFamily="18" charset="0"/>
              <a:cs typeface="Times New Roman" pitchFamily="18" charset="0"/>
            </a:endParaRPr>
          </a:p>
          <a:p>
            <a:pPr marL="0" indent="0">
              <a:spcBef>
                <a:spcPts val="0"/>
              </a:spcBef>
              <a:buNone/>
            </a:pPr>
            <a:endParaRPr lang="en-US" sz="2400" dirty="0" smtClean="0">
              <a:latin typeface="Times New Roman" pitchFamily="18" charset="0"/>
              <a:cs typeface="Times New Roman" pitchFamily="18" charset="0"/>
            </a:endParaRPr>
          </a:p>
        </p:txBody>
      </p:sp>
      <p:sp>
        <p:nvSpPr>
          <p:cNvPr id="7" name="TextBox 6"/>
          <p:cNvSpPr txBox="1"/>
          <p:nvPr/>
        </p:nvSpPr>
        <p:spPr>
          <a:xfrm>
            <a:off x="6016625" y="7929716"/>
            <a:ext cx="5616708" cy="430887"/>
          </a:xfrm>
          <a:prstGeom prst="rect">
            <a:avLst/>
          </a:prstGeom>
          <a:noFill/>
        </p:spPr>
        <p:txBody>
          <a:bodyPr wrap="square" rtlCol="0">
            <a:spAutoFit/>
          </a:bodyPr>
          <a:lstStyle/>
          <a:p>
            <a:r>
              <a:rPr lang="en-US" sz="2200" b="1" dirty="0">
                <a:solidFill>
                  <a:srgbClr val="008000"/>
                </a:solidFill>
              </a:rPr>
              <a:t>http://arcese.forestry.ubc.ca/marxan-tool/</a:t>
            </a:r>
          </a:p>
        </p:txBody>
      </p:sp>
      <p:grpSp>
        <p:nvGrpSpPr>
          <p:cNvPr id="10" name="Group 9"/>
          <p:cNvGrpSpPr/>
          <p:nvPr/>
        </p:nvGrpSpPr>
        <p:grpSpPr>
          <a:xfrm>
            <a:off x="6172200" y="3260431"/>
            <a:ext cx="2781439" cy="3012948"/>
            <a:chOff x="3556717" y="2681390"/>
            <a:chExt cx="3337560" cy="4240436"/>
          </a:xfrm>
        </p:grpSpPr>
        <p:pic>
          <p:nvPicPr>
            <p:cNvPr id="11" name="Picture 10"/>
            <p:cNvPicPr/>
            <p:nvPr/>
          </p:nvPicPr>
          <p:blipFill rotWithShape="1">
            <a:blip r:embed="rId3" cstate="print">
              <a:extLst>
                <a:ext uri="{28A0092B-C50C-407E-A947-70E740481C1C}">
                  <a14:useLocalDpi xmlns:a14="http://schemas.microsoft.com/office/drawing/2010/main"/>
                </a:ext>
              </a:extLst>
            </a:blip>
            <a:srcRect/>
            <a:stretch/>
          </p:blipFill>
          <p:spPr bwMode="auto">
            <a:xfrm>
              <a:off x="3556717" y="2681390"/>
              <a:ext cx="3337560" cy="4240436"/>
            </a:xfrm>
            <a:prstGeom prst="rect">
              <a:avLst/>
            </a:prstGeom>
            <a:noFill/>
            <a:ln>
              <a:noFill/>
            </a:ln>
            <a:extLst>
              <a:ext uri="{53640926-AAD7-44D8-BBD7-CCE9431645EC}">
                <a14:shadowObscured xmlns:a14="http://schemas.microsoft.com/office/drawing/2010/main"/>
              </a:ext>
            </a:extLst>
          </p:spPr>
        </p:pic>
        <p:sp>
          <p:nvSpPr>
            <p:cNvPr id="12" name="Text Box 131"/>
            <p:cNvSpPr txBox="1"/>
            <p:nvPr/>
          </p:nvSpPr>
          <p:spPr>
            <a:xfrm>
              <a:off x="3581400" y="5212792"/>
              <a:ext cx="3285714" cy="1492808"/>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90000"/>
                </a:lnSpc>
                <a:spcBef>
                  <a:spcPts val="200"/>
                </a:spcBef>
                <a:spcAft>
                  <a:spcPts val="200"/>
                </a:spcAft>
                <a:buClrTx/>
                <a:buSzTx/>
                <a:buFontTx/>
                <a:buNone/>
                <a:tabLst/>
                <a:defRPr/>
              </a:pPr>
              <a:r>
                <a:rPr kumimoji="0" lang="en-CA" sz="1200" b="0" i="0" u="none" strike="noStrike" kern="0" cap="none" spc="0" normalizeH="0" baseline="0" noProof="0" dirty="0">
                  <a:ln>
                    <a:noFill/>
                  </a:ln>
                  <a:solidFill>
                    <a:srgbClr val="808080"/>
                  </a:solidFill>
                  <a:effectLst/>
                  <a:uLnTx/>
                  <a:uFillTx/>
                  <a:latin typeface="Calibri"/>
                  <a:ea typeface="MS Mincho" panose="02020609040205080304" pitchFamily="49" charset="-128"/>
                  <a:cs typeface="Times New Roman" panose="02020603050405020304" pitchFamily="18" charset="0"/>
                </a:rPr>
                <a:t>A Prioritization Tool for the Conservation of Coastal Douglas-fir Forest and Savannah Habitats of the Georgia Basin and Puget Sound Lowlands</a:t>
              </a:r>
              <a:endParaRPr kumimoji="0" lang="en-US" sz="1200" b="0" i="0" u="none" strike="noStrike" kern="0" cap="none" spc="0" normalizeH="0" baseline="0" noProof="0" dirty="0">
                <a:ln>
                  <a:noFill/>
                </a:ln>
                <a:solidFill>
                  <a:sysClr val="windowText" lastClr="000000"/>
                </a:solidFill>
                <a:effectLst/>
                <a:uLnTx/>
                <a:uFillTx/>
                <a:latin typeface="Calibri"/>
                <a:ea typeface="MS Mincho" panose="02020609040205080304" pitchFamily="49" charset="-128"/>
                <a:cs typeface="Times New Roman" panose="02020603050405020304" pitchFamily="18" charset="0"/>
              </a:endParaRPr>
            </a:p>
            <a:p>
              <a:pPr marL="0" marR="0" lvl="0" indent="0" defTabSz="914400" eaLnBrk="1" fontAlgn="auto" latinLnBrk="0" hangingPunct="1">
                <a:lnSpc>
                  <a:spcPct val="90000"/>
                </a:lnSpc>
                <a:spcBef>
                  <a:spcPts val="200"/>
                </a:spcBef>
                <a:spcAft>
                  <a:spcPts val="200"/>
                </a:spcAft>
                <a:buClrTx/>
                <a:buSzTx/>
                <a:buFontTx/>
                <a:buNone/>
                <a:tabLst/>
                <a:defRPr/>
              </a:pPr>
              <a:r>
                <a:rPr kumimoji="0" lang="en-CA" sz="1100" b="1" i="0" strike="noStrike" kern="0" cap="all" spc="75" normalizeH="0" baseline="0" noProof="0" dirty="0" smtClean="0">
                  <a:ln>
                    <a:noFill/>
                  </a:ln>
                  <a:effectLst/>
                  <a:uLnTx/>
                  <a:uFillTx/>
                  <a:latin typeface="Calibri"/>
                  <a:ea typeface="+mn-ea"/>
                  <a:cs typeface="+mn-cs"/>
                </a:rPr>
                <a:t>Schuster</a:t>
              </a:r>
              <a:r>
                <a:rPr kumimoji="0" lang="en-CA" sz="1100" b="1" i="0" strike="noStrike" kern="0" cap="all" spc="75" normalizeH="0" baseline="0" noProof="0" dirty="0">
                  <a:ln>
                    <a:noFill/>
                  </a:ln>
                  <a:effectLst/>
                  <a:uLnTx/>
                  <a:uFillTx/>
                  <a:latin typeface="Calibri"/>
                  <a:ea typeface="+mn-ea"/>
                  <a:cs typeface="+mn-cs"/>
                </a:rPr>
                <a:t>, R., </a:t>
              </a:r>
              <a:r>
                <a:rPr kumimoji="0" lang="en-CA" sz="1100" b="1" i="0" u="none" strike="noStrike" kern="0" cap="all" spc="75" normalizeH="0" baseline="0" noProof="0" dirty="0">
                  <a:ln>
                    <a:noFill/>
                  </a:ln>
                  <a:effectLst/>
                  <a:uLnTx/>
                  <a:uFillTx/>
                  <a:latin typeface="Calibri"/>
                  <a:ea typeface="+mn-ea"/>
                  <a:cs typeface="+mn-cs"/>
                </a:rPr>
                <a:t>CROMBIE, M., Morrell, N., &amp; Arcese P.</a:t>
              </a:r>
              <a:endParaRPr kumimoji="0" lang="en-US" sz="1100" b="1" i="0" u="none" strike="noStrike" kern="0" cap="all" spc="75" normalizeH="0" baseline="0" noProof="0" dirty="0">
                <a:ln>
                  <a:noFill/>
                </a:ln>
                <a:effectLst/>
                <a:uLnTx/>
                <a:uFillTx/>
                <a:latin typeface="Calibri"/>
                <a:ea typeface="+mn-ea"/>
                <a:cs typeface="+mn-cs"/>
              </a:endParaRPr>
            </a:p>
            <a:p>
              <a:pPr marL="0" marR="0" lvl="0" indent="0" defTabSz="914400" eaLnBrk="1" fontAlgn="auto" latinLnBrk="0" hangingPunct="1">
                <a:lnSpc>
                  <a:spcPct val="100000"/>
                </a:lnSpc>
                <a:spcBef>
                  <a:spcPts val="400"/>
                </a:spcBef>
                <a:spcAft>
                  <a:spcPts val="200"/>
                </a:spcAft>
                <a:buClrTx/>
                <a:buSzTx/>
                <a:buFontTx/>
                <a:buNone/>
                <a:tabLst/>
                <a:defRPr/>
              </a:pPr>
              <a:r>
                <a:rPr kumimoji="0" lang="en-CA" sz="800" b="1" i="0" u="none" strike="noStrike" kern="0" cap="all" spc="50" normalizeH="0" baseline="0" noProof="0" dirty="0">
                  <a:ln>
                    <a:noFill/>
                  </a:ln>
                  <a:solidFill>
                    <a:srgbClr val="262626"/>
                  </a:solidFill>
                  <a:effectLst/>
                  <a:uLnTx/>
                  <a:uFillTx/>
                  <a:latin typeface="Calibri"/>
                  <a:ea typeface="MS Mincho" panose="02020609040205080304" pitchFamily="49" charset="-128"/>
                  <a:cs typeface="Times New Roman" panose="02020603050405020304" pitchFamily="18" charset="0"/>
                </a:rPr>
                <a:t>The Nature Trust of British Columbia, Coastal Douglas Fir Conservation Partnership and Department of Forest and Conservation Sciences, University of British Columbia</a:t>
              </a:r>
              <a:endParaRPr kumimoji="0" lang="en-US" sz="800" b="0" i="0" u="none" strike="noStrike" kern="0" cap="none" spc="0" normalizeH="0" baseline="0" noProof="0" dirty="0">
                <a:ln>
                  <a:noFill/>
                </a:ln>
                <a:solidFill>
                  <a:sysClr val="windowText" lastClr="000000"/>
                </a:solidFill>
                <a:effectLst/>
                <a:uLnTx/>
                <a:uFillTx/>
                <a:latin typeface="Calibri"/>
                <a:ea typeface="MS Mincho" panose="02020609040205080304" pitchFamily="49" charset="-128"/>
                <a:cs typeface="Times New Roman" panose="02020603050405020304" pitchFamily="18" charset="0"/>
              </a:endParaRPr>
            </a:p>
            <a:p>
              <a:pPr marL="0" marR="0" lvl="0" indent="0" defTabSz="914400" eaLnBrk="1" fontAlgn="auto" latinLnBrk="0" hangingPunct="1">
                <a:lnSpc>
                  <a:spcPct val="100000"/>
                </a:lnSpc>
                <a:spcBef>
                  <a:spcPts val="400"/>
                </a:spcBef>
                <a:spcAft>
                  <a:spcPts val="200"/>
                </a:spcAft>
                <a:buClrTx/>
                <a:buSzTx/>
                <a:buFontTx/>
                <a:buNone/>
                <a:tabLst/>
                <a:defRPr/>
              </a:pPr>
              <a:r>
                <a:rPr kumimoji="0" lang="en-CA" sz="1050" b="1" i="0" u="none" strike="noStrike" kern="0" cap="all" spc="50" normalizeH="0" baseline="0" noProof="0" dirty="0">
                  <a:ln>
                    <a:noFill/>
                  </a:ln>
                  <a:solidFill>
                    <a:srgbClr val="262626"/>
                  </a:solidFill>
                  <a:effectLst/>
                  <a:uLnTx/>
                  <a:uFillTx/>
                  <a:latin typeface="Calibri"/>
                  <a:ea typeface="MS Mincho" panose="02020609040205080304" pitchFamily="49" charset="-128"/>
                  <a:cs typeface="Times New Roman" panose="02020603050405020304" pitchFamily="18" charset="0"/>
                </a:rPr>
                <a:t> </a:t>
              </a:r>
              <a:endParaRPr kumimoji="0" lang="en-US" sz="1000" b="0" i="0" u="none" strike="noStrike" kern="0" cap="none" spc="0" normalizeH="0" baseline="0" noProof="0" dirty="0">
                <a:ln>
                  <a:noFill/>
                </a:ln>
                <a:solidFill>
                  <a:sysClr val="windowText" lastClr="000000"/>
                </a:solidFill>
                <a:effectLst/>
                <a:uLnTx/>
                <a:uFillTx/>
                <a:latin typeface="Calibri"/>
                <a:ea typeface="MS Mincho" panose="02020609040205080304" pitchFamily="49" charset="-128"/>
                <a:cs typeface="Times New Roman" panose="02020603050405020304" pitchFamily="18" charset="0"/>
              </a:endParaRPr>
            </a:p>
          </p:txBody>
        </p:sp>
      </p:grpSp>
      <p:pic>
        <p:nvPicPr>
          <p:cNvPr id="13" name="Picture 5" descr="TNT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05004" y="203108"/>
            <a:ext cx="1944408" cy="80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www.northpacificlcc.org/Themes/NPLCC/Content/Images/nplcc-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8411" y="2032221"/>
            <a:ext cx="2266950" cy="11334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NSERC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63923" y="283537"/>
            <a:ext cx="1989716" cy="8821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381000"/>
            <a:ext cx="7010399" cy="6231466"/>
          </a:xfrm>
          <a:prstGeom prst="rect">
            <a:avLst/>
          </a:prstGeom>
        </p:spPr>
      </p:pic>
      <p:sp>
        <p:nvSpPr>
          <p:cNvPr id="5" name="Rectangle 4"/>
          <p:cNvSpPr/>
          <p:nvPr/>
        </p:nvSpPr>
        <p:spPr>
          <a:xfrm>
            <a:off x="6841522" y="533400"/>
            <a:ext cx="854678" cy="3505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defTabSz="685705"/>
            <a:r>
              <a:rPr lang="en-US" sz="2000" dirty="0" smtClean="0">
                <a:solidFill>
                  <a:prstClr val="white"/>
                </a:solidFill>
                <a:latin typeface="Times New Roman" panose="02020603050405020304" pitchFamily="18" charset="0"/>
                <a:cs typeface="Times New Roman" panose="02020603050405020304" pitchFamily="18" charset="0"/>
              </a:rPr>
              <a:t>Next Steps? </a:t>
            </a:r>
            <a:endParaRPr lang="en-US" sz="2000" dirty="0">
              <a:solidFill>
                <a:prstClr val="white"/>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3314" y="5541579"/>
            <a:ext cx="965166" cy="400050"/>
          </a:xfrm>
          <a:prstGeom prst="rect">
            <a:avLst/>
          </a:prstGeom>
        </p:spPr>
      </p:pic>
      <p:sp>
        <p:nvSpPr>
          <p:cNvPr id="7" name="Rectangle 6"/>
          <p:cNvSpPr/>
          <p:nvPr/>
        </p:nvSpPr>
        <p:spPr>
          <a:xfrm>
            <a:off x="1389466" y="857250"/>
            <a:ext cx="289322" cy="508437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defTabSz="685705"/>
            <a:endParaRPr lang="en-US" sz="1350">
              <a:solidFill>
                <a:prstClr val="white"/>
              </a:solidFill>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6267" y="4286250"/>
            <a:ext cx="1540833" cy="925685"/>
          </a:xfrm>
          <a:prstGeom prst="rect">
            <a:avLst/>
          </a:prstGeom>
        </p:spPr>
      </p:pic>
    </p:spTree>
    <p:extLst>
      <p:ext uri="{BB962C8B-B14F-4D97-AF65-F5344CB8AC3E}">
        <p14:creationId xmlns:p14="http://schemas.microsoft.com/office/powerpoint/2010/main" val="37976680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47281</TotalTime>
  <Words>1260</Words>
  <Application>Microsoft Office PowerPoint</Application>
  <PresentationFormat>On-screen Show (4:3)</PresentationFormat>
  <Paragraphs>166</Paragraphs>
  <Slides>31</Slides>
  <Notes>10</Notes>
  <HiddenSlides>0</HiddenSlides>
  <MMClips>0</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31</vt:i4>
      </vt:variant>
    </vt:vector>
  </HeadingPairs>
  <TitlesOfParts>
    <vt:vector size="46" baseType="lpstr">
      <vt:lpstr>MS Mincho</vt:lpstr>
      <vt:lpstr>Arial</vt:lpstr>
      <vt:lpstr>Calibri</vt:lpstr>
      <vt:lpstr>Times New Roman</vt:lpstr>
      <vt:lpstr>Times Roman</vt:lpstr>
      <vt:lpstr>Office Theme</vt:lpstr>
      <vt:lpstr>4_Office Theme</vt:lpstr>
      <vt:lpstr>2_Office Theme</vt:lpstr>
      <vt:lpstr>1_Office Theme</vt:lpstr>
      <vt:lpstr>5_Office Theme</vt:lpstr>
      <vt:lpstr>6_Office Theme</vt:lpstr>
      <vt:lpstr>7_Office Theme</vt:lpstr>
      <vt:lpstr>11_Office Theme</vt:lpstr>
      <vt:lpstr>3_Office Theme</vt:lpstr>
      <vt:lpstr>8_Office Theme</vt:lpstr>
      <vt:lpstr>Cross-boundary Planning for Resilience and Restoration of Oak Savannah and Coastal Douglas-fir Forest Ecosystems</vt:lpstr>
      <vt:lpstr>Traditional Goal of Conservation Area Design</vt:lpstr>
      <vt:lpstr>Dry Forest / Savanna Habitats of the Georgia Basin</vt:lpstr>
      <vt:lpstr>Deep and Shallow Soil Forest / Savanna Sites</vt:lpstr>
      <vt:lpstr>First Nations History</vt:lpstr>
      <vt:lpstr>Conserving Functional Landscapes</vt:lpstr>
      <vt:lpstr>Example: Can We Identify Stands Already Hosting ~Intact Old-Growth Communities?</vt:lpstr>
      <vt:lpstr>Expert Maps of Threatened Species Distribution 2014</vt:lpstr>
      <vt:lpstr>PowerPoint Presentation</vt:lpstr>
      <vt:lpstr>PowerPoint Presentation</vt:lpstr>
      <vt:lpstr>Conservation Values Predicted by Focal Indicators</vt:lpstr>
      <vt:lpstr>PowerPoint Presentation</vt:lpstr>
      <vt:lpstr>Climate Prediction</vt:lpstr>
      <vt:lpstr>Current Distribution of ‘Old Forest’ Community (17 spp)</vt:lpstr>
      <vt:lpstr>Savanna, Shrub, Wetland and Human Commensal Communities</vt:lpstr>
      <vt:lpstr>Savanna, Shrub, Wetland and Human Commensal Communities</vt:lpstr>
      <vt:lpstr>Native and Exotic Plants</vt:lpstr>
      <vt:lpstr>Native and Exotic Plants</vt:lpstr>
      <vt:lpstr>On-line Marxan ILP Tool: High Priority Parcels at Low ‘Cost’</vt:lpstr>
      <vt:lpstr>Maximizing Benefits Given ‘Cost’ </vt:lpstr>
      <vt:lpstr>Exploring Scenarios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predictive avian occurrence maps for maximizing the efficiency of conservation planning</dc:title>
  <dc:creator>Richard Schuster</dc:creator>
  <cp:lastModifiedBy>peter arcese</cp:lastModifiedBy>
  <cp:revision>962</cp:revision>
  <dcterms:created xsi:type="dcterms:W3CDTF">2006-08-16T00:00:00Z</dcterms:created>
  <dcterms:modified xsi:type="dcterms:W3CDTF">2017-03-01T23:12:32Z</dcterms:modified>
</cp:coreProperties>
</file>