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4"/>
  </p:notesMasterIdLst>
  <p:handoutMasterIdLst>
    <p:handoutMasterId r:id="rId15"/>
  </p:handoutMasterIdLst>
  <p:sldIdLst>
    <p:sldId id="395" r:id="rId2"/>
    <p:sldId id="458" r:id="rId3"/>
    <p:sldId id="423" r:id="rId4"/>
    <p:sldId id="448" r:id="rId5"/>
    <p:sldId id="460" r:id="rId6"/>
    <p:sldId id="457" r:id="rId7"/>
    <p:sldId id="461" r:id="rId8"/>
    <p:sldId id="428" r:id="rId9"/>
    <p:sldId id="328" r:id="rId10"/>
    <p:sldId id="438" r:id="rId11"/>
    <p:sldId id="456" r:id="rId12"/>
    <p:sldId id="412"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0D7"/>
    <a:srgbClr val="663700"/>
    <a:srgbClr val="B32008"/>
    <a:srgbClr val="E9BEC0"/>
    <a:srgbClr val="DBC5A1"/>
    <a:srgbClr val="CCE9D6"/>
    <a:srgbClr val="D4C6D5"/>
    <a:srgbClr val="C63E0A"/>
    <a:srgbClr val="EEF7A3"/>
    <a:srgbClr val="FBF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82" autoAdjust="0"/>
    <p:restoredTop sz="69756" autoAdjust="0"/>
  </p:normalViewPr>
  <p:slideViewPr>
    <p:cSldViewPr snapToGrid="0" showGuides="1">
      <p:cViewPr varScale="1">
        <p:scale>
          <a:sx n="52" d="100"/>
          <a:sy n="52" d="100"/>
        </p:scale>
        <p:origin x="2172"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54045BC-C7D0-CE41-B78A-14B461C85479}" type="datetimeFigureOut">
              <a:rPr lang="en-US" smtClean="0"/>
              <a:t>2/28/2017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5AC1DB3-307F-AB4F-AEF6-9A0DA239A660}" type="slidenum">
              <a:rPr lang="en-US" smtClean="0"/>
              <a:t>‹#›</a:t>
            </a:fld>
            <a:endParaRPr lang="en-US"/>
          </a:p>
        </p:txBody>
      </p:sp>
    </p:spTree>
    <p:extLst>
      <p:ext uri="{BB962C8B-B14F-4D97-AF65-F5344CB8AC3E}">
        <p14:creationId xmlns:p14="http://schemas.microsoft.com/office/powerpoint/2010/main" val="29323763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13E557D-2265-4F2B-BFD5-354347DD06F1}" type="datetimeFigureOut">
              <a:rPr lang="en-CA" smtClean="0"/>
              <a:t>2017-02-28</a:t>
            </a:fld>
            <a:endParaRPr lang="en-CA"/>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A140979-BF98-4BAC-B60D-E6E2250D8765}" type="slidenum">
              <a:rPr lang="en-CA" smtClean="0"/>
              <a:t>‹#›</a:t>
            </a:fld>
            <a:endParaRPr lang="en-CA"/>
          </a:p>
        </p:txBody>
      </p:sp>
    </p:spTree>
    <p:extLst>
      <p:ext uri="{BB962C8B-B14F-4D97-AF65-F5344CB8AC3E}">
        <p14:creationId xmlns:p14="http://schemas.microsoft.com/office/powerpoint/2010/main" val="383474050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 Introduce myself, give thanks to NPLCC</a:t>
            </a:r>
          </a:p>
          <a:p>
            <a:pPr lvl="0"/>
            <a:r>
              <a:rPr lang="en-CA" sz="1200" kern="1200" dirty="0" smtClean="0">
                <a:solidFill>
                  <a:schemeClr val="tx1"/>
                </a:solidFill>
                <a:effectLst/>
                <a:latin typeface="+mn-lt"/>
                <a:ea typeface="+mn-ea"/>
                <a:cs typeface="+mn-cs"/>
              </a:rPr>
              <a:t>- In terms of an outline for today, I’m going to try to keep it succinct.  I’ll start with a short discussion of PSF and the process that we use to undertake habitat and population assessments and then move into a demonstration of the Pacific Salmon Explorer, a data-visualization and decision-support tool that we launched last summer.  I’ll wrap-up with a discussion of our plans to scale out our work other regions.</a:t>
            </a:r>
            <a:endParaRPr lang="en-US" sz="1200" kern="1200" dirty="0" smtClean="0">
              <a:solidFill>
                <a:schemeClr val="tx1"/>
              </a:solidFill>
              <a:effectLst/>
              <a:latin typeface="+mn-lt"/>
              <a:ea typeface="+mn-ea"/>
              <a:cs typeface="+mn-cs"/>
            </a:endParaRPr>
          </a:p>
          <a:p>
            <a:endParaRPr lang="en-CA" dirty="0" smtClean="0">
              <a:solidFill>
                <a:srgbClr val="FFFF00"/>
              </a:solidFill>
            </a:endParaRPr>
          </a:p>
          <a:p>
            <a:endParaRPr lang="en-CA" dirty="0" smtClean="0">
              <a:solidFill>
                <a:srgbClr val="FFFF00"/>
              </a:solidFill>
            </a:endParaRPr>
          </a:p>
          <a:p>
            <a:endParaRPr lang="en-CA" dirty="0" smtClean="0">
              <a:solidFill>
                <a:srgbClr val="FFFF00"/>
              </a:solidFill>
            </a:endParaRPr>
          </a:p>
          <a:p>
            <a:r>
              <a:rPr lang="en-CA" dirty="0" smtClean="0">
                <a:solidFill>
                  <a:srgbClr val="FFFF00"/>
                </a:solidFill>
              </a:rPr>
              <a:t>We</a:t>
            </a:r>
            <a:r>
              <a:rPr lang="en-CA" baseline="0" dirty="0" smtClean="0">
                <a:solidFill>
                  <a:srgbClr val="FFFF00"/>
                </a:solidFill>
              </a:rPr>
              <a:t> have the interest and the capacity, but not the money.  It won’t just be the PSE – population information is not in NCC database.  Scoping exercise (LGL?) to figure out what data does exist and the work/effort to pull the data together.  Also, combining spatial datasets from across the border will be a new and exciting challenge (technical/methods) and also social/political.</a:t>
            </a:r>
          </a:p>
          <a:p>
            <a:endParaRPr lang="en-CA" baseline="0" dirty="0" smtClean="0">
              <a:solidFill>
                <a:srgbClr val="FFFF00"/>
              </a:solidFill>
            </a:endParaRPr>
          </a:p>
          <a:p>
            <a:r>
              <a:rPr lang="en-CA" baseline="0" dirty="0" smtClean="0">
                <a:solidFill>
                  <a:srgbClr val="FFFF00"/>
                </a:solidFill>
              </a:rPr>
              <a:t>Starting point is CUs defined under Canada’s Wild Salmon Policy.  Do we also look at populations that spawn on the USA side?  Are there any?  Chinook is a main interest (</a:t>
            </a:r>
            <a:r>
              <a:rPr lang="en-CA" baseline="0" dirty="0" err="1" smtClean="0">
                <a:solidFill>
                  <a:srgbClr val="FFFF00"/>
                </a:solidFill>
              </a:rPr>
              <a:t>Unuk</a:t>
            </a:r>
            <a:r>
              <a:rPr lang="en-CA" baseline="0" dirty="0" smtClean="0">
                <a:solidFill>
                  <a:srgbClr val="FFFF00"/>
                </a:solidFill>
              </a:rPr>
              <a:t>).  </a:t>
            </a:r>
          </a:p>
          <a:p>
            <a:endParaRPr lang="en-CA" baseline="0" dirty="0" smtClean="0">
              <a:solidFill>
                <a:srgbClr val="FFFF00"/>
              </a:solidFill>
            </a:endParaRPr>
          </a:p>
          <a:p>
            <a:r>
              <a:rPr lang="en-CA" baseline="0" dirty="0" smtClean="0">
                <a:solidFill>
                  <a:srgbClr val="FFFF00"/>
                </a:solidFill>
              </a:rPr>
              <a:t>Salmon focussed.  Instead, PSE focussed…..landscape-level conservation, aquatic connectivity</a:t>
            </a:r>
          </a:p>
          <a:p>
            <a:r>
              <a:rPr lang="en-CA" baseline="0" dirty="0" smtClean="0">
                <a:solidFill>
                  <a:srgbClr val="FFFF00"/>
                </a:solidFill>
              </a:rPr>
              <a:t>Habitat &amp; population assessments, decision-support tools</a:t>
            </a:r>
          </a:p>
          <a:p>
            <a:r>
              <a:rPr lang="en-CA" baseline="0" dirty="0" smtClean="0">
                <a:solidFill>
                  <a:srgbClr val="FFFF00"/>
                </a:solidFill>
              </a:rPr>
              <a:t>WSP is still a good way to frame this.</a:t>
            </a:r>
          </a:p>
          <a:p>
            <a:r>
              <a:rPr lang="en-CA" baseline="0" dirty="0" smtClean="0">
                <a:solidFill>
                  <a:srgbClr val="FFFF00"/>
                </a:solidFill>
              </a:rPr>
              <a:t>Populations &amp; habitat assessments for salmon watersheds in PNW &amp; developing scalable decision-support tool</a:t>
            </a:r>
          </a:p>
          <a:p>
            <a:r>
              <a:rPr lang="en-CA" baseline="0" dirty="0" smtClean="0">
                <a:solidFill>
                  <a:srgbClr val="FFFF00"/>
                </a:solidFill>
              </a:rPr>
              <a:t>Model, template, approach (NOT a case study)</a:t>
            </a:r>
          </a:p>
          <a:p>
            <a:endParaRPr lang="en-CA" baseline="0" dirty="0" smtClean="0">
              <a:solidFill>
                <a:srgbClr val="FFFF00"/>
              </a:solidFill>
            </a:endParaRPr>
          </a:p>
          <a:p>
            <a:r>
              <a:rPr lang="en-CA" baseline="0" dirty="0" smtClean="0">
                <a:solidFill>
                  <a:srgbClr val="FFFF00"/>
                </a:solidFill>
              </a:rPr>
              <a:t>ALSO add a slide about how our work is being used by the </a:t>
            </a:r>
            <a:r>
              <a:rPr lang="en-CA" baseline="0" dirty="0" err="1" smtClean="0">
                <a:solidFill>
                  <a:srgbClr val="FFFF00"/>
                </a:solidFill>
              </a:rPr>
              <a:t>Gitanyow</a:t>
            </a:r>
            <a:r>
              <a:rPr lang="en-CA" baseline="0" dirty="0" smtClean="0">
                <a:solidFill>
                  <a:srgbClr val="FFFF00"/>
                </a:solidFill>
              </a:rPr>
              <a:t> to support decision making and implementation of their Land-Use Plan??</a:t>
            </a:r>
            <a:endParaRPr lang="en-CA" dirty="0" smtClean="0">
              <a:solidFill>
                <a:srgbClr val="FFFF00"/>
              </a:solidFill>
            </a:endParaRPr>
          </a:p>
          <a:p>
            <a:endParaRPr lang="en-CA" dirty="0" smtClean="0">
              <a:solidFill>
                <a:srgbClr val="FFFF00"/>
              </a:solidFill>
            </a:endParaRPr>
          </a:p>
          <a:p>
            <a:r>
              <a:rPr lang="en-CA" dirty="0" smtClean="0">
                <a:solidFill>
                  <a:srgbClr val="FFFF00"/>
                </a:solidFill>
              </a:rPr>
              <a:t>In terms of an</a:t>
            </a:r>
            <a:r>
              <a:rPr lang="en-CA" baseline="0" dirty="0" smtClean="0">
                <a:solidFill>
                  <a:srgbClr val="FFFF00"/>
                </a:solidFill>
              </a:rPr>
              <a:t> outline for today, I’m going to try to keep it succinct.  I’ll start with a short discussion of PSF and work that we’ve done on habitat and population assessments and then move into a demonstration of the Pacific Salmon Explorer.  I’ll wrap-up with a discussion of our plans to scale out our work other regions.</a:t>
            </a:r>
            <a:endParaRPr lang="en-CA" dirty="0" smtClean="0">
              <a:solidFill>
                <a:srgbClr val="FFFF00"/>
              </a:solidFill>
            </a:endParaRPr>
          </a:p>
          <a:p>
            <a:endParaRPr lang="en-CA" dirty="0" smtClean="0">
              <a:solidFill>
                <a:srgbClr val="FFFF00"/>
              </a:solidFill>
            </a:endParaRPr>
          </a:p>
          <a:p>
            <a:endParaRPr lang="en-CA" dirty="0" smtClean="0">
              <a:solidFill>
                <a:srgbClr val="FFFF00"/>
              </a:solidFill>
            </a:endParaRPr>
          </a:p>
          <a:p>
            <a:r>
              <a:rPr lang="en-CA" dirty="0" smtClean="0">
                <a:solidFill>
                  <a:srgbClr val="FFFF00"/>
                </a:solidFill>
              </a:rPr>
              <a:t>I’m going to be speaking about our </a:t>
            </a:r>
            <a:r>
              <a:rPr lang="en-CA" baseline="0" dirty="0" smtClean="0">
                <a:solidFill>
                  <a:srgbClr val="FFFF00"/>
                </a:solidFill>
              </a:rPr>
              <a:t>work in the Skeena River watershed and specifically how we’ve been working to advance the implementation of the WSP in northern BC.</a:t>
            </a:r>
          </a:p>
          <a:p>
            <a:endParaRPr lang="en-CA" baseline="0" dirty="0" smtClean="0">
              <a:solidFill>
                <a:srgbClr val="FFFF00"/>
              </a:solidFill>
            </a:endParaRPr>
          </a:p>
          <a:p>
            <a:endParaRPr lang="en-CA" baseline="0" dirty="0" smtClean="0">
              <a:solidFill>
                <a:srgbClr val="FFFF00"/>
              </a:solidFill>
            </a:endParaRPr>
          </a:p>
          <a:p>
            <a:r>
              <a:rPr lang="en-CA" baseline="0" dirty="0" smtClean="0">
                <a:solidFill>
                  <a:srgbClr val="FFFF00"/>
                </a:solidFill>
              </a:rPr>
              <a:t>--------</a:t>
            </a:r>
          </a:p>
          <a:p>
            <a:endParaRPr lang="en-CA" dirty="0" smtClean="0">
              <a:solidFill>
                <a:srgbClr val="FFFF00"/>
              </a:solidFill>
            </a:endParaRPr>
          </a:p>
          <a:p>
            <a:r>
              <a:rPr lang="mr-IN" baseline="0" dirty="0" smtClean="0">
                <a:solidFill>
                  <a:srgbClr val="FFFF00"/>
                </a:solidFill>
              </a:rPr>
              <a:t>–</a:t>
            </a:r>
            <a:r>
              <a:rPr lang="en-CA" baseline="0" dirty="0" smtClean="0">
                <a:solidFill>
                  <a:srgbClr val="FFFF00"/>
                </a:solidFill>
              </a:rPr>
              <a:t> solutions to assess risk factors, implementation </a:t>
            </a:r>
            <a:r>
              <a:rPr lang="mr-IN" baseline="0" dirty="0" smtClean="0">
                <a:solidFill>
                  <a:srgbClr val="FFFF00"/>
                </a:solidFill>
              </a:rPr>
              <a:t>–</a:t>
            </a:r>
            <a:r>
              <a:rPr lang="en-CA" baseline="0" dirty="0" smtClean="0">
                <a:solidFill>
                  <a:srgbClr val="FFFF00"/>
                </a:solidFill>
              </a:rPr>
              <a:t> work is directly relevant, it provides a blueprint for how one can systematically assess the status of wild salmon populations and it can understand where there are gaps in knowledge and it uses information on habitat to further inform and help prioritize CUs that are of high relevant need for science, </a:t>
            </a:r>
            <a:r>
              <a:rPr lang="en-CA" baseline="0" dirty="0" err="1" smtClean="0">
                <a:solidFill>
                  <a:srgbClr val="FFFF00"/>
                </a:solidFill>
              </a:rPr>
              <a:t>mgmt</a:t>
            </a:r>
            <a:r>
              <a:rPr lang="en-CA" baseline="0" dirty="0" smtClean="0">
                <a:solidFill>
                  <a:srgbClr val="FFFF00"/>
                </a:solidFill>
              </a:rPr>
              <a:t> actions, and monitoring </a:t>
            </a:r>
          </a:p>
          <a:p>
            <a:endParaRPr lang="en-CA" baseline="0" dirty="0" smtClean="0">
              <a:solidFill>
                <a:srgbClr val="FFFF00"/>
              </a:solidFill>
            </a:endParaRPr>
          </a:p>
          <a:p>
            <a:r>
              <a:rPr lang="en-CA" baseline="0" dirty="0" smtClean="0">
                <a:solidFill>
                  <a:srgbClr val="FFFF00"/>
                </a:solidFill>
              </a:rPr>
              <a:t>If take a watershed perspective, know what CUs need information, can compare at provincial scale, those that are in poor condition, high risks to habitat and/or have no information</a:t>
            </a:r>
          </a:p>
          <a:p>
            <a:r>
              <a:rPr lang="en-CA" baseline="0" dirty="0" smtClean="0">
                <a:solidFill>
                  <a:srgbClr val="FFFF00"/>
                </a:solidFill>
              </a:rPr>
              <a:t>-tell story through the Skeena, modeled on policy document, can be and is being applied at broader spatial scale</a:t>
            </a:r>
          </a:p>
          <a:p>
            <a:r>
              <a:rPr lang="en-CA" baseline="0" dirty="0" smtClean="0">
                <a:solidFill>
                  <a:srgbClr val="FFFF00"/>
                </a:solidFill>
              </a:rPr>
              <a:t>-its collaborative, open access, driven by needs and activities of </a:t>
            </a:r>
            <a:r>
              <a:rPr lang="en-CA" baseline="0" dirty="0" err="1" smtClean="0">
                <a:solidFill>
                  <a:srgbClr val="FFFF00"/>
                </a:solidFill>
              </a:rPr>
              <a:t>Fns</a:t>
            </a:r>
            <a:r>
              <a:rPr lang="en-CA" baseline="0" dirty="0" smtClean="0">
                <a:solidFill>
                  <a:srgbClr val="FFFF00"/>
                </a:solidFill>
              </a:rPr>
              <a:t> and local communities, and it’s evidence base</a:t>
            </a:r>
          </a:p>
          <a:p>
            <a:r>
              <a:rPr lang="en-CA" baseline="0" dirty="0" smtClean="0">
                <a:solidFill>
                  <a:srgbClr val="FFFF00"/>
                </a:solidFill>
              </a:rPr>
              <a:t>-not intended to provide policy prescriptions but it is intended to provide a common understanding that elevates the ability of decision-makers to take steps mitigate threats or risk factors</a:t>
            </a:r>
          </a:p>
        </p:txBody>
      </p:sp>
      <p:sp>
        <p:nvSpPr>
          <p:cNvPr id="4" name="Slide Number Placeholder 3"/>
          <p:cNvSpPr>
            <a:spLocks noGrp="1"/>
          </p:cNvSpPr>
          <p:nvPr>
            <p:ph type="sldNum" sz="quarter" idx="10"/>
          </p:nvPr>
        </p:nvSpPr>
        <p:spPr/>
        <p:txBody>
          <a:bodyPr/>
          <a:lstStyle/>
          <a:p>
            <a:fld id="{2A140979-BF98-4BAC-B60D-E6E2250D8765}" type="slidenum">
              <a:rPr lang="en-CA" smtClean="0"/>
              <a:t>1</a:t>
            </a:fld>
            <a:endParaRPr lang="en-CA" dirty="0"/>
          </a:p>
        </p:txBody>
      </p:sp>
    </p:spTree>
    <p:extLst>
      <p:ext uri="{BB962C8B-B14F-4D97-AF65-F5344CB8AC3E}">
        <p14:creationId xmlns:p14="http://schemas.microsoft.com/office/powerpoint/2010/main" val="189564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000" kern="1200" dirty="0" smtClean="0">
                <a:solidFill>
                  <a:schemeClr val="tx1"/>
                </a:solidFill>
                <a:effectLst/>
                <a:latin typeface="+mn-lt"/>
                <a:ea typeface="+mn-ea"/>
                <a:cs typeface="+mn-cs"/>
              </a:rPr>
              <a:t>The Pacific Salmon Foundation has been around since </a:t>
            </a:r>
            <a:r>
              <a:rPr lang="en-US" sz="1000" b="1" kern="1200" dirty="0" smtClean="0">
                <a:solidFill>
                  <a:schemeClr val="tx1"/>
                </a:solidFill>
                <a:effectLst/>
                <a:latin typeface="+mn-lt"/>
                <a:ea typeface="+mn-ea"/>
                <a:cs typeface="+mn-cs"/>
              </a:rPr>
              <a:t>1987</a:t>
            </a:r>
            <a:r>
              <a:rPr lang="en-US" sz="1000" kern="1200" dirty="0" smtClean="0">
                <a:solidFill>
                  <a:schemeClr val="tx1"/>
                </a:solidFill>
                <a:effectLst/>
                <a:latin typeface="+mn-lt"/>
                <a:ea typeface="+mn-ea"/>
                <a:cs typeface="+mn-cs"/>
              </a:rPr>
              <a:t>. We are a non-governmental organization that focusses on the conservation, restoration, and enhancement of wild Pacific salmon populations in BC and the Yukon. </a:t>
            </a:r>
          </a:p>
          <a:p>
            <a:pPr lvl="0"/>
            <a:endParaRPr lang="en-US" sz="1000" kern="1200" dirty="0" smtClean="0">
              <a:solidFill>
                <a:schemeClr val="tx1"/>
              </a:solidFill>
              <a:effectLst/>
              <a:latin typeface="+mn-lt"/>
              <a:ea typeface="+mn-ea"/>
              <a:cs typeface="+mn-cs"/>
            </a:endParaRPr>
          </a:p>
          <a:p>
            <a:pPr lvl="0"/>
            <a:r>
              <a:rPr lang="en-US" sz="1000" kern="1200" dirty="0" smtClean="0">
                <a:solidFill>
                  <a:schemeClr val="tx1"/>
                </a:solidFill>
                <a:effectLst/>
                <a:latin typeface="+mn-lt"/>
                <a:ea typeface="+mn-ea"/>
                <a:cs typeface="+mn-cs"/>
              </a:rPr>
              <a:t>At the heart of our organization is the </a:t>
            </a:r>
            <a:r>
              <a:rPr lang="en-US" sz="1000" b="1" kern="1200" dirty="0" smtClean="0">
                <a:solidFill>
                  <a:schemeClr val="tx1"/>
                </a:solidFill>
                <a:effectLst/>
                <a:latin typeface="+mn-lt"/>
                <a:ea typeface="+mn-ea"/>
                <a:cs typeface="+mn-cs"/>
              </a:rPr>
              <a:t>Community Salmon Program</a:t>
            </a:r>
            <a:r>
              <a:rPr lang="en-US" sz="1000" kern="1200" dirty="0" smtClean="0">
                <a:solidFill>
                  <a:schemeClr val="tx1"/>
                </a:solidFill>
                <a:effectLst/>
                <a:latin typeface="+mn-lt"/>
                <a:ea typeface="+mn-ea"/>
                <a:cs typeface="+mn-cs"/>
              </a:rPr>
              <a:t>, which focusses on giving grants to volunteer and community-driven organizations that undertake salmon conservation and restoration projects.</a:t>
            </a:r>
          </a:p>
          <a:p>
            <a:pPr lvl="0"/>
            <a:endParaRPr lang="en-US" sz="1000" kern="1200" dirty="0" smtClean="0">
              <a:solidFill>
                <a:schemeClr val="tx1"/>
              </a:solidFill>
              <a:effectLst/>
              <a:latin typeface="+mn-lt"/>
              <a:ea typeface="+mn-ea"/>
              <a:cs typeface="+mn-cs"/>
            </a:endParaRPr>
          </a:p>
          <a:p>
            <a:pPr lvl="0"/>
            <a:r>
              <a:rPr lang="en-US" sz="1000" kern="1200" dirty="0" smtClean="0">
                <a:solidFill>
                  <a:schemeClr val="tx1"/>
                </a:solidFill>
                <a:effectLst/>
                <a:latin typeface="+mn-lt"/>
                <a:ea typeface="+mn-ea"/>
                <a:cs typeface="+mn-cs"/>
              </a:rPr>
              <a:t>In recent years, PSF has been </a:t>
            </a:r>
            <a:r>
              <a:rPr lang="en-US" sz="1000" b="1" kern="1200" dirty="0" smtClean="0">
                <a:solidFill>
                  <a:schemeClr val="tx1"/>
                </a:solidFill>
                <a:effectLst/>
                <a:latin typeface="+mn-lt"/>
                <a:ea typeface="+mn-ea"/>
                <a:cs typeface="+mn-cs"/>
              </a:rPr>
              <a:t>supporting salmon science and research initiatives</a:t>
            </a:r>
            <a:r>
              <a:rPr lang="en-US" sz="1000" kern="1200" dirty="0" smtClean="0">
                <a:solidFill>
                  <a:schemeClr val="tx1"/>
                </a:solidFill>
                <a:effectLst/>
                <a:latin typeface="+mn-lt"/>
                <a:ea typeface="+mn-ea"/>
                <a:cs typeface="+mn-cs"/>
              </a:rPr>
              <a:t>, including almost a decade of work in the Skeena watershed.</a:t>
            </a:r>
          </a:p>
          <a:p>
            <a:pPr defTabSz="931774">
              <a:defRPr/>
            </a:pPr>
            <a:endParaRPr lang="en-CA" baseline="0" dirty="0" smtClean="0"/>
          </a:p>
        </p:txBody>
      </p:sp>
      <p:sp>
        <p:nvSpPr>
          <p:cNvPr id="4" name="Slide Number Placeholder 3"/>
          <p:cNvSpPr>
            <a:spLocks noGrp="1"/>
          </p:cNvSpPr>
          <p:nvPr>
            <p:ph type="sldNum" sz="quarter" idx="10"/>
          </p:nvPr>
        </p:nvSpPr>
        <p:spPr/>
        <p:txBody>
          <a:bodyPr/>
          <a:lstStyle/>
          <a:p>
            <a:fld id="{2A140979-BF98-4BAC-B60D-E6E2250D8765}" type="slidenum">
              <a:rPr lang="en-CA" smtClean="0"/>
              <a:t>2</a:t>
            </a:fld>
            <a:endParaRPr lang="en-CA" dirty="0"/>
          </a:p>
        </p:txBody>
      </p:sp>
    </p:spTree>
    <p:extLst>
      <p:ext uri="{BB962C8B-B14F-4D97-AF65-F5344CB8AC3E}">
        <p14:creationId xmlns:p14="http://schemas.microsoft.com/office/powerpoint/2010/main" val="4096857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We’ve been working in the Skeena since 2008. Used Canada’s Wild Salmon Policy as a framework for our work around conservation science. 3 high level goals or steps which are outlined here.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CA" sz="1200" kern="1200" dirty="0" smtClean="0">
                <a:solidFill>
                  <a:schemeClr val="tx1"/>
                </a:solidFill>
                <a:effectLst/>
                <a:latin typeface="+mn-lt"/>
                <a:ea typeface="+mn-ea"/>
                <a:cs typeface="+mn-cs"/>
              </a:rPr>
              <a:t>expanding the baseline of scientific information for wild salmon and their habitats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CA" sz="1200" kern="1200" dirty="0" smtClean="0">
                <a:solidFill>
                  <a:schemeClr val="tx1"/>
                </a:solidFill>
                <a:effectLst/>
                <a:latin typeface="+mn-lt"/>
                <a:ea typeface="+mn-ea"/>
                <a:cs typeface="+mn-cs"/>
              </a:rPr>
              <a:t>using this information to assess the status of salmon</a:t>
            </a:r>
            <a:r>
              <a:rPr lang="en-CA" sz="1200" kern="1200" baseline="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populations and their habitats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CA" sz="1200" kern="1200" dirty="0" smtClean="0">
                <a:solidFill>
                  <a:schemeClr val="tx1"/>
                </a:solidFill>
                <a:effectLst/>
                <a:latin typeface="+mn-lt"/>
                <a:ea typeface="+mn-ea"/>
                <a:cs typeface="+mn-cs"/>
              </a:rPr>
              <a:t>making this information widely accessible to inform decisions around the management salmon and relevant</a:t>
            </a:r>
            <a:r>
              <a:rPr lang="en-CA" sz="1200" kern="1200" baseline="0" dirty="0" smtClean="0">
                <a:solidFill>
                  <a:schemeClr val="tx1"/>
                </a:solidFill>
                <a:effectLst/>
                <a:latin typeface="+mn-lt"/>
                <a:ea typeface="+mn-ea"/>
                <a:cs typeface="+mn-cs"/>
              </a:rPr>
              <a:t> land-use decisions.</a:t>
            </a:r>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strike="sng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strike="sngStrike" kern="1200" baseline="0" dirty="0" smtClean="0">
                <a:solidFill>
                  <a:schemeClr val="tx1"/>
                </a:solidFill>
                <a:effectLst/>
                <a:latin typeface="+mn-lt"/>
                <a:ea typeface="+mn-ea"/>
                <a:cs typeface="+mn-cs"/>
              </a:rPr>
              <a:t>Taken the same approach in other watersheds, which I’ll touch on at the end of my presentation. Through a decade of working in the Skeena watershed, we’ve </a:t>
            </a:r>
            <a:r>
              <a:rPr lang="en-CA" sz="1200" b="1" strike="sngStrike" kern="1200" baseline="0" dirty="0" smtClean="0">
                <a:solidFill>
                  <a:schemeClr val="tx1"/>
                </a:solidFill>
                <a:effectLst/>
                <a:latin typeface="+mn-lt"/>
                <a:ea typeface="+mn-ea"/>
                <a:cs typeface="+mn-cs"/>
              </a:rPr>
              <a:t>developed a collaborative methodology </a:t>
            </a:r>
            <a:r>
              <a:rPr lang="en-CA" sz="1200" strike="sngStrike" kern="1200" baseline="0" dirty="0" smtClean="0">
                <a:solidFill>
                  <a:schemeClr val="tx1"/>
                </a:solidFill>
                <a:effectLst/>
                <a:latin typeface="+mn-lt"/>
                <a:ea typeface="+mn-ea"/>
                <a:cs typeface="+mn-cs"/>
              </a:rPr>
              <a:t>for assessing status of salmon populations &amp; their habitats and have begun to scale out to other regions.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And there’s an</a:t>
            </a:r>
            <a:r>
              <a:rPr lang="en-CA" sz="1200" kern="1200" baseline="0" dirty="0" smtClean="0">
                <a:solidFill>
                  <a:schemeClr val="tx1"/>
                </a:solidFill>
                <a:effectLst/>
                <a:latin typeface="+mn-lt"/>
                <a:ea typeface="+mn-ea"/>
                <a:cs typeface="+mn-cs"/>
              </a:rPr>
              <a:t> extensive collaborative, partnership-driven scientific process that is the foundation of all this work, but I’m going to jump straight to the punchline, to the outputs of each step</a:t>
            </a:r>
            <a:endParaRPr lang="en-CA"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140979-BF98-4BAC-B60D-E6E2250D8765}" type="slidenum">
              <a:rPr lang="en-CA" smtClean="0"/>
              <a:t>3</a:t>
            </a:fld>
            <a:endParaRPr lang="en-CA" dirty="0"/>
          </a:p>
        </p:txBody>
      </p:sp>
    </p:spTree>
    <p:extLst>
      <p:ext uri="{BB962C8B-B14F-4D97-AF65-F5344CB8AC3E}">
        <p14:creationId xmlns:p14="http://schemas.microsoft.com/office/powerpoint/2010/main" val="1906572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Expand the baseline of available information for Skeena salmon populations. </a:t>
            </a:r>
            <a:r>
              <a:rPr lang="en-US" sz="1200" kern="1200" dirty="0" smtClean="0">
                <a:solidFill>
                  <a:schemeClr val="tx1"/>
                </a:solidFill>
                <a:effectLst/>
                <a:latin typeface="+mn-lt"/>
                <a:ea typeface="+mn-ea"/>
                <a:cs typeface="+mn-cs"/>
              </a:rPr>
              <a:t>Over the past several years, we’ve invested substantial effort in </a:t>
            </a:r>
            <a:r>
              <a:rPr lang="en-US" sz="1200" b="1" kern="1200" dirty="0" smtClean="0">
                <a:solidFill>
                  <a:schemeClr val="tx1"/>
                </a:solidFill>
                <a:effectLst/>
                <a:latin typeface="+mn-lt"/>
                <a:ea typeface="+mn-ea"/>
                <a:cs typeface="+mn-cs"/>
              </a:rPr>
              <a:t>assembling key data sets for most North and Central Coast salmon populations</a:t>
            </a:r>
            <a:r>
              <a:rPr lang="en-US" sz="1200" kern="1200" dirty="0" smtClean="0">
                <a:solidFill>
                  <a:schemeClr val="tx1"/>
                </a:solidFill>
                <a:effectLst/>
                <a:latin typeface="+mn-lt"/>
                <a:ea typeface="+mn-ea"/>
                <a:cs typeface="+mn-cs"/>
              </a:rPr>
              <a:t>.  These data include information on spawning locations, escapement, catch and run size, run timing, age-structure, and other metrics.   T</a:t>
            </a:r>
            <a:r>
              <a:rPr lang="en-US" sz="1200" kern="1200" baseline="0" dirty="0" smtClean="0">
                <a:solidFill>
                  <a:schemeClr val="tx1"/>
                </a:solidFill>
                <a:effectLst/>
                <a:latin typeface="+mn-lt"/>
                <a:ea typeface="+mn-ea"/>
                <a:cs typeface="+mn-cs"/>
              </a:rPr>
              <a:t>his was a collaborative exercise that involved working with regional Fisheries and Oceans Canada staff as well as local First Nations.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Emphasize that this step involves significant effort and the time, input, and expertise of many partners.  And without this work, none of the subsequent analysis would have been possible.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Also assembled existing data on habitat pressures, sourced largely from provincial databases.  e.g. road density.</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endParaRPr lang="en-CA"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140979-BF98-4BAC-B60D-E6E2250D8765}" type="slidenum">
              <a:rPr lang="en-CA" smtClean="0"/>
              <a:t>4</a:t>
            </a:fld>
            <a:endParaRPr lang="en-CA" dirty="0"/>
          </a:p>
        </p:txBody>
      </p:sp>
    </p:spTree>
    <p:extLst>
      <p:ext uri="{BB962C8B-B14F-4D97-AF65-F5344CB8AC3E}">
        <p14:creationId xmlns:p14="http://schemas.microsoft.com/office/powerpoint/2010/main" val="1299463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Once we complete the step of assembling baseline data, we then use this information to assess </a:t>
            </a:r>
            <a:r>
              <a:rPr lang="en-CA" sz="1200" kern="1200" dirty="0" smtClean="0">
                <a:solidFill>
                  <a:schemeClr val="tx1"/>
                </a:solidFill>
                <a:effectLst/>
                <a:latin typeface="+mn-lt"/>
                <a:ea typeface="+mn-ea"/>
                <a:cs typeface="+mn-cs"/>
              </a:rPr>
              <a:t>the status of salmon</a:t>
            </a:r>
            <a:r>
              <a:rPr lang="en-CA" sz="1200" kern="1200" baseline="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populations and their habitats.</a:t>
            </a:r>
            <a:r>
              <a:rPr lang="en-CA" sz="1200" kern="1200" baseline="0" dirty="0" smtClean="0">
                <a:solidFill>
                  <a:schemeClr val="tx1"/>
                </a:solidFill>
                <a:effectLst/>
                <a:latin typeface="+mn-lt"/>
                <a:ea typeface="+mn-ea"/>
                <a:cs typeface="+mn-cs"/>
              </a:rPr>
              <a:t> </a:t>
            </a: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140979-BF98-4BAC-B60D-E6E2250D8765}" type="slidenum">
              <a:rPr lang="en-CA" smtClean="0"/>
              <a:t>5</a:t>
            </a:fld>
            <a:endParaRPr lang="en-CA" dirty="0"/>
          </a:p>
        </p:txBody>
      </p:sp>
    </p:spTree>
    <p:extLst>
      <p:ext uri="{BB962C8B-B14F-4D97-AF65-F5344CB8AC3E}">
        <p14:creationId xmlns:p14="http://schemas.microsoft.com/office/powerpoint/2010/main" val="2891853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baseline="0" dirty="0" smtClean="0">
                <a:solidFill>
                  <a:schemeClr val="tx1"/>
                </a:solidFill>
                <a:effectLst/>
                <a:latin typeface="+mn-lt"/>
                <a:ea typeface="+mn-ea"/>
                <a:cs typeface="+mn-cs"/>
              </a:rPr>
              <a:t>I’m skipping over many, many steps in the methods, but, at a high-level, we’ve used all the information we assembled to undertake population and habitat assessments, which I understand to be a project area for the NPLCC and just happens to mirror strategies 1 and 2 of the Wild Salmon Policy.</a:t>
            </a:r>
          </a:p>
          <a:p>
            <a:endParaRPr lang="en-CA"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We assessed populations at the scale of conservation units, which are groups of genetically, geographically, and ecologically distinct wild salmon. As an example, this map shows the status of 32 lake sockeye conservation units, using stock-recruitment-based benchmarks.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baseline="0" dirty="0" smtClean="0">
              <a:solidFill>
                <a:schemeClr val="tx1"/>
              </a:solidFill>
              <a:effectLst/>
              <a:latin typeface="+mn-lt"/>
              <a:ea typeface="+mn-ea"/>
              <a:cs typeface="+mn-cs"/>
            </a:endParaRPr>
          </a:p>
          <a:p>
            <a:r>
              <a:rPr lang="en-CA" sz="1200" kern="1200" baseline="0" dirty="0" smtClean="0">
                <a:solidFill>
                  <a:schemeClr val="tx1"/>
                </a:solidFill>
                <a:effectLst/>
                <a:latin typeface="+mn-lt"/>
                <a:ea typeface="+mn-ea"/>
                <a:cs typeface="+mn-cs"/>
              </a:rPr>
              <a:t>We also assessed pressures on freshwater habitats.  We used a suite of 14 indicators, which we assessed individually and also rolled-up into a cumulative pressure assessment to produce this heat map.  Red is areas with high risk of habitat degradation due to anthropogenic and environmental pressures and green is lower risk of habitat degradation.  Yellow is somewhere in the middle.  We also looked at freshwater habitats on a CU-by-CU basis, which you’ll see in the PSE.</a:t>
            </a:r>
          </a:p>
          <a:p>
            <a:endParaRPr lang="en-CA" sz="1200" kern="1200" baseline="0" dirty="0" smtClean="0">
              <a:solidFill>
                <a:schemeClr val="tx1"/>
              </a:solidFill>
              <a:effectLst/>
              <a:latin typeface="+mn-lt"/>
              <a:ea typeface="+mn-ea"/>
              <a:cs typeface="+mn-cs"/>
            </a:endParaRPr>
          </a:p>
          <a:p>
            <a:r>
              <a:rPr lang="en-CA" sz="1200" kern="1200" baseline="0" dirty="0" smtClean="0">
                <a:solidFill>
                  <a:schemeClr val="tx1"/>
                </a:solidFill>
                <a:effectLst/>
                <a:latin typeface="+mn-lt"/>
                <a:ea typeface="+mn-ea"/>
                <a:cs typeface="+mn-cs"/>
              </a:rPr>
              <a:t>All this work was done with a Technical Advisory Committee and various working groups which included representatives from Skeena First Nations, DFO, Provincial MOE, NGOs, and other regional experts.  </a:t>
            </a:r>
          </a:p>
        </p:txBody>
      </p:sp>
      <p:sp>
        <p:nvSpPr>
          <p:cNvPr id="4" name="Slide Number Placeholder 3"/>
          <p:cNvSpPr>
            <a:spLocks noGrp="1"/>
          </p:cNvSpPr>
          <p:nvPr>
            <p:ph type="sldNum" sz="quarter" idx="10"/>
          </p:nvPr>
        </p:nvSpPr>
        <p:spPr/>
        <p:txBody>
          <a:bodyPr/>
          <a:lstStyle/>
          <a:p>
            <a:fld id="{2A140979-BF98-4BAC-B60D-E6E2250D8765}" type="slidenum">
              <a:rPr lang="en-CA" smtClean="0"/>
              <a:t>6</a:t>
            </a:fld>
            <a:endParaRPr lang="en-CA" dirty="0"/>
          </a:p>
        </p:txBody>
      </p:sp>
    </p:spTree>
    <p:extLst>
      <p:ext uri="{BB962C8B-B14F-4D97-AF65-F5344CB8AC3E}">
        <p14:creationId xmlns:p14="http://schemas.microsoft.com/office/powerpoint/2010/main" val="3195937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Our final goal is making the data and analyses broadly available to the public to help inform decision-making processes for management of wild salmon and relevant land-use decisions. This has occurred primarily through two online tools, though there are also some hard copy materials that we produce as well.</a:t>
            </a:r>
            <a:endParaRPr lang="en-US" sz="1200" kern="1200" dirty="0" smtClean="0">
              <a:solidFill>
                <a:schemeClr val="tx1"/>
              </a:solidFill>
              <a:effectLst/>
              <a:latin typeface="+mn-lt"/>
              <a:ea typeface="+mn-ea"/>
              <a:cs typeface="+mn-cs"/>
            </a:endParaRPr>
          </a:p>
          <a:p>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140979-BF98-4BAC-B60D-E6E2250D8765}" type="slidenum">
              <a:rPr lang="en-CA" smtClean="0"/>
              <a:t>7</a:t>
            </a:fld>
            <a:endParaRPr lang="en-CA" dirty="0"/>
          </a:p>
        </p:txBody>
      </p:sp>
    </p:spTree>
    <p:extLst>
      <p:ext uri="{BB962C8B-B14F-4D97-AF65-F5344CB8AC3E}">
        <p14:creationId xmlns:p14="http://schemas.microsoft.com/office/powerpoint/2010/main" val="2858995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The first online tool is a centralized database to house the datasets that we’ve developed and assembled.</a:t>
            </a:r>
            <a:endParaRPr lang="en-CA"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It is accessible via our website.  (URL). This is a screenshot of the database (but we’ll look at it later). Ability to search for </a:t>
            </a:r>
            <a:r>
              <a:rPr lang="en-US" sz="1200" b="1" kern="1200" dirty="0" smtClean="0">
                <a:solidFill>
                  <a:schemeClr val="tx1"/>
                </a:solidFill>
                <a:effectLst/>
                <a:latin typeface="+mn-lt"/>
                <a:ea typeface="+mn-ea"/>
                <a:cs typeface="+mn-cs"/>
              </a:rPr>
              <a:t>datasets by keywords or browse different categories of information or browse by location</a:t>
            </a:r>
            <a:r>
              <a:rPr lang="en-US" sz="1200" kern="1200" dirty="0" smtClean="0">
                <a:solidFill>
                  <a:schemeClr val="tx1"/>
                </a:solidFill>
                <a:effectLst/>
                <a:latin typeface="+mn-lt"/>
                <a:ea typeface="+mn-ea"/>
                <a:cs typeface="+mn-cs"/>
              </a:rPr>
              <a:t>.</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Investing in this infrastructure has been a key priority for us as it allows for </a:t>
            </a:r>
            <a:r>
              <a:rPr lang="en-US" sz="1200" b="1" kern="1200" dirty="0" smtClean="0">
                <a:solidFill>
                  <a:schemeClr val="tx1"/>
                </a:solidFill>
                <a:effectLst/>
                <a:latin typeface="+mn-lt"/>
                <a:ea typeface="+mn-ea"/>
                <a:cs typeface="+mn-cs"/>
              </a:rPr>
              <a:t>transparency and accessibility of our data holdings.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addition, it allows us to easily </a:t>
            </a:r>
            <a:r>
              <a:rPr lang="en-US" sz="1200" b="1" kern="1200" dirty="0" smtClean="0">
                <a:solidFill>
                  <a:schemeClr val="tx1"/>
                </a:solidFill>
                <a:effectLst/>
                <a:latin typeface="+mn-lt"/>
                <a:ea typeface="+mn-ea"/>
                <a:cs typeface="+mn-cs"/>
              </a:rPr>
              <a:t>update datasets as new information becomes available and keep our analyses up to date</a:t>
            </a:r>
            <a:r>
              <a:rPr lang="en-US" sz="1200" kern="1200" dirty="0" smtClean="0">
                <a:solidFill>
                  <a:schemeClr val="tx1"/>
                </a:solidFill>
                <a:effectLst/>
                <a:latin typeface="+mn-lt"/>
                <a:ea typeface="+mn-ea"/>
                <a:cs typeface="+mn-cs"/>
              </a:rPr>
              <a:t>.</a:t>
            </a:r>
          </a:p>
          <a:p>
            <a:pPr defTabSz="931774">
              <a:defRPr/>
            </a:pPr>
            <a:r>
              <a:rPr lang="en-US" baseline="0" dirty="0" smtClean="0"/>
              <a:t>Furthermore, this database </a:t>
            </a:r>
            <a:r>
              <a:rPr lang="en-US" b="1" baseline="0" dirty="0" smtClean="0"/>
              <a:t>powers </a:t>
            </a:r>
            <a:r>
              <a:rPr lang="en-US" baseline="0" dirty="0" smtClean="0"/>
              <a:t>the Pacific Salmon Explorer.</a:t>
            </a:r>
          </a:p>
        </p:txBody>
      </p:sp>
      <p:sp>
        <p:nvSpPr>
          <p:cNvPr id="4" name="Slide Number Placeholder 3"/>
          <p:cNvSpPr>
            <a:spLocks noGrp="1"/>
          </p:cNvSpPr>
          <p:nvPr>
            <p:ph type="sldNum" sz="quarter" idx="10"/>
          </p:nvPr>
        </p:nvSpPr>
        <p:spPr/>
        <p:txBody>
          <a:bodyPr/>
          <a:lstStyle/>
          <a:p>
            <a:fld id="{2A140979-BF98-4BAC-B60D-E6E2250D8765}" type="slidenum">
              <a:rPr lang="en-CA" smtClean="0"/>
              <a:t>8</a:t>
            </a:fld>
            <a:endParaRPr lang="en-CA"/>
          </a:p>
        </p:txBody>
      </p:sp>
    </p:spTree>
    <p:extLst>
      <p:ext uri="{BB962C8B-B14F-4D97-AF65-F5344CB8AC3E}">
        <p14:creationId xmlns:p14="http://schemas.microsoft.com/office/powerpoint/2010/main" val="1205694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second</a:t>
            </a:r>
            <a:r>
              <a:rPr lang="en-CA" baseline="0" dirty="0" smtClean="0"/>
              <a:t> online tool is the Pacific Salmon Explorer,</a:t>
            </a:r>
            <a:endParaRPr lang="en-CA" dirty="0" smtClean="0"/>
          </a:p>
          <a:p>
            <a:endParaRPr lang="en-CA" baseline="0" dirty="0" smtClean="0"/>
          </a:p>
          <a:p>
            <a:r>
              <a:rPr lang="en-CA" baseline="0" dirty="0" smtClean="0"/>
              <a:t>a data visualization and decision support tool that we launched last summer. I’m going to give a very brief overview of the tool, but I encourage you to check it out when you have time by visiting salmonexplorer.ca.</a:t>
            </a:r>
            <a:endParaRPr lang="en-CA" dirty="0"/>
          </a:p>
        </p:txBody>
      </p:sp>
      <p:sp>
        <p:nvSpPr>
          <p:cNvPr id="4" name="Slide Number Placeholder 3"/>
          <p:cNvSpPr>
            <a:spLocks noGrp="1"/>
          </p:cNvSpPr>
          <p:nvPr>
            <p:ph type="sldNum" sz="quarter" idx="10"/>
          </p:nvPr>
        </p:nvSpPr>
        <p:spPr/>
        <p:txBody>
          <a:bodyPr/>
          <a:lstStyle/>
          <a:p>
            <a:fld id="{2A140979-BF98-4BAC-B60D-E6E2250D8765}" type="slidenum">
              <a:rPr lang="en-CA" smtClean="0"/>
              <a:t>9</a:t>
            </a:fld>
            <a:endParaRPr lang="en-CA"/>
          </a:p>
        </p:txBody>
      </p:sp>
    </p:spTree>
    <p:extLst>
      <p:ext uri="{BB962C8B-B14F-4D97-AF65-F5344CB8AC3E}">
        <p14:creationId xmlns:p14="http://schemas.microsoft.com/office/powerpoint/2010/main" val="604202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Using the approach that we’ve developed for the Skeena, PSF is actively working to scale out to other watersheds to inform conservation and land-use decisions across the North and Central Coast of BC.  Skeena and Nass are done.  Central Coast is underway.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We’re also very interested in working on watersheds that are transboundary with Alaska, and we’re in the very, very early stages of percolating some ideas with folks at Trout Unlimited and The Nature Conservancy.  Apologize that this map only shows the Canadian side of the study area – so early in the process that we don’t have shapefiles for the US watersheds!  Look at aquatic connectivity across multiple jurisdictional areas….</a:t>
            </a:r>
          </a:p>
          <a:p>
            <a:pPr marL="0" indent="0">
              <a:spcBef>
                <a:spcPts val="0"/>
              </a:spcBef>
              <a:buNone/>
            </a:pPr>
            <a:endParaRPr lang="en-CA" sz="1200" baseline="0" dirty="0" smtClean="0">
              <a:solidFill>
                <a:schemeClr val="tx1"/>
              </a:solidFill>
            </a:endParaRPr>
          </a:p>
          <a:p>
            <a:pPr marL="0" indent="0">
              <a:spcBef>
                <a:spcPts val="0"/>
              </a:spcBef>
              <a:buNone/>
            </a:pPr>
            <a:r>
              <a:rPr lang="en-CA" sz="1200" baseline="0" dirty="0" smtClean="0">
                <a:solidFill>
                  <a:schemeClr val="tx1"/>
                </a:solidFill>
              </a:rPr>
              <a:t>We’re looking to build partnerships and our network of data stewards.  Collaboration is the foundation of our approach. We really rely on the knowledge of those that live and work in these regions. To the table, PSF is able to bring scientific capacity, methods that have been well-developed, robust data systems, and a platform for disseminating the results.  (And we need funding.) </a:t>
            </a:r>
          </a:p>
          <a:p>
            <a:pPr marL="0" indent="0">
              <a:spcBef>
                <a:spcPts val="0"/>
              </a:spcBef>
              <a:buNone/>
            </a:pPr>
            <a:endParaRPr lang="en-CA" sz="1200" baseline="0" dirty="0" smtClean="0">
              <a:solidFill>
                <a:schemeClr val="tx1"/>
              </a:solidFill>
            </a:endParaRPr>
          </a:p>
          <a:p>
            <a:pPr marL="0" indent="0">
              <a:spcBef>
                <a:spcPts val="0"/>
              </a:spcBef>
              <a:buNone/>
            </a:pPr>
            <a:r>
              <a:rPr lang="en-CA" sz="1200" baseline="0" dirty="0" smtClean="0">
                <a:solidFill>
                  <a:schemeClr val="tx1"/>
                </a:solidFill>
              </a:rPr>
              <a:t>One thing to highlight that the population data assembly has not, to my knowledge, been completed for any CUs in this area.  So that first step of bringing together existing population and stock assessment data will be significant and crucial for doing any subsequent work.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PSF’s overall aspiration for this work is that we can continue to scale out throughout BC and the Yukon and establish long-term partnerships with local communities, First Nations, Crown governments, industry, and others to keep the data and assessments up-to-date as new information becomes available.</a:t>
            </a:r>
            <a:endParaRPr lang="en-CA" dirty="0"/>
          </a:p>
        </p:txBody>
      </p:sp>
      <p:sp>
        <p:nvSpPr>
          <p:cNvPr id="4" name="Slide Number Placeholder 3"/>
          <p:cNvSpPr>
            <a:spLocks noGrp="1"/>
          </p:cNvSpPr>
          <p:nvPr>
            <p:ph type="sldNum" sz="quarter" idx="10"/>
          </p:nvPr>
        </p:nvSpPr>
        <p:spPr/>
        <p:txBody>
          <a:bodyPr/>
          <a:lstStyle/>
          <a:p>
            <a:fld id="{2A140979-BF98-4BAC-B60D-E6E2250D8765}" type="slidenum">
              <a:rPr lang="en-CA" smtClean="0"/>
              <a:t>10</a:t>
            </a:fld>
            <a:endParaRPr lang="en-CA" dirty="0"/>
          </a:p>
        </p:txBody>
      </p:sp>
    </p:spTree>
    <p:extLst>
      <p:ext uri="{BB962C8B-B14F-4D97-AF65-F5344CB8AC3E}">
        <p14:creationId xmlns:p14="http://schemas.microsoft.com/office/powerpoint/2010/main" val="1788310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CA" dirty="0" smtClean="0"/>
              <a:t>Acknowledge funders.</a:t>
            </a:r>
            <a:r>
              <a:rPr lang="en-CA" baseline="0" dirty="0" smtClean="0"/>
              <a:t>  Although NPLCC and GNLCC haven’t contributed directly to this work, both groups have supported a project that my team is leading to develop a predictive stream temperature model for pilot watersheds in BC.  Kim Hyatt is contributing to this work.</a:t>
            </a:r>
            <a:endParaRPr lang="en-CA" dirty="0"/>
          </a:p>
        </p:txBody>
      </p:sp>
      <p:sp>
        <p:nvSpPr>
          <p:cNvPr id="4" name="Slide Number Placeholder 3"/>
          <p:cNvSpPr>
            <a:spLocks noGrp="1"/>
          </p:cNvSpPr>
          <p:nvPr>
            <p:ph type="sldNum" sz="quarter" idx="10"/>
          </p:nvPr>
        </p:nvSpPr>
        <p:spPr/>
        <p:txBody>
          <a:bodyPr/>
          <a:lstStyle/>
          <a:p>
            <a:fld id="{2A140979-BF98-4BAC-B60D-E6E2250D8765}" type="slidenum">
              <a:rPr lang="en-CA" smtClean="0"/>
              <a:t>11</a:t>
            </a:fld>
            <a:endParaRPr lang="en-CA"/>
          </a:p>
        </p:txBody>
      </p:sp>
    </p:spTree>
    <p:extLst>
      <p:ext uri="{BB962C8B-B14F-4D97-AF65-F5344CB8AC3E}">
        <p14:creationId xmlns:p14="http://schemas.microsoft.com/office/powerpoint/2010/main" val="3226462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A140979-BF98-4BAC-B60D-E6E2250D8765}" type="slidenum">
              <a:rPr lang="en-CA" smtClean="0"/>
              <a:t>12</a:t>
            </a:fld>
            <a:endParaRPr lang="en-CA"/>
          </a:p>
        </p:txBody>
      </p:sp>
    </p:spTree>
    <p:extLst>
      <p:ext uri="{BB962C8B-B14F-4D97-AF65-F5344CB8AC3E}">
        <p14:creationId xmlns:p14="http://schemas.microsoft.com/office/powerpoint/2010/main" val="179487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3B9044-D429-4BA6-A507-91212E08EA39}" type="datetime1">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7CC508-9C66-42DB-A8CA-ACADCAE9208A}" type="datetime1">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E9370A-C321-43C8-9AD6-8F05D23FA1E1}" type="datetime1">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F02D6F-C541-4341-A7DA-B5F8CE274B20}" type="datetime1">
              <a:rPr lang="en-CA" smtClean="0"/>
              <a:t>2017-02-28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301110-B8B0-419E-B392-D9E3AF5536D2}" type="datetime1">
              <a:rPr lang="en-CA" smtClean="0"/>
              <a:t>2017-02-28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A29040-F78D-4AE2-AF9C-823DBD311741}" type="datetime1">
              <a:rPr lang="en-CA" smtClean="0"/>
              <a:t>2017-02-28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64D233-6D20-458B-A195-31C38DE86245}" type="datetime1">
              <a:rPr lang="en-CA" smtClean="0"/>
              <a:t>2017-02-28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27A195-809B-496A-8F48-0A6D6E538FDE}" type="datetime1">
              <a:rPr lang="en-CA" smtClean="0"/>
              <a:t>2017-02-28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4103A7-B035-463D-A811-3B34C4389E67}" type="datetime1">
              <a:rPr lang="en-CA" smtClean="0"/>
              <a:t>2017-02-28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BFCEBE-7CC3-405B-BA1B-BF632290EC46}" type="datetime1">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CCE3F2-D0FD-44D3-A01A-994CCD93C1F1}" type="datetime1">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914BFC6-9D4F-47EA-ACFD-2E4B68B6E380}"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55665BF-985A-468A-BE7F-B51C27B66D57}" type="datetime1">
              <a:rPr lang="en-CA" smtClean="0"/>
              <a:t>2017-02-28</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14BFC6-9D4F-47EA-ACFD-2E4B68B6E380}" type="slidenum">
              <a:rPr lang="en-CA" smtClean="0"/>
              <a:t>‹#›</a:t>
            </a:fld>
            <a:endParaRPr lang="en-CA"/>
          </a:p>
        </p:txBody>
      </p:sp>
    </p:spTree>
    <p:extLst>
      <p:ext uri="{BB962C8B-B14F-4D97-AF65-F5344CB8AC3E}">
        <p14:creationId xmlns:p14="http://schemas.microsoft.com/office/powerpoint/2010/main" val="8212754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0.jpeg"/><Relationship Id="rId5" Type="http://schemas.openxmlformats.org/officeDocument/2006/relationships/image" Target="../media/image5.jpeg"/><Relationship Id="rId10" Type="http://schemas.openxmlformats.org/officeDocument/2006/relationships/image" Target="../media/image9.png"/><Relationship Id="rId4" Type="http://schemas.openxmlformats.org/officeDocument/2006/relationships/image" Target="../media/image4.tiff"/><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tiff"/></Relationships>
</file>

<file path=ppt/slides/_rels/slide8.xml.rels><?xml version="1.0" encoding="UTF-8" standalone="yes"?>
<Relationships xmlns="http://schemas.openxmlformats.org/package/2006/relationships"><Relationship Id="rId3" Type="http://schemas.openxmlformats.org/officeDocument/2006/relationships/hyperlink" Target="http://data.skeenasalmonprogram.ca/data-library/find.aspx"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www.salmonexplorer.c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tiff"/><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32551" b="6514"/>
          <a:stretch/>
        </p:blipFill>
        <p:spPr>
          <a:xfrm>
            <a:off x="1" y="519288"/>
            <a:ext cx="6056230" cy="6338711"/>
          </a:xfrm>
          <a:prstGeom prst="rect">
            <a:avLst/>
          </a:prstGeom>
        </p:spPr>
      </p:pic>
      <p:sp>
        <p:nvSpPr>
          <p:cNvPr id="2" name="Title 1"/>
          <p:cNvSpPr>
            <a:spLocks noGrp="1"/>
          </p:cNvSpPr>
          <p:nvPr>
            <p:ph type="ctrTitle"/>
          </p:nvPr>
        </p:nvSpPr>
        <p:spPr>
          <a:xfrm>
            <a:off x="3727938" y="1428702"/>
            <a:ext cx="5297312" cy="2039710"/>
          </a:xfrm>
        </p:spPr>
        <p:txBody>
          <a:bodyPr>
            <a:normAutofit fontScale="90000"/>
          </a:bodyPr>
          <a:lstStyle/>
          <a:p>
            <a:pPr algn="r"/>
            <a:r>
              <a:rPr lang="en-CA" sz="3800" dirty="0" smtClean="0">
                <a:solidFill>
                  <a:srgbClr val="663700"/>
                </a:solidFill>
                <a:latin typeface="+mn-lt"/>
              </a:rPr>
              <a:t/>
            </a:r>
            <a:br>
              <a:rPr lang="en-CA" sz="3800" dirty="0" smtClean="0">
                <a:solidFill>
                  <a:srgbClr val="663700"/>
                </a:solidFill>
                <a:latin typeface="+mn-lt"/>
              </a:rPr>
            </a:br>
            <a:r>
              <a:rPr lang="en-CA" sz="3800" dirty="0" smtClean="0">
                <a:solidFill>
                  <a:srgbClr val="663700"/>
                </a:solidFill>
                <a:latin typeface="+mn-lt"/>
              </a:rPr>
              <a:t>starring…</a:t>
            </a:r>
            <a:br>
              <a:rPr lang="en-CA" sz="3800" dirty="0" smtClean="0">
                <a:solidFill>
                  <a:srgbClr val="663700"/>
                </a:solidFill>
                <a:latin typeface="+mn-lt"/>
              </a:rPr>
            </a:br>
            <a:r>
              <a:rPr lang="en-CA" sz="3800" dirty="0" smtClean="0">
                <a:solidFill>
                  <a:srgbClr val="663700"/>
                </a:solidFill>
                <a:latin typeface="+mn-lt"/>
              </a:rPr>
              <a:t>the Pacific Salmon Explorer!</a:t>
            </a:r>
            <a:endParaRPr lang="en-CA" sz="3800" dirty="0">
              <a:solidFill>
                <a:srgbClr val="663700"/>
              </a:solidFill>
              <a:latin typeface="+mn-lt"/>
            </a:endParaRPr>
          </a:p>
        </p:txBody>
      </p:sp>
      <p:sp>
        <p:nvSpPr>
          <p:cNvPr id="3" name="Subtitle 2"/>
          <p:cNvSpPr>
            <a:spLocks noGrp="1"/>
          </p:cNvSpPr>
          <p:nvPr>
            <p:ph type="subTitle" idx="1"/>
          </p:nvPr>
        </p:nvSpPr>
        <p:spPr>
          <a:xfrm>
            <a:off x="3727938" y="4359710"/>
            <a:ext cx="5297312" cy="1176015"/>
          </a:xfrm>
        </p:spPr>
        <p:txBody>
          <a:bodyPr>
            <a:noAutofit/>
          </a:bodyPr>
          <a:lstStyle/>
          <a:p>
            <a:pPr algn="r"/>
            <a:r>
              <a:rPr lang="en-CA" sz="3000" dirty="0" smtClean="0">
                <a:solidFill>
                  <a:srgbClr val="663700"/>
                </a:solidFill>
              </a:rPr>
              <a:t>Eileen Jones</a:t>
            </a:r>
          </a:p>
          <a:p>
            <a:pPr algn="r"/>
            <a:r>
              <a:rPr lang="en-CA" sz="3000" dirty="0" smtClean="0">
                <a:solidFill>
                  <a:srgbClr val="663700"/>
                </a:solidFill>
              </a:rPr>
              <a:t>Pacific Salmon Foundation</a:t>
            </a:r>
          </a:p>
          <a:p>
            <a:pPr algn="r"/>
            <a:endParaRPr lang="en-CA" sz="3000" dirty="0" smtClean="0">
              <a:solidFill>
                <a:srgbClr val="663700"/>
              </a:solidFill>
            </a:endParaRPr>
          </a:p>
          <a:p>
            <a:pPr algn="r"/>
            <a:r>
              <a:rPr lang="en-CA" sz="3000" dirty="0" smtClean="0">
                <a:solidFill>
                  <a:srgbClr val="663700"/>
                </a:solidFill>
              </a:rPr>
              <a:t>March 1, 2017</a:t>
            </a:r>
          </a:p>
          <a:p>
            <a:pPr algn="r"/>
            <a:endParaRPr lang="en-CA" sz="3000" dirty="0">
              <a:solidFill>
                <a:srgbClr val="663700"/>
              </a:solidFill>
            </a:endParaRPr>
          </a:p>
        </p:txBody>
      </p:sp>
      <p:sp>
        <p:nvSpPr>
          <p:cNvPr id="5" name="Rectangle 4"/>
          <p:cNvSpPr/>
          <p:nvPr/>
        </p:nvSpPr>
        <p:spPr>
          <a:xfrm>
            <a:off x="2405743" y="231783"/>
            <a:ext cx="6517329" cy="2123658"/>
          </a:xfrm>
          <a:prstGeom prst="rect">
            <a:avLst/>
          </a:prstGeom>
        </p:spPr>
        <p:txBody>
          <a:bodyPr wrap="square">
            <a:spAutoFit/>
          </a:bodyPr>
          <a:lstStyle/>
          <a:p>
            <a:pPr algn="r"/>
            <a:r>
              <a:rPr lang="en-CA" sz="4400" b="1" dirty="0" smtClean="0">
                <a:solidFill>
                  <a:srgbClr val="663700"/>
                </a:solidFill>
              </a:rPr>
              <a:t>Population and </a:t>
            </a:r>
            <a:r>
              <a:rPr lang="en-CA" sz="4400" b="1" dirty="0">
                <a:solidFill>
                  <a:srgbClr val="663700"/>
                </a:solidFill>
              </a:rPr>
              <a:t>h</a:t>
            </a:r>
            <a:r>
              <a:rPr lang="en-CA" sz="4400" b="1" dirty="0" smtClean="0">
                <a:solidFill>
                  <a:srgbClr val="663700"/>
                </a:solidFill>
              </a:rPr>
              <a:t>abitat </a:t>
            </a:r>
            <a:r>
              <a:rPr lang="en-CA" sz="4400" b="1" dirty="0">
                <a:solidFill>
                  <a:srgbClr val="663700"/>
                </a:solidFill>
              </a:rPr>
              <a:t>a</a:t>
            </a:r>
            <a:r>
              <a:rPr lang="en-CA" sz="4400" b="1" dirty="0" smtClean="0">
                <a:solidFill>
                  <a:srgbClr val="663700"/>
                </a:solidFill>
              </a:rPr>
              <a:t>ssessments for wild Pacific salmon</a:t>
            </a:r>
            <a:endParaRPr lang="en-US" sz="4400" dirty="0"/>
          </a:p>
        </p:txBody>
      </p:sp>
    </p:spTree>
    <p:extLst>
      <p:ext uri="{BB962C8B-B14F-4D97-AF65-F5344CB8AC3E}">
        <p14:creationId xmlns:p14="http://schemas.microsoft.com/office/powerpoint/2010/main" val="4069649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268" y="2351314"/>
            <a:ext cx="10285548" cy="5275801"/>
          </a:xfrm>
          <a:prstGeom prst="rect">
            <a:avLst/>
          </a:prstGeom>
        </p:spPr>
      </p:pic>
      <p:sp>
        <p:nvSpPr>
          <p:cNvPr id="2" name="Title 1"/>
          <p:cNvSpPr>
            <a:spLocks noGrp="1"/>
          </p:cNvSpPr>
          <p:nvPr>
            <p:ph type="title"/>
          </p:nvPr>
        </p:nvSpPr>
        <p:spPr>
          <a:xfrm>
            <a:off x="0" y="104504"/>
            <a:ext cx="9143999"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Pacific Salmon Foundation</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68216" y="1308448"/>
            <a:ext cx="6648220" cy="4913057"/>
          </a:xfrm>
        </p:spPr>
        <p:txBody>
          <a:bodyPr>
            <a:normAutofit/>
          </a:bodyPr>
          <a:lstStyle/>
          <a:p>
            <a:pPr marL="0" indent="0">
              <a:spcBef>
                <a:spcPts val="0"/>
              </a:spcBef>
              <a:buNone/>
            </a:pPr>
            <a:r>
              <a:rPr lang="en-CA" sz="3000" dirty="0" smtClean="0">
                <a:solidFill>
                  <a:srgbClr val="663700"/>
                </a:solidFill>
              </a:rPr>
              <a:t>Support the </a:t>
            </a:r>
            <a:r>
              <a:rPr lang="en-CA" sz="3000" b="1" dirty="0" smtClean="0">
                <a:solidFill>
                  <a:srgbClr val="B32008"/>
                </a:solidFill>
              </a:rPr>
              <a:t>conservation</a:t>
            </a:r>
            <a:r>
              <a:rPr lang="en-CA" sz="3000" dirty="0">
                <a:solidFill>
                  <a:srgbClr val="663700"/>
                </a:solidFill>
              </a:rPr>
              <a:t>, </a:t>
            </a:r>
            <a:r>
              <a:rPr lang="en-CA" sz="3000" b="1" dirty="0">
                <a:solidFill>
                  <a:srgbClr val="B32008"/>
                </a:solidFill>
              </a:rPr>
              <a:t>restoration</a:t>
            </a:r>
            <a:r>
              <a:rPr lang="en-CA" sz="3000" dirty="0">
                <a:solidFill>
                  <a:srgbClr val="663700"/>
                </a:solidFill>
              </a:rPr>
              <a:t>, and </a:t>
            </a:r>
            <a:r>
              <a:rPr lang="en-CA" sz="3000" b="1" dirty="0">
                <a:solidFill>
                  <a:srgbClr val="B32008"/>
                </a:solidFill>
              </a:rPr>
              <a:t>enhancement</a:t>
            </a:r>
            <a:r>
              <a:rPr lang="en-CA" sz="3000" dirty="0">
                <a:solidFill>
                  <a:srgbClr val="663700"/>
                </a:solidFill>
              </a:rPr>
              <a:t> of </a:t>
            </a:r>
            <a:r>
              <a:rPr lang="en-CA" sz="3000" dirty="0" smtClean="0">
                <a:solidFill>
                  <a:srgbClr val="663700"/>
                </a:solidFill>
              </a:rPr>
              <a:t>Pacific </a:t>
            </a:r>
            <a:r>
              <a:rPr lang="en-CA" sz="3000" dirty="0">
                <a:solidFill>
                  <a:srgbClr val="663700"/>
                </a:solidFill>
              </a:rPr>
              <a:t>salmon and </a:t>
            </a:r>
            <a:r>
              <a:rPr lang="en-CA" sz="3000" dirty="0" smtClean="0">
                <a:solidFill>
                  <a:srgbClr val="663700"/>
                </a:solidFill>
              </a:rPr>
              <a:t>their habitats</a:t>
            </a:r>
            <a:endParaRPr lang="en-CA" sz="3000" dirty="0">
              <a:solidFill>
                <a:srgbClr val="663700"/>
              </a:solidFill>
            </a:endParaRPr>
          </a:p>
          <a:p>
            <a:pPr marL="0" indent="0">
              <a:buNone/>
            </a:pPr>
            <a:endParaRPr lang="en-CA" sz="3000" dirty="0">
              <a:solidFill>
                <a:srgbClr val="663700"/>
              </a:solidFill>
            </a:endParaRPr>
          </a:p>
        </p:txBody>
      </p:sp>
      <p:sp>
        <p:nvSpPr>
          <p:cNvPr id="4" name="Rectangle 3"/>
          <p:cNvSpPr/>
          <p:nvPr/>
        </p:nvSpPr>
        <p:spPr>
          <a:xfrm>
            <a:off x="0" y="6244046"/>
            <a:ext cx="9143999" cy="539930"/>
          </a:xfrm>
          <a:prstGeom prst="rect">
            <a:avLst/>
          </a:prstGeom>
          <a:solidFill>
            <a:srgbClr val="D1E0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3103770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I:\07000 - Operations\07350 - Operations - Partnership and Initiatives\Skeena Watershed Initiative\Administration\SSP website\Key master files\Aimée illustrations\AVD full res\AVD SSP illo - school pink.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908" r="24209" b="8942"/>
          <a:stretch/>
        </p:blipFill>
        <p:spPr bwMode="auto">
          <a:xfrm>
            <a:off x="-17016" y="15398"/>
            <a:ext cx="9144000" cy="6858001"/>
          </a:xfrm>
          <a:prstGeom prst="rect">
            <a:avLst/>
          </a:prstGeom>
          <a:solidFill>
            <a:schemeClr val="bg1"/>
          </a:solidFill>
          <a:extLst/>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53" y="754418"/>
            <a:ext cx="9172352" cy="612391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 y="754418"/>
            <a:ext cx="9152508" cy="6118981"/>
          </a:xfrm>
          <a:prstGeom prst="rect">
            <a:avLst/>
          </a:prstGeom>
        </p:spPr>
      </p:pic>
      <p:pic>
        <p:nvPicPr>
          <p:cNvPr id="20" name="Picture 19"/>
          <p:cNvPicPr>
            <a:picLocks noChangeAspect="1"/>
          </p:cNvPicPr>
          <p:nvPr/>
        </p:nvPicPr>
        <p:blipFill>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tretch>
            <a:fillRect/>
          </a:stretch>
        </p:blipFill>
        <p:spPr>
          <a:xfrm>
            <a:off x="-38281" y="754418"/>
            <a:ext cx="9182279" cy="6129736"/>
          </a:xfrm>
          <a:prstGeom prst="rect">
            <a:avLst/>
          </a:prstGeom>
        </p:spPr>
      </p:pic>
      <p:sp>
        <p:nvSpPr>
          <p:cNvPr id="9" name="Title 1"/>
          <p:cNvSpPr txBox="1">
            <a:spLocks/>
          </p:cNvSpPr>
          <p:nvPr/>
        </p:nvSpPr>
        <p:spPr>
          <a:xfrm>
            <a:off x="2404871" y="62192"/>
            <a:ext cx="6739129" cy="9366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800" kern="1200">
                <a:solidFill>
                  <a:schemeClr val="tx1"/>
                </a:solidFill>
                <a:latin typeface="+mn-lt"/>
                <a:ea typeface="+mj-ea"/>
                <a:cs typeface="+mj-cs"/>
              </a:defRPr>
            </a:lvl1pPr>
          </a:lstStyle>
          <a:p>
            <a:pPr algn="ctr"/>
            <a:r>
              <a:rPr lang="en-CA" sz="4000" dirty="0" smtClean="0"/>
              <a:t>Skeena Salmon Program</a:t>
            </a:r>
            <a:endParaRPr lang="en-CA" sz="4000" dirty="0"/>
          </a:p>
        </p:txBody>
      </p:sp>
      <p:sp>
        <p:nvSpPr>
          <p:cNvPr id="3" name="Oval 2"/>
          <p:cNvSpPr/>
          <p:nvPr/>
        </p:nvSpPr>
        <p:spPr>
          <a:xfrm>
            <a:off x="85062" y="1156697"/>
            <a:ext cx="3438143" cy="2340000"/>
          </a:xfrm>
          <a:prstGeom prst="ellipse">
            <a:avLst/>
          </a:prstGeom>
          <a:solidFill>
            <a:srgbClr val="6633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t>Expand </a:t>
            </a:r>
            <a:r>
              <a:rPr lang="en-CA" sz="2000" dirty="0"/>
              <a:t>baseline scientific information</a:t>
            </a:r>
          </a:p>
        </p:txBody>
      </p:sp>
      <p:sp>
        <p:nvSpPr>
          <p:cNvPr id="17" name="Oval 16"/>
          <p:cNvSpPr/>
          <p:nvPr/>
        </p:nvSpPr>
        <p:spPr>
          <a:xfrm>
            <a:off x="2465689" y="2683479"/>
            <a:ext cx="3867912" cy="2578608"/>
          </a:xfrm>
          <a:prstGeom prst="ellipse">
            <a:avLst/>
          </a:prstGeom>
          <a:solidFill>
            <a:srgbClr val="6633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t>Assess status of salmon populations &amp; their habitats</a:t>
            </a:r>
          </a:p>
        </p:txBody>
      </p:sp>
      <p:sp>
        <p:nvSpPr>
          <p:cNvPr id="18" name="Oval 17"/>
          <p:cNvSpPr/>
          <p:nvPr/>
        </p:nvSpPr>
        <p:spPr>
          <a:xfrm>
            <a:off x="5390043" y="4235091"/>
            <a:ext cx="3420000" cy="2376000"/>
          </a:xfrm>
          <a:prstGeom prst="ellipse">
            <a:avLst/>
          </a:prstGeom>
          <a:solidFill>
            <a:srgbClr val="6633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Make </a:t>
            </a:r>
            <a:r>
              <a:rPr lang="en-CA" dirty="0"/>
              <a:t>data accessible to broad audience</a:t>
            </a:r>
          </a:p>
        </p:txBody>
      </p:sp>
      <p:sp>
        <p:nvSpPr>
          <p:cNvPr id="10" name="Title 1"/>
          <p:cNvSpPr>
            <a:spLocks noGrp="1"/>
          </p:cNvSpPr>
          <p:nvPr>
            <p:ph type="title"/>
          </p:nvPr>
        </p:nvSpPr>
        <p:spPr>
          <a:xfrm>
            <a:off x="-28353" y="5266"/>
            <a:ext cx="9180861"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Skeena Salmon Program</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6313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I:\07000 - Operations\07350 - Operations - Partnership and Initiatives\Skeena Watershed Initiative\Administration\SSP website\Key master files\Aimée illustrations\AVD full res\AVD SSP illo - school pink.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908" r="24209" b="8942"/>
          <a:stretch/>
        </p:blipFill>
        <p:spPr bwMode="auto">
          <a:xfrm>
            <a:off x="-17016" y="15398"/>
            <a:ext cx="9144000" cy="6858001"/>
          </a:xfrm>
          <a:prstGeom prst="rect">
            <a:avLst/>
          </a:prstGeom>
          <a:solidFill>
            <a:schemeClr val="bg1"/>
          </a:solidFill>
          <a:extLst/>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53" y="754418"/>
            <a:ext cx="9172352" cy="612391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 y="754418"/>
            <a:ext cx="9152508" cy="6118981"/>
          </a:xfrm>
          <a:prstGeom prst="rect">
            <a:avLst/>
          </a:prstGeom>
        </p:spPr>
      </p:pic>
      <p:pic>
        <p:nvPicPr>
          <p:cNvPr id="20" name="Picture 19"/>
          <p:cNvPicPr>
            <a:picLocks noChangeAspect="1"/>
          </p:cNvPicPr>
          <p:nvPr/>
        </p:nvPicPr>
        <p:blipFill>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tretch>
            <a:fillRect/>
          </a:stretch>
        </p:blipFill>
        <p:spPr>
          <a:xfrm>
            <a:off x="-38281" y="754418"/>
            <a:ext cx="9182279" cy="6129736"/>
          </a:xfrm>
          <a:prstGeom prst="rect">
            <a:avLst/>
          </a:prstGeom>
        </p:spPr>
      </p:pic>
      <p:sp>
        <p:nvSpPr>
          <p:cNvPr id="9" name="Title 1"/>
          <p:cNvSpPr txBox="1">
            <a:spLocks/>
          </p:cNvSpPr>
          <p:nvPr/>
        </p:nvSpPr>
        <p:spPr>
          <a:xfrm>
            <a:off x="2404871" y="62192"/>
            <a:ext cx="6739129" cy="9366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800" kern="1200">
                <a:solidFill>
                  <a:schemeClr val="tx1"/>
                </a:solidFill>
                <a:latin typeface="+mn-lt"/>
                <a:ea typeface="+mj-ea"/>
                <a:cs typeface="+mj-cs"/>
              </a:defRPr>
            </a:lvl1pPr>
          </a:lstStyle>
          <a:p>
            <a:pPr algn="ctr"/>
            <a:r>
              <a:rPr lang="en-CA" sz="4000" dirty="0" smtClean="0"/>
              <a:t>Skeena Salmon Program</a:t>
            </a:r>
            <a:endParaRPr lang="en-CA" sz="4000" dirty="0"/>
          </a:p>
        </p:txBody>
      </p:sp>
      <p:sp>
        <p:nvSpPr>
          <p:cNvPr id="3" name="Oval 2"/>
          <p:cNvSpPr/>
          <p:nvPr/>
        </p:nvSpPr>
        <p:spPr>
          <a:xfrm>
            <a:off x="85062" y="1156697"/>
            <a:ext cx="3438143" cy="2340000"/>
          </a:xfrm>
          <a:prstGeom prst="ellipse">
            <a:avLst/>
          </a:prstGeom>
          <a:solidFill>
            <a:srgbClr val="6633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t>Expand baseline scientific information</a:t>
            </a:r>
          </a:p>
        </p:txBody>
      </p:sp>
      <p:sp>
        <p:nvSpPr>
          <p:cNvPr id="10" name="Title 1"/>
          <p:cNvSpPr>
            <a:spLocks noGrp="1"/>
          </p:cNvSpPr>
          <p:nvPr>
            <p:ph type="title"/>
          </p:nvPr>
        </p:nvSpPr>
        <p:spPr>
          <a:xfrm>
            <a:off x="-28353" y="5266"/>
            <a:ext cx="9180861"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Baseline Data</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nvGrpSpPr>
          <p:cNvPr id="2" name="Group 1"/>
          <p:cNvGrpSpPr/>
          <p:nvPr/>
        </p:nvGrpSpPr>
        <p:grpSpPr>
          <a:xfrm>
            <a:off x="3959826" y="1221524"/>
            <a:ext cx="4736268" cy="5112862"/>
            <a:chOff x="3959826" y="1221524"/>
            <a:chExt cx="4736268" cy="5112862"/>
          </a:xfrm>
        </p:grpSpPr>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b="8168"/>
            <a:stretch/>
          </p:blipFill>
          <p:spPr>
            <a:xfrm>
              <a:off x="3959826" y="3955661"/>
              <a:ext cx="4724977" cy="2378725"/>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71115" y="1221524"/>
              <a:ext cx="4724979" cy="2494202"/>
            </a:xfrm>
            <a:prstGeom prst="rect">
              <a:avLst/>
            </a:prstGeom>
          </p:spPr>
        </p:pic>
      </p:grpSp>
      <p:grpSp>
        <p:nvGrpSpPr>
          <p:cNvPr id="14" name="Group 13"/>
          <p:cNvGrpSpPr/>
          <p:nvPr/>
        </p:nvGrpSpPr>
        <p:grpSpPr>
          <a:xfrm>
            <a:off x="391886" y="3955661"/>
            <a:ext cx="3125759" cy="2384979"/>
            <a:chOff x="391886" y="3955661"/>
            <a:chExt cx="3125759" cy="2384979"/>
          </a:xfrm>
        </p:grpSpPr>
        <p:grpSp>
          <p:nvGrpSpPr>
            <p:cNvPr id="11" name="Group 10"/>
            <p:cNvGrpSpPr/>
            <p:nvPr/>
          </p:nvGrpSpPr>
          <p:grpSpPr>
            <a:xfrm>
              <a:off x="391886" y="3955661"/>
              <a:ext cx="3125759" cy="2384979"/>
              <a:chOff x="391886" y="3955661"/>
              <a:chExt cx="3125759" cy="2384979"/>
            </a:xfrm>
          </p:grpSpPr>
          <p:grpSp>
            <p:nvGrpSpPr>
              <p:cNvPr id="8" name="Group 7"/>
              <p:cNvGrpSpPr/>
              <p:nvPr/>
            </p:nvGrpSpPr>
            <p:grpSpPr>
              <a:xfrm>
                <a:off x="391886" y="3955661"/>
                <a:ext cx="3125759" cy="2384979"/>
                <a:chOff x="391886" y="3955661"/>
                <a:chExt cx="3125759" cy="2384979"/>
              </a:xfrm>
            </p:grpSpPr>
            <p:pic>
              <p:nvPicPr>
                <p:cNvPr id="12" name="Picture 11"/>
                <p:cNvPicPr>
                  <a:picLocks noChangeAspect="1"/>
                </p:cNvPicPr>
                <p:nvPr/>
              </p:nvPicPr>
              <p:blipFill rotWithShape="1">
                <a:blip r:embed="rId10" cstate="print">
                  <a:extLst>
                    <a:ext uri="{28A0092B-C50C-407E-A947-70E740481C1C}">
                      <a14:useLocalDpi xmlns:a14="http://schemas.microsoft.com/office/drawing/2010/main" val="0"/>
                    </a:ext>
                  </a:extLst>
                </a:blip>
                <a:srcRect l="10339" t="7662" r="11967" b="11148"/>
                <a:stretch/>
              </p:blipFill>
              <p:spPr>
                <a:xfrm>
                  <a:off x="394515" y="3955661"/>
                  <a:ext cx="3123130" cy="2384979"/>
                </a:xfrm>
                <a:prstGeom prst="rect">
                  <a:avLst/>
                </a:prstGeom>
              </p:spPr>
            </p:pic>
            <p:sp>
              <p:nvSpPr>
                <p:cNvPr id="6" name="Rectangle 5"/>
                <p:cNvSpPr/>
                <p:nvPr/>
              </p:nvSpPr>
              <p:spPr>
                <a:xfrm>
                  <a:off x="391886" y="3955661"/>
                  <a:ext cx="1524000" cy="5836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2" descr="Image result for road building british columbia"/>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6986" y="3991355"/>
                <a:ext cx="1227914" cy="814368"/>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p:cNvSpPr txBox="1"/>
            <p:nvPr/>
          </p:nvSpPr>
          <p:spPr>
            <a:xfrm>
              <a:off x="1207967" y="5919832"/>
              <a:ext cx="1415837" cy="369332"/>
            </a:xfrm>
            <a:prstGeom prst="rect">
              <a:avLst/>
            </a:prstGeom>
            <a:noFill/>
          </p:spPr>
          <p:txBody>
            <a:bodyPr wrap="none" rtlCol="0">
              <a:spAutoFit/>
            </a:bodyPr>
            <a:lstStyle/>
            <a:p>
              <a:r>
                <a:rPr lang="en-US" dirty="0" smtClean="0"/>
                <a:t>Road Density</a:t>
              </a:r>
              <a:endParaRPr lang="en-US" dirty="0"/>
            </a:p>
          </p:txBody>
        </p:sp>
      </p:grpSp>
    </p:spTree>
    <p:extLst>
      <p:ext uri="{BB962C8B-B14F-4D97-AF65-F5344CB8AC3E}">
        <p14:creationId xmlns:p14="http://schemas.microsoft.com/office/powerpoint/2010/main" val="115118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I:\07000 - Operations\07350 - Operations - Partnership and Initiatives\Skeena Watershed Initiative\Administration\SSP website\Key master files\Aimée illustrations\AVD full res\AVD SSP illo - school pink.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908" r="24209" b="8942"/>
          <a:stretch/>
        </p:blipFill>
        <p:spPr bwMode="auto">
          <a:xfrm>
            <a:off x="-17016" y="15398"/>
            <a:ext cx="9144000" cy="6858001"/>
          </a:xfrm>
          <a:prstGeom prst="rect">
            <a:avLst/>
          </a:prstGeom>
          <a:solidFill>
            <a:schemeClr val="bg1"/>
          </a:solidFill>
          <a:extLst/>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53" y="754418"/>
            <a:ext cx="9172352" cy="612391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 y="754418"/>
            <a:ext cx="9152508" cy="6118981"/>
          </a:xfrm>
          <a:prstGeom prst="rect">
            <a:avLst/>
          </a:prstGeom>
        </p:spPr>
      </p:pic>
      <p:pic>
        <p:nvPicPr>
          <p:cNvPr id="20" name="Picture 19"/>
          <p:cNvPicPr>
            <a:picLocks noChangeAspect="1"/>
          </p:cNvPicPr>
          <p:nvPr/>
        </p:nvPicPr>
        <p:blipFill>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tretch>
            <a:fillRect/>
          </a:stretch>
        </p:blipFill>
        <p:spPr>
          <a:xfrm>
            <a:off x="-38281" y="754418"/>
            <a:ext cx="9182279" cy="6129736"/>
          </a:xfrm>
          <a:prstGeom prst="rect">
            <a:avLst/>
          </a:prstGeom>
        </p:spPr>
      </p:pic>
      <p:sp>
        <p:nvSpPr>
          <p:cNvPr id="9" name="Title 1"/>
          <p:cNvSpPr txBox="1">
            <a:spLocks/>
          </p:cNvSpPr>
          <p:nvPr/>
        </p:nvSpPr>
        <p:spPr>
          <a:xfrm>
            <a:off x="2404871" y="62192"/>
            <a:ext cx="6739129" cy="9366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800" kern="1200">
                <a:solidFill>
                  <a:schemeClr val="tx1"/>
                </a:solidFill>
                <a:latin typeface="+mn-lt"/>
                <a:ea typeface="+mj-ea"/>
                <a:cs typeface="+mj-cs"/>
              </a:defRPr>
            </a:lvl1pPr>
          </a:lstStyle>
          <a:p>
            <a:pPr algn="ctr"/>
            <a:r>
              <a:rPr lang="en-CA" sz="4000" dirty="0" smtClean="0"/>
              <a:t>Skeena Salmon Program</a:t>
            </a:r>
            <a:endParaRPr lang="en-CA" sz="4000" dirty="0"/>
          </a:p>
        </p:txBody>
      </p:sp>
      <p:sp>
        <p:nvSpPr>
          <p:cNvPr id="3" name="Oval 2"/>
          <p:cNvSpPr/>
          <p:nvPr/>
        </p:nvSpPr>
        <p:spPr>
          <a:xfrm>
            <a:off x="85062" y="1156697"/>
            <a:ext cx="3438143" cy="2340000"/>
          </a:xfrm>
          <a:prstGeom prst="ellipse">
            <a:avLst/>
          </a:prstGeom>
          <a:solidFill>
            <a:schemeClr val="bg1">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tx1">
                    <a:lumMod val="65000"/>
                    <a:lumOff val="35000"/>
                  </a:schemeClr>
                </a:solidFill>
              </a:rPr>
              <a:t>Assemble </a:t>
            </a:r>
            <a:r>
              <a:rPr lang="en-CA" sz="2000" dirty="0">
                <a:solidFill>
                  <a:schemeClr val="tx1">
                    <a:lumMod val="65000"/>
                    <a:lumOff val="35000"/>
                  </a:schemeClr>
                </a:solidFill>
              </a:rPr>
              <a:t>baseline scientific information</a:t>
            </a:r>
          </a:p>
        </p:txBody>
      </p:sp>
      <p:sp>
        <p:nvSpPr>
          <p:cNvPr id="17" name="Oval 16"/>
          <p:cNvSpPr/>
          <p:nvPr/>
        </p:nvSpPr>
        <p:spPr>
          <a:xfrm>
            <a:off x="2465689" y="2683479"/>
            <a:ext cx="3867912" cy="2578608"/>
          </a:xfrm>
          <a:prstGeom prst="ellipse">
            <a:avLst/>
          </a:prstGeom>
          <a:solidFill>
            <a:srgbClr val="6633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t>Assess status of salmon populations &amp; their habitats</a:t>
            </a:r>
          </a:p>
        </p:txBody>
      </p:sp>
      <p:sp>
        <p:nvSpPr>
          <p:cNvPr id="10" name="Title 1"/>
          <p:cNvSpPr>
            <a:spLocks noGrp="1"/>
          </p:cNvSpPr>
          <p:nvPr>
            <p:ph type="title"/>
          </p:nvPr>
        </p:nvSpPr>
        <p:spPr>
          <a:xfrm>
            <a:off x="-28353" y="5266"/>
            <a:ext cx="9180861"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Skeena Salmon Program</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90589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4114827" y="1105134"/>
            <a:ext cx="5091911" cy="5322372"/>
            <a:chOff x="4114827" y="1105134"/>
            <a:chExt cx="5091911" cy="5322372"/>
          </a:xfrm>
        </p:grpSpPr>
        <p:grpSp>
          <p:nvGrpSpPr>
            <p:cNvPr id="12" name="Group 11"/>
            <p:cNvGrpSpPr/>
            <p:nvPr/>
          </p:nvGrpSpPr>
          <p:grpSpPr>
            <a:xfrm>
              <a:off x="4114827" y="1527445"/>
              <a:ext cx="5091911" cy="4900061"/>
              <a:chOff x="4034072" y="1527445"/>
              <a:chExt cx="5091911" cy="4900061"/>
            </a:xfrm>
          </p:grpSpPr>
          <p:grpSp>
            <p:nvGrpSpPr>
              <p:cNvPr id="8" name="Group 7"/>
              <p:cNvGrpSpPr/>
              <p:nvPr/>
            </p:nvGrpSpPr>
            <p:grpSpPr>
              <a:xfrm>
                <a:off x="4034072" y="1527445"/>
                <a:ext cx="4859809" cy="4900061"/>
                <a:chOff x="4049838" y="1527445"/>
                <a:chExt cx="4859809" cy="4900061"/>
              </a:xfrm>
            </p:grpSpPr>
            <p:grpSp>
              <p:nvGrpSpPr>
                <p:cNvPr id="13" name="Group 12"/>
                <p:cNvGrpSpPr/>
                <p:nvPr/>
              </p:nvGrpSpPr>
              <p:grpSpPr>
                <a:xfrm>
                  <a:off x="4049838" y="1527445"/>
                  <a:ext cx="4859809" cy="4900061"/>
                  <a:chOff x="4218774" y="1527446"/>
                  <a:chExt cx="4859809" cy="4900061"/>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801" t="687" r="39034"/>
                  <a:stretch/>
                </p:blipFill>
                <p:spPr>
                  <a:xfrm>
                    <a:off x="4218774" y="1527446"/>
                    <a:ext cx="4541178" cy="4900061"/>
                  </a:xfrm>
                  <a:prstGeom prst="rect">
                    <a:avLst/>
                  </a:prstGeom>
                </p:spPr>
              </p:pic>
              <p:sp>
                <p:nvSpPr>
                  <p:cNvPr id="11" name="Rectangle 10"/>
                  <p:cNvSpPr/>
                  <p:nvPr/>
                </p:nvSpPr>
                <p:spPr>
                  <a:xfrm>
                    <a:off x="7641985" y="2240280"/>
                    <a:ext cx="1436598" cy="1191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 name="Group 4"/>
                <p:cNvGrpSpPr/>
                <p:nvPr/>
              </p:nvGrpSpPr>
              <p:grpSpPr>
                <a:xfrm>
                  <a:off x="7380970" y="1980625"/>
                  <a:ext cx="1409995" cy="1535200"/>
                  <a:chOff x="7438625" y="2336153"/>
                  <a:chExt cx="1409995" cy="1535200"/>
                </a:xfrm>
              </p:grpSpPr>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l="66996" t="31529" r="10395" b="37052"/>
                  <a:stretch/>
                </p:blipFill>
                <p:spPr>
                  <a:xfrm>
                    <a:off x="7438625" y="2336153"/>
                    <a:ext cx="1348967" cy="1482874"/>
                  </a:xfrm>
                  <a:prstGeom prst="rect">
                    <a:avLst/>
                  </a:prstGeom>
                </p:spPr>
              </p:pic>
              <p:sp>
                <p:nvSpPr>
                  <p:cNvPr id="18" name="Rectangle 17"/>
                  <p:cNvSpPr/>
                  <p:nvPr/>
                </p:nvSpPr>
                <p:spPr>
                  <a:xfrm>
                    <a:off x="7443682" y="3431975"/>
                    <a:ext cx="1404938" cy="43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3" name="TextBox 2"/>
              <p:cNvSpPr txBox="1"/>
              <p:nvPr/>
            </p:nvSpPr>
            <p:spPr>
              <a:xfrm>
                <a:off x="7314436" y="1700971"/>
                <a:ext cx="1811547" cy="307777"/>
              </a:xfrm>
              <a:prstGeom prst="rect">
                <a:avLst/>
              </a:prstGeom>
              <a:noFill/>
            </p:spPr>
            <p:txBody>
              <a:bodyPr wrap="square" rtlCol="0">
                <a:spAutoFit/>
              </a:bodyPr>
              <a:lstStyle/>
              <a:p>
                <a:r>
                  <a:rPr lang="en-CA" sz="1400" b="1" dirty="0" smtClean="0"/>
                  <a:t>Cumulative Pressures</a:t>
                </a:r>
                <a:endParaRPr lang="en-CA" sz="1400" b="1" dirty="0"/>
              </a:p>
            </p:txBody>
          </p:sp>
        </p:grpSp>
        <p:sp>
          <p:nvSpPr>
            <p:cNvPr id="21" name="TextBox 20"/>
            <p:cNvSpPr txBox="1"/>
            <p:nvPr/>
          </p:nvSpPr>
          <p:spPr>
            <a:xfrm>
              <a:off x="5557733" y="1105134"/>
              <a:ext cx="3085982" cy="461665"/>
            </a:xfrm>
            <a:prstGeom prst="rect">
              <a:avLst/>
            </a:prstGeom>
            <a:noFill/>
          </p:spPr>
          <p:txBody>
            <a:bodyPr wrap="square" rtlCol="0">
              <a:spAutoFit/>
            </a:bodyPr>
            <a:lstStyle/>
            <a:p>
              <a:r>
                <a:rPr lang="en-US" sz="2400" dirty="0" smtClean="0"/>
                <a:t>Habitat Assessments</a:t>
              </a:r>
              <a:endParaRPr lang="en-US" sz="2400" dirty="0"/>
            </a:p>
          </p:txBody>
        </p:sp>
      </p:grpSp>
      <p:sp>
        <p:nvSpPr>
          <p:cNvPr id="20" name="Title 1"/>
          <p:cNvSpPr>
            <a:spLocks noGrp="1"/>
          </p:cNvSpPr>
          <p:nvPr>
            <p:ph type="title"/>
          </p:nvPr>
        </p:nvSpPr>
        <p:spPr>
          <a:xfrm>
            <a:off x="1" y="-12632"/>
            <a:ext cx="9143999" cy="983317"/>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Population &amp; Habitat Assessments</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pSp>
        <p:nvGrpSpPr>
          <p:cNvPr id="22" name="Group 21"/>
          <p:cNvGrpSpPr/>
          <p:nvPr/>
        </p:nvGrpSpPr>
        <p:grpSpPr>
          <a:xfrm>
            <a:off x="47980" y="1103184"/>
            <a:ext cx="5076145" cy="5203453"/>
            <a:chOff x="47980" y="1103184"/>
            <a:chExt cx="5076145" cy="5203453"/>
          </a:xfrm>
        </p:grpSpPr>
        <p:grpSp>
          <p:nvGrpSpPr>
            <p:cNvPr id="15" name="Group 14"/>
            <p:cNvGrpSpPr/>
            <p:nvPr/>
          </p:nvGrpSpPr>
          <p:grpSpPr>
            <a:xfrm>
              <a:off x="47980" y="1648313"/>
              <a:ext cx="5076145" cy="4658324"/>
              <a:chOff x="4266" y="1648314"/>
              <a:chExt cx="5076145" cy="4658324"/>
            </a:xfrm>
          </p:grpSpPr>
          <p:grpSp>
            <p:nvGrpSpPr>
              <p:cNvPr id="7" name="Group 6"/>
              <p:cNvGrpSpPr/>
              <p:nvPr/>
            </p:nvGrpSpPr>
            <p:grpSpPr>
              <a:xfrm>
                <a:off x="4266" y="1648314"/>
                <a:ext cx="4761851" cy="4658324"/>
                <a:chOff x="134151" y="1598345"/>
                <a:chExt cx="4657305" cy="4658324"/>
              </a:xfrm>
            </p:grpSpPr>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2998" r="29193" b="1298"/>
                <a:stretch/>
              </p:blipFill>
              <p:spPr>
                <a:xfrm>
                  <a:off x="134151" y="1598345"/>
                  <a:ext cx="4045662" cy="4658324"/>
                </a:xfrm>
                <a:prstGeom prst="rect">
                  <a:avLst/>
                </a:prstGeom>
              </p:spPr>
            </p:pic>
            <p:sp>
              <p:nvSpPr>
                <p:cNvPr id="4" name="Rectangle 3"/>
                <p:cNvSpPr/>
                <p:nvPr/>
              </p:nvSpPr>
              <p:spPr>
                <a:xfrm>
                  <a:off x="3895344" y="2788920"/>
                  <a:ext cx="896112" cy="1709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66996" t="31806" r="10395" b="37052"/>
              <a:stretch/>
            </p:blipFill>
            <p:spPr>
              <a:xfrm>
                <a:off x="3293325" y="1962150"/>
                <a:ext cx="1348967" cy="1469826"/>
              </a:xfrm>
              <a:prstGeom prst="rect">
                <a:avLst/>
              </a:prstGeom>
            </p:spPr>
          </p:pic>
          <p:sp>
            <p:nvSpPr>
              <p:cNvPr id="14" name="TextBox 13"/>
              <p:cNvSpPr txBox="1"/>
              <p:nvPr/>
            </p:nvSpPr>
            <p:spPr>
              <a:xfrm>
                <a:off x="3268864" y="1676657"/>
                <a:ext cx="1811547" cy="307777"/>
              </a:xfrm>
              <a:prstGeom prst="rect">
                <a:avLst/>
              </a:prstGeom>
              <a:noFill/>
            </p:spPr>
            <p:txBody>
              <a:bodyPr wrap="square" rtlCol="0">
                <a:spAutoFit/>
              </a:bodyPr>
              <a:lstStyle/>
              <a:p>
                <a:r>
                  <a:rPr lang="en-CA" sz="1400" b="1" dirty="0" smtClean="0"/>
                  <a:t>Biological Status</a:t>
                </a:r>
                <a:endParaRPr lang="en-CA" sz="1400" b="1" dirty="0"/>
              </a:p>
            </p:txBody>
          </p:sp>
        </p:grpSp>
        <p:sp>
          <p:nvSpPr>
            <p:cNvPr id="16" name="TextBox 15"/>
            <p:cNvSpPr txBox="1"/>
            <p:nvPr/>
          </p:nvSpPr>
          <p:spPr>
            <a:xfrm>
              <a:off x="919230" y="1103184"/>
              <a:ext cx="3299121" cy="461665"/>
            </a:xfrm>
            <a:prstGeom prst="rect">
              <a:avLst/>
            </a:prstGeom>
            <a:noFill/>
          </p:spPr>
          <p:txBody>
            <a:bodyPr wrap="square" rtlCol="0">
              <a:spAutoFit/>
            </a:bodyPr>
            <a:lstStyle/>
            <a:p>
              <a:r>
                <a:rPr lang="en-US" sz="2400" dirty="0" smtClean="0"/>
                <a:t>Population Assessments</a:t>
              </a:r>
              <a:endParaRPr lang="en-US" sz="2400" dirty="0"/>
            </a:p>
          </p:txBody>
        </p:sp>
      </p:grpSp>
    </p:spTree>
    <p:extLst>
      <p:ext uri="{BB962C8B-B14F-4D97-AF65-F5344CB8AC3E}">
        <p14:creationId xmlns:p14="http://schemas.microsoft.com/office/powerpoint/2010/main" val="82751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I:\07000 - Operations\07350 - Operations - Partnership and Initiatives\Skeena Watershed Initiative\Administration\SSP website\Key master files\Aimée illustrations\AVD full res\AVD SSP illo - school pink.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908" r="24209" b="8942"/>
          <a:stretch/>
        </p:blipFill>
        <p:spPr bwMode="auto">
          <a:xfrm>
            <a:off x="-17016" y="15398"/>
            <a:ext cx="9144000" cy="6858001"/>
          </a:xfrm>
          <a:prstGeom prst="rect">
            <a:avLst/>
          </a:prstGeom>
          <a:solidFill>
            <a:schemeClr val="bg1"/>
          </a:solidFill>
          <a:extLst/>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53" y="754418"/>
            <a:ext cx="9172352" cy="612391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8" y="754418"/>
            <a:ext cx="9152508" cy="6118981"/>
          </a:xfrm>
          <a:prstGeom prst="rect">
            <a:avLst/>
          </a:prstGeom>
        </p:spPr>
      </p:pic>
      <p:pic>
        <p:nvPicPr>
          <p:cNvPr id="20" name="Picture 19"/>
          <p:cNvPicPr>
            <a:picLocks noChangeAspect="1"/>
          </p:cNvPicPr>
          <p:nvPr/>
        </p:nvPicPr>
        <p:blipFill>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tretch>
            <a:fillRect/>
          </a:stretch>
        </p:blipFill>
        <p:spPr>
          <a:xfrm>
            <a:off x="-38281" y="754418"/>
            <a:ext cx="9182279" cy="6129736"/>
          </a:xfrm>
          <a:prstGeom prst="rect">
            <a:avLst/>
          </a:prstGeom>
        </p:spPr>
      </p:pic>
      <p:sp>
        <p:nvSpPr>
          <p:cNvPr id="9" name="Title 1"/>
          <p:cNvSpPr txBox="1">
            <a:spLocks/>
          </p:cNvSpPr>
          <p:nvPr/>
        </p:nvSpPr>
        <p:spPr>
          <a:xfrm>
            <a:off x="2404871" y="62192"/>
            <a:ext cx="6739129" cy="9366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800" kern="1200">
                <a:solidFill>
                  <a:schemeClr val="tx1"/>
                </a:solidFill>
                <a:latin typeface="+mn-lt"/>
                <a:ea typeface="+mj-ea"/>
                <a:cs typeface="+mj-cs"/>
              </a:defRPr>
            </a:lvl1pPr>
          </a:lstStyle>
          <a:p>
            <a:pPr algn="ctr"/>
            <a:r>
              <a:rPr lang="en-CA" sz="4000" dirty="0" smtClean="0"/>
              <a:t>Skeena Salmon Program</a:t>
            </a:r>
            <a:endParaRPr lang="en-CA" sz="4000" dirty="0"/>
          </a:p>
        </p:txBody>
      </p:sp>
      <p:sp>
        <p:nvSpPr>
          <p:cNvPr id="3" name="Oval 2"/>
          <p:cNvSpPr/>
          <p:nvPr/>
        </p:nvSpPr>
        <p:spPr>
          <a:xfrm>
            <a:off x="85062" y="1156697"/>
            <a:ext cx="3438143" cy="2340000"/>
          </a:xfrm>
          <a:prstGeom prst="ellipse">
            <a:avLst/>
          </a:prstGeom>
          <a:solidFill>
            <a:schemeClr val="bg1">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tx1">
                    <a:lumMod val="65000"/>
                    <a:lumOff val="35000"/>
                  </a:schemeClr>
                </a:solidFill>
              </a:rPr>
              <a:t>Assemble </a:t>
            </a:r>
            <a:r>
              <a:rPr lang="en-CA" sz="2000" dirty="0">
                <a:solidFill>
                  <a:schemeClr val="tx1">
                    <a:lumMod val="65000"/>
                    <a:lumOff val="35000"/>
                  </a:schemeClr>
                </a:solidFill>
              </a:rPr>
              <a:t>baseline scientific information</a:t>
            </a:r>
          </a:p>
        </p:txBody>
      </p:sp>
      <p:sp>
        <p:nvSpPr>
          <p:cNvPr id="17" name="Oval 16"/>
          <p:cNvSpPr/>
          <p:nvPr/>
        </p:nvSpPr>
        <p:spPr>
          <a:xfrm>
            <a:off x="2465689" y="2683479"/>
            <a:ext cx="3867912" cy="2578608"/>
          </a:xfrm>
          <a:prstGeom prst="ellipse">
            <a:avLst/>
          </a:prstGeom>
          <a:solidFill>
            <a:schemeClr val="bg1">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chemeClr val="tx1">
                    <a:lumMod val="65000"/>
                    <a:lumOff val="35000"/>
                  </a:schemeClr>
                </a:solidFill>
              </a:rPr>
              <a:t>Assess status of salmon populations &amp; their habitats</a:t>
            </a:r>
          </a:p>
        </p:txBody>
      </p:sp>
      <p:sp>
        <p:nvSpPr>
          <p:cNvPr id="18" name="Oval 17"/>
          <p:cNvSpPr/>
          <p:nvPr/>
        </p:nvSpPr>
        <p:spPr>
          <a:xfrm>
            <a:off x="5390043" y="4235091"/>
            <a:ext cx="3420000" cy="2376000"/>
          </a:xfrm>
          <a:prstGeom prst="ellipse">
            <a:avLst/>
          </a:prstGeom>
          <a:solidFill>
            <a:srgbClr val="6633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Make </a:t>
            </a:r>
            <a:r>
              <a:rPr lang="en-CA" dirty="0"/>
              <a:t>data accessible to broad audience</a:t>
            </a:r>
          </a:p>
        </p:txBody>
      </p:sp>
      <p:sp>
        <p:nvSpPr>
          <p:cNvPr id="10" name="Title 1"/>
          <p:cNvSpPr>
            <a:spLocks noGrp="1"/>
          </p:cNvSpPr>
          <p:nvPr>
            <p:ph type="title"/>
          </p:nvPr>
        </p:nvSpPr>
        <p:spPr>
          <a:xfrm>
            <a:off x="-28353" y="5266"/>
            <a:ext cx="9180861"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Skeena Salmon Program</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23069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03"/>
            <a:ext cx="9143999"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Salmon Database</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Picture 5">
            <a:hlinkClick r:id="rId3"/>
          </p:cNvPr>
          <p:cNvPicPr>
            <a:picLocks noChangeAspect="1"/>
          </p:cNvPicPr>
          <p:nvPr/>
        </p:nvPicPr>
        <p:blipFill rotWithShape="1">
          <a:blip r:embed="rId4"/>
          <a:srcRect l="11671" t="8800" r="61334" b="27571"/>
          <a:stretch/>
        </p:blipFill>
        <p:spPr>
          <a:xfrm>
            <a:off x="381665" y="1242592"/>
            <a:ext cx="8345832" cy="5532781"/>
          </a:xfrm>
          <a:prstGeom prst="rect">
            <a:avLst/>
          </a:prstGeom>
        </p:spPr>
      </p:pic>
      <p:sp>
        <p:nvSpPr>
          <p:cNvPr id="4" name="Rectangle 3"/>
          <p:cNvSpPr/>
          <p:nvPr/>
        </p:nvSpPr>
        <p:spPr>
          <a:xfrm>
            <a:off x="0" y="6244046"/>
            <a:ext cx="9143999" cy="539930"/>
          </a:xfrm>
          <a:prstGeom prst="rect">
            <a:avLst/>
          </a:prstGeom>
          <a:solidFill>
            <a:srgbClr val="D1E0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 name="TextBox 2"/>
          <p:cNvSpPr txBox="1"/>
          <p:nvPr/>
        </p:nvSpPr>
        <p:spPr>
          <a:xfrm>
            <a:off x="3401030" y="6244046"/>
            <a:ext cx="5867400" cy="523220"/>
          </a:xfrm>
          <a:prstGeom prst="rect">
            <a:avLst/>
          </a:prstGeom>
          <a:noFill/>
        </p:spPr>
        <p:txBody>
          <a:bodyPr wrap="square" rtlCol="0">
            <a:spAutoFit/>
          </a:bodyPr>
          <a:lstStyle/>
          <a:p>
            <a:r>
              <a:rPr lang="en-US" sz="2800" dirty="0">
                <a:solidFill>
                  <a:schemeClr val="bg2">
                    <a:lumMod val="25000"/>
                  </a:schemeClr>
                </a:solidFill>
              </a:rPr>
              <a:t>d</a:t>
            </a:r>
            <a:r>
              <a:rPr lang="en-US" sz="2800" dirty="0" smtClean="0">
                <a:solidFill>
                  <a:schemeClr val="bg2">
                    <a:lumMod val="25000"/>
                  </a:schemeClr>
                </a:solidFill>
              </a:rPr>
              <a:t>ata.skeenasalmonprogram.ca</a:t>
            </a:r>
            <a:endParaRPr lang="en-US" sz="2800" dirty="0">
              <a:solidFill>
                <a:schemeClr val="bg2">
                  <a:lumMod val="25000"/>
                </a:schemeClr>
              </a:solidFill>
            </a:endParaRPr>
          </a:p>
        </p:txBody>
      </p:sp>
    </p:spTree>
    <p:extLst>
      <p:ext uri="{BB962C8B-B14F-4D97-AF65-F5344CB8AC3E}">
        <p14:creationId xmlns:p14="http://schemas.microsoft.com/office/powerpoint/2010/main" val="2128133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6244046"/>
            <a:ext cx="9144000" cy="539930"/>
          </a:xfrm>
          <a:prstGeom prst="rect">
            <a:avLst/>
          </a:prstGeom>
          <a:solidFill>
            <a:srgbClr val="D1E0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1"/>
          <p:cNvSpPr>
            <a:spLocks noGrp="1"/>
          </p:cNvSpPr>
          <p:nvPr>
            <p:ph type="title"/>
          </p:nvPr>
        </p:nvSpPr>
        <p:spPr>
          <a:xfrm>
            <a:off x="0" y="0"/>
            <a:ext cx="9144000" cy="936645"/>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Pacific Salmon Explorer</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a:hlinkClick r:id="rId3"/>
          </p:cNvPr>
          <p:cNvPicPr>
            <a:picLocks noChangeAspect="1"/>
          </p:cNvPicPr>
          <p:nvPr/>
        </p:nvPicPr>
        <p:blipFill rotWithShape="1">
          <a:blip r:embed="rId4"/>
          <a:srcRect l="11492" t="7794" r="61919" b="32793"/>
          <a:stretch/>
        </p:blipFill>
        <p:spPr>
          <a:xfrm>
            <a:off x="407624" y="1121066"/>
            <a:ext cx="8024642" cy="5043062"/>
          </a:xfrm>
          <a:prstGeom prst="rect">
            <a:avLst/>
          </a:prstGeom>
        </p:spPr>
      </p:pic>
      <p:sp>
        <p:nvSpPr>
          <p:cNvPr id="6" name="TextBox 5"/>
          <p:cNvSpPr txBox="1"/>
          <p:nvPr/>
        </p:nvSpPr>
        <p:spPr>
          <a:xfrm>
            <a:off x="5498566" y="6244045"/>
            <a:ext cx="5867400" cy="523220"/>
          </a:xfrm>
          <a:prstGeom prst="rect">
            <a:avLst/>
          </a:prstGeom>
          <a:noFill/>
        </p:spPr>
        <p:txBody>
          <a:bodyPr wrap="square" rtlCol="0">
            <a:spAutoFit/>
          </a:bodyPr>
          <a:lstStyle/>
          <a:p>
            <a:r>
              <a:rPr lang="en-US" sz="2800" dirty="0">
                <a:solidFill>
                  <a:schemeClr val="bg2">
                    <a:lumMod val="25000"/>
                  </a:schemeClr>
                </a:solidFill>
              </a:rPr>
              <a:t>s</a:t>
            </a:r>
            <a:r>
              <a:rPr lang="en-US" sz="2800" dirty="0" smtClean="0">
                <a:solidFill>
                  <a:schemeClr val="bg2">
                    <a:lumMod val="25000"/>
                  </a:schemeClr>
                </a:solidFill>
              </a:rPr>
              <a:t>almonexplorer.ca</a:t>
            </a:r>
            <a:endParaRPr lang="en-US" sz="2800" dirty="0">
              <a:solidFill>
                <a:schemeClr val="bg2">
                  <a:lumMod val="25000"/>
                </a:schemeClr>
              </a:solidFill>
            </a:endParaRPr>
          </a:p>
        </p:txBody>
      </p:sp>
    </p:spTree>
    <p:extLst>
      <p:ext uri="{BB962C8B-B14F-4D97-AF65-F5344CB8AC3E}">
        <p14:creationId xmlns:p14="http://schemas.microsoft.com/office/powerpoint/2010/main" val="2534724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94" y="951989"/>
            <a:ext cx="6544235" cy="73152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894" y="951977"/>
            <a:ext cx="6544235" cy="7315200"/>
          </a:xfrm>
          <a:prstGeom prst="rect">
            <a:avLst/>
          </a:prstGeom>
        </p:spPr>
      </p:pic>
      <p:sp>
        <p:nvSpPr>
          <p:cNvPr id="20" name="Title 1"/>
          <p:cNvSpPr>
            <a:spLocks noGrp="1"/>
          </p:cNvSpPr>
          <p:nvPr>
            <p:ph type="title"/>
          </p:nvPr>
        </p:nvSpPr>
        <p:spPr>
          <a:xfrm>
            <a:off x="1" y="-12632"/>
            <a:ext cx="9143999" cy="983317"/>
          </a:xfrm>
          <a:solidFill>
            <a:srgbClr val="D1E0D7"/>
          </a:solidFill>
        </p:spPr>
        <p:txBody>
          <a:bodyPr>
            <a:normAutofit/>
          </a:bodyPr>
          <a:lstStyle/>
          <a:p>
            <a:pPr algn="ctr"/>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Scaling Out</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6956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46064" t="1781" r="27476" b="3363"/>
          <a:stretch/>
        </p:blipFill>
        <p:spPr>
          <a:xfrm>
            <a:off x="0" y="1"/>
            <a:ext cx="2533339" cy="6858000"/>
          </a:xfrm>
          <a:prstGeom prst="rect">
            <a:avLst/>
          </a:prstGeom>
        </p:spPr>
      </p:pic>
      <p:sp>
        <p:nvSpPr>
          <p:cNvPr id="3" name="Rectangle 2"/>
          <p:cNvSpPr/>
          <p:nvPr/>
        </p:nvSpPr>
        <p:spPr>
          <a:xfrm>
            <a:off x="4302177" y="5866504"/>
            <a:ext cx="1963712" cy="461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6198" y="1831268"/>
            <a:ext cx="3058329" cy="118771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3582" y="4762188"/>
            <a:ext cx="2576014" cy="611803"/>
          </a:xfrm>
          <a:prstGeom prst="rect">
            <a:avLst/>
          </a:prstGeom>
        </p:spPr>
      </p:pic>
      <p:sp>
        <p:nvSpPr>
          <p:cNvPr id="11" name="Title 1"/>
          <p:cNvSpPr txBox="1">
            <a:spLocks/>
          </p:cNvSpPr>
          <p:nvPr/>
        </p:nvSpPr>
        <p:spPr>
          <a:xfrm>
            <a:off x="-35774" y="2903"/>
            <a:ext cx="9179774" cy="936645"/>
          </a:xfrm>
          <a:prstGeom prst="rect">
            <a:avLst/>
          </a:prstGeom>
          <a:solidFill>
            <a:srgbClr val="D1E0D7"/>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CA" sz="4000"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Acknowledgements</a:t>
            </a:r>
            <a:endParaRPr lang="en-CA" sz="4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3063227" y="1338976"/>
            <a:ext cx="5304273" cy="307777"/>
          </a:xfrm>
          <a:prstGeom prst="rect">
            <a:avLst/>
          </a:prstGeom>
          <a:noFill/>
        </p:spPr>
        <p:txBody>
          <a:bodyPr wrap="none" rtlCol="0">
            <a:spAutoFit/>
          </a:bodyPr>
          <a:lstStyle/>
          <a:p>
            <a:r>
              <a:rPr lang="en-CA" sz="1400" b="1" dirty="0" smtClean="0">
                <a:solidFill>
                  <a:schemeClr val="tx1">
                    <a:lumMod val="65000"/>
                    <a:lumOff val="35000"/>
                  </a:schemeClr>
                </a:solidFill>
              </a:rPr>
              <a:t>This project was funded by the Gordon and Betty Moore Foundation.</a:t>
            </a:r>
            <a:endParaRPr lang="en-CA" sz="1400" b="1" dirty="0">
              <a:solidFill>
                <a:schemeClr val="tx1">
                  <a:lumMod val="65000"/>
                  <a:lumOff val="35000"/>
                </a:schemeClr>
              </a:solidFill>
            </a:endParaRPr>
          </a:p>
        </p:txBody>
      </p:sp>
      <p:grpSp>
        <p:nvGrpSpPr>
          <p:cNvPr id="2" name="Group 1"/>
          <p:cNvGrpSpPr/>
          <p:nvPr/>
        </p:nvGrpSpPr>
        <p:grpSpPr>
          <a:xfrm>
            <a:off x="2843078" y="3264313"/>
            <a:ext cx="5412191" cy="1284571"/>
            <a:chOff x="2843078" y="4086709"/>
            <a:chExt cx="5412191" cy="1284571"/>
          </a:xfrm>
        </p:grpSpPr>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t="61310" b="13223"/>
            <a:stretch/>
          </p:blipFill>
          <p:spPr>
            <a:xfrm>
              <a:off x="2843078" y="4086709"/>
              <a:ext cx="5412191" cy="413499"/>
            </a:xfrm>
            <a:prstGeom prst="rect">
              <a:avLst/>
            </a:prstGeom>
          </p:spPr>
        </p:pic>
        <p:pic>
          <p:nvPicPr>
            <p:cNvPr id="17" name="Picture 16"/>
            <p:cNvPicPr>
              <a:picLocks noChangeAspect="1"/>
            </p:cNvPicPr>
            <p:nvPr/>
          </p:nvPicPr>
          <p:blipFill rotWithShape="1">
            <a:blip r:embed="rId6" cstate="print">
              <a:extLst>
                <a:ext uri="{28A0092B-C50C-407E-A947-70E740481C1C}">
                  <a14:useLocalDpi xmlns:a14="http://schemas.microsoft.com/office/drawing/2010/main" val="0"/>
                </a:ext>
              </a:extLst>
            </a:blip>
            <a:srcRect t="13579" b="36868"/>
            <a:stretch/>
          </p:blipFill>
          <p:spPr>
            <a:xfrm>
              <a:off x="2843078" y="4566712"/>
              <a:ext cx="5412191" cy="804568"/>
            </a:xfrm>
            <a:prstGeom prst="rect">
              <a:avLst/>
            </a:prstGeom>
          </p:spPr>
        </p:pic>
      </p:gr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53194" y="4564650"/>
            <a:ext cx="2008552" cy="1004276"/>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39348" y="5794966"/>
            <a:ext cx="4819650" cy="657225"/>
          </a:xfrm>
          <a:prstGeom prst="rect">
            <a:avLst/>
          </a:prstGeom>
        </p:spPr>
      </p:pic>
    </p:spTree>
    <p:extLst>
      <p:ext uri="{BB962C8B-B14F-4D97-AF65-F5344CB8AC3E}">
        <p14:creationId xmlns:p14="http://schemas.microsoft.com/office/powerpoint/2010/main" val="1179831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02177" y="5866504"/>
            <a:ext cx="1963712" cy="461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2653259" y="2666266"/>
            <a:ext cx="3544490" cy="1200329"/>
          </a:xfrm>
          <a:prstGeom prst="rect">
            <a:avLst/>
          </a:prstGeom>
          <a:noFill/>
        </p:spPr>
        <p:txBody>
          <a:bodyPr wrap="square" rtlCol="0">
            <a:spAutoFit/>
          </a:bodyPr>
          <a:lstStyle/>
          <a:p>
            <a:r>
              <a:rPr lang="en-CA" sz="2400" b="1" dirty="0" smtClean="0">
                <a:solidFill>
                  <a:srgbClr val="663700"/>
                </a:solidFill>
              </a:rPr>
              <a:t>Photos</a:t>
            </a:r>
            <a:endParaRPr lang="en-CA" sz="2400" dirty="0" smtClean="0">
              <a:solidFill>
                <a:srgbClr val="663700"/>
              </a:solidFill>
            </a:endParaRPr>
          </a:p>
          <a:p>
            <a:r>
              <a:rPr lang="en-CA" sz="2400" dirty="0" smtClean="0">
                <a:solidFill>
                  <a:srgbClr val="663700"/>
                </a:solidFill>
              </a:rPr>
              <a:t>Paul </a:t>
            </a:r>
            <a:r>
              <a:rPr lang="en-CA" sz="2400" dirty="0" err="1" smtClean="0">
                <a:solidFill>
                  <a:srgbClr val="663700"/>
                </a:solidFill>
              </a:rPr>
              <a:t>Colangelo</a:t>
            </a:r>
            <a:endParaRPr lang="en-CA" sz="2400" dirty="0" smtClean="0">
              <a:solidFill>
                <a:srgbClr val="663700"/>
              </a:solidFill>
            </a:endParaRPr>
          </a:p>
          <a:p>
            <a:r>
              <a:rPr lang="en-CA" sz="2400" dirty="0" smtClean="0">
                <a:solidFill>
                  <a:srgbClr val="663700"/>
                </a:solidFill>
              </a:rPr>
              <a:t>Brian Huntington </a:t>
            </a:r>
          </a:p>
        </p:txBody>
      </p:sp>
      <p:sp>
        <p:nvSpPr>
          <p:cNvPr id="19" name="TextBox 18"/>
          <p:cNvSpPr txBox="1"/>
          <p:nvPr/>
        </p:nvSpPr>
        <p:spPr>
          <a:xfrm>
            <a:off x="2653259" y="4197886"/>
            <a:ext cx="3689243" cy="830997"/>
          </a:xfrm>
          <a:prstGeom prst="rect">
            <a:avLst/>
          </a:prstGeom>
          <a:noFill/>
        </p:spPr>
        <p:txBody>
          <a:bodyPr wrap="square" rtlCol="0">
            <a:spAutoFit/>
          </a:bodyPr>
          <a:lstStyle/>
          <a:p>
            <a:r>
              <a:rPr lang="en-CA" sz="2400" b="1" dirty="0" smtClean="0">
                <a:solidFill>
                  <a:srgbClr val="663700"/>
                </a:solidFill>
              </a:rPr>
              <a:t>Illustrations</a:t>
            </a:r>
          </a:p>
          <a:p>
            <a:r>
              <a:rPr lang="en-CA" sz="2400" dirty="0" err="1" smtClean="0">
                <a:solidFill>
                  <a:srgbClr val="663700"/>
                </a:solidFill>
              </a:rPr>
              <a:t>Aimée</a:t>
            </a:r>
            <a:r>
              <a:rPr lang="en-CA" sz="2400" dirty="0" smtClean="0">
                <a:solidFill>
                  <a:srgbClr val="663700"/>
                </a:solidFill>
              </a:rPr>
              <a:t> van </a:t>
            </a:r>
            <a:r>
              <a:rPr lang="en-CA" sz="2400" dirty="0" err="1" smtClean="0">
                <a:solidFill>
                  <a:srgbClr val="663700"/>
                </a:solidFill>
              </a:rPr>
              <a:t>Drimmelen</a:t>
            </a:r>
            <a:endParaRPr lang="en-CA" sz="2400" dirty="0">
              <a:solidFill>
                <a:srgbClr val="663700"/>
              </a:solidFill>
            </a:endParaRPr>
          </a:p>
        </p:txBody>
      </p:sp>
      <p:pic>
        <p:nvPicPr>
          <p:cNvPr id="20"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46064" t="1781" r="27476" b="3363"/>
          <a:stretch/>
        </p:blipFill>
        <p:spPr>
          <a:xfrm>
            <a:off x="0" y="1"/>
            <a:ext cx="2533339" cy="6858000"/>
          </a:xfrm>
          <a:prstGeom prst="rect">
            <a:avLst/>
          </a:prstGeom>
        </p:spPr>
      </p:pic>
      <p:sp>
        <p:nvSpPr>
          <p:cNvPr id="10" name="Subtitle 2"/>
          <p:cNvSpPr txBox="1">
            <a:spLocks/>
          </p:cNvSpPr>
          <p:nvPr/>
        </p:nvSpPr>
        <p:spPr>
          <a:xfrm>
            <a:off x="2213598" y="5647324"/>
            <a:ext cx="6842913" cy="4474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CA" sz="3200" dirty="0" smtClean="0">
                <a:solidFill>
                  <a:srgbClr val="663700"/>
                </a:solidFill>
              </a:rPr>
              <a:t>data.skeenasalmonprogram.ca</a:t>
            </a:r>
          </a:p>
          <a:p>
            <a:pPr algn="r"/>
            <a:endParaRPr lang="en-CA" sz="3000" dirty="0">
              <a:solidFill>
                <a:srgbClr val="663700"/>
              </a:solidFill>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271" y="460833"/>
            <a:ext cx="4832903" cy="1605534"/>
          </a:xfrm>
          <a:prstGeom prst="rect">
            <a:avLst/>
          </a:prstGeom>
        </p:spPr>
      </p:pic>
      <p:sp>
        <p:nvSpPr>
          <p:cNvPr id="12" name="Subtitle 2"/>
          <p:cNvSpPr txBox="1">
            <a:spLocks/>
          </p:cNvSpPr>
          <p:nvPr/>
        </p:nvSpPr>
        <p:spPr>
          <a:xfrm>
            <a:off x="3810000" y="6162618"/>
            <a:ext cx="5239476" cy="51297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CA" sz="3200" dirty="0" smtClean="0">
                <a:solidFill>
                  <a:srgbClr val="663700"/>
                </a:solidFill>
              </a:rPr>
              <a:t>salmonexplorer.ca</a:t>
            </a:r>
          </a:p>
          <a:p>
            <a:pPr algn="r"/>
            <a:endParaRPr lang="en-CA" sz="3000" dirty="0">
              <a:solidFill>
                <a:srgbClr val="663700"/>
              </a:solidFill>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4305" y="2186722"/>
            <a:ext cx="2179139" cy="2651288"/>
          </a:xfrm>
          <a:prstGeom prst="rect">
            <a:avLst/>
          </a:prstGeom>
        </p:spPr>
      </p:pic>
      <p:sp>
        <p:nvSpPr>
          <p:cNvPr id="14" name="Subtitle 2"/>
          <p:cNvSpPr txBox="1">
            <a:spLocks/>
          </p:cNvSpPr>
          <p:nvPr/>
        </p:nvSpPr>
        <p:spPr>
          <a:xfrm>
            <a:off x="2206563" y="5149238"/>
            <a:ext cx="6842913" cy="4474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CA" sz="3200" dirty="0" smtClean="0">
                <a:solidFill>
                  <a:srgbClr val="663700"/>
                </a:solidFill>
              </a:rPr>
              <a:t>ejones@psf.ca</a:t>
            </a:r>
          </a:p>
          <a:p>
            <a:pPr algn="r"/>
            <a:endParaRPr lang="en-CA" sz="3000" dirty="0">
              <a:solidFill>
                <a:srgbClr val="663700"/>
              </a:solidFill>
            </a:endParaRPr>
          </a:p>
        </p:txBody>
      </p:sp>
    </p:spTree>
    <p:extLst>
      <p:ext uri="{BB962C8B-B14F-4D97-AF65-F5344CB8AC3E}">
        <p14:creationId xmlns:p14="http://schemas.microsoft.com/office/powerpoint/2010/main" val="1636490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13253</TotalTime>
  <Words>1901</Words>
  <Application>Microsoft Office PowerPoint</Application>
  <PresentationFormat>On-screen Show (4:3)</PresentationFormat>
  <Paragraphs>141</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Mangal</vt:lpstr>
      <vt:lpstr>Verdana</vt:lpstr>
      <vt:lpstr>Office Theme</vt:lpstr>
      <vt:lpstr> starring… the Pacific Salmon Explorer!</vt:lpstr>
      <vt:lpstr>Pacific Salmon Foundation</vt:lpstr>
      <vt:lpstr>Skeena Salmon Program</vt:lpstr>
      <vt:lpstr>Baseline Data</vt:lpstr>
      <vt:lpstr>Skeena Salmon Program</vt:lpstr>
      <vt:lpstr>Population &amp; Habitat Assessments</vt:lpstr>
      <vt:lpstr>Skeena Salmon Program</vt:lpstr>
      <vt:lpstr>Salmon Database</vt:lpstr>
      <vt:lpstr>Pacific Salmon Explorer</vt:lpstr>
      <vt:lpstr>Scaling Out</vt:lpstr>
      <vt:lpstr>PowerPoint Presentation</vt:lpstr>
      <vt:lpstr>PowerPoint Presentation</vt:lpstr>
    </vt:vector>
  </TitlesOfParts>
  <Company>Pacific Salmon Foundation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Eileen Jones</dc:creator>
  <cp:lastModifiedBy>Eileen Jones</cp:lastModifiedBy>
  <cp:revision>810</cp:revision>
  <cp:lastPrinted>2017-01-25T22:36:45Z</cp:lastPrinted>
  <dcterms:created xsi:type="dcterms:W3CDTF">2015-08-14T19:48:32Z</dcterms:created>
  <dcterms:modified xsi:type="dcterms:W3CDTF">2017-03-01T06:55:48Z</dcterms:modified>
</cp:coreProperties>
</file>