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5"/>
  </p:notesMasterIdLst>
  <p:handoutMasterIdLst>
    <p:handoutMasterId r:id="rId26"/>
  </p:handoutMasterIdLst>
  <p:sldIdLst>
    <p:sldId id="377" r:id="rId3"/>
    <p:sldId id="448" r:id="rId4"/>
    <p:sldId id="449" r:id="rId5"/>
    <p:sldId id="450" r:id="rId6"/>
    <p:sldId id="451" r:id="rId7"/>
    <p:sldId id="311" r:id="rId8"/>
    <p:sldId id="414" r:id="rId9"/>
    <p:sldId id="477" r:id="rId10"/>
    <p:sldId id="315" r:id="rId11"/>
    <p:sldId id="366" r:id="rId12"/>
    <p:sldId id="418" r:id="rId13"/>
    <p:sldId id="469" r:id="rId14"/>
    <p:sldId id="470" r:id="rId15"/>
    <p:sldId id="381" r:id="rId16"/>
    <p:sldId id="415" r:id="rId17"/>
    <p:sldId id="472" r:id="rId18"/>
    <p:sldId id="478" r:id="rId19"/>
    <p:sldId id="473" r:id="rId20"/>
    <p:sldId id="461" r:id="rId21"/>
    <p:sldId id="483" r:id="rId22"/>
    <p:sldId id="481" r:id="rId23"/>
    <p:sldId id="482" r:id="rId24"/>
  </p:sldIdLst>
  <p:sldSz cx="9144000" cy="6858000" type="screen4x3"/>
  <p:notesSz cx="6934200" cy="9220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04">
          <p15:clr>
            <a:srgbClr val="A4A3A4"/>
          </p15:clr>
        </p15:guide>
        <p15:guide id="2" pos="218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obertson, Amanda L" initials="ALR" lastIdx="7" clrIdx="0"/>
  <p:cmAuthor id="1" name="Martin, Philip" initials="PDM" lastIdx="2" clrIdx="1"/>
  <p:cmAuthor id="2" name="Mahaffy, Mary" initials="MM"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00"/>
    <a:srgbClr val="006600"/>
    <a:srgbClr val="003300"/>
    <a:srgbClr val="267E9A"/>
    <a:srgbClr val="6A3602"/>
    <a:srgbClr val="DEEDF0"/>
    <a:srgbClr val="CC99FF"/>
    <a:srgbClr val="00FF99"/>
    <a:srgbClr val="00FF00"/>
    <a:srgbClr val="A305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604" autoAdjust="0"/>
    <p:restoredTop sz="86373" autoAdjust="0"/>
  </p:normalViewPr>
  <p:slideViewPr>
    <p:cSldViewPr>
      <p:cViewPr varScale="1">
        <p:scale>
          <a:sx n="51" d="100"/>
          <a:sy n="51" d="100"/>
        </p:scale>
        <p:origin x="-898" y="-82"/>
      </p:cViewPr>
      <p:guideLst>
        <p:guide orient="horz" pos="2160"/>
        <p:guide pos="2880"/>
      </p:guideLst>
    </p:cSldViewPr>
  </p:slideViewPr>
  <p:outlineViewPr>
    <p:cViewPr>
      <p:scale>
        <a:sx n="33" d="100"/>
        <a:sy n="33" d="100"/>
      </p:scale>
      <p:origin x="0" y="19277"/>
    </p:cViewPr>
  </p:outlineViewPr>
  <p:notesTextViewPr>
    <p:cViewPr>
      <p:scale>
        <a:sx n="1" d="1"/>
        <a:sy n="1" d="1"/>
      </p:scale>
      <p:origin x="0" y="0"/>
    </p:cViewPr>
  </p:notesTextViewPr>
  <p:sorterViewPr>
    <p:cViewPr>
      <p:scale>
        <a:sx n="90" d="100"/>
        <a:sy n="90" d="100"/>
      </p:scale>
      <p:origin x="0" y="0"/>
    </p:cViewPr>
  </p:sorterViewPr>
  <p:notesViewPr>
    <p:cSldViewPr>
      <p:cViewPr>
        <p:scale>
          <a:sx n="66" d="100"/>
          <a:sy n="66" d="100"/>
        </p:scale>
        <p:origin x="-2079" y="-63"/>
      </p:cViewPr>
      <p:guideLst>
        <p:guide orient="horz" pos="2904"/>
        <p:guide pos="218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05448" cy="461325"/>
          </a:xfrm>
          <a:prstGeom prst="rect">
            <a:avLst/>
          </a:prstGeom>
        </p:spPr>
        <p:txBody>
          <a:bodyPr vert="horz" lIns="90568" tIns="45284" rIns="90568" bIns="45284" rtlCol="0"/>
          <a:lstStyle>
            <a:lvl1pPr algn="l">
              <a:defRPr sz="1200"/>
            </a:lvl1pPr>
          </a:lstStyle>
          <a:p>
            <a:endParaRPr lang="en-US" dirty="0"/>
          </a:p>
        </p:txBody>
      </p:sp>
      <p:sp>
        <p:nvSpPr>
          <p:cNvPr id="3" name="Date Placeholder 2"/>
          <p:cNvSpPr>
            <a:spLocks noGrp="1"/>
          </p:cNvSpPr>
          <p:nvPr>
            <p:ph type="dt" sz="quarter" idx="1"/>
          </p:nvPr>
        </p:nvSpPr>
        <p:spPr>
          <a:xfrm>
            <a:off x="3927183" y="1"/>
            <a:ext cx="3005448" cy="461325"/>
          </a:xfrm>
          <a:prstGeom prst="rect">
            <a:avLst/>
          </a:prstGeom>
        </p:spPr>
        <p:txBody>
          <a:bodyPr vert="horz" lIns="90568" tIns="45284" rIns="90568" bIns="45284" rtlCol="0"/>
          <a:lstStyle>
            <a:lvl1pPr algn="r">
              <a:defRPr sz="1200"/>
            </a:lvl1pPr>
          </a:lstStyle>
          <a:p>
            <a:fld id="{612BA783-2769-4BF4-8E96-7EFF5685D8A1}" type="datetimeFigureOut">
              <a:rPr lang="en-US" smtClean="0"/>
              <a:pPr/>
              <a:t>3/1/2017</a:t>
            </a:fld>
            <a:endParaRPr lang="en-US" dirty="0"/>
          </a:p>
        </p:txBody>
      </p:sp>
      <p:sp>
        <p:nvSpPr>
          <p:cNvPr id="4" name="Footer Placeholder 3"/>
          <p:cNvSpPr>
            <a:spLocks noGrp="1"/>
          </p:cNvSpPr>
          <p:nvPr>
            <p:ph type="ftr" sz="quarter" idx="2"/>
          </p:nvPr>
        </p:nvSpPr>
        <p:spPr>
          <a:xfrm>
            <a:off x="2" y="8757301"/>
            <a:ext cx="3005448" cy="461325"/>
          </a:xfrm>
          <a:prstGeom prst="rect">
            <a:avLst/>
          </a:prstGeom>
        </p:spPr>
        <p:txBody>
          <a:bodyPr vert="horz" lIns="90568" tIns="45284" rIns="90568" bIns="4528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27183" y="8757301"/>
            <a:ext cx="3005448" cy="461325"/>
          </a:xfrm>
          <a:prstGeom prst="rect">
            <a:avLst/>
          </a:prstGeom>
        </p:spPr>
        <p:txBody>
          <a:bodyPr vert="horz" lIns="90568" tIns="45284" rIns="90568" bIns="45284" rtlCol="0" anchor="b"/>
          <a:lstStyle>
            <a:lvl1pPr algn="r">
              <a:defRPr sz="1200"/>
            </a:lvl1pPr>
          </a:lstStyle>
          <a:p>
            <a:fld id="{35F3B541-F7F9-46F7-9946-0A1020C23DBC}" type="slidenum">
              <a:rPr lang="en-US" smtClean="0"/>
              <a:pPr/>
              <a:t>‹#›</a:t>
            </a:fld>
            <a:endParaRPr lang="en-US" dirty="0"/>
          </a:p>
        </p:txBody>
      </p:sp>
    </p:spTree>
    <p:extLst>
      <p:ext uri="{BB962C8B-B14F-4D97-AF65-F5344CB8AC3E}">
        <p14:creationId xmlns:p14="http://schemas.microsoft.com/office/powerpoint/2010/main" val="36065179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4820" cy="461010"/>
          </a:xfrm>
          <a:prstGeom prst="rect">
            <a:avLst/>
          </a:prstGeom>
        </p:spPr>
        <p:txBody>
          <a:bodyPr vert="horz" lIns="92289" tIns="46145" rIns="92289" bIns="46145" rtlCol="0"/>
          <a:lstStyle>
            <a:lvl1pPr algn="l">
              <a:defRPr sz="1200"/>
            </a:lvl1pPr>
          </a:lstStyle>
          <a:p>
            <a:endParaRPr lang="en-US" dirty="0"/>
          </a:p>
        </p:txBody>
      </p:sp>
      <p:sp>
        <p:nvSpPr>
          <p:cNvPr id="3" name="Date Placeholder 2"/>
          <p:cNvSpPr>
            <a:spLocks noGrp="1"/>
          </p:cNvSpPr>
          <p:nvPr>
            <p:ph type="dt" idx="1"/>
          </p:nvPr>
        </p:nvSpPr>
        <p:spPr>
          <a:xfrm>
            <a:off x="3927775" y="0"/>
            <a:ext cx="3004820" cy="461010"/>
          </a:xfrm>
          <a:prstGeom prst="rect">
            <a:avLst/>
          </a:prstGeom>
        </p:spPr>
        <p:txBody>
          <a:bodyPr vert="horz" lIns="92289" tIns="46145" rIns="92289" bIns="46145" rtlCol="0"/>
          <a:lstStyle>
            <a:lvl1pPr algn="r">
              <a:defRPr sz="1200"/>
            </a:lvl1pPr>
          </a:lstStyle>
          <a:p>
            <a:fld id="{19F2C9E6-4136-480E-8920-4B783EAF5A66}" type="datetimeFigureOut">
              <a:rPr lang="en-US" smtClean="0"/>
              <a:pPr/>
              <a:t>3/1/2017</a:t>
            </a:fld>
            <a:endParaRPr lang="en-US" dirty="0"/>
          </a:p>
        </p:txBody>
      </p:sp>
      <p:sp>
        <p:nvSpPr>
          <p:cNvPr id="4" name="Slide Image Placeholder 3"/>
          <p:cNvSpPr>
            <a:spLocks noGrp="1" noRot="1" noChangeAspect="1"/>
          </p:cNvSpPr>
          <p:nvPr>
            <p:ph type="sldImg" idx="2"/>
          </p:nvPr>
        </p:nvSpPr>
        <p:spPr>
          <a:xfrm>
            <a:off x="1162050" y="692150"/>
            <a:ext cx="4610100" cy="3457575"/>
          </a:xfrm>
          <a:prstGeom prst="rect">
            <a:avLst/>
          </a:prstGeom>
          <a:noFill/>
          <a:ln w="12700">
            <a:solidFill>
              <a:prstClr val="black"/>
            </a:solidFill>
          </a:ln>
        </p:spPr>
        <p:txBody>
          <a:bodyPr vert="horz" lIns="92289" tIns="46145" rIns="92289" bIns="46145" rtlCol="0" anchor="ctr"/>
          <a:lstStyle/>
          <a:p>
            <a:endParaRPr lang="en-US" dirty="0"/>
          </a:p>
        </p:txBody>
      </p:sp>
      <p:sp>
        <p:nvSpPr>
          <p:cNvPr id="5" name="Notes Placeholder 4"/>
          <p:cNvSpPr>
            <a:spLocks noGrp="1"/>
          </p:cNvSpPr>
          <p:nvPr>
            <p:ph type="body" sz="quarter" idx="3"/>
          </p:nvPr>
        </p:nvSpPr>
        <p:spPr>
          <a:xfrm>
            <a:off x="693420" y="4379595"/>
            <a:ext cx="5547360" cy="4149090"/>
          </a:xfrm>
          <a:prstGeom prst="rect">
            <a:avLst/>
          </a:prstGeom>
        </p:spPr>
        <p:txBody>
          <a:bodyPr vert="horz" lIns="92289" tIns="46145" rIns="92289" bIns="4614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57590"/>
            <a:ext cx="3004820" cy="461010"/>
          </a:xfrm>
          <a:prstGeom prst="rect">
            <a:avLst/>
          </a:prstGeom>
        </p:spPr>
        <p:txBody>
          <a:bodyPr vert="horz" lIns="92289" tIns="46145" rIns="92289" bIns="4614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27775" y="8757590"/>
            <a:ext cx="3004820" cy="461010"/>
          </a:xfrm>
          <a:prstGeom prst="rect">
            <a:avLst/>
          </a:prstGeom>
        </p:spPr>
        <p:txBody>
          <a:bodyPr vert="horz" lIns="92289" tIns="46145" rIns="92289" bIns="46145" rtlCol="0" anchor="b"/>
          <a:lstStyle>
            <a:lvl1pPr algn="r">
              <a:defRPr sz="1200"/>
            </a:lvl1pPr>
          </a:lstStyle>
          <a:p>
            <a:fld id="{44569739-A6A1-4521-8889-ED85372E169D}" type="slidenum">
              <a:rPr lang="en-US" smtClean="0"/>
              <a:pPr/>
              <a:t>‹#›</a:t>
            </a:fld>
            <a:endParaRPr lang="en-US" dirty="0"/>
          </a:p>
        </p:txBody>
      </p:sp>
    </p:spTree>
    <p:extLst>
      <p:ext uri="{BB962C8B-B14F-4D97-AF65-F5344CB8AC3E}">
        <p14:creationId xmlns:p14="http://schemas.microsoft.com/office/powerpoint/2010/main" val="1726132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3420" y="4379595"/>
            <a:ext cx="5547360" cy="2211705"/>
          </a:xfrm>
        </p:spPr>
        <p:txBody>
          <a:bodyPr/>
          <a:lstStyle/>
          <a:p>
            <a:endParaRPr lang="en-US" dirty="0" smtClean="0"/>
          </a:p>
        </p:txBody>
      </p:sp>
      <p:sp>
        <p:nvSpPr>
          <p:cNvPr id="4" name="Slide Number Placeholder 3"/>
          <p:cNvSpPr>
            <a:spLocks noGrp="1"/>
          </p:cNvSpPr>
          <p:nvPr>
            <p:ph type="sldNum" sz="quarter" idx="10"/>
          </p:nvPr>
        </p:nvSpPr>
        <p:spPr/>
        <p:txBody>
          <a:bodyPr/>
          <a:lstStyle/>
          <a:p>
            <a:fld id="{44569739-A6A1-4521-8889-ED85372E169D}" type="slidenum">
              <a:rPr lang="en-US" smtClean="0"/>
              <a:pPr/>
              <a:t>1</a:t>
            </a:fld>
            <a:endParaRPr lang="en-US" dirty="0"/>
          </a:p>
        </p:txBody>
      </p:sp>
    </p:spTree>
    <p:extLst>
      <p:ext uri="{BB962C8B-B14F-4D97-AF65-F5344CB8AC3E}">
        <p14:creationId xmlns:p14="http://schemas.microsoft.com/office/powerpoint/2010/main" val="236719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2</a:t>
            </a:fld>
            <a:endParaRPr lang="en-US" dirty="0"/>
          </a:p>
        </p:txBody>
      </p:sp>
    </p:spTree>
    <p:extLst>
      <p:ext uri="{BB962C8B-B14F-4D97-AF65-F5344CB8AC3E}">
        <p14:creationId xmlns:p14="http://schemas.microsoft.com/office/powerpoint/2010/main" val="2197738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3</a:t>
            </a:fld>
            <a:endParaRPr lang="en-US" dirty="0"/>
          </a:p>
        </p:txBody>
      </p:sp>
    </p:spTree>
    <p:extLst>
      <p:ext uri="{BB962C8B-B14F-4D97-AF65-F5344CB8AC3E}">
        <p14:creationId xmlns:p14="http://schemas.microsoft.com/office/powerpoint/2010/main" val="2197738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4</a:t>
            </a:fld>
            <a:endParaRPr lang="en-US" dirty="0"/>
          </a:p>
        </p:txBody>
      </p:sp>
    </p:spTree>
    <p:extLst>
      <p:ext uri="{BB962C8B-B14F-4D97-AF65-F5344CB8AC3E}">
        <p14:creationId xmlns:p14="http://schemas.microsoft.com/office/powerpoint/2010/main" val="21977386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5</a:t>
            </a:fld>
            <a:endParaRPr lang="en-US" dirty="0"/>
          </a:p>
        </p:txBody>
      </p:sp>
    </p:spTree>
    <p:extLst>
      <p:ext uri="{BB962C8B-B14F-4D97-AF65-F5344CB8AC3E}">
        <p14:creationId xmlns:p14="http://schemas.microsoft.com/office/powerpoint/2010/main" val="21977386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If you need to leave out a slide – I recommend this one (or just briefly mention points here)</a:t>
            </a:r>
          </a:p>
          <a:p>
            <a:endParaRPr lang="en-US" dirty="0" smtClean="0"/>
          </a:p>
          <a:p>
            <a:r>
              <a:rPr lang="en-US" dirty="0" smtClean="0"/>
              <a:t>In FY 2012 – a focus was placed on funding TEK projects throughout the NPLCC.  We hope to  learn more about how and where TEK can be incorporated into NPLCC actions and management decisions.  We may also need to update the Science/ TEK Strategy  and the Implementation Plan based on lessons learned with these projects. </a:t>
            </a:r>
          </a:p>
          <a:p>
            <a:endParaRPr lang="en-US" dirty="0"/>
          </a:p>
          <a:p>
            <a:r>
              <a:rPr lang="en-US" dirty="0" smtClean="0"/>
              <a:t>Currently on our website are draft reports that National Wildlife Federation prepared </a:t>
            </a:r>
            <a:r>
              <a:rPr lang="en-US" dirty="0"/>
              <a:t>that compile literature and synthesize information about climate change effects and adaptation approaches for freshwater and for marine and coastal ecosystems in the entire range of the NPLCC</a:t>
            </a:r>
            <a:r>
              <a:rPr lang="en-US" dirty="0" smtClean="0"/>
              <a:t>.  They are in the process of preparing a similar report for terrestrial habitats. </a:t>
            </a:r>
          </a:p>
          <a:p>
            <a:endParaRPr lang="en-US" dirty="0"/>
          </a:p>
          <a:p>
            <a:r>
              <a:rPr lang="en-US" dirty="0" smtClean="0"/>
              <a:t>A cross –boundary data sharing workshop that will be held in Vancouver. B.C. was also supported.  The Alaska Coastal Rainforest Center hosted the first two workshops and this third workshop will build on the past efforts.  </a:t>
            </a:r>
          </a:p>
          <a:p>
            <a:endParaRPr lang="en-US" dirty="0"/>
          </a:p>
          <a:p>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6</a:t>
            </a:fld>
            <a:endParaRPr lang="en-US" dirty="0"/>
          </a:p>
        </p:txBody>
      </p:sp>
    </p:spTree>
    <p:extLst>
      <p:ext uri="{BB962C8B-B14F-4D97-AF65-F5344CB8AC3E}">
        <p14:creationId xmlns:p14="http://schemas.microsoft.com/office/powerpoint/2010/main" val="21977386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If you need to leave out a slide – I recommend this one (or just briefly mention points here)</a:t>
            </a:r>
          </a:p>
          <a:p>
            <a:endParaRPr lang="en-US" dirty="0" smtClean="0"/>
          </a:p>
          <a:p>
            <a:r>
              <a:rPr lang="en-US" dirty="0" smtClean="0"/>
              <a:t>In FY 2012 – a focus was placed on funding TEK projects throughout the NPLCC.  We hope to  learn more about how and where TEK can be incorporated into NPLCC actions and management decisions.  We may also need to update the Science/ TEK Strategy  and the Implementation Plan based on lessons learned with these projects. </a:t>
            </a:r>
          </a:p>
          <a:p>
            <a:endParaRPr lang="en-US" dirty="0"/>
          </a:p>
          <a:p>
            <a:r>
              <a:rPr lang="en-US" dirty="0" smtClean="0"/>
              <a:t>Currently on our website are draft reports that National Wildlife Federation prepared </a:t>
            </a:r>
            <a:r>
              <a:rPr lang="en-US" dirty="0"/>
              <a:t>that compile literature and synthesize information about climate change effects and adaptation approaches for freshwater and for marine and coastal ecosystems in the entire range of the NPLCC</a:t>
            </a:r>
            <a:r>
              <a:rPr lang="en-US" dirty="0" smtClean="0"/>
              <a:t>.  They are in the process of preparing a similar report for terrestrial habitats. </a:t>
            </a:r>
          </a:p>
          <a:p>
            <a:endParaRPr lang="en-US" dirty="0"/>
          </a:p>
          <a:p>
            <a:r>
              <a:rPr lang="en-US" dirty="0" smtClean="0"/>
              <a:t>A cross –boundary data sharing workshop that will be held in Vancouver. B.C. was also supported.  The Alaska Coastal Rainforest Center hosted the first two workshops and this third workshop will build on the past efforts.  </a:t>
            </a:r>
          </a:p>
          <a:p>
            <a:endParaRPr lang="en-US" dirty="0"/>
          </a:p>
          <a:p>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7</a:t>
            </a:fld>
            <a:endParaRPr lang="en-US" dirty="0"/>
          </a:p>
        </p:txBody>
      </p:sp>
    </p:spTree>
    <p:extLst>
      <p:ext uri="{BB962C8B-B14F-4D97-AF65-F5344CB8AC3E}">
        <p14:creationId xmlns:p14="http://schemas.microsoft.com/office/powerpoint/2010/main" val="21977386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8</a:t>
            </a:fld>
            <a:endParaRPr lang="en-US" dirty="0"/>
          </a:p>
        </p:txBody>
      </p:sp>
    </p:spTree>
    <p:extLst>
      <p:ext uri="{BB962C8B-B14F-4D97-AF65-F5344CB8AC3E}">
        <p14:creationId xmlns:p14="http://schemas.microsoft.com/office/powerpoint/2010/main" val="21977386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If you need to leave out a slide – I recommend this one (or just briefly mention points here)</a:t>
            </a:r>
          </a:p>
          <a:p>
            <a:endParaRPr lang="en-US" dirty="0" smtClean="0"/>
          </a:p>
          <a:p>
            <a:r>
              <a:rPr lang="en-US" dirty="0" smtClean="0"/>
              <a:t>In FY 2012 – a focus was placed on funding TEK projects throughout the NPLCC.  We hope to  learn more about how and where TEK can be incorporated into NPLCC actions and management decisions.  We may also need to update the Science/ TEK Strategy  and the Implementation Plan based on lessons learned with these projects. </a:t>
            </a:r>
          </a:p>
          <a:p>
            <a:endParaRPr lang="en-US" dirty="0"/>
          </a:p>
          <a:p>
            <a:r>
              <a:rPr lang="en-US" dirty="0" smtClean="0"/>
              <a:t>Currently on our website are draft reports that National Wildlife Federation prepared </a:t>
            </a:r>
            <a:r>
              <a:rPr lang="en-US" dirty="0"/>
              <a:t>that compile literature and synthesize information about climate change effects and adaptation approaches for freshwater and for marine and coastal ecosystems in the entire range of the NPLCC</a:t>
            </a:r>
            <a:r>
              <a:rPr lang="en-US" dirty="0" smtClean="0"/>
              <a:t>.  They are in the process of preparing a similar report for terrestrial habitats. </a:t>
            </a:r>
          </a:p>
          <a:p>
            <a:endParaRPr lang="en-US" dirty="0"/>
          </a:p>
          <a:p>
            <a:r>
              <a:rPr lang="en-US" dirty="0" smtClean="0"/>
              <a:t>A cross –boundary data sharing workshop that will be held in Vancouver. B.C. was also supported.  The Alaska Coastal Rainforest Center hosted the first two workshops and this third workshop will build on the past efforts.  </a:t>
            </a:r>
          </a:p>
          <a:p>
            <a:endParaRPr lang="en-US" dirty="0"/>
          </a:p>
          <a:p>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9</a:t>
            </a:fld>
            <a:endParaRPr lang="en-US" dirty="0"/>
          </a:p>
        </p:txBody>
      </p:sp>
    </p:spTree>
    <p:extLst>
      <p:ext uri="{BB962C8B-B14F-4D97-AF65-F5344CB8AC3E}">
        <p14:creationId xmlns:p14="http://schemas.microsoft.com/office/powerpoint/2010/main" val="2197738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10</a:t>
            </a:fld>
            <a:endParaRPr lang="en-US" dirty="0"/>
          </a:p>
        </p:txBody>
      </p:sp>
    </p:spTree>
    <p:extLst>
      <p:ext uri="{BB962C8B-B14F-4D97-AF65-F5344CB8AC3E}">
        <p14:creationId xmlns:p14="http://schemas.microsoft.com/office/powerpoint/2010/main" val="21977386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3420" y="4379596"/>
            <a:ext cx="5547360" cy="4726305"/>
          </a:xfrm>
        </p:spPr>
        <p:txBody>
          <a:bodyPr/>
          <a:lstStyle/>
          <a:p>
            <a:r>
              <a:rPr lang="en-US" dirty="0"/>
              <a:t>The Science/TEK Strategy includes Key parts - Guiding Principles and Priority Topics</a:t>
            </a:r>
          </a:p>
          <a:p>
            <a:endParaRPr lang="en-US" dirty="0"/>
          </a:p>
          <a:p>
            <a:r>
              <a:rPr lang="en-US" dirty="0"/>
              <a:t>Guiding Principles:</a:t>
            </a:r>
          </a:p>
          <a:p>
            <a:pPr marL="171414" indent="-171414">
              <a:buFont typeface="Arial" pitchFamily="34" charset="0"/>
              <a:buChar char="•"/>
            </a:pPr>
            <a:r>
              <a:rPr lang="en-US" dirty="0"/>
              <a:t>They are not ties to specific Priority Topics but  encompass a variety of approaches that can be used to address an identified information or support gap.</a:t>
            </a:r>
          </a:p>
          <a:p>
            <a:pPr marL="171414" indent="-171414">
              <a:buFont typeface="Arial" pitchFamily="34" charset="0"/>
              <a:buChar char="•"/>
            </a:pPr>
            <a:r>
              <a:rPr lang="en-US" dirty="0"/>
              <a:t>They  will be important in the annual planning work</a:t>
            </a:r>
          </a:p>
          <a:p>
            <a:pPr marL="171414" indent="-171414">
              <a:buFont typeface="Arial" pitchFamily="34" charset="0"/>
              <a:buChar char="•"/>
            </a:pPr>
            <a:r>
              <a:rPr lang="en-US" dirty="0"/>
              <a:t>The first guiding principle recognizes the importance of the NPLCC assisting with the development of adaptation and mitigation response actions  and having a direct management link.</a:t>
            </a:r>
          </a:p>
          <a:p>
            <a:pPr marL="171414" indent="-171414">
              <a:buFont typeface="Arial" pitchFamily="34" charset="0"/>
              <a:buChar char="•"/>
            </a:pPr>
            <a:r>
              <a:rPr lang="en-US" dirty="0"/>
              <a:t>The second strategy recognizes the large amount of data and information that already exists and the need for the NPLCC to facilitate coordination, collaboration, capacity building, and developing tools for decision-makers, versus focusing on new data collections.</a:t>
            </a:r>
          </a:p>
          <a:p>
            <a:pPr marL="171414" indent="-171414">
              <a:buFont typeface="Arial" pitchFamily="34" charset="0"/>
              <a:buChar char="•"/>
            </a:pPr>
            <a:r>
              <a:rPr lang="en-US" dirty="0"/>
              <a:t>TEK is recognized as equally important as western science.  The NPLCC will help identify and promote opportunities to use TEK where desired by Tribes and First Nations.</a:t>
            </a:r>
          </a:p>
          <a:p>
            <a:pPr marL="171414" indent="-171414">
              <a:buFont typeface="Arial" pitchFamily="34" charset="0"/>
              <a:buChar char="•"/>
            </a:pPr>
            <a:r>
              <a:rPr lang="en-US" dirty="0"/>
              <a:t>The NPLCC has a large number of different ecosystems and addressing the connections and interactions is important.</a:t>
            </a:r>
          </a:p>
          <a:p>
            <a:r>
              <a:rPr lang="en-US" dirty="0"/>
              <a:t> </a:t>
            </a:r>
          </a:p>
          <a:p>
            <a:r>
              <a:rPr lang="en-US" dirty="0" smtClean="0"/>
              <a:t>Priority Topics:</a:t>
            </a:r>
          </a:p>
          <a:p>
            <a:pPr marL="171414" indent="-171414">
              <a:buFont typeface="Arial" pitchFamily="34" charset="0"/>
              <a:buChar char="•"/>
            </a:pPr>
            <a:r>
              <a:rPr lang="en-US" dirty="0" smtClean="0"/>
              <a:t>The first 3 Priority Topics focus in the NPLCCs  three general ecosystems – freshwater/riparian, marine/coastal, and forests</a:t>
            </a:r>
          </a:p>
          <a:p>
            <a:pPr marL="171414" indent="-171414">
              <a:buFont typeface="Arial" pitchFamily="34" charset="0"/>
              <a:buChar char="•"/>
            </a:pPr>
            <a:r>
              <a:rPr lang="en-US" dirty="0" smtClean="0"/>
              <a:t>Anadromous fish were selected as a priority topic because of their cultural and economic importance</a:t>
            </a:r>
          </a:p>
          <a:p>
            <a:pPr marL="171414" indent="-171414">
              <a:buFont typeface="Arial" pitchFamily="34" charset="0"/>
              <a:buChar char="•"/>
            </a:pPr>
            <a:r>
              <a:rPr lang="en-US" dirty="0" smtClean="0"/>
              <a:t>The last priority topic focuses on invasive species, diseases, pests and their effects on biological communities  in all the ecosystems. </a:t>
            </a:r>
          </a:p>
          <a:p>
            <a:pPr marL="171414" indent="-171414">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11</a:t>
            </a:fld>
            <a:endParaRPr lang="en-US" dirty="0"/>
          </a:p>
        </p:txBody>
      </p:sp>
    </p:spTree>
    <p:extLst>
      <p:ext uri="{BB962C8B-B14F-4D97-AF65-F5344CB8AC3E}">
        <p14:creationId xmlns:p14="http://schemas.microsoft.com/office/powerpoint/2010/main" val="12141203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3420" y="4379596"/>
            <a:ext cx="5547360" cy="4726305"/>
          </a:xfrm>
        </p:spPr>
        <p:txBody>
          <a:bodyPr/>
          <a:lstStyle/>
          <a:p>
            <a:r>
              <a:rPr lang="en-US" dirty="0"/>
              <a:t>The Science/TEK Strategy includes Key parts - Guiding Principles and Priority Topics</a:t>
            </a:r>
          </a:p>
          <a:p>
            <a:endParaRPr lang="en-US" dirty="0"/>
          </a:p>
          <a:p>
            <a:r>
              <a:rPr lang="en-US" dirty="0"/>
              <a:t>Guiding Principles:</a:t>
            </a:r>
          </a:p>
          <a:p>
            <a:pPr marL="171414" indent="-171414">
              <a:buFont typeface="Arial" pitchFamily="34" charset="0"/>
              <a:buChar char="•"/>
            </a:pPr>
            <a:r>
              <a:rPr lang="en-US" dirty="0"/>
              <a:t>They are not ties to specific Priority Topics but  encompass a variety of approaches that can be used to address an identified information or support gap.</a:t>
            </a:r>
          </a:p>
          <a:p>
            <a:pPr marL="171414" indent="-171414">
              <a:buFont typeface="Arial" pitchFamily="34" charset="0"/>
              <a:buChar char="•"/>
            </a:pPr>
            <a:r>
              <a:rPr lang="en-US" dirty="0"/>
              <a:t>They  will be important in the annual planning work</a:t>
            </a:r>
          </a:p>
          <a:p>
            <a:pPr marL="171414" indent="-171414">
              <a:buFont typeface="Arial" pitchFamily="34" charset="0"/>
              <a:buChar char="•"/>
            </a:pPr>
            <a:r>
              <a:rPr lang="en-US" dirty="0"/>
              <a:t>The first guiding principle recognizes the importance of the NPLCC assisting with the development of adaptation and mitigation response actions  and having a direct management link.</a:t>
            </a:r>
          </a:p>
          <a:p>
            <a:pPr marL="171414" indent="-171414">
              <a:buFont typeface="Arial" pitchFamily="34" charset="0"/>
              <a:buChar char="•"/>
            </a:pPr>
            <a:r>
              <a:rPr lang="en-US" dirty="0"/>
              <a:t>The second strategy recognizes the large amount of data and information that already exists and the need for the NPLCC to facilitate coordination, collaboration, capacity building, and developing tools for decision-makers, versus focusing on new data collections.</a:t>
            </a:r>
          </a:p>
          <a:p>
            <a:pPr marL="171414" indent="-171414">
              <a:buFont typeface="Arial" pitchFamily="34" charset="0"/>
              <a:buChar char="•"/>
            </a:pPr>
            <a:r>
              <a:rPr lang="en-US" dirty="0"/>
              <a:t>TEK is recognized as equally important as western science.  The NPLCC will help identify and promote opportunities to use TEK where desired by Tribes and First Nations.</a:t>
            </a:r>
          </a:p>
          <a:p>
            <a:pPr marL="171414" indent="-171414">
              <a:buFont typeface="Arial" pitchFamily="34" charset="0"/>
              <a:buChar char="•"/>
            </a:pPr>
            <a:r>
              <a:rPr lang="en-US" dirty="0"/>
              <a:t>The NPLCC has a large number of different ecosystems and addressing the connections and interactions is important.</a:t>
            </a:r>
          </a:p>
          <a:p>
            <a:r>
              <a:rPr lang="en-US" dirty="0"/>
              <a:t> </a:t>
            </a:r>
          </a:p>
          <a:p>
            <a:r>
              <a:rPr lang="en-US" dirty="0" smtClean="0"/>
              <a:t>Priority Topics:</a:t>
            </a:r>
          </a:p>
          <a:p>
            <a:pPr marL="171414" indent="-171414">
              <a:buFont typeface="Arial" pitchFamily="34" charset="0"/>
              <a:buChar char="•"/>
            </a:pPr>
            <a:r>
              <a:rPr lang="en-US" dirty="0" smtClean="0"/>
              <a:t>The first 3 Priority Topics focus in the NPLCCs  three general ecosystems – freshwater/riparian, marine/coastal, and forests</a:t>
            </a:r>
          </a:p>
          <a:p>
            <a:pPr marL="171414" indent="-171414">
              <a:buFont typeface="Arial" pitchFamily="34" charset="0"/>
              <a:buChar char="•"/>
            </a:pPr>
            <a:r>
              <a:rPr lang="en-US" dirty="0" smtClean="0"/>
              <a:t>Anadromous fish were selected as a priority topic because of their cultural and economic importance</a:t>
            </a:r>
          </a:p>
          <a:p>
            <a:pPr marL="171414" indent="-171414">
              <a:buFont typeface="Arial" pitchFamily="34" charset="0"/>
              <a:buChar char="•"/>
            </a:pPr>
            <a:r>
              <a:rPr lang="en-US" dirty="0" smtClean="0"/>
              <a:t>The last priority topic focuses on invasive species, diseases, pests and their effects on biological communities  in all the ecosystems. </a:t>
            </a:r>
          </a:p>
          <a:p>
            <a:pPr marL="171414" indent="-171414">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12</a:t>
            </a:fld>
            <a:endParaRPr lang="en-US" dirty="0"/>
          </a:p>
        </p:txBody>
      </p:sp>
    </p:spTree>
    <p:extLst>
      <p:ext uri="{BB962C8B-B14F-4D97-AF65-F5344CB8AC3E}">
        <p14:creationId xmlns:p14="http://schemas.microsoft.com/office/powerpoint/2010/main" val="12141203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3420" y="4379596"/>
            <a:ext cx="5547360" cy="4726305"/>
          </a:xfrm>
        </p:spPr>
        <p:txBody>
          <a:bodyPr/>
          <a:lstStyle/>
          <a:p>
            <a:r>
              <a:rPr lang="en-US" dirty="0"/>
              <a:t>The Science/TEK Strategy includes Key parts - Guiding Principles and Priority Topics</a:t>
            </a:r>
          </a:p>
          <a:p>
            <a:endParaRPr lang="en-US" dirty="0"/>
          </a:p>
          <a:p>
            <a:r>
              <a:rPr lang="en-US" dirty="0"/>
              <a:t>Guiding Principles:</a:t>
            </a:r>
          </a:p>
          <a:p>
            <a:pPr marL="171414" indent="-171414">
              <a:buFont typeface="Arial" pitchFamily="34" charset="0"/>
              <a:buChar char="•"/>
            </a:pPr>
            <a:r>
              <a:rPr lang="en-US" dirty="0"/>
              <a:t>They are not ties to specific Priority Topics but  encompass a variety of approaches that can be used to address an identified information or support gap.</a:t>
            </a:r>
          </a:p>
          <a:p>
            <a:pPr marL="171414" indent="-171414">
              <a:buFont typeface="Arial" pitchFamily="34" charset="0"/>
              <a:buChar char="•"/>
            </a:pPr>
            <a:r>
              <a:rPr lang="en-US" dirty="0"/>
              <a:t>They  will be important in the annual planning work</a:t>
            </a:r>
          </a:p>
          <a:p>
            <a:pPr marL="171414" indent="-171414">
              <a:buFont typeface="Arial" pitchFamily="34" charset="0"/>
              <a:buChar char="•"/>
            </a:pPr>
            <a:r>
              <a:rPr lang="en-US" dirty="0"/>
              <a:t>The first guiding principle recognizes the importance of the NPLCC assisting with the development of adaptation and mitigation response actions  and having a direct management link.</a:t>
            </a:r>
          </a:p>
          <a:p>
            <a:pPr marL="171414" indent="-171414">
              <a:buFont typeface="Arial" pitchFamily="34" charset="0"/>
              <a:buChar char="•"/>
            </a:pPr>
            <a:r>
              <a:rPr lang="en-US" dirty="0"/>
              <a:t>The second strategy recognizes the large amount of data and information that already exists and the need for the NPLCC to facilitate coordination, collaboration, capacity building, and developing tools for decision-makers, versus focusing on new data collections.</a:t>
            </a:r>
          </a:p>
          <a:p>
            <a:pPr marL="171414" indent="-171414">
              <a:buFont typeface="Arial" pitchFamily="34" charset="0"/>
              <a:buChar char="•"/>
            </a:pPr>
            <a:r>
              <a:rPr lang="en-US" dirty="0"/>
              <a:t>TEK is recognized as equally important as western science.  The NPLCC will help identify and promote opportunities to use TEK where desired by Tribes and First Nations.</a:t>
            </a:r>
          </a:p>
          <a:p>
            <a:pPr marL="171414" indent="-171414">
              <a:buFont typeface="Arial" pitchFamily="34" charset="0"/>
              <a:buChar char="•"/>
            </a:pPr>
            <a:r>
              <a:rPr lang="en-US" dirty="0"/>
              <a:t>The NPLCC has a large number of different ecosystems and addressing the connections and interactions is important.</a:t>
            </a:r>
          </a:p>
          <a:p>
            <a:r>
              <a:rPr lang="en-US" dirty="0"/>
              <a:t> </a:t>
            </a:r>
          </a:p>
          <a:p>
            <a:r>
              <a:rPr lang="en-US" dirty="0" smtClean="0"/>
              <a:t>Priority Topics:</a:t>
            </a:r>
          </a:p>
          <a:p>
            <a:pPr marL="171414" indent="-171414">
              <a:buFont typeface="Arial" pitchFamily="34" charset="0"/>
              <a:buChar char="•"/>
            </a:pPr>
            <a:r>
              <a:rPr lang="en-US" dirty="0" smtClean="0"/>
              <a:t>The first 3 Priority Topics focus in the NPLCCs  three general ecosystems – freshwater/riparian, marine/coastal, and forests</a:t>
            </a:r>
          </a:p>
          <a:p>
            <a:pPr marL="171414" indent="-171414">
              <a:buFont typeface="Arial" pitchFamily="34" charset="0"/>
              <a:buChar char="•"/>
            </a:pPr>
            <a:r>
              <a:rPr lang="en-US" dirty="0" smtClean="0"/>
              <a:t>Anadromous fish were selected as a priority topic because of their cultural and economic importance</a:t>
            </a:r>
          </a:p>
          <a:p>
            <a:pPr marL="171414" indent="-171414">
              <a:buFont typeface="Arial" pitchFamily="34" charset="0"/>
              <a:buChar char="•"/>
            </a:pPr>
            <a:r>
              <a:rPr lang="en-US" dirty="0" smtClean="0"/>
              <a:t>The last priority topic focuses on invasive species, diseases, pests and their effects on biological communities  in all the ecosystems. </a:t>
            </a:r>
          </a:p>
          <a:p>
            <a:pPr marL="171414" indent="-171414">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13</a:t>
            </a:fld>
            <a:endParaRPr lang="en-US" dirty="0"/>
          </a:p>
        </p:txBody>
      </p:sp>
    </p:spTree>
    <p:extLst>
      <p:ext uri="{BB962C8B-B14F-4D97-AF65-F5344CB8AC3E}">
        <p14:creationId xmlns:p14="http://schemas.microsoft.com/office/powerpoint/2010/main" val="12141203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3420" y="4379595"/>
            <a:ext cx="5547360" cy="2211705"/>
          </a:xfrm>
        </p:spPr>
        <p:txBody>
          <a:bodyPr/>
          <a:lstStyle/>
          <a:p>
            <a:endParaRPr lang="en-US" dirty="0" smtClean="0"/>
          </a:p>
        </p:txBody>
      </p:sp>
      <p:sp>
        <p:nvSpPr>
          <p:cNvPr id="4" name="Slide Number Placeholder 3"/>
          <p:cNvSpPr>
            <a:spLocks noGrp="1"/>
          </p:cNvSpPr>
          <p:nvPr>
            <p:ph type="sldNum" sz="quarter" idx="10"/>
          </p:nvPr>
        </p:nvSpPr>
        <p:spPr/>
        <p:txBody>
          <a:bodyPr/>
          <a:lstStyle/>
          <a:p>
            <a:fld id="{44569739-A6A1-4521-8889-ED85372E169D}" type="slidenum">
              <a:rPr lang="en-US" smtClean="0"/>
              <a:pPr/>
              <a:t>14</a:t>
            </a:fld>
            <a:endParaRPr lang="en-US" dirty="0"/>
          </a:p>
        </p:txBody>
      </p:sp>
    </p:spTree>
    <p:extLst>
      <p:ext uri="{BB962C8B-B14F-4D97-AF65-F5344CB8AC3E}">
        <p14:creationId xmlns:p14="http://schemas.microsoft.com/office/powerpoint/2010/main" val="2367196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3420" y="4379595"/>
            <a:ext cx="5547360" cy="2211705"/>
          </a:xfrm>
        </p:spPr>
        <p:txBody>
          <a:bodyPr/>
          <a:lstStyle/>
          <a:p>
            <a:endParaRPr lang="en-US" dirty="0" smtClean="0"/>
          </a:p>
        </p:txBody>
      </p:sp>
      <p:sp>
        <p:nvSpPr>
          <p:cNvPr id="4" name="Slide Number Placeholder 3"/>
          <p:cNvSpPr>
            <a:spLocks noGrp="1"/>
          </p:cNvSpPr>
          <p:nvPr>
            <p:ph type="sldNum" sz="quarter" idx="10"/>
          </p:nvPr>
        </p:nvSpPr>
        <p:spPr/>
        <p:txBody>
          <a:bodyPr/>
          <a:lstStyle/>
          <a:p>
            <a:fld id="{44569739-A6A1-4521-8889-ED85372E169D}" type="slidenum">
              <a:rPr lang="en-US" smtClean="0"/>
              <a:pPr/>
              <a:t>15</a:t>
            </a:fld>
            <a:endParaRPr lang="en-US" dirty="0"/>
          </a:p>
        </p:txBody>
      </p:sp>
    </p:spTree>
    <p:extLst>
      <p:ext uri="{BB962C8B-B14F-4D97-AF65-F5344CB8AC3E}">
        <p14:creationId xmlns:p14="http://schemas.microsoft.com/office/powerpoint/2010/main" val="20147679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3420" y="4379595"/>
            <a:ext cx="5547360" cy="2211705"/>
          </a:xfrm>
        </p:spPr>
        <p:txBody>
          <a:bodyPr/>
          <a:lstStyle/>
          <a:p>
            <a:endParaRPr lang="en-US" dirty="0" smtClean="0"/>
          </a:p>
        </p:txBody>
      </p:sp>
      <p:sp>
        <p:nvSpPr>
          <p:cNvPr id="4" name="Slide Number Placeholder 3"/>
          <p:cNvSpPr>
            <a:spLocks noGrp="1"/>
          </p:cNvSpPr>
          <p:nvPr>
            <p:ph type="sldNum" sz="quarter" idx="10"/>
          </p:nvPr>
        </p:nvSpPr>
        <p:spPr/>
        <p:txBody>
          <a:bodyPr/>
          <a:lstStyle/>
          <a:p>
            <a:fld id="{44569739-A6A1-4521-8889-ED85372E169D}" type="slidenum">
              <a:rPr lang="en-US" smtClean="0"/>
              <a:pPr/>
              <a:t>16</a:t>
            </a:fld>
            <a:endParaRPr lang="en-US" dirty="0"/>
          </a:p>
        </p:txBody>
      </p:sp>
    </p:spTree>
    <p:extLst>
      <p:ext uri="{BB962C8B-B14F-4D97-AF65-F5344CB8AC3E}">
        <p14:creationId xmlns:p14="http://schemas.microsoft.com/office/powerpoint/2010/main" val="20147679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3420" y="4379595"/>
            <a:ext cx="5547360" cy="2211705"/>
          </a:xfrm>
        </p:spPr>
        <p:txBody>
          <a:bodyPr/>
          <a:lstStyle/>
          <a:p>
            <a:endParaRPr lang="en-US" dirty="0" smtClean="0"/>
          </a:p>
        </p:txBody>
      </p:sp>
      <p:sp>
        <p:nvSpPr>
          <p:cNvPr id="4" name="Slide Number Placeholder 3"/>
          <p:cNvSpPr>
            <a:spLocks noGrp="1"/>
          </p:cNvSpPr>
          <p:nvPr>
            <p:ph type="sldNum" sz="quarter" idx="10"/>
          </p:nvPr>
        </p:nvSpPr>
        <p:spPr/>
        <p:txBody>
          <a:bodyPr/>
          <a:lstStyle/>
          <a:p>
            <a:fld id="{44569739-A6A1-4521-8889-ED85372E169D}" type="slidenum">
              <a:rPr lang="en-US" smtClean="0"/>
              <a:pPr/>
              <a:t>17</a:t>
            </a:fld>
            <a:endParaRPr lang="en-US" dirty="0"/>
          </a:p>
        </p:txBody>
      </p:sp>
    </p:spTree>
    <p:extLst>
      <p:ext uri="{BB962C8B-B14F-4D97-AF65-F5344CB8AC3E}">
        <p14:creationId xmlns:p14="http://schemas.microsoft.com/office/powerpoint/2010/main" val="20147679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3420" y="4379595"/>
            <a:ext cx="5547360" cy="2211705"/>
          </a:xfrm>
        </p:spPr>
        <p:txBody>
          <a:bodyPr/>
          <a:lstStyle/>
          <a:p>
            <a:endParaRPr lang="en-US" dirty="0" smtClean="0"/>
          </a:p>
        </p:txBody>
      </p:sp>
      <p:sp>
        <p:nvSpPr>
          <p:cNvPr id="4" name="Slide Number Placeholder 3"/>
          <p:cNvSpPr>
            <a:spLocks noGrp="1"/>
          </p:cNvSpPr>
          <p:nvPr>
            <p:ph type="sldNum" sz="quarter" idx="10"/>
          </p:nvPr>
        </p:nvSpPr>
        <p:spPr/>
        <p:txBody>
          <a:bodyPr/>
          <a:lstStyle/>
          <a:p>
            <a:fld id="{44569739-A6A1-4521-8889-ED85372E169D}" type="slidenum">
              <a:rPr lang="en-US" smtClean="0"/>
              <a:pPr/>
              <a:t>18</a:t>
            </a:fld>
            <a:endParaRPr lang="en-US" dirty="0"/>
          </a:p>
        </p:txBody>
      </p:sp>
    </p:spTree>
    <p:extLst>
      <p:ext uri="{BB962C8B-B14F-4D97-AF65-F5344CB8AC3E}">
        <p14:creationId xmlns:p14="http://schemas.microsoft.com/office/powerpoint/2010/main" val="20147679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604317C-1983-4203-9516-5627890C632B}" type="slidenum">
              <a:rPr lang="en-US">
                <a:solidFill>
                  <a:prstClr val="black"/>
                </a:solidFill>
              </a:rPr>
              <a:pPr>
                <a:defRPr/>
              </a:pPr>
              <a:t>19</a:t>
            </a:fld>
            <a:endParaRPr lang="en-US">
              <a:solidFill>
                <a:prstClr val="black"/>
              </a:solidFill>
            </a:endParaRPr>
          </a:p>
        </p:txBody>
      </p:sp>
    </p:spTree>
    <p:extLst>
      <p:ext uri="{BB962C8B-B14F-4D97-AF65-F5344CB8AC3E}">
        <p14:creationId xmlns:p14="http://schemas.microsoft.com/office/powerpoint/2010/main" val="2111457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604317C-1983-4203-9516-5627890C632B}" type="slidenum">
              <a:rPr lang="en-US">
                <a:solidFill>
                  <a:prstClr val="black"/>
                </a:solidFill>
              </a:rPr>
              <a:pPr>
                <a:defRPr/>
              </a:pPr>
              <a:t>21</a:t>
            </a:fld>
            <a:endParaRPr lang="en-US">
              <a:solidFill>
                <a:prstClr val="black"/>
              </a:solidFill>
            </a:endParaRPr>
          </a:p>
        </p:txBody>
      </p:sp>
    </p:spTree>
    <p:extLst>
      <p:ext uri="{BB962C8B-B14F-4D97-AF65-F5344CB8AC3E}">
        <p14:creationId xmlns:p14="http://schemas.microsoft.com/office/powerpoint/2010/main" val="2111457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2042093-98A6-4FF5-89D7-49E2AEEAD5D3}" type="datetimeFigureOut">
              <a:rPr lang="en-US" smtClean="0"/>
              <a:pPr/>
              <a:t>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2519962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042093-98A6-4FF5-89D7-49E2AEEAD5D3}" type="datetimeFigureOut">
              <a:rPr lang="en-US" smtClean="0"/>
              <a:pPr/>
              <a:t>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416629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042093-98A6-4FF5-89D7-49E2AEEAD5D3}" type="datetimeFigureOut">
              <a:rPr lang="en-US" smtClean="0"/>
              <a:pPr/>
              <a:t>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847930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2042093-98A6-4FF5-89D7-49E2AEEAD5D3}" type="datetimeFigureOut">
              <a:rPr lang="en-US" smtClean="0"/>
              <a:pPr/>
              <a:t>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1855355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2042093-98A6-4FF5-89D7-49E2AEEAD5D3}" type="datetimeFigureOut">
              <a:rPr lang="en-US" smtClean="0"/>
              <a:pPr/>
              <a:t>3/1/2017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266137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042093-98A6-4FF5-89D7-49E2AEEAD5D3}" type="datetimeFigureOut">
              <a:rPr lang="en-US" smtClean="0"/>
              <a:pPr/>
              <a:t>3/1/2017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15993667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042093-98A6-4FF5-89D7-49E2AEEAD5D3}" type="datetimeFigureOut">
              <a:rPr lang="en-US" smtClean="0"/>
              <a:pPr/>
              <a:t>3/1/2017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22651240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042093-98A6-4FF5-89D7-49E2AEEAD5D3}" type="datetimeFigureOut">
              <a:rPr lang="en-US" smtClean="0"/>
              <a:pPr/>
              <a:t>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750985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042093-98A6-4FF5-89D7-49E2AEEAD5D3}" type="datetimeFigureOut">
              <a:rPr lang="en-US" smtClean="0"/>
              <a:pPr/>
              <a:t>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4830966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042093-98A6-4FF5-89D7-49E2AEEAD5D3}" type="datetimeFigureOut">
              <a:rPr lang="en-US" smtClean="0"/>
              <a:pPr/>
              <a:t>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233989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042093-98A6-4FF5-89D7-49E2AEEAD5D3}" type="datetimeFigureOut">
              <a:rPr lang="en-US" smtClean="0"/>
              <a:pPr/>
              <a:t>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2654418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4000" b="1">
              <a:solidFill>
                <a:prstClr val="white"/>
              </a:solidFill>
            </a:endParaRPr>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4000" b="1">
              <a:solidFill>
                <a:prstClr val="white"/>
              </a:solidFill>
            </a:endParaRPr>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4000" b="1">
              <a:solidFill>
                <a:prstClr val="white"/>
              </a:solidFill>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defRPr/>
            </a:pPr>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defRPr/>
            </a:pPr>
            <a:endParaRPr lang="en-US">
              <a:solidFill>
                <a:srgbClr val="EBDDC3"/>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pPr>
              <a:defRPr/>
            </a:pPr>
            <a:fld id="{2CC1DF81-2671-4625-AC42-2F420EB2D25C}" type="slidenum">
              <a:rPr lang="en-US" smtClean="0">
                <a:solidFill>
                  <a:srgbClr val="EBDDC3"/>
                </a:solidFill>
              </a:rPr>
              <a:pPr>
                <a:defRPr/>
              </a:pPr>
              <a:t>‹#›</a:t>
            </a:fld>
            <a:endParaRPr lang="en-US">
              <a:solidFill>
                <a:srgbClr val="EBDDC3"/>
              </a:solidFill>
            </a:endParaRPr>
          </a:p>
        </p:txBody>
      </p:sp>
    </p:spTree>
    <p:extLst>
      <p:ext uri="{BB962C8B-B14F-4D97-AF65-F5344CB8AC3E}">
        <p14:creationId xmlns:p14="http://schemas.microsoft.com/office/powerpoint/2010/main" val="3851160676"/>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pPr>
              <a:defRPr/>
            </a:pPr>
            <a:endParaRPr lang="en-US">
              <a:solidFill>
                <a:srgbClr val="775F55"/>
              </a:solidFill>
            </a:endParaRPr>
          </a:p>
        </p:txBody>
      </p:sp>
      <p:sp>
        <p:nvSpPr>
          <p:cNvPr id="5" name="Footer Placeholder 4"/>
          <p:cNvSpPr>
            <a:spLocks noGrp="1"/>
          </p:cNvSpPr>
          <p:nvPr>
            <p:ph type="ftr" sz="quarter" idx="11"/>
          </p:nvPr>
        </p:nvSpPr>
        <p:spPr/>
        <p:txBody>
          <a:bodyPr/>
          <a:lstStyle/>
          <a:p>
            <a:pPr>
              <a:defRPr/>
            </a:pPr>
            <a:endParaRPr lang="en-US">
              <a:solidFill>
                <a:srgbClr val="775F55"/>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pPr>
              <a:defRPr/>
            </a:pPr>
            <a:fld id="{F92DE43B-E021-46C7-BB4D-C1BF04ABBB15}" type="slidenum">
              <a:rPr lang="en-US" smtClean="0"/>
              <a:pPr>
                <a:defRPr/>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102272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4000" b="1">
              <a:solidFill>
                <a:prstClr val="white"/>
              </a:solidFill>
            </a:endParaRPr>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4000" b="1">
              <a:solidFill>
                <a:prstClr val="white"/>
              </a:solidFill>
            </a:endParaRPr>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4000" b="1">
              <a:solidFill>
                <a:prstClr val="white"/>
              </a:solidFill>
            </a:endParaRP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pPr>
              <a:defRPr/>
            </a:pPr>
            <a:endParaRPr lang="en-US">
              <a:solidFill>
                <a:srgbClr val="775F55"/>
              </a:solidFill>
            </a:endParaRPr>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defRPr/>
            </a:pPr>
            <a:fld id="{CE53CA68-A3BB-4A49-8EA4-A338D552E28E}" type="slidenum">
              <a:rPr lang="en-US" smtClean="0"/>
              <a:pPr>
                <a:defRPr/>
              </a:pPr>
              <a:t>‹#›</a:t>
            </a:fld>
            <a:endParaRPr lang="en-US"/>
          </a:p>
        </p:txBody>
      </p:sp>
      <p:sp>
        <p:nvSpPr>
          <p:cNvPr id="14" name="Footer Placeholder 13"/>
          <p:cNvSpPr>
            <a:spLocks noGrp="1"/>
          </p:cNvSpPr>
          <p:nvPr>
            <p:ph type="ftr" sz="quarter" idx="12"/>
          </p:nvPr>
        </p:nvSpPr>
        <p:spPr/>
        <p:txBody>
          <a:bodyPr/>
          <a:lstStyle/>
          <a:p>
            <a:pPr>
              <a:defRPr/>
            </a:pPr>
            <a:endParaRPr lang="en-US">
              <a:solidFill>
                <a:srgbClr val="775F55"/>
              </a:solidFill>
            </a:endParaRPr>
          </a:p>
        </p:txBody>
      </p:sp>
    </p:spTree>
    <p:extLst>
      <p:ext uri="{BB962C8B-B14F-4D97-AF65-F5344CB8AC3E}">
        <p14:creationId xmlns:p14="http://schemas.microsoft.com/office/powerpoint/2010/main" val="4226514394"/>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pPr>
              <a:defRPr/>
            </a:pPr>
            <a:endParaRPr lang="en-US">
              <a:solidFill>
                <a:srgbClr val="775F55"/>
              </a:solidFill>
            </a:endParaRPr>
          </a:p>
        </p:txBody>
      </p:sp>
      <p:sp>
        <p:nvSpPr>
          <p:cNvPr id="10" name="Slide Number Placeholder 9"/>
          <p:cNvSpPr>
            <a:spLocks noGrp="1"/>
          </p:cNvSpPr>
          <p:nvPr>
            <p:ph type="sldNum" sz="quarter" idx="16"/>
          </p:nvPr>
        </p:nvSpPr>
        <p:spPr/>
        <p:txBody>
          <a:bodyPr rtlCol="0"/>
          <a:lstStyle/>
          <a:p>
            <a:pPr>
              <a:defRPr/>
            </a:pPr>
            <a:fld id="{FE6630A7-5CA4-434D-8EE5-1F6924E5AE09}" type="slidenum">
              <a:rPr lang="en-US" smtClean="0"/>
              <a:pPr>
                <a:defRPr/>
              </a:pPr>
              <a:t>‹#›</a:t>
            </a:fld>
            <a:endParaRPr lang="en-US"/>
          </a:p>
        </p:txBody>
      </p:sp>
      <p:sp>
        <p:nvSpPr>
          <p:cNvPr id="12" name="Footer Placeholder 11"/>
          <p:cNvSpPr>
            <a:spLocks noGrp="1"/>
          </p:cNvSpPr>
          <p:nvPr>
            <p:ph type="ftr" sz="quarter" idx="17"/>
          </p:nvPr>
        </p:nvSpPr>
        <p:spPr/>
        <p:txBody>
          <a:bodyPr rtlCol="0"/>
          <a:lstStyle/>
          <a:p>
            <a:pPr>
              <a:defRPr/>
            </a:pPr>
            <a:endParaRPr lang="en-US">
              <a:solidFill>
                <a:srgbClr val="775F55"/>
              </a:solidFill>
            </a:endParaRPr>
          </a:p>
        </p:txBody>
      </p:sp>
    </p:spTree>
    <p:extLst>
      <p:ext uri="{BB962C8B-B14F-4D97-AF65-F5344CB8AC3E}">
        <p14:creationId xmlns:p14="http://schemas.microsoft.com/office/powerpoint/2010/main" val="488730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pPr>
              <a:defRPr/>
            </a:pPr>
            <a:endParaRPr lang="en-US">
              <a:solidFill>
                <a:srgbClr val="775F55"/>
              </a:solidFill>
            </a:endParaRPr>
          </a:p>
        </p:txBody>
      </p:sp>
      <p:sp>
        <p:nvSpPr>
          <p:cNvPr id="12" name="Slide Number Placeholder 11"/>
          <p:cNvSpPr>
            <a:spLocks noGrp="1"/>
          </p:cNvSpPr>
          <p:nvPr>
            <p:ph type="sldNum" sz="quarter" idx="16"/>
          </p:nvPr>
        </p:nvSpPr>
        <p:spPr/>
        <p:txBody>
          <a:bodyPr rtlCol="0"/>
          <a:lstStyle/>
          <a:p>
            <a:pPr>
              <a:defRPr/>
            </a:pPr>
            <a:fld id="{39103F82-705F-4524-A14F-CE319656C10E}" type="slidenum">
              <a:rPr lang="en-US" smtClean="0"/>
              <a:pPr>
                <a:defRPr/>
              </a:pPr>
              <a:t>‹#›</a:t>
            </a:fld>
            <a:endParaRPr lang="en-US"/>
          </a:p>
        </p:txBody>
      </p:sp>
      <p:sp>
        <p:nvSpPr>
          <p:cNvPr id="14" name="Footer Placeholder 13"/>
          <p:cNvSpPr>
            <a:spLocks noGrp="1"/>
          </p:cNvSpPr>
          <p:nvPr>
            <p:ph type="ftr" sz="quarter" idx="17"/>
          </p:nvPr>
        </p:nvSpPr>
        <p:spPr/>
        <p:txBody>
          <a:bodyPr rtlCol="0"/>
          <a:lstStyle/>
          <a:p>
            <a:pPr>
              <a:defRPr/>
            </a:pPr>
            <a:endParaRPr lang="en-US">
              <a:solidFill>
                <a:srgbClr val="775F55"/>
              </a:solidFill>
            </a:endParaRPr>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202492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endParaRPr lang="en-US">
              <a:solidFill>
                <a:srgbClr val="775F55"/>
              </a:solidFill>
            </a:endParaRPr>
          </a:p>
        </p:txBody>
      </p:sp>
      <p:sp>
        <p:nvSpPr>
          <p:cNvPr id="4" name="Footer Placeholder 3"/>
          <p:cNvSpPr>
            <a:spLocks noGrp="1"/>
          </p:cNvSpPr>
          <p:nvPr>
            <p:ph type="ftr" sz="quarter" idx="11"/>
          </p:nvPr>
        </p:nvSpPr>
        <p:spPr/>
        <p:txBody>
          <a:bodyPr/>
          <a:lstStyle/>
          <a:p>
            <a:pPr>
              <a:defRPr/>
            </a:pPr>
            <a:endParaRPr lang="en-US">
              <a:solidFill>
                <a:srgbClr val="775F55"/>
              </a:solidFill>
            </a:endParaRPr>
          </a:p>
        </p:txBody>
      </p:sp>
      <p:sp>
        <p:nvSpPr>
          <p:cNvPr id="5" name="Slide Number Placeholder 4"/>
          <p:cNvSpPr>
            <a:spLocks noGrp="1"/>
          </p:cNvSpPr>
          <p:nvPr>
            <p:ph type="sldNum" sz="quarter" idx="12"/>
          </p:nvPr>
        </p:nvSpPr>
        <p:spPr/>
        <p:txBody>
          <a:bodyPr/>
          <a:lstStyle>
            <a:lvl1pPr>
              <a:defRPr>
                <a:solidFill>
                  <a:srgbClr val="FFFFFF"/>
                </a:solidFill>
              </a:defRPr>
            </a:lvl1pPr>
          </a:lstStyle>
          <a:p>
            <a:pPr>
              <a:defRPr/>
            </a:pPr>
            <a:fld id="{C7CD1913-CB96-4103-8508-1AE755D3B22B}" type="slidenum">
              <a:rPr lang="en-US" smtClean="0"/>
              <a:pPr>
                <a:defRPr/>
              </a:pPr>
              <a:t>‹#›</a:t>
            </a:fld>
            <a:endParaRPr lang="en-US"/>
          </a:p>
        </p:txBody>
      </p:sp>
    </p:spTree>
    <p:extLst>
      <p:ext uri="{BB962C8B-B14F-4D97-AF65-F5344CB8AC3E}">
        <p14:creationId xmlns:p14="http://schemas.microsoft.com/office/powerpoint/2010/main" val="38533858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solidFill>
                <a:srgbClr val="775F55"/>
              </a:solidFill>
            </a:endParaRPr>
          </a:p>
        </p:txBody>
      </p:sp>
      <p:sp>
        <p:nvSpPr>
          <p:cNvPr id="3" name="Footer Placeholder 2"/>
          <p:cNvSpPr>
            <a:spLocks noGrp="1"/>
          </p:cNvSpPr>
          <p:nvPr>
            <p:ph type="ftr" sz="quarter" idx="11"/>
          </p:nvPr>
        </p:nvSpPr>
        <p:spPr/>
        <p:txBody>
          <a:bodyPr/>
          <a:lstStyle/>
          <a:p>
            <a:pPr>
              <a:defRPr/>
            </a:pPr>
            <a:endParaRPr lang="en-US">
              <a:solidFill>
                <a:srgbClr val="775F55"/>
              </a:solidFill>
            </a:endParaRP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pPr>
              <a:defRPr/>
            </a:pPr>
            <a:fld id="{5B8B75F3-F14F-4DFA-AF89-686EE26B3980}" type="slidenum">
              <a:rPr lang="en-US" smtClean="0">
                <a:solidFill>
                  <a:srgbClr val="775F55"/>
                </a:solidFill>
              </a:rPr>
              <a:pPr>
                <a:defRPr/>
              </a:pPr>
              <a:t>‹#›</a:t>
            </a:fld>
            <a:endParaRPr lang="en-US">
              <a:solidFill>
                <a:srgbClr val="775F55"/>
              </a:solidFill>
            </a:endParaRPr>
          </a:p>
        </p:txBody>
      </p:sp>
    </p:spTree>
    <p:extLst>
      <p:ext uri="{BB962C8B-B14F-4D97-AF65-F5344CB8AC3E}">
        <p14:creationId xmlns:p14="http://schemas.microsoft.com/office/powerpoint/2010/main" val="31418628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a:defRPr/>
            </a:pPr>
            <a:endParaRPr lang="en-US">
              <a:solidFill>
                <a:srgbClr val="775F55"/>
              </a:solidFill>
            </a:endParaRPr>
          </a:p>
        </p:txBody>
      </p:sp>
      <p:sp>
        <p:nvSpPr>
          <p:cNvPr id="6" name="Footer Placeholder 5"/>
          <p:cNvSpPr>
            <a:spLocks noGrp="1"/>
          </p:cNvSpPr>
          <p:nvPr>
            <p:ph type="ftr" sz="quarter" idx="11"/>
          </p:nvPr>
        </p:nvSpPr>
        <p:spPr/>
        <p:txBody>
          <a:bodyPr/>
          <a:lstStyle/>
          <a:p>
            <a:pPr>
              <a:defRPr/>
            </a:pPr>
            <a:endParaRPr lang="en-US">
              <a:solidFill>
                <a:srgbClr val="775F55"/>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pPr>
              <a:defRPr/>
            </a:pPr>
            <a:fld id="{8C03A5D9-0256-4608-A66F-4DF863982B20}" type="slidenum">
              <a:rPr lang="en-US" smtClean="0"/>
              <a:pPr>
                <a:defRPr/>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0720478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4000" b="1">
              <a:solidFill>
                <a:prstClr val="white"/>
              </a:solidFill>
            </a:endParaRPr>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4000" b="1">
              <a:solidFill>
                <a:prstClr val="white"/>
              </a:solidFill>
            </a:endParaRPr>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4000" b="1">
              <a:solidFill>
                <a:prstClr val="white"/>
              </a:solidFill>
            </a:endParaRPr>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4000" b="1">
              <a:solidFill>
                <a:prstClr val="white"/>
              </a:solidFill>
            </a:endParaRPr>
          </a:p>
        </p:txBody>
      </p:sp>
      <p:sp>
        <p:nvSpPr>
          <p:cNvPr id="12" name="Date Placeholder 11"/>
          <p:cNvSpPr>
            <a:spLocks noGrp="1"/>
          </p:cNvSpPr>
          <p:nvPr>
            <p:ph type="dt" sz="half" idx="10"/>
          </p:nvPr>
        </p:nvSpPr>
        <p:spPr>
          <a:xfrm>
            <a:off x="6248400" y="6248400"/>
            <a:ext cx="2667000" cy="365125"/>
          </a:xfrm>
        </p:spPr>
        <p:txBody>
          <a:bodyPr rtlCol="0"/>
          <a:lstStyle/>
          <a:p>
            <a:pPr>
              <a:defRPr/>
            </a:pPr>
            <a:endParaRPr lang="en-US">
              <a:solidFill>
                <a:srgbClr val="775F55"/>
              </a:solidFill>
            </a:endParaRPr>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defRPr/>
            </a:pPr>
            <a:fld id="{5FC73E57-6491-4930-9636-D109F0372C5E}" type="slidenum">
              <a:rPr lang="en-US" smtClean="0"/>
              <a:pPr>
                <a:defRPr/>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pPr>
              <a:defRPr/>
            </a:pPr>
            <a:endParaRPr lang="en-US">
              <a:solidFill>
                <a:srgbClr val="775F55"/>
              </a:solidFill>
            </a:endParaRPr>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692353751"/>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solidFill>
                <a:srgbClr val="775F55"/>
              </a:solidFill>
            </a:endParaRPr>
          </a:p>
        </p:txBody>
      </p:sp>
      <p:sp>
        <p:nvSpPr>
          <p:cNvPr id="5" name="Footer Placeholder 4"/>
          <p:cNvSpPr>
            <a:spLocks noGrp="1"/>
          </p:cNvSpPr>
          <p:nvPr>
            <p:ph type="ftr" sz="quarter" idx="11"/>
          </p:nvPr>
        </p:nvSpPr>
        <p:spPr/>
        <p:txBody>
          <a:bodyPr/>
          <a:lstStyle/>
          <a:p>
            <a:pPr>
              <a:defRPr/>
            </a:pPr>
            <a:endParaRPr lang="en-US">
              <a:solidFill>
                <a:srgbClr val="775F55"/>
              </a:solidFill>
            </a:endParaRPr>
          </a:p>
        </p:txBody>
      </p:sp>
      <p:sp>
        <p:nvSpPr>
          <p:cNvPr id="6" name="Slide Number Placeholder 5"/>
          <p:cNvSpPr>
            <a:spLocks noGrp="1"/>
          </p:cNvSpPr>
          <p:nvPr>
            <p:ph type="sldNum" sz="quarter" idx="12"/>
          </p:nvPr>
        </p:nvSpPr>
        <p:spPr/>
        <p:txBody>
          <a:bodyPr/>
          <a:lstStyle/>
          <a:p>
            <a:pPr>
              <a:defRPr/>
            </a:pPr>
            <a:fld id="{7EFBDB21-9921-4DCD-9589-C10111782CDF}" type="slidenum">
              <a:rPr lang="en-US" smtClean="0"/>
              <a:pPr>
                <a:defRPr/>
              </a:pPr>
              <a:t>‹#›</a:t>
            </a:fld>
            <a:endParaRPr lang="en-US"/>
          </a:p>
        </p:txBody>
      </p:sp>
    </p:spTree>
    <p:extLst>
      <p:ext uri="{BB962C8B-B14F-4D97-AF65-F5344CB8AC3E}">
        <p14:creationId xmlns:p14="http://schemas.microsoft.com/office/powerpoint/2010/main" val="29108838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pPr>
              <a:defRPr/>
            </a:pPr>
            <a:endParaRPr lang="en-US">
              <a:solidFill>
                <a:srgbClr val="775F55"/>
              </a:solidFill>
            </a:endParaRPr>
          </a:p>
        </p:txBody>
      </p:sp>
      <p:sp>
        <p:nvSpPr>
          <p:cNvPr id="5" name="Footer Placeholder 4"/>
          <p:cNvSpPr>
            <a:spLocks noGrp="1"/>
          </p:cNvSpPr>
          <p:nvPr>
            <p:ph type="ftr" sz="quarter" idx="11"/>
          </p:nvPr>
        </p:nvSpPr>
        <p:spPr>
          <a:xfrm>
            <a:off x="457201" y="6248207"/>
            <a:ext cx="5573483" cy="365125"/>
          </a:xfrm>
        </p:spPr>
        <p:txBody>
          <a:bodyPr/>
          <a:lstStyle/>
          <a:p>
            <a:pPr>
              <a:defRPr/>
            </a:pPr>
            <a:endParaRPr lang="en-US">
              <a:solidFill>
                <a:srgbClr val="775F55"/>
              </a:solidFill>
            </a:endParaRPr>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4000" b="1">
              <a:solidFill>
                <a:prstClr val="white"/>
              </a:solidFill>
            </a:endParaRPr>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4000" b="1">
              <a:solidFill>
                <a:prstClr val="white"/>
              </a:solidFill>
            </a:endParaRPr>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4000" b="1">
              <a:solidFill>
                <a:prstClr val="white"/>
              </a:solidFill>
            </a:endParaRPr>
          </a:p>
        </p:txBody>
      </p:sp>
      <p:sp>
        <p:nvSpPr>
          <p:cNvPr id="6" name="Slide Number Placeholder 5"/>
          <p:cNvSpPr>
            <a:spLocks noGrp="1"/>
          </p:cNvSpPr>
          <p:nvPr>
            <p:ph type="sldNum" sz="quarter" idx="12"/>
          </p:nvPr>
        </p:nvSpPr>
        <p:spPr>
          <a:xfrm rot="5400000">
            <a:off x="5989638" y="144462"/>
            <a:ext cx="533400" cy="244476"/>
          </a:xfrm>
        </p:spPr>
        <p:txBody>
          <a:bodyPr/>
          <a:lstStyle/>
          <a:p>
            <a:pPr>
              <a:defRPr/>
            </a:pPr>
            <a:fld id="{CADE49CB-3B6F-425D-B134-6AADB64EE185}" type="slidenum">
              <a:rPr lang="en-US" smtClean="0"/>
              <a:pPr>
                <a:defRPr/>
              </a:pPr>
              <a:t>‹#›</a:t>
            </a:fld>
            <a:endParaRPr lang="en-US"/>
          </a:p>
        </p:txBody>
      </p:sp>
    </p:spTree>
    <p:extLst>
      <p:ext uri="{BB962C8B-B14F-4D97-AF65-F5344CB8AC3E}">
        <p14:creationId xmlns:p14="http://schemas.microsoft.com/office/powerpoint/2010/main" val="3735225389"/>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042093-98A6-4FF5-89D7-49E2AEEAD5D3}" type="datetimeFigureOut">
              <a:rPr lang="en-US" smtClean="0"/>
              <a:pPr/>
              <a:t>3/1/2017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1006703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pPr fontAlgn="base">
              <a:spcBef>
                <a:spcPct val="0"/>
              </a:spcBef>
              <a:spcAft>
                <a:spcPct val="0"/>
              </a:spcAft>
              <a:defRPr/>
            </a:pPr>
            <a:endParaRPr lang="en-US" b="1">
              <a:solidFill>
                <a:srgbClr val="775F55"/>
              </a:solidFill>
              <a:latin typeface="Calibri" pitchFamily="34" charset="0"/>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pPr fontAlgn="base">
              <a:spcBef>
                <a:spcPct val="0"/>
              </a:spcBef>
              <a:spcAft>
                <a:spcPct val="0"/>
              </a:spcAft>
              <a:defRPr/>
            </a:pPr>
            <a:endParaRPr lang="en-US" b="1">
              <a:solidFill>
                <a:srgbClr val="775F55"/>
              </a:solidFill>
              <a:latin typeface="Calibri" pitchFamily="34" charset="0"/>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4000" b="1">
              <a:solidFill>
                <a:prstClr val="white"/>
              </a:solidFill>
            </a:endParaRPr>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4000" b="1">
              <a:solidFill>
                <a:prstClr val="white"/>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4000" b="1">
              <a:solidFill>
                <a:prstClr val="white"/>
              </a:solidFill>
            </a:endParaRPr>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fontAlgn="base">
              <a:spcBef>
                <a:spcPct val="0"/>
              </a:spcBef>
              <a:spcAft>
                <a:spcPct val="0"/>
              </a:spcAft>
              <a:defRPr/>
            </a:pPr>
            <a:fld id="{98143549-966D-4752-A703-79A3798F1004}" type="slidenum">
              <a:rPr lang="en-US" smtClean="0">
                <a:latin typeface="Calibri" pitchFamily="34" charset="0"/>
              </a:rPr>
              <a:pPr fontAlgn="base">
                <a:spcBef>
                  <a:spcPct val="0"/>
                </a:spcBef>
                <a:spcAft>
                  <a:spcPct val="0"/>
                </a:spcAft>
                <a:defRPr/>
              </a:pPr>
              <a:t>‹#›</a:t>
            </a:fld>
            <a:endParaRPr lang="en-US">
              <a:latin typeface="Calibri" pitchFamily="34" charset="0"/>
            </a:endParaRPr>
          </a:p>
        </p:txBody>
      </p:sp>
    </p:spTree>
    <p:extLst>
      <p:ext uri="{BB962C8B-B14F-4D97-AF65-F5344CB8AC3E}">
        <p14:creationId xmlns:p14="http://schemas.microsoft.com/office/powerpoint/2010/main" val="13296245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5.jpeg"/><Relationship Id="rId7"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image" Target="../media/image5.jpeg"/><Relationship Id="rId4" Type="http://schemas.openxmlformats.org/officeDocument/2006/relationships/image" Target="../media/image16.png"/><Relationship Id="rId9" Type="http://schemas.openxmlformats.org/officeDocument/2006/relationships/image" Target="../media/image19.jpe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8.xml"/><Relationship Id="rId5" Type="http://schemas.openxmlformats.org/officeDocument/2006/relationships/image" Target="../media/image24.jpe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4.jpe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image" Target="../media/image39.jpeg"/><Relationship Id="rId3" Type="http://schemas.openxmlformats.org/officeDocument/2006/relationships/image" Target="../media/image31.jpeg"/><Relationship Id="rId7" Type="http://schemas.openxmlformats.org/officeDocument/2006/relationships/image" Target="../media/image33.jpeg"/><Relationship Id="rId12" Type="http://schemas.openxmlformats.org/officeDocument/2006/relationships/image" Target="../media/image38.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37.jpeg"/><Relationship Id="rId5" Type="http://schemas.openxmlformats.org/officeDocument/2006/relationships/image" Target="../media/image5.jpeg"/><Relationship Id="rId15" Type="http://schemas.openxmlformats.org/officeDocument/2006/relationships/image" Target="../media/image41.png"/><Relationship Id="rId10" Type="http://schemas.openxmlformats.org/officeDocument/2006/relationships/image" Target="../media/image36.jpeg"/><Relationship Id="rId4" Type="http://schemas.openxmlformats.org/officeDocument/2006/relationships/image" Target="../media/image32.png"/><Relationship Id="rId9" Type="http://schemas.openxmlformats.org/officeDocument/2006/relationships/image" Target="../media/image35.jpeg"/><Relationship Id="rId14" Type="http://schemas.openxmlformats.org/officeDocument/2006/relationships/image" Target="../media/image40.png"/></Relationships>
</file>

<file path=ppt/slides/_rels/slide14.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5.jpeg"/><Relationship Id="rId7"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11.png"/><Relationship Id="rId9" Type="http://schemas.openxmlformats.org/officeDocument/2006/relationships/image" Target="../media/image46.jpeg"/></Relationships>
</file>

<file path=ppt/slides/_rels/slide1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4286771"/>
            <a:ext cx="3095806" cy="2058711"/>
          </a:xfrm>
          <a:prstGeom prst="rect">
            <a:avLst/>
          </a:prstGeom>
          <a:ln w="3175">
            <a:solidFill>
              <a:schemeClr val="tx1"/>
            </a:solidFill>
          </a:ln>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06293" y="3568462"/>
            <a:ext cx="2646048" cy="1395790"/>
          </a:xfrm>
          <a:prstGeom prst="rect">
            <a:avLst/>
          </a:prstGeom>
          <a:ln w="3175">
            <a:solidFill>
              <a:schemeClr val="tx1"/>
            </a:solidFill>
          </a:ln>
        </p:spPr>
      </p:pic>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9" name="Picture 8" descr="D:\Users\arobertson\Pictures\Redwood-tree-and-hikers(NPLCC).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19987" y="4851947"/>
            <a:ext cx="4306026" cy="830997"/>
          </a:xfrm>
          <a:prstGeom prst="rect">
            <a:avLst/>
          </a:prstGeom>
          <a:noFill/>
        </p:spPr>
        <p:txBody>
          <a:bodyPr wrap="square" rtlCol="0">
            <a:spAutoFit/>
          </a:bodyPr>
          <a:lstStyle/>
          <a:p>
            <a:pPr algn="ctr"/>
            <a:r>
              <a:rPr lang="en-US" sz="2400" b="1" dirty="0" smtClean="0">
                <a:solidFill>
                  <a:srgbClr val="990000"/>
                </a:solidFill>
              </a:rPr>
              <a:t> </a:t>
            </a:r>
          </a:p>
          <a:p>
            <a:pPr algn="ctr"/>
            <a:r>
              <a:rPr lang="en-US" sz="2400" b="1" dirty="0" smtClean="0">
                <a:solidFill>
                  <a:srgbClr val="990000"/>
                </a:solidFill>
              </a:rPr>
              <a:t>March 1, 2017</a:t>
            </a:r>
            <a:endParaRPr lang="en-US" sz="2400" b="1" dirty="0"/>
          </a:p>
        </p:txBody>
      </p:sp>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77000" y="1114241"/>
            <a:ext cx="2515471" cy="1886603"/>
          </a:xfrm>
          <a:prstGeom prst="rect">
            <a:avLst/>
          </a:prstGeom>
          <a:ln w="3175">
            <a:solidFill>
              <a:schemeClr val="tx1"/>
            </a:solidFill>
          </a:ln>
        </p:spPr>
      </p:pic>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80840" y="2209800"/>
            <a:ext cx="2478125" cy="1697586"/>
          </a:xfrm>
          <a:prstGeom prst="rect">
            <a:avLst/>
          </a:prstGeom>
          <a:ln w="3175">
            <a:solidFill>
              <a:schemeClr val="tx1"/>
            </a:solidFill>
          </a:ln>
        </p:spPr>
      </p:pic>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95686" y="5230073"/>
            <a:ext cx="2356654" cy="1569569"/>
          </a:xfrm>
          <a:prstGeom prst="rect">
            <a:avLst/>
          </a:prstGeom>
          <a:ln w="3175">
            <a:solidFill>
              <a:schemeClr val="tx1"/>
            </a:solidFill>
          </a:ln>
        </p:spPr>
      </p:pic>
      <p:sp>
        <p:nvSpPr>
          <p:cNvPr id="13" name="TextBox 12"/>
          <p:cNvSpPr txBox="1"/>
          <p:nvPr/>
        </p:nvSpPr>
        <p:spPr>
          <a:xfrm>
            <a:off x="-267104" y="2085013"/>
            <a:ext cx="4989394" cy="2554545"/>
          </a:xfrm>
          <a:prstGeom prst="rect">
            <a:avLst/>
          </a:prstGeom>
          <a:noFill/>
        </p:spPr>
        <p:txBody>
          <a:bodyPr wrap="square" rtlCol="0">
            <a:spAutoFit/>
          </a:bodyPr>
          <a:lstStyle/>
          <a:p>
            <a:pPr algn="ctr"/>
            <a:r>
              <a:rPr lang="en-US" sz="3200" b="1" dirty="0" smtClean="0">
                <a:solidFill>
                  <a:srgbClr val="990000"/>
                </a:solidFill>
              </a:rPr>
              <a:t>Who we are</a:t>
            </a:r>
          </a:p>
          <a:p>
            <a:pPr algn="ctr"/>
            <a:r>
              <a:rPr lang="en-US" sz="3200" b="1" dirty="0" smtClean="0">
                <a:solidFill>
                  <a:srgbClr val="990000"/>
                </a:solidFill>
              </a:rPr>
              <a:t>Where we work</a:t>
            </a:r>
          </a:p>
          <a:p>
            <a:pPr algn="ctr"/>
            <a:r>
              <a:rPr lang="en-US" sz="3200" b="1" dirty="0" smtClean="0">
                <a:solidFill>
                  <a:srgbClr val="990000"/>
                </a:solidFill>
              </a:rPr>
              <a:t>What we do</a:t>
            </a:r>
          </a:p>
          <a:p>
            <a:pPr algn="ctr"/>
            <a:r>
              <a:rPr lang="en-US" sz="3200" b="1" dirty="0" smtClean="0">
                <a:solidFill>
                  <a:srgbClr val="990000"/>
                </a:solidFill>
              </a:rPr>
              <a:t>Local and network news</a:t>
            </a:r>
          </a:p>
          <a:p>
            <a:pPr algn="ctr"/>
            <a:endParaRPr lang="en-US" sz="3200" b="1" dirty="0" smtClean="0">
              <a:solidFill>
                <a:srgbClr val="990000"/>
              </a:solidFill>
            </a:endParaRPr>
          </a:p>
        </p:txBody>
      </p:sp>
      <p:pic>
        <p:nvPicPr>
          <p:cNvPr id="18" name="Picture 17" descr="nplcc-logo.png"/>
          <p:cNvPicPr>
            <a:picLocks noChangeAspect="1"/>
          </p:cNvPicPr>
          <p:nvPr/>
        </p:nvPicPr>
        <p:blipFill>
          <a:blip r:embed="rId9" cstate="print"/>
          <a:stretch>
            <a:fillRect/>
          </a:stretch>
        </p:blipFill>
        <p:spPr>
          <a:xfrm>
            <a:off x="381000" y="41716"/>
            <a:ext cx="3116966" cy="1558483"/>
          </a:xfrm>
          <a:prstGeom prst="rect">
            <a:avLst/>
          </a:prstGeom>
        </p:spPr>
      </p:pic>
    </p:spTree>
    <p:extLst>
      <p:ext uri="{BB962C8B-B14F-4D97-AF65-F5344CB8AC3E}">
        <p14:creationId xmlns:p14="http://schemas.microsoft.com/office/powerpoint/2010/main" val="914617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Grp="1" noChangeAspect="1" noChangeArrowheads="1"/>
          </p:cNvPicPr>
          <p:nvPr/>
        </p:nvPicPr>
        <p:blipFill rotWithShape="1">
          <a:blip r:embed="rId3" cstate="print"/>
          <a:srcRect l="6179" t="2952" r="4254" b="3542"/>
          <a:stretch/>
        </p:blipFill>
        <p:spPr bwMode="auto">
          <a:xfrm rot="21275902">
            <a:off x="-195818" y="1047599"/>
            <a:ext cx="3720117" cy="5620534"/>
          </a:xfrm>
          <a:prstGeom prst="rect">
            <a:avLst/>
          </a:prstGeom>
          <a:noFill/>
          <a:ln w="9525">
            <a:noFill/>
            <a:miter lim="800000"/>
            <a:headEnd/>
            <a:tailEnd/>
          </a:ln>
          <a:effectLst/>
        </p:spPr>
      </p:pic>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180"/>
          <a:stretch/>
        </p:blipFill>
        <p:spPr bwMode="auto">
          <a:xfrm>
            <a:off x="3803073" y="-37911"/>
            <a:ext cx="5340927" cy="894608"/>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2"/>
          <p:cNvSpPr>
            <a:spLocks noGrp="1"/>
          </p:cNvSpPr>
          <p:nvPr>
            <p:ph idx="1"/>
          </p:nvPr>
        </p:nvSpPr>
        <p:spPr bwMode="auto">
          <a:xfrm>
            <a:off x="3724090" y="1524000"/>
            <a:ext cx="5413664" cy="5105400"/>
          </a:xfrm>
          <a:prstGeom prst="rect">
            <a:avLst/>
          </a:prstGeom>
          <a:noFill/>
          <a:ln w="9525">
            <a:noFill/>
            <a:miter lim="800000"/>
            <a:headEnd/>
            <a:tailEnd/>
          </a:ln>
        </p:spPr>
        <p:txBody>
          <a:bodyPr>
            <a:normAutofit fontScale="92500" lnSpcReduction="10000"/>
          </a:bodyPr>
          <a:lstStyle/>
          <a:p>
            <a:pPr>
              <a:buFont typeface="Wingdings" panose="05000000000000000000" pitchFamily="2" charset="2"/>
              <a:buChar char="Ø"/>
            </a:pPr>
            <a:r>
              <a:rPr lang="en-US" sz="2600" dirty="0" smtClean="0">
                <a:latin typeface="Arial" panose="020B0604020202020204" pitchFamily="34" charset="0"/>
                <a:cs typeface="Arial" panose="020B0604020202020204" pitchFamily="34" charset="0"/>
              </a:rPr>
              <a:t>Coastal temperate rainforest region</a:t>
            </a:r>
          </a:p>
          <a:p>
            <a:pPr>
              <a:buFont typeface="Wingdings" panose="05000000000000000000" pitchFamily="2" charset="2"/>
              <a:buChar char="Ø"/>
            </a:pPr>
            <a:endParaRPr lang="en-US" sz="1000" dirty="0" smtClean="0">
              <a:latin typeface="Arial" panose="020B0604020202020204" pitchFamily="34" charset="0"/>
              <a:cs typeface="Arial" panose="020B0604020202020204" pitchFamily="34" charset="0"/>
            </a:endParaRPr>
          </a:p>
          <a:p>
            <a:pPr>
              <a:buFont typeface="Wingdings" panose="05000000000000000000" pitchFamily="2" charset="2"/>
              <a:buChar char="Ø"/>
            </a:pPr>
            <a:r>
              <a:rPr lang="en-US" sz="2600" dirty="0" smtClean="0">
                <a:latin typeface="Arial" panose="020B0604020202020204" pitchFamily="34" charset="0"/>
                <a:cs typeface="Arial" panose="020B0604020202020204" pitchFamily="34" charset="0"/>
              </a:rPr>
              <a:t>Spans </a:t>
            </a:r>
            <a:r>
              <a:rPr lang="en-US" sz="2600" dirty="0">
                <a:latin typeface="Arial" panose="020B0604020202020204" pitchFamily="34" charset="0"/>
                <a:cs typeface="Arial" panose="020B0604020202020204" pitchFamily="34" charset="0"/>
              </a:rPr>
              <a:t>multiple agency, state, and international </a:t>
            </a:r>
            <a:r>
              <a:rPr lang="en-US" sz="2600" dirty="0" smtClean="0">
                <a:latin typeface="Arial" panose="020B0604020202020204" pitchFamily="34" charset="0"/>
                <a:cs typeface="Arial" panose="020B0604020202020204" pitchFamily="34" charset="0"/>
              </a:rPr>
              <a:t>boundaries</a:t>
            </a:r>
          </a:p>
          <a:p>
            <a:pPr>
              <a:buFont typeface="Wingdings" panose="05000000000000000000" pitchFamily="2" charset="2"/>
              <a:buChar char="Ø"/>
            </a:pPr>
            <a:endParaRPr lang="en-US" sz="1100" dirty="0" smtClean="0">
              <a:latin typeface="Arial" panose="020B0604020202020204" pitchFamily="34" charset="0"/>
              <a:cs typeface="Arial" panose="020B0604020202020204" pitchFamily="34" charset="0"/>
            </a:endParaRPr>
          </a:p>
          <a:p>
            <a:pPr>
              <a:buFont typeface="Wingdings" panose="05000000000000000000" pitchFamily="2" charset="2"/>
              <a:buChar char="Ø"/>
            </a:pPr>
            <a:r>
              <a:rPr lang="en-US" sz="2600" dirty="0" smtClean="0">
                <a:latin typeface="Arial" panose="020B0604020202020204" pitchFamily="34" charset="0"/>
                <a:cs typeface="Arial" panose="020B0604020202020204" pitchFamily="34" charset="0"/>
              </a:rPr>
              <a:t>Wide </a:t>
            </a:r>
            <a:r>
              <a:rPr lang="en-US" sz="2600" dirty="0">
                <a:latin typeface="Arial" panose="020B0604020202020204" pitchFamily="34" charset="0"/>
                <a:cs typeface="Arial" panose="020B0604020202020204" pitchFamily="34" charset="0"/>
              </a:rPr>
              <a:t>range of type and intensity of human land-use </a:t>
            </a:r>
            <a:r>
              <a:rPr lang="en-US" sz="2600" dirty="0" smtClean="0">
                <a:latin typeface="Arial" panose="020B0604020202020204" pitchFamily="34" charset="0"/>
                <a:cs typeface="Arial" panose="020B0604020202020204" pitchFamily="34" charset="0"/>
              </a:rPr>
              <a:t>activities</a:t>
            </a:r>
          </a:p>
          <a:p>
            <a:pPr>
              <a:buFont typeface="Wingdings" panose="05000000000000000000" pitchFamily="2" charset="2"/>
              <a:buChar char="Ø"/>
            </a:pPr>
            <a:endParaRPr lang="en-US" sz="1100" dirty="0">
              <a:latin typeface="Arial" panose="020B0604020202020204" pitchFamily="34" charset="0"/>
              <a:cs typeface="Arial" panose="020B0604020202020204" pitchFamily="34" charset="0"/>
            </a:endParaRPr>
          </a:p>
          <a:p>
            <a:pPr>
              <a:buFont typeface="Wingdings" panose="05000000000000000000" pitchFamily="2" charset="2"/>
              <a:buChar char="Ø"/>
            </a:pPr>
            <a:r>
              <a:rPr lang="en-US" sz="2600" dirty="0" smtClean="0">
                <a:latin typeface="Arial" panose="020B0604020202020204" pitchFamily="34" charset="0"/>
                <a:cs typeface="Arial" panose="020B0604020202020204" pitchFamily="34" charset="0"/>
              </a:rPr>
              <a:t>Rich and diverse array of natural and cultural resources</a:t>
            </a:r>
            <a:endParaRPr lang="en-US" sz="2600" dirty="0">
              <a:latin typeface="Arial" panose="020B0604020202020204" pitchFamily="34" charset="0"/>
              <a:cs typeface="Arial" panose="020B0604020202020204" pitchFamily="34" charset="0"/>
            </a:endParaRPr>
          </a:p>
          <a:p>
            <a:pPr>
              <a:buFont typeface="Wingdings" panose="05000000000000000000" pitchFamily="2" charset="2"/>
              <a:buChar char="Ø"/>
            </a:pPr>
            <a:endParaRPr lang="en-US" sz="1100" dirty="0" smtClean="0">
              <a:latin typeface="Arial" panose="020B0604020202020204" pitchFamily="34" charset="0"/>
              <a:cs typeface="Arial" panose="020B0604020202020204" pitchFamily="34" charset="0"/>
            </a:endParaRPr>
          </a:p>
          <a:p>
            <a:pPr>
              <a:buFont typeface="Wingdings" panose="05000000000000000000" pitchFamily="2" charset="2"/>
              <a:buChar char="Ø"/>
            </a:pPr>
            <a:r>
              <a:rPr lang="en-US" sz="2600" u="sng" dirty="0" smtClean="0">
                <a:latin typeface="Arial" panose="020B0604020202020204" pitchFamily="34" charset="0"/>
                <a:cs typeface="Arial" panose="020B0604020202020204" pitchFamily="34" charset="0"/>
              </a:rPr>
              <a:t>Alpine</a:t>
            </a:r>
            <a:r>
              <a:rPr lang="en-US" sz="2600" dirty="0" smtClean="0">
                <a:latin typeface="Arial" panose="020B0604020202020204" pitchFamily="34" charset="0"/>
                <a:cs typeface="Arial" panose="020B0604020202020204" pitchFamily="34" charset="0"/>
              </a:rPr>
              <a:t> </a:t>
            </a:r>
            <a:r>
              <a:rPr lang="en-US" sz="2600" dirty="0">
                <a:latin typeface="Arial" panose="020B0604020202020204" pitchFamily="34" charset="0"/>
                <a:cs typeface="Arial" panose="020B0604020202020204" pitchFamily="34" charset="0"/>
              </a:rPr>
              <a:t>areas at the </a:t>
            </a:r>
            <a:r>
              <a:rPr lang="en-US" sz="2600" dirty="0" smtClean="0">
                <a:latin typeface="Arial" panose="020B0604020202020204" pitchFamily="34" charset="0"/>
                <a:cs typeface="Arial" panose="020B0604020202020204" pitchFamily="34" charset="0"/>
              </a:rPr>
              <a:t>crests </a:t>
            </a:r>
            <a:r>
              <a:rPr lang="en-US" sz="2600" dirty="0">
                <a:latin typeface="Arial" panose="020B0604020202020204" pitchFamily="34" charset="0"/>
                <a:cs typeface="Arial" panose="020B0604020202020204" pitchFamily="34" charset="0"/>
              </a:rPr>
              <a:t>of coastal mountains across </a:t>
            </a:r>
            <a:r>
              <a:rPr lang="en-US" sz="2600" u="sng" dirty="0">
                <a:latin typeface="Arial" panose="020B0604020202020204" pitchFamily="34" charset="0"/>
                <a:cs typeface="Arial" panose="020B0604020202020204" pitchFamily="34" charset="0"/>
              </a:rPr>
              <a:t>subalpine</a:t>
            </a:r>
            <a:r>
              <a:rPr lang="en-US" sz="2600" dirty="0">
                <a:latin typeface="Arial" panose="020B0604020202020204" pitchFamily="34" charset="0"/>
                <a:cs typeface="Arial" panose="020B0604020202020204" pitchFamily="34" charset="0"/>
              </a:rPr>
              <a:t>, </a:t>
            </a:r>
            <a:r>
              <a:rPr lang="en-US" sz="2600" u="sng" dirty="0">
                <a:latin typeface="Arial" panose="020B0604020202020204" pitchFamily="34" charset="0"/>
                <a:cs typeface="Arial" panose="020B0604020202020204" pitchFamily="34" charset="0"/>
              </a:rPr>
              <a:t>montane</a:t>
            </a:r>
            <a:r>
              <a:rPr lang="en-US" sz="2600" dirty="0">
                <a:latin typeface="Arial" panose="020B0604020202020204" pitchFamily="34" charset="0"/>
                <a:cs typeface="Arial" panose="020B0604020202020204" pitchFamily="34" charset="0"/>
              </a:rPr>
              <a:t>, and </a:t>
            </a:r>
            <a:r>
              <a:rPr lang="en-US" sz="2600" u="sng" dirty="0">
                <a:latin typeface="Arial" panose="020B0604020202020204" pitchFamily="34" charset="0"/>
                <a:cs typeface="Arial" panose="020B0604020202020204" pitchFamily="34" charset="0"/>
              </a:rPr>
              <a:t>lowland </a:t>
            </a:r>
            <a:r>
              <a:rPr lang="en-US" sz="2600" dirty="0" smtClean="0">
                <a:latin typeface="Arial" panose="020B0604020202020204" pitchFamily="34" charset="0"/>
                <a:cs typeface="Arial" panose="020B0604020202020204" pitchFamily="34" charset="0"/>
              </a:rPr>
              <a:t>forests and nearshore </a:t>
            </a:r>
            <a:r>
              <a:rPr lang="en-US" sz="2600" u="sng" dirty="0">
                <a:latin typeface="Arial" panose="020B0604020202020204" pitchFamily="34" charset="0"/>
                <a:cs typeface="Arial" panose="020B0604020202020204" pitchFamily="34" charset="0"/>
              </a:rPr>
              <a:t>marine </a:t>
            </a:r>
            <a:r>
              <a:rPr lang="en-US" sz="2600" u="sng" dirty="0" smtClean="0">
                <a:latin typeface="Arial" panose="020B0604020202020204" pitchFamily="34" charset="0"/>
                <a:cs typeface="Arial" panose="020B0604020202020204" pitchFamily="34" charset="0"/>
              </a:rPr>
              <a:t>environment</a:t>
            </a:r>
            <a:endParaRPr lang="en-US" sz="2600" dirty="0" smtClean="0">
              <a:latin typeface="Arial" panose="020B0604020202020204" pitchFamily="34" charset="0"/>
              <a:cs typeface="Arial" panose="020B0604020202020204" pitchFamily="34" charset="0"/>
            </a:endParaRPr>
          </a:p>
          <a:p>
            <a:pPr marL="0" indent="0">
              <a:lnSpc>
                <a:spcPct val="120000"/>
              </a:lnSpc>
              <a:spcBef>
                <a:spcPts val="0"/>
              </a:spcBef>
              <a:spcAft>
                <a:spcPts val="600"/>
              </a:spcAft>
              <a:buNone/>
            </a:pPr>
            <a:endParaRPr lang="en-US" sz="1500" b="1" dirty="0" smtClean="0">
              <a:solidFill>
                <a:srgbClr val="990000"/>
              </a:solidFill>
            </a:endParaRPr>
          </a:p>
          <a:p>
            <a:pPr marL="0" indent="0">
              <a:lnSpc>
                <a:spcPct val="120000"/>
              </a:lnSpc>
              <a:spcBef>
                <a:spcPts val="0"/>
              </a:spcBef>
              <a:spcAft>
                <a:spcPts val="600"/>
              </a:spcAft>
              <a:buNone/>
            </a:pPr>
            <a:endParaRPr lang="en-US" sz="2400" dirty="0" smtClean="0"/>
          </a:p>
          <a:p>
            <a:pPr marL="0" indent="0">
              <a:lnSpc>
                <a:spcPct val="120000"/>
              </a:lnSpc>
              <a:spcBef>
                <a:spcPts val="0"/>
              </a:spcBef>
              <a:spcAft>
                <a:spcPts val="600"/>
              </a:spcAft>
              <a:buNone/>
            </a:pPr>
            <a:endParaRPr lang="en-US" sz="2700" dirty="0"/>
          </a:p>
        </p:txBody>
      </p:sp>
      <p:pic>
        <p:nvPicPr>
          <p:cNvPr id="102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200" y="-66486"/>
            <a:ext cx="2438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5962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3" y="-37911"/>
            <a:ext cx="5340927" cy="894608"/>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2"/>
          <p:cNvSpPr>
            <a:spLocks noGrp="1"/>
          </p:cNvSpPr>
          <p:nvPr>
            <p:ph idx="1"/>
          </p:nvPr>
        </p:nvSpPr>
        <p:spPr bwMode="auto">
          <a:xfrm>
            <a:off x="0" y="1676401"/>
            <a:ext cx="5791200" cy="4953000"/>
          </a:xfrm>
          <a:prstGeom prst="rect">
            <a:avLst/>
          </a:prstGeom>
          <a:noFill/>
          <a:ln w="9525">
            <a:noFill/>
            <a:miter lim="800000"/>
            <a:headEnd/>
            <a:tailEnd/>
          </a:ln>
        </p:spPr>
        <p:txBody>
          <a:bodyPr>
            <a:normAutofit/>
          </a:bodyPr>
          <a:lstStyle/>
          <a:p>
            <a:r>
              <a:rPr lang="en-US" sz="2800" b="1" dirty="0" smtClean="0"/>
              <a:t>Marine </a:t>
            </a:r>
            <a:r>
              <a:rPr lang="en-US" sz="2800" b="1" dirty="0"/>
              <a:t>Areas</a:t>
            </a:r>
            <a:endParaRPr lang="en-US" sz="2800" dirty="0"/>
          </a:p>
          <a:p>
            <a:pPr lvl="1"/>
            <a:r>
              <a:rPr lang="en-US" sz="2400" dirty="0"/>
              <a:t>Oceans increasing in </a:t>
            </a:r>
            <a:r>
              <a:rPr lang="en-US" sz="2400" dirty="0" smtClean="0"/>
              <a:t>acidity</a:t>
            </a:r>
            <a:endParaRPr lang="en-US" sz="2400" dirty="0"/>
          </a:p>
          <a:p>
            <a:pPr lvl="1"/>
            <a:r>
              <a:rPr lang="en-US" sz="2400" dirty="0"/>
              <a:t>Sea surface temperatures are </a:t>
            </a:r>
            <a:r>
              <a:rPr lang="en-US" sz="2400" dirty="0" smtClean="0"/>
              <a:t>rising</a:t>
            </a:r>
            <a:endParaRPr lang="en-US" sz="2400" dirty="0"/>
          </a:p>
          <a:p>
            <a:pPr lvl="1"/>
            <a:r>
              <a:rPr lang="en-US" sz="2400" dirty="0"/>
              <a:t>Increased storm intensity, extreme wave heights, coastal erosion</a:t>
            </a:r>
          </a:p>
          <a:p>
            <a:pPr lvl="1"/>
            <a:r>
              <a:rPr lang="en-US" sz="2400" dirty="0"/>
              <a:t>Rising sea levels, </a:t>
            </a:r>
            <a:r>
              <a:rPr lang="en-US" sz="2400" dirty="0" smtClean="0"/>
              <a:t>varies </a:t>
            </a:r>
            <a:r>
              <a:rPr lang="en-US" sz="2400" dirty="0"/>
              <a:t>by </a:t>
            </a:r>
            <a:r>
              <a:rPr lang="en-US" sz="2400" dirty="0" smtClean="0"/>
              <a:t>location</a:t>
            </a:r>
            <a:endParaRPr lang="en-US" sz="2400" dirty="0"/>
          </a:p>
          <a:p>
            <a:pPr lvl="1"/>
            <a:r>
              <a:rPr lang="en-US" sz="2400" dirty="0"/>
              <a:t>Increase in hypoxic events in the California Current </a:t>
            </a:r>
            <a:endParaRPr lang="en-US" sz="2400" dirty="0" smtClean="0"/>
          </a:p>
          <a:p>
            <a:pPr lvl="1"/>
            <a:r>
              <a:rPr lang="en-US" sz="2400" dirty="0" smtClean="0"/>
              <a:t>Species range shifts, altered phenology, invasives, disease</a:t>
            </a:r>
          </a:p>
          <a:p>
            <a:pPr lvl="1"/>
            <a:r>
              <a:rPr lang="en-US" sz="2400" dirty="0" smtClean="0"/>
              <a:t>Food chain impacts, plankton die offs</a:t>
            </a:r>
          </a:p>
          <a:p>
            <a:pPr lvl="1"/>
            <a:endParaRPr lang="en-US" sz="2400" dirty="0"/>
          </a:p>
          <a:p>
            <a:endParaRPr lang="en-US" sz="2600" dirty="0" smtClean="0"/>
          </a:p>
          <a:p>
            <a:endParaRPr lang="en-US" sz="4300" dirty="0" smtClean="0"/>
          </a:p>
          <a:p>
            <a:pPr marL="0" indent="0">
              <a:lnSpc>
                <a:spcPct val="120000"/>
              </a:lnSpc>
              <a:spcBef>
                <a:spcPts val="0"/>
              </a:spcBef>
              <a:spcAft>
                <a:spcPts val="600"/>
              </a:spcAft>
              <a:buNone/>
            </a:pPr>
            <a:endParaRPr lang="en-US" sz="1500" b="1" dirty="0" smtClean="0">
              <a:solidFill>
                <a:srgbClr val="990000"/>
              </a:solidFill>
            </a:endParaRPr>
          </a:p>
          <a:p>
            <a:pPr marL="0" indent="0">
              <a:lnSpc>
                <a:spcPct val="120000"/>
              </a:lnSpc>
              <a:spcBef>
                <a:spcPts val="0"/>
              </a:spcBef>
              <a:spcAft>
                <a:spcPts val="600"/>
              </a:spcAft>
              <a:buNone/>
            </a:pPr>
            <a:endParaRPr lang="en-US" sz="2400" dirty="0" smtClean="0"/>
          </a:p>
          <a:p>
            <a:pPr marL="0" indent="0">
              <a:lnSpc>
                <a:spcPct val="120000"/>
              </a:lnSpc>
              <a:spcBef>
                <a:spcPts val="0"/>
              </a:spcBef>
              <a:spcAft>
                <a:spcPts val="600"/>
              </a:spcAft>
              <a:buNone/>
            </a:pPr>
            <a:endParaRPr lang="en-US" sz="2700" dirty="0"/>
          </a:p>
        </p:txBody>
      </p:sp>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66486"/>
            <a:ext cx="2438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609600" y="762000"/>
            <a:ext cx="8229600" cy="1143000"/>
          </a:xfrm>
        </p:spPr>
        <p:txBody>
          <a:bodyPr>
            <a:normAutofit/>
          </a:bodyPr>
          <a:lstStyle/>
          <a:p>
            <a:r>
              <a:rPr lang="en-US" b="1" dirty="0" smtClean="0">
                <a:solidFill>
                  <a:srgbClr val="C00000"/>
                </a:solidFill>
              </a:rPr>
              <a:t>Major System Stressors</a:t>
            </a:r>
            <a:endParaRPr lang="en-US" b="1" dirty="0">
              <a:solidFill>
                <a:srgbClr val="C00000"/>
              </a:solidFill>
            </a:endParaRPr>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77707" y="1676401"/>
            <a:ext cx="3466293" cy="5029200"/>
          </a:xfrm>
          <a:prstGeom prst="rect">
            <a:avLst/>
          </a:prstGeom>
          <a:ln w="3175">
            <a:solidFill>
              <a:schemeClr val="tx1"/>
            </a:solidFill>
          </a:ln>
        </p:spPr>
      </p:pic>
    </p:spTree>
    <p:extLst>
      <p:ext uri="{BB962C8B-B14F-4D97-AF65-F5344CB8AC3E}">
        <p14:creationId xmlns:p14="http://schemas.microsoft.com/office/powerpoint/2010/main" val="3670039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 calcmode="lin" valueType="num">
                                      <p:cBhvr additive="base">
                                        <p:cTn id="7"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anim calcmode="lin" valueType="num">
                                      <p:cBhvr additive="base">
                                        <p:cTn id="11"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anim calcmode="lin" valueType="num">
                                      <p:cBhvr additive="base">
                                        <p:cTn id="15"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9">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anim calcmode="lin" valueType="num">
                                      <p:cBhvr additive="base">
                                        <p:cTn id="19"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anim calcmode="lin" valueType="num">
                                      <p:cBhvr additive="base">
                                        <p:cTn id="23" dur="500" fill="hold"/>
                                        <p:tgtEl>
                                          <p:spTgt spid="9">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9">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anim calcmode="lin" valueType="num">
                                      <p:cBhvr additive="base">
                                        <p:cTn id="27" dur="500" fill="hold"/>
                                        <p:tgtEl>
                                          <p:spTgt spid="9">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9">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9">
                                            <p:txEl>
                                              <p:pRg st="7" end="7"/>
                                            </p:txEl>
                                          </p:spTgt>
                                        </p:tgtEl>
                                        <p:attrNameLst>
                                          <p:attrName>style.visibility</p:attrName>
                                        </p:attrNameLst>
                                      </p:cBhvr>
                                      <p:to>
                                        <p:strVal val="visible"/>
                                      </p:to>
                                    </p:set>
                                    <p:anim calcmode="lin" valueType="num">
                                      <p:cBhvr additive="base">
                                        <p:cTn id="31" dur="500" fill="hold"/>
                                        <p:tgtEl>
                                          <p:spTgt spid="9">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3" y="-37911"/>
            <a:ext cx="5340927" cy="894608"/>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2"/>
          <p:cNvSpPr>
            <a:spLocks noGrp="1"/>
          </p:cNvSpPr>
          <p:nvPr>
            <p:ph idx="1"/>
          </p:nvPr>
        </p:nvSpPr>
        <p:spPr bwMode="auto">
          <a:xfrm>
            <a:off x="2438400" y="1598820"/>
            <a:ext cx="7086600" cy="5108160"/>
          </a:xfrm>
          <a:prstGeom prst="rect">
            <a:avLst/>
          </a:prstGeom>
          <a:noFill/>
          <a:ln w="9525">
            <a:noFill/>
            <a:miter lim="800000"/>
            <a:headEnd/>
            <a:tailEnd/>
          </a:ln>
        </p:spPr>
        <p:txBody>
          <a:bodyPr>
            <a:normAutofit fontScale="70000" lnSpcReduction="20000"/>
          </a:bodyPr>
          <a:lstStyle/>
          <a:p>
            <a:pPr>
              <a:spcAft>
                <a:spcPts val="600"/>
              </a:spcAft>
            </a:pPr>
            <a:r>
              <a:rPr lang="en-US" dirty="0" smtClean="0"/>
              <a:t>Annual </a:t>
            </a:r>
            <a:r>
              <a:rPr lang="en-US" dirty="0"/>
              <a:t>average temperatures </a:t>
            </a:r>
            <a:r>
              <a:rPr lang="en-US" dirty="0" smtClean="0"/>
              <a:t>increasing </a:t>
            </a:r>
            <a:endParaRPr lang="en-US" sz="2300" dirty="0"/>
          </a:p>
          <a:p>
            <a:pPr>
              <a:spcAft>
                <a:spcPts val="600"/>
              </a:spcAft>
            </a:pPr>
            <a:r>
              <a:rPr lang="en-US" dirty="0"/>
              <a:t>Reduced snowpack, earlier snowmelt, more intense rain</a:t>
            </a:r>
            <a:endParaRPr lang="en-US" sz="2300" dirty="0"/>
          </a:p>
          <a:p>
            <a:pPr>
              <a:spcAft>
                <a:spcPts val="600"/>
              </a:spcAft>
            </a:pPr>
            <a:r>
              <a:rPr lang="en-US" dirty="0"/>
              <a:t>Increased frequency and size of </a:t>
            </a:r>
            <a:r>
              <a:rPr lang="en-US" dirty="0" smtClean="0"/>
              <a:t>landslides</a:t>
            </a:r>
          </a:p>
          <a:p>
            <a:pPr>
              <a:spcAft>
                <a:spcPts val="600"/>
              </a:spcAft>
            </a:pPr>
            <a:r>
              <a:rPr lang="en-US" dirty="0" smtClean="0"/>
              <a:t>Wetter winters; increased </a:t>
            </a:r>
            <a:r>
              <a:rPr lang="en-US" dirty="0"/>
              <a:t>summer drought</a:t>
            </a:r>
            <a:endParaRPr lang="en-US" sz="2300" dirty="0"/>
          </a:p>
          <a:p>
            <a:pPr>
              <a:spcAft>
                <a:spcPts val="600"/>
              </a:spcAft>
            </a:pPr>
            <a:r>
              <a:rPr lang="en-US" dirty="0" smtClean="0"/>
              <a:t>Increased growing </a:t>
            </a:r>
            <a:r>
              <a:rPr lang="en-US" dirty="0"/>
              <a:t>seasons and frost-free </a:t>
            </a:r>
            <a:r>
              <a:rPr lang="en-US" dirty="0" smtClean="0"/>
              <a:t>periods</a:t>
            </a:r>
            <a:endParaRPr lang="en-US" sz="2300" dirty="0"/>
          </a:p>
          <a:p>
            <a:pPr>
              <a:spcAft>
                <a:spcPts val="600"/>
              </a:spcAft>
            </a:pPr>
            <a:r>
              <a:rPr lang="en-US" dirty="0"/>
              <a:t>Fire frequency and severity is increasing</a:t>
            </a:r>
            <a:endParaRPr lang="en-US" sz="2300" dirty="0"/>
          </a:p>
          <a:p>
            <a:pPr>
              <a:spcAft>
                <a:spcPts val="600"/>
              </a:spcAft>
            </a:pPr>
            <a:r>
              <a:rPr lang="en-US" dirty="0" smtClean="0"/>
              <a:t>Invasives, pests, and disease:</a:t>
            </a:r>
          </a:p>
          <a:p>
            <a:pPr lvl="1">
              <a:spcAft>
                <a:spcPts val="600"/>
              </a:spcAft>
            </a:pPr>
            <a:r>
              <a:rPr lang="en-US" dirty="0" smtClean="0"/>
              <a:t>Spruce </a:t>
            </a:r>
            <a:r>
              <a:rPr lang="en-US" dirty="0"/>
              <a:t>bark beetle, Swiss needle cast, </a:t>
            </a:r>
            <a:r>
              <a:rPr lang="en-US" dirty="0" smtClean="0"/>
              <a:t>sudden </a:t>
            </a:r>
            <a:r>
              <a:rPr lang="en-US" dirty="0"/>
              <a:t>oak death </a:t>
            </a:r>
            <a:endParaRPr lang="en-US" sz="1900" dirty="0"/>
          </a:p>
          <a:p>
            <a:pPr lvl="1">
              <a:spcAft>
                <a:spcPts val="600"/>
              </a:spcAft>
            </a:pPr>
            <a:r>
              <a:rPr lang="en-US" dirty="0"/>
              <a:t>Yellow-cedar decline is expanding</a:t>
            </a:r>
            <a:endParaRPr lang="en-US" sz="1900" dirty="0"/>
          </a:p>
          <a:p>
            <a:pPr lvl="1">
              <a:spcAft>
                <a:spcPts val="600"/>
              </a:spcAft>
            </a:pPr>
            <a:r>
              <a:rPr lang="en-US" dirty="0" smtClean="0"/>
              <a:t>Mountain </a:t>
            </a:r>
            <a:r>
              <a:rPr lang="en-US" dirty="0"/>
              <a:t>pine beetle </a:t>
            </a:r>
            <a:r>
              <a:rPr lang="en-US" dirty="0" smtClean="0"/>
              <a:t>risk increasing </a:t>
            </a:r>
            <a:endParaRPr lang="en-US" dirty="0"/>
          </a:p>
          <a:p>
            <a:pPr>
              <a:spcAft>
                <a:spcPts val="600"/>
              </a:spcAft>
            </a:pPr>
            <a:r>
              <a:rPr lang="en-US" dirty="0"/>
              <a:t>Habitat loss and transition </a:t>
            </a:r>
            <a:endParaRPr lang="en-US" sz="2300" dirty="0"/>
          </a:p>
          <a:p>
            <a:pPr>
              <a:spcAft>
                <a:spcPts val="600"/>
              </a:spcAft>
            </a:pPr>
            <a:r>
              <a:rPr lang="en-US" dirty="0"/>
              <a:t>Species </a:t>
            </a:r>
            <a:r>
              <a:rPr lang="en-US" dirty="0" smtClean="0"/>
              <a:t>phenology</a:t>
            </a:r>
            <a:r>
              <a:rPr lang="en-US" dirty="0"/>
              <a:t>, range shifts, and community composition. </a:t>
            </a:r>
            <a:endParaRPr lang="en-US" sz="2300" dirty="0"/>
          </a:p>
          <a:p>
            <a:pPr marL="457200" lvl="1" indent="0">
              <a:buNone/>
            </a:pPr>
            <a:endParaRPr lang="en-US" sz="2400" dirty="0" smtClean="0"/>
          </a:p>
          <a:p>
            <a:pPr lvl="1"/>
            <a:endParaRPr lang="en-US" sz="2400" dirty="0"/>
          </a:p>
          <a:p>
            <a:endParaRPr lang="en-US" sz="2600" dirty="0" smtClean="0"/>
          </a:p>
          <a:p>
            <a:endParaRPr lang="en-US" sz="4300" dirty="0" smtClean="0"/>
          </a:p>
          <a:p>
            <a:pPr marL="0" indent="0">
              <a:lnSpc>
                <a:spcPct val="120000"/>
              </a:lnSpc>
              <a:spcBef>
                <a:spcPts val="0"/>
              </a:spcBef>
              <a:spcAft>
                <a:spcPts val="600"/>
              </a:spcAft>
              <a:buNone/>
            </a:pPr>
            <a:endParaRPr lang="en-US" sz="1500" b="1" dirty="0" smtClean="0">
              <a:solidFill>
                <a:srgbClr val="990000"/>
              </a:solidFill>
            </a:endParaRPr>
          </a:p>
          <a:p>
            <a:pPr marL="0" indent="0">
              <a:lnSpc>
                <a:spcPct val="120000"/>
              </a:lnSpc>
              <a:spcBef>
                <a:spcPts val="0"/>
              </a:spcBef>
              <a:spcAft>
                <a:spcPts val="600"/>
              </a:spcAft>
              <a:buNone/>
            </a:pPr>
            <a:endParaRPr lang="en-US" sz="2400" dirty="0" smtClean="0"/>
          </a:p>
          <a:p>
            <a:pPr marL="0" indent="0">
              <a:lnSpc>
                <a:spcPct val="120000"/>
              </a:lnSpc>
              <a:spcBef>
                <a:spcPts val="0"/>
              </a:spcBef>
              <a:spcAft>
                <a:spcPts val="600"/>
              </a:spcAft>
              <a:buNone/>
            </a:pPr>
            <a:endParaRPr lang="en-US" sz="2700" dirty="0"/>
          </a:p>
        </p:txBody>
      </p:sp>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66486"/>
            <a:ext cx="2438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932545" y="685800"/>
            <a:ext cx="8229600" cy="1143000"/>
          </a:xfrm>
        </p:spPr>
        <p:txBody>
          <a:bodyPr/>
          <a:lstStyle/>
          <a:p>
            <a:r>
              <a:rPr lang="en-US" b="1" dirty="0" smtClean="0">
                <a:solidFill>
                  <a:srgbClr val="C00000"/>
                </a:solidFill>
              </a:rPr>
              <a:t>On Land</a:t>
            </a:r>
            <a:endParaRPr lang="en-US" b="1" dirty="0">
              <a:solidFill>
                <a:srgbClr val="C00000"/>
              </a:solidFill>
            </a:endParaRPr>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8600" y="1510467"/>
            <a:ext cx="2392078" cy="1579385"/>
          </a:xfrm>
          <a:prstGeom prst="rect">
            <a:avLst/>
          </a:prstGeom>
          <a:ln w="3175">
            <a:solidFill>
              <a:schemeClr val="tx1"/>
            </a:solidFill>
          </a:ln>
        </p:spPr>
      </p:pic>
      <p:pic>
        <p:nvPicPr>
          <p:cNvPr id="1027"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8200" y="3200400"/>
            <a:ext cx="2857500"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5065426"/>
            <a:ext cx="2230204" cy="1672653"/>
          </a:xfrm>
          <a:prstGeom prst="rect">
            <a:avLst/>
          </a:prstGeom>
        </p:spPr>
      </p:pic>
    </p:spTree>
    <p:extLst>
      <p:ext uri="{BB962C8B-B14F-4D97-AF65-F5344CB8AC3E}">
        <p14:creationId xmlns:p14="http://schemas.microsoft.com/office/powerpoint/2010/main" val="3415160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anim calcmode="lin" valueType="num">
                                      <p:cBhvr additive="base">
                                        <p:cTn id="11"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anim calcmode="lin" valueType="num">
                                      <p:cBhvr additive="base">
                                        <p:cTn id="15"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9">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anim calcmode="lin" valueType="num">
                                      <p:cBhvr additive="base">
                                        <p:cTn id="19"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anim calcmode="lin" valueType="num">
                                      <p:cBhvr additive="base">
                                        <p:cTn id="23"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9">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anim calcmode="lin" valueType="num">
                                      <p:cBhvr additive="base">
                                        <p:cTn id="27" dur="500" fill="hold"/>
                                        <p:tgtEl>
                                          <p:spTgt spid="9">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9">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9">
                                            <p:txEl>
                                              <p:pRg st="6" end="6"/>
                                            </p:txEl>
                                          </p:spTgt>
                                        </p:tgtEl>
                                        <p:attrNameLst>
                                          <p:attrName>style.visibility</p:attrName>
                                        </p:attrNameLst>
                                      </p:cBhvr>
                                      <p:to>
                                        <p:strVal val="visible"/>
                                      </p:to>
                                    </p:set>
                                    <p:anim calcmode="lin" valueType="num">
                                      <p:cBhvr additive="base">
                                        <p:cTn id="31" dur="500" fill="hold"/>
                                        <p:tgtEl>
                                          <p:spTgt spid="9">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9">
                                            <p:txEl>
                                              <p:pRg st="7" end="7"/>
                                            </p:txEl>
                                          </p:spTgt>
                                        </p:tgtEl>
                                        <p:attrNameLst>
                                          <p:attrName>style.visibility</p:attrName>
                                        </p:attrNameLst>
                                      </p:cBhvr>
                                      <p:to>
                                        <p:strVal val="visible"/>
                                      </p:to>
                                    </p:set>
                                    <p:anim calcmode="lin" valueType="num">
                                      <p:cBhvr additive="base">
                                        <p:cTn id="35" dur="500" fill="hold"/>
                                        <p:tgtEl>
                                          <p:spTgt spid="9">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9">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9">
                                            <p:txEl>
                                              <p:pRg st="8" end="8"/>
                                            </p:txEl>
                                          </p:spTgt>
                                        </p:tgtEl>
                                        <p:attrNameLst>
                                          <p:attrName>style.visibility</p:attrName>
                                        </p:attrNameLst>
                                      </p:cBhvr>
                                      <p:to>
                                        <p:strVal val="visible"/>
                                      </p:to>
                                    </p:set>
                                    <p:anim calcmode="lin" valueType="num">
                                      <p:cBhvr additive="base">
                                        <p:cTn id="39" dur="500" fill="hold"/>
                                        <p:tgtEl>
                                          <p:spTgt spid="9">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9">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9">
                                            <p:txEl>
                                              <p:pRg st="9" end="9"/>
                                            </p:txEl>
                                          </p:spTgt>
                                        </p:tgtEl>
                                        <p:attrNameLst>
                                          <p:attrName>style.visibility</p:attrName>
                                        </p:attrNameLst>
                                      </p:cBhvr>
                                      <p:to>
                                        <p:strVal val="visible"/>
                                      </p:to>
                                    </p:set>
                                    <p:anim calcmode="lin" valueType="num">
                                      <p:cBhvr additive="base">
                                        <p:cTn id="43" dur="500" fill="hold"/>
                                        <p:tgtEl>
                                          <p:spTgt spid="9">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9">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9">
                                            <p:txEl>
                                              <p:pRg st="10" end="10"/>
                                            </p:txEl>
                                          </p:spTgt>
                                        </p:tgtEl>
                                        <p:attrNameLst>
                                          <p:attrName>style.visibility</p:attrName>
                                        </p:attrNameLst>
                                      </p:cBhvr>
                                      <p:to>
                                        <p:strVal val="visible"/>
                                      </p:to>
                                    </p:set>
                                    <p:anim calcmode="lin" valueType="num">
                                      <p:cBhvr additive="base">
                                        <p:cTn id="47" dur="500" fill="hold"/>
                                        <p:tgtEl>
                                          <p:spTgt spid="9">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9">
                                            <p:txEl>
                                              <p:pRg st="10" end="10"/>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9">
                                            <p:txEl>
                                              <p:pRg st="11" end="11"/>
                                            </p:txEl>
                                          </p:spTgt>
                                        </p:tgtEl>
                                        <p:attrNameLst>
                                          <p:attrName>style.visibility</p:attrName>
                                        </p:attrNameLst>
                                      </p:cBhvr>
                                      <p:to>
                                        <p:strVal val="visible"/>
                                      </p:to>
                                    </p:set>
                                    <p:anim calcmode="lin" valueType="num">
                                      <p:cBhvr additive="base">
                                        <p:cTn id="51" dur="500" fill="hold"/>
                                        <p:tgtEl>
                                          <p:spTgt spid="9">
                                            <p:txEl>
                                              <p:pRg st="11" end="1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9">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descr="http://www.inforain.org/images/ctrf_relief.jpg"/>
          <p:cNvPicPr>
            <a:picLocks noChangeAspect="1" noChangeArrowheads="1"/>
          </p:cNvPicPr>
          <p:nvPr/>
        </p:nvPicPr>
        <p:blipFill>
          <a:blip r:embed="rId3" cstate="print"/>
          <a:srcRect/>
          <a:stretch>
            <a:fillRect/>
          </a:stretch>
        </p:blipFill>
        <p:spPr bwMode="auto">
          <a:xfrm rot="21214364">
            <a:off x="361266" y="2215615"/>
            <a:ext cx="2597021" cy="4234006"/>
          </a:xfrm>
          <a:prstGeom prst="rect">
            <a:avLst/>
          </a:prstGeom>
          <a:noFill/>
        </p:spPr>
      </p:pic>
      <p:pic>
        <p:nvPicPr>
          <p:cNvPr id="1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207" y="1400760"/>
            <a:ext cx="165157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2180"/>
          <a:stretch/>
        </p:blipFill>
        <p:spPr bwMode="auto">
          <a:xfrm>
            <a:off x="3803073" y="-37911"/>
            <a:ext cx="5340927" cy="894608"/>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2"/>
          <p:cNvSpPr>
            <a:spLocks noGrp="1"/>
          </p:cNvSpPr>
          <p:nvPr>
            <p:ph idx="1"/>
          </p:nvPr>
        </p:nvSpPr>
        <p:spPr bwMode="auto">
          <a:xfrm>
            <a:off x="2971800" y="1705631"/>
            <a:ext cx="6172200" cy="5108160"/>
          </a:xfrm>
          <a:prstGeom prst="rect">
            <a:avLst/>
          </a:prstGeom>
          <a:noFill/>
          <a:ln w="9525">
            <a:noFill/>
            <a:miter lim="800000"/>
            <a:headEnd/>
            <a:tailEnd/>
          </a:ln>
        </p:spPr>
        <p:txBody>
          <a:bodyPr>
            <a:normAutofit fontScale="92500" lnSpcReduction="10000"/>
          </a:bodyPr>
          <a:lstStyle/>
          <a:p>
            <a:r>
              <a:rPr lang="en-US" sz="2600" dirty="0" smtClean="0"/>
              <a:t>Other Change Agents:</a:t>
            </a:r>
          </a:p>
          <a:p>
            <a:pPr lvl="1"/>
            <a:r>
              <a:rPr lang="en-US" sz="2400" dirty="0" smtClean="0"/>
              <a:t>Population growth, land use changes, energy development, resource uses</a:t>
            </a:r>
          </a:p>
          <a:p>
            <a:r>
              <a:rPr lang="en-US" sz="2600" dirty="0" smtClean="0"/>
              <a:t>Many sovereign entities with distinct priorities and authorities</a:t>
            </a:r>
          </a:p>
          <a:p>
            <a:r>
              <a:rPr lang="en-US" sz="2600" dirty="0" smtClean="0"/>
              <a:t>Data and partnership rich in southern portions; lack of baseline information in northern regions</a:t>
            </a:r>
          </a:p>
          <a:p>
            <a:r>
              <a:rPr lang="en-US" sz="2600" dirty="0" smtClean="0"/>
              <a:t>Fire hose challenges on climate and adaptation; need translation</a:t>
            </a:r>
          </a:p>
          <a:p>
            <a:r>
              <a:rPr lang="en-US" sz="2600" dirty="0" smtClean="0"/>
              <a:t>Many uncoordinated plans, processes, data sets – lack of large-scale landscape vision for future</a:t>
            </a:r>
          </a:p>
          <a:p>
            <a:endParaRPr lang="en-US" sz="2800" dirty="0" smtClean="0"/>
          </a:p>
          <a:p>
            <a:endParaRPr lang="en-US" sz="2800" dirty="0" smtClean="0"/>
          </a:p>
          <a:p>
            <a:endParaRPr lang="en-US" sz="2000" dirty="0"/>
          </a:p>
          <a:p>
            <a:pPr marL="457200" lvl="1" indent="0">
              <a:buNone/>
            </a:pPr>
            <a:endParaRPr lang="en-US" sz="2400" dirty="0" smtClean="0"/>
          </a:p>
          <a:p>
            <a:pPr lvl="1"/>
            <a:endParaRPr lang="en-US" sz="2400" dirty="0"/>
          </a:p>
          <a:p>
            <a:endParaRPr lang="en-US" sz="2600" dirty="0" smtClean="0"/>
          </a:p>
          <a:p>
            <a:endParaRPr lang="en-US" sz="4300" dirty="0" smtClean="0"/>
          </a:p>
          <a:p>
            <a:pPr marL="0" indent="0">
              <a:lnSpc>
                <a:spcPct val="120000"/>
              </a:lnSpc>
              <a:spcBef>
                <a:spcPts val="0"/>
              </a:spcBef>
              <a:spcAft>
                <a:spcPts val="600"/>
              </a:spcAft>
              <a:buNone/>
            </a:pPr>
            <a:endParaRPr lang="en-US" sz="1500" b="1" dirty="0" smtClean="0">
              <a:solidFill>
                <a:srgbClr val="990000"/>
              </a:solidFill>
            </a:endParaRPr>
          </a:p>
          <a:p>
            <a:pPr marL="0" indent="0">
              <a:lnSpc>
                <a:spcPct val="120000"/>
              </a:lnSpc>
              <a:spcBef>
                <a:spcPts val="0"/>
              </a:spcBef>
              <a:spcAft>
                <a:spcPts val="600"/>
              </a:spcAft>
              <a:buNone/>
            </a:pPr>
            <a:endParaRPr lang="en-US" sz="2400" dirty="0" smtClean="0"/>
          </a:p>
          <a:p>
            <a:pPr marL="0" indent="0">
              <a:lnSpc>
                <a:spcPct val="120000"/>
              </a:lnSpc>
              <a:spcBef>
                <a:spcPts val="0"/>
              </a:spcBef>
              <a:spcAft>
                <a:spcPts val="600"/>
              </a:spcAft>
              <a:buNone/>
            </a:pPr>
            <a:endParaRPr lang="en-US" sz="2700" dirty="0"/>
          </a:p>
        </p:txBody>
      </p:sp>
      <p:pic>
        <p:nvPicPr>
          <p:cNvPr id="1028"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7200" y="-66486"/>
            <a:ext cx="2438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609600" y="762000"/>
            <a:ext cx="8229600" cy="1143000"/>
          </a:xfrm>
        </p:spPr>
        <p:txBody>
          <a:bodyPr/>
          <a:lstStyle/>
          <a:p>
            <a:r>
              <a:rPr lang="en-US" b="1" dirty="0" smtClean="0">
                <a:solidFill>
                  <a:srgbClr val="C00000"/>
                </a:solidFill>
              </a:rPr>
              <a:t>Other Challenges</a:t>
            </a:r>
            <a:endParaRPr lang="en-US" b="1" dirty="0">
              <a:solidFill>
                <a:srgbClr val="C00000"/>
              </a:solidFill>
            </a:endParaRPr>
          </a:p>
        </p:txBody>
      </p:sp>
      <p:pic>
        <p:nvPicPr>
          <p:cNvPr id="8" name="Picture 7" descr="sprawlComp.jpg"/>
          <p:cNvPicPr>
            <a:picLocks noChangeAspect="1"/>
          </p:cNvPicPr>
          <p:nvPr/>
        </p:nvPicPr>
        <p:blipFill rotWithShape="1">
          <a:blip r:embed="rId7" cstate="print"/>
          <a:srcRect t="2417" b="14931"/>
          <a:stretch/>
        </p:blipFill>
        <p:spPr>
          <a:xfrm rot="188776">
            <a:off x="191406" y="4529594"/>
            <a:ext cx="1901824" cy="2200682"/>
          </a:xfrm>
          <a:prstGeom prst="rect">
            <a:avLst/>
          </a:prstGeom>
          <a:ln w="3175">
            <a:solidFill>
              <a:schemeClr val="tx1"/>
            </a:solidFill>
          </a:ln>
        </p:spPr>
      </p:pic>
      <p:pic>
        <p:nvPicPr>
          <p:cNvPr id="11" name="Picture 10" descr="InvasiveZebraMusscle.jpg"/>
          <p:cNvPicPr>
            <a:picLocks noChangeAspect="1"/>
          </p:cNvPicPr>
          <p:nvPr/>
        </p:nvPicPr>
        <p:blipFill rotWithShape="1">
          <a:blip r:embed="rId8" cstate="print"/>
          <a:srcRect l="54548" t="12355" r="6526" b="30859"/>
          <a:stretch/>
        </p:blipFill>
        <p:spPr>
          <a:xfrm rot="21395104">
            <a:off x="505466" y="3689214"/>
            <a:ext cx="1598457" cy="1668191"/>
          </a:xfrm>
          <a:prstGeom prst="rect">
            <a:avLst/>
          </a:prstGeom>
        </p:spPr>
      </p:pic>
      <p:pic>
        <p:nvPicPr>
          <p:cNvPr id="12" name="Picture 11" descr="wind-turbine-2.jpg"/>
          <p:cNvPicPr>
            <a:picLocks noChangeAspect="1"/>
          </p:cNvPicPr>
          <p:nvPr/>
        </p:nvPicPr>
        <p:blipFill>
          <a:blip r:embed="rId9" cstate="print"/>
          <a:srcRect t="15723" b="11321"/>
          <a:stretch>
            <a:fillRect/>
          </a:stretch>
        </p:blipFill>
        <p:spPr>
          <a:xfrm rot="-600000">
            <a:off x="-1063553" y="2959876"/>
            <a:ext cx="2179518" cy="1192566"/>
          </a:xfrm>
          <a:prstGeom prst="rect">
            <a:avLst/>
          </a:prstGeom>
        </p:spPr>
      </p:pic>
    </p:spTree>
    <p:extLst>
      <p:ext uri="{BB962C8B-B14F-4D97-AF65-F5344CB8AC3E}">
        <p14:creationId xmlns:p14="http://schemas.microsoft.com/office/powerpoint/2010/main" val="678637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G:\NPLCC General Information\Images of NPLCC\Images for NFWP Project submissions\Gateway\Gateway2 croppe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3919" y="762000"/>
            <a:ext cx="4086225" cy="5524500"/>
          </a:xfrm>
          <a:prstGeom prst="rect">
            <a:avLst/>
          </a:prstGeom>
          <a:noFill/>
          <a:extLst>
            <a:ext uri="{909E8E84-426E-40DD-AFC4-6F175D3DCCD1}">
              <a14:hiddenFill xmlns:a14="http://schemas.microsoft.com/office/drawing/2010/main">
                <a:solidFill>
                  <a:srgbClr val="FFFFFF"/>
                </a:solidFill>
              </a14:hiddenFill>
            </a:ext>
          </a:extLst>
        </p:spPr>
      </p:pic>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76200" y="1981200"/>
            <a:ext cx="8229600" cy="4525963"/>
          </a:xfrm>
        </p:spPr>
        <p:txBody>
          <a:bodyPr/>
          <a:lstStyle/>
          <a:p>
            <a:pPr>
              <a:buFont typeface="Arial" charset="0"/>
              <a:buNone/>
            </a:pPr>
            <a:endParaRPr lang="en-US" sz="900" b="1" dirty="0">
              <a:cs typeface="Arial" pitchFamily="34" charset="0"/>
            </a:endParaRPr>
          </a:p>
          <a:p>
            <a:pPr>
              <a:buFont typeface="Arial" charset="0"/>
              <a:buNone/>
            </a:pPr>
            <a:r>
              <a:rPr lang="en-US" dirty="0" smtClean="0">
                <a:solidFill>
                  <a:srgbClr val="000099"/>
                </a:solidFill>
                <a:cs typeface="Arial" pitchFamily="34" charset="0"/>
              </a:rPr>
              <a:t>Promote </a:t>
            </a:r>
            <a:r>
              <a:rPr lang="en-US" dirty="0">
                <a:solidFill>
                  <a:srgbClr val="000099"/>
                </a:solidFill>
                <a:cs typeface="Arial" pitchFamily="34" charset="0"/>
              </a:rPr>
              <a:t>development, coordination </a:t>
            </a:r>
            <a:r>
              <a:rPr lang="en-US" dirty="0" smtClean="0">
                <a:solidFill>
                  <a:srgbClr val="000099"/>
                </a:solidFill>
                <a:cs typeface="Arial" pitchFamily="34" charset="0"/>
              </a:rPr>
              <a:t>&amp; dissemination </a:t>
            </a:r>
            <a:r>
              <a:rPr lang="en-US" dirty="0">
                <a:solidFill>
                  <a:srgbClr val="000099"/>
                </a:solidFill>
                <a:cs typeface="Arial" pitchFamily="34" charset="0"/>
              </a:rPr>
              <a:t>of </a:t>
            </a:r>
            <a:r>
              <a:rPr lang="en-US" dirty="0" smtClean="0">
                <a:solidFill>
                  <a:srgbClr val="000099"/>
                </a:solidFill>
                <a:cs typeface="Arial" pitchFamily="34" charset="0"/>
              </a:rPr>
              <a:t>science</a:t>
            </a:r>
          </a:p>
          <a:p>
            <a:pPr>
              <a:buFont typeface="Arial" charset="0"/>
              <a:buNone/>
            </a:pPr>
            <a:r>
              <a:rPr lang="en-US" dirty="0" smtClean="0">
                <a:solidFill>
                  <a:srgbClr val="003300"/>
                </a:solidFill>
                <a:cs typeface="Arial" pitchFamily="34" charset="0"/>
              </a:rPr>
              <a:t>to </a:t>
            </a:r>
            <a:r>
              <a:rPr lang="en-US" dirty="0">
                <a:solidFill>
                  <a:srgbClr val="003300"/>
                </a:solidFill>
                <a:cs typeface="Arial" pitchFamily="34" charset="0"/>
              </a:rPr>
              <a:t>inform landscape-level conservation &amp; sustainable resource </a:t>
            </a:r>
            <a:r>
              <a:rPr lang="en-US" dirty="0" smtClean="0">
                <a:solidFill>
                  <a:srgbClr val="003300"/>
                </a:solidFill>
                <a:cs typeface="Arial" pitchFamily="34" charset="0"/>
              </a:rPr>
              <a:t>management </a:t>
            </a:r>
          </a:p>
          <a:p>
            <a:pPr>
              <a:buFont typeface="Arial" charset="0"/>
              <a:buNone/>
            </a:pPr>
            <a:r>
              <a:rPr lang="en-US" dirty="0" smtClean="0">
                <a:solidFill>
                  <a:srgbClr val="C00000"/>
                </a:solidFill>
                <a:cs typeface="Arial" pitchFamily="34" charset="0"/>
              </a:rPr>
              <a:t>in </a:t>
            </a:r>
            <a:r>
              <a:rPr lang="en-US" dirty="0">
                <a:solidFill>
                  <a:srgbClr val="C00000"/>
                </a:solidFill>
                <a:cs typeface="Arial" pitchFamily="34" charset="0"/>
              </a:rPr>
              <a:t>the face of a changing climate and </a:t>
            </a:r>
            <a:r>
              <a:rPr lang="en-US" dirty="0" smtClean="0">
                <a:solidFill>
                  <a:srgbClr val="C00000"/>
                </a:solidFill>
                <a:cs typeface="Arial" pitchFamily="34" charset="0"/>
              </a:rPr>
              <a:t>other landscape-scale change agents. </a:t>
            </a:r>
            <a:endParaRPr lang="en-US" dirty="0">
              <a:solidFill>
                <a:srgbClr val="C00000"/>
              </a:solidFill>
              <a:cs typeface="Arial" pitchFamily="34" charset="0"/>
            </a:endParaRPr>
          </a:p>
        </p:txBody>
      </p:sp>
      <p:pic>
        <p:nvPicPr>
          <p:cNvPr id="205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200" y="-16700"/>
            <a:ext cx="2438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304800" y="1143000"/>
            <a:ext cx="8305800" cy="707886"/>
          </a:xfrm>
          <a:prstGeom prst="rect">
            <a:avLst/>
          </a:prstGeom>
          <a:noFill/>
        </p:spPr>
        <p:txBody>
          <a:bodyPr wrap="square" rtlCol="0">
            <a:spAutoFit/>
          </a:bodyPr>
          <a:lstStyle/>
          <a:p>
            <a:r>
              <a:rPr lang="en-US" sz="4000" b="1" dirty="0" smtClean="0">
                <a:solidFill>
                  <a:srgbClr val="C00000"/>
                </a:solidFill>
              </a:rPr>
              <a:t>A True Self-directed Partnership</a:t>
            </a:r>
            <a:endParaRPr lang="en-US" sz="4000" b="1" dirty="0">
              <a:solidFill>
                <a:srgbClr val="C00000"/>
              </a:solidFill>
            </a:endParaRPr>
          </a:p>
        </p:txBody>
      </p:sp>
    </p:spTree>
    <p:extLst>
      <p:ext uri="{BB962C8B-B14F-4D97-AF65-F5344CB8AC3E}">
        <p14:creationId xmlns:p14="http://schemas.microsoft.com/office/powerpoint/2010/main" val="646765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p:cNvSpPr>
            <a:spLocks noGrp="1"/>
          </p:cNvSpPr>
          <p:nvPr>
            <p:ph idx="1"/>
          </p:nvPr>
        </p:nvSpPr>
        <p:spPr>
          <a:xfrm>
            <a:off x="277906" y="1448733"/>
            <a:ext cx="8588188" cy="5334000"/>
          </a:xfrm>
        </p:spPr>
        <p:txBody>
          <a:bodyPr>
            <a:noAutofit/>
          </a:bodyPr>
          <a:lstStyle/>
          <a:p>
            <a:pPr>
              <a:spcBef>
                <a:spcPts val="0"/>
              </a:spcBef>
              <a:spcAft>
                <a:spcPts val="1800"/>
              </a:spcAft>
              <a:buClr>
                <a:schemeClr val="tx2"/>
              </a:buClr>
              <a:buSzPct val="100000"/>
              <a:buFont typeface="+mj-lt"/>
              <a:buAutoNum type="arabicPeriod"/>
            </a:pPr>
            <a:r>
              <a:rPr lang="en-US" sz="1800" dirty="0" smtClean="0">
                <a:solidFill>
                  <a:srgbClr val="C00000"/>
                </a:solidFill>
                <a:latin typeface="Arial" pitchFamily="34" charset="0"/>
                <a:cs typeface="Arial" pitchFamily="34" charset="0"/>
              </a:rPr>
              <a:t>Maximize ability </a:t>
            </a:r>
            <a:r>
              <a:rPr lang="en-US" sz="1800" u="sng" dirty="0" smtClean="0">
                <a:solidFill>
                  <a:srgbClr val="C00000"/>
                </a:solidFill>
                <a:latin typeface="Arial" pitchFamily="34" charset="0"/>
                <a:cs typeface="Arial" pitchFamily="34" charset="0"/>
              </a:rPr>
              <a:t>resource managers</a:t>
            </a:r>
            <a:r>
              <a:rPr lang="en-US" sz="1800" dirty="0" smtClean="0">
                <a:solidFill>
                  <a:srgbClr val="C00000"/>
                </a:solidFill>
                <a:latin typeface="Arial" pitchFamily="34" charset="0"/>
                <a:cs typeface="Arial" pitchFamily="34" charset="0"/>
              </a:rPr>
              <a:t> make informed decisions given </a:t>
            </a:r>
            <a:r>
              <a:rPr lang="en-US" sz="1800" u="sng" dirty="0" smtClean="0">
                <a:solidFill>
                  <a:srgbClr val="C00000"/>
                </a:solidFill>
                <a:latin typeface="Arial" pitchFamily="34" charset="0"/>
                <a:cs typeface="Arial" pitchFamily="34" charset="0"/>
              </a:rPr>
              <a:t>climate change and related stressors </a:t>
            </a:r>
            <a:endParaRPr lang="en-US" sz="1800" u="sng" baseline="0" dirty="0" smtClean="0">
              <a:solidFill>
                <a:srgbClr val="C00000"/>
              </a:solidFill>
              <a:latin typeface="Arial" pitchFamily="34" charset="0"/>
              <a:cs typeface="Arial" pitchFamily="34" charset="0"/>
            </a:endParaRPr>
          </a:p>
          <a:p>
            <a:pPr>
              <a:spcBef>
                <a:spcPts val="0"/>
              </a:spcBef>
              <a:spcAft>
                <a:spcPts val="1800"/>
              </a:spcAft>
              <a:buClr>
                <a:schemeClr val="tx2"/>
              </a:buClr>
              <a:buSzPct val="100000"/>
              <a:buFont typeface="+mj-lt"/>
              <a:buAutoNum type="arabicPeriod"/>
            </a:pPr>
            <a:r>
              <a:rPr lang="en-US" sz="1800" baseline="0" dirty="0" smtClean="0">
                <a:solidFill>
                  <a:srgbClr val="006600"/>
                </a:solidFill>
                <a:latin typeface="Arial" pitchFamily="34" charset="0"/>
                <a:cs typeface="Arial" pitchFamily="34" charset="0"/>
              </a:rPr>
              <a:t>Identify</a:t>
            </a:r>
            <a:r>
              <a:rPr lang="en-US" sz="1800" dirty="0" smtClean="0">
                <a:solidFill>
                  <a:srgbClr val="006600"/>
                </a:solidFill>
                <a:latin typeface="Arial" pitchFamily="34" charset="0"/>
                <a:cs typeface="Arial" pitchFamily="34" charset="0"/>
              </a:rPr>
              <a:t> and a</a:t>
            </a:r>
            <a:r>
              <a:rPr lang="en-US" sz="1800" baseline="0" dirty="0" smtClean="0">
                <a:solidFill>
                  <a:srgbClr val="006600"/>
                </a:solidFill>
                <a:latin typeface="Arial" pitchFamily="34" charset="0"/>
                <a:cs typeface="Arial" pitchFamily="34" charset="0"/>
              </a:rPr>
              <a:t>ddress </a:t>
            </a:r>
            <a:r>
              <a:rPr lang="en-US" sz="1800" u="sng" baseline="0" dirty="0" smtClean="0">
                <a:solidFill>
                  <a:srgbClr val="006600"/>
                </a:solidFill>
                <a:latin typeface="Arial" pitchFamily="34" charset="0"/>
                <a:cs typeface="Arial" pitchFamily="34" charset="0"/>
              </a:rPr>
              <a:t>transboundary,</a:t>
            </a:r>
            <a:r>
              <a:rPr lang="en-US" sz="1800" u="sng" dirty="0" smtClean="0">
                <a:solidFill>
                  <a:srgbClr val="006600"/>
                </a:solidFill>
                <a:latin typeface="Arial" pitchFamily="34" charset="0"/>
                <a:cs typeface="Arial" pitchFamily="34" charset="0"/>
              </a:rPr>
              <a:t> landscape-level</a:t>
            </a:r>
            <a:r>
              <a:rPr lang="en-US" sz="1800" dirty="0" smtClean="0">
                <a:solidFill>
                  <a:srgbClr val="006600"/>
                </a:solidFill>
                <a:latin typeface="Arial" pitchFamily="34" charset="0"/>
                <a:cs typeface="Arial" pitchFamily="34" charset="0"/>
              </a:rPr>
              <a:t> </a:t>
            </a:r>
            <a:r>
              <a:rPr lang="en-US" sz="1800" u="sng" dirty="0" smtClean="0">
                <a:solidFill>
                  <a:srgbClr val="006600"/>
                </a:solidFill>
                <a:latin typeface="Arial" pitchFamily="34" charset="0"/>
                <a:cs typeface="Arial" pitchFamily="34" charset="0"/>
              </a:rPr>
              <a:t>natural and cultural resource needs </a:t>
            </a:r>
            <a:endParaRPr lang="en-US" sz="1800" u="sng" baseline="0" dirty="0" smtClean="0">
              <a:solidFill>
                <a:srgbClr val="006600"/>
              </a:solidFill>
              <a:latin typeface="Arial" pitchFamily="34" charset="0"/>
              <a:cs typeface="Arial" pitchFamily="34" charset="0"/>
            </a:endParaRPr>
          </a:p>
          <a:p>
            <a:pPr>
              <a:spcBef>
                <a:spcPts val="0"/>
              </a:spcBef>
              <a:spcAft>
                <a:spcPts val="1800"/>
              </a:spcAft>
              <a:buClr>
                <a:schemeClr val="tx2"/>
              </a:buClr>
              <a:buSzPct val="100000"/>
              <a:buFont typeface="+mj-lt"/>
              <a:buAutoNum type="arabicPeriod"/>
            </a:pPr>
            <a:r>
              <a:rPr lang="en-US" sz="1800" dirty="0" smtClean="0">
                <a:solidFill>
                  <a:srgbClr val="006600"/>
                </a:solidFill>
                <a:latin typeface="Arial" pitchFamily="34" charset="0"/>
                <a:cs typeface="Arial" pitchFamily="34" charset="0"/>
              </a:rPr>
              <a:t>Identify </a:t>
            </a:r>
            <a:r>
              <a:rPr lang="en-US" sz="1800" u="sng" dirty="0" smtClean="0">
                <a:solidFill>
                  <a:srgbClr val="006600"/>
                </a:solidFill>
                <a:latin typeface="Arial" pitchFamily="34" charset="0"/>
                <a:cs typeface="Arial" pitchFamily="34" charset="0"/>
              </a:rPr>
              <a:t>priorities for applied science</a:t>
            </a:r>
            <a:r>
              <a:rPr lang="en-US" sz="1800" dirty="0" smtClean="0">
                <a:solidFill>
                  <a:srgbClr val="006600"/>
                </a:solidFill>
                <a:latin typeface="Arial" pitchFamily="34" charset="0"/>
                <a:cs typeface="Arial" pitchFamily="34" charset="0"/>
              </a:rPr>
              <a:t> and other information for conservation/sustainable resource management; coordinate efforts with science centers</a:t>
            </a:r>
          </a:p>
          <a:p>
            <a:pPr>
              <a:spcBef>
                <a:spcPts val="0"/>
              </a:spcBef>
              <a:spcAft>
                <a:spcPts val="1800"/>
              </a:spcAft>
              <a:buClr>
                <a:schemeClr val="tx2"/>
              </a:buClr>
              <a:buSzPct val="100000"/>
              <a:buFont typeface="+mj-lt"/>
              <a:buAutoNum type="arabicPeriod"/>
            </a:pPr>
            <a:r>
              <a:rPr lang="en-US" sz="1800" dirty="0" smtClean="0">
                <a:solidFill>
                  <a:srgbClr val="002060"/>
                </a:solidFill>
                <a:latin typeface="Arial" pitchFamily="34" charset="0"/>
                <a:cs typeface="Arial" pitchFamily="34" charset="0"/>
              </a:rPr>
              <a:t>Maximize </a:t>
            </a:r>
            <a:r>
              <a:rPr lang="en-US" sz="1800" u="sng" dirty="0" smtClean="0">
                <a:solidFill>
                  <a:srgbClr val="002060"/>
                </a:solidFill>
                <a:latin typeface="Arial" pitchFamily="34" charset="0"/>
                <a:cs typeface="Arial" pitchFamily="34" charset="0"/>
              </a:rPr>
              <a:t>availability and accessibility </a:t>
            </a:r>
            <a:r>
              <a:rPr lang="en-US" sz="1800" dirty="0" smtClean="0">
                <a:solidFill>
                  <a:srgbClr val="002060"/>
                </a:solidFill>
                <a:latin typeface="Arial" pitchFamily="34" charset="0"/>
                <a:cs typeface="Arial" pitchFamily="34" charset="0"/>
              </a:rPr>
              <a:t>of data &amp; information about large-scale stressors, impacts to</a:t>
            </a:r>
            <a:r>
              <a:rPr lang="en-US" sz="1800" u="sng" dirty="0" smtClean="0">
                <a:solidFill>
                  <a:srgbClr val="002060"/>
                </a:solidFill>
                <a:latin typeface="Arial" pitchFamily="34" charset="0"/>
                <a:cs typeface="Arial" pitchFamily="34" charset="0"/>
              </a:rPr>
              <a:t> natural &amp; cultural resources,</a:t>
            </a:r>
            <a:r>
              <a:rPr lang="en-US" sz="1800" dirty="0" smtClean="0">
                <a:solidFill>
                  <a:srgbClr val="002060"/>
                </a:solidFill>
                <a:latin typeface="Arial" pitchFamily="34" charset="0"/>
                <a:cs typeface="Arial" pitchFamily="34" charset="0"/>
              </a:rPr>
              <a:t> management options </a:t>
            </a:r>
          </a:p>
          <a:p>
            <a:pPr>
              <a:spcBef>
                <a:spcPts val="0"/>
              </a:spcBef>
              <a:spcAft>
                <a:spcPts val="1800"/>
              </a:spcAft>
              <a:buClr>
                <a:schemeClr val="tx2"/>
              </a:buClr>
              <a:buSzPct val="100000"/>
              <a:buFont typeface="+mj-lt"/>
              <a:buAutoNum type="arabicPeriod"/>
            </a:pPr>
            <a:r>
              <a:rPr lang="en-US" sz="1800" dirty="0" smtClean="0">
                <a:solidFill>
                  <a:srgbClr val="002060"/>
                </a:solidFill>
                <a:latin typeface="Arial" pitchFamily="34" charset="0"/>
                <a:cs typeface="Arial" pitchFamily="34" charset="0"/>
              </a:rPr>
              <a:t>Promote identification, use and sharing of </a:t>
            </a:r>
            <a:r>
              <a:rPr lang="en-US" sz="1800" u="sng" dirty="0" smtClean="0">
                <a:solidFill>
                  <a:srgbClr val="002060"/>
                </a:solidFill>
                <a:latin typeface="Arial" pitchFamily="34" charset="0"/>
                <a:cs typeface="Arial" pitchFamily="34" charset="0"/>
              </a:rPr>
              <a:t>science, traditional ecological knowledge</a:t>
            </a:r>
            <a:r>
              <a:rPr lang="en-US" sz="1800" dirty="0" smtClean="0">
                <a:solidFill>
                  <a:srgbClr val="002060"/>
                </a:solidFill>
                <a:latin typeface="Arial" pitchFamily="34" charset="0"/>
                <a:cs typeface="Arial" pitchFamily="34" charset="0"/>
              </a:rPr>
              <a:t>, other  relevant information  </a:t>
            </a:r>
          </a:p>
          <a:p>
            <a:pPr>
              <a:spcBef>
                <a:spcPts val="0"/>
              </a:spcBef>
              <a:spcAft>
                <a:spcPts val="1800"/>
              </a:spcAft>
              <a:buClr>
                <a:schemeClr val="tx2"/>
              </a:buClr>
              <a:buSzPct val="100000"/>
              <a:buFont typeface="+mj-lt"/>
              <a:buAutoNum type="arabicPeriod"/>
            </a:pPr>
            <a:r>
              <a:rPr lang="en-US" sz="1800" dirty="0" smtClean="0">
                <a:solidFill>
                  <a:srgbClr val="002060"/>
                </a:solidFill>
                <a:latin typeface="Arial" pitchFamily="34" charset="0"/>
                <a:cs typeface="Arial" pitchFamily="34" charset="0"/>
              </a:rPr>
              <a:t>Promote </a:t>
            </a:r>
            <a:r>
              <a:rPr lang="en-US" sz="1800" u="sng" dirty="0" smtClean="0">
                <a:solidFill>
                  <a:srgbClr val="002060"/>
                </a:solidFill>
                <a:latin typeface="Arial" pitchFamily="34" charset="0"/>
                <a:cs typeface="Arial" pitchFamily="34" charset="0"/>
              </a:rPr>
              <a:t>coordination and efficiency </a:t>
            </a:r>
            <a:r>
              <a:rPr lang="en-US" sz="1800" dirty="0" smtClean="0">
                <a:solidFill>
                  <a:srgbClr val="002060"/>
                </a:solidFill>
                <a:latin typeface="Arial" pitchFamily="34" charset="0"/>
                <a:cs typeface="Arial" pitchFamily="34" charset="0"/>
              </a:rPr>
              <a:t>of efforts </a:t>
            </a:r>
          </a:p>
          <a:p>
            <a:pPr>
              <a:spcBef>
                <a:spcPts val="0"/>
              </a:spcBef>
              <a:spcAft>
                <a:spcPts val="1800"/>
              </a:spcAft>
              <a:buClr>
                <a:schemeClr val="tx2"/>
              </a:buClr>
              <a:buSzPct val="100000"/>
              <a:buFont typeface="+mj-lt"/>
              <a:buAutoNum type="arabicPeriod"/>
            </a:pPr>
            <a:r>
              <a:rPr lang="en-US" sz="1800" baseline="0" dirty="0" smtClean="0">
                <a:solidFill>
                  <a:srgbClr val="C00000"/>
                </a:solidFill>
                <a:latin typeface="Arial" pitchFamily="34" charset="0"/>
                <a:cs typeface="Arial" pitchFamily="34" charset="0"/>
              </a:rPr>
              <a:t>Promote awareness</a:t>
            </a:r>
            <a:r>
              <a:rPr lang="en-US" sz="1800" dirty="0" smtClean="0">
                <a:solidFill>
                  <a:srgbClr val="C00000"/>
                </a:solidFill>
                <a:latin typeface="Arial" pitchFamily="34" charset="0"/>
                <a:cs typeface="Arial" pitchFamily="34" charset="0"/>
              </a:rPr>
              <a:t> of effects climate change on </a:t>
            </a:r>
            <a:r>
              <a:rPr lang="en-US" sz="1800" u="sng" dirty="0" smtClean="0">
                <a:solidFill>
                  <a:srgbClr val="C00000"/>
                </a:solidFill>
                <a:latin typeface="Arial" pitchFamily="34" charset="0"/>
                <a:cs typeface="Arial" pitchFamily="34" charset="0"/>
              </a:rPr>
              <a:t>environment, cultures, economies</a:t>
            </a:r>
            <a:endParaRPr lang="en-US" sz="1800" u="sng" baseline="0" dirty="0" smtClean="0">
              <a:solidFill>
                <a:srgbClr val="C00000"/>
              </a:solidFill>
              <a:latin typeface="Arial" pitchFamily="34" charset="0"/>
              <a:cs typeface="Arial" pitchFamily="34" charset="0"/>
            </a:endParaRPr>
          </a:p>
          <a:p>
            <a:pPr marL="136525" indent="0">
              <a:buNone/>
            </a:pPr>
            <a:endParaRPr lang="en-US" sz="2000" dirty="0">
              <a:latin typeface="Arial" pitchFamily="34" charset="0"/>
              <a:cs typeface="Arial" pitchFamily="34" charset="0"/>
            </a:endParaRPr>
          </a:p>
        </p:txBody>
      </p:sp>
      <p:sp>
        <p:nvSpPr>
          <p:cNvPr id="3" name="TextBox 2"/>
          <p:cNvSpPr txBox="1"/>
          <p:nvPr/>
        </p:nvSpPr>
        <p:spPr>
          <a:xfrm>
            <a:off x="3276600" y="838200"/>
            <a:ext cx="2678810" cy="646331"/>
          </a:xfrm>
          <a:prstGeom prst="rect">
            <a:avLst/>
          </a:prstGeom>
          <a:noFill/>
        </p:spPr>
        <p:txBody>
          <a:bodyPr wrap="none" rtlCol="0">
            <a:spAutoFit/>
          </a:bodyPr>
          <a:lstStyle/>
          <a:p>
            <a:r>
              <a:rPr lang="en-US" sz="3600" b="1" dirty="0" smtClean="0">
                <a:solidFill>
                  <a:srgbClr val="990000"/>
                </a:solidFill>
              </a:rPr>
              <a:t>Seven Goals</a:t>
            </a:r>
            <a:r>
              <a:rPr lang="en-US" sz="2800" dirty="0" smtClean="0">
                <a:solidFill>
                  <a:srgbClr val="990000"/>
                </a:solidFill>
              </a:rPr>
              <a:t>:</a:t>
            </a:r>
            <a:r>
              <a:rPr lang="en-US" sz="2800" dirty="0" smtClean="0"/>
              <a:t> </a:t>
            </a:r>
            <a:endParaRPr lang="en-US" sz="2800" dirty="0"/>
          </a:p>
        </p:txBody>
      </p:sp>
      <p:pic>
        <p:nvPicPr>
          <p:cNvPr id="409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400" y="50991"/>
            <a:ext cx="2209800" cy="110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7870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76200"/>
            <a:ext cx="2206625" cy="1109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9"/>
          <p:cNvPicPr>
            <a:picLocks noGrp="1" noChangeAspect="1" noChangeArrowheads="1"/>
          </p:cNvPicPr>
          <p:nvPr>
            <p:ph idx="1"/>
          </p:nvPr>
        </p:nvPicPr>
        <p:blipFill>
          <a:blip r:embed="rId4" cstate="print"/>
          <a:stretch>
            <a:fillRect/>
          </a:stretch>
        </p:blipFill>
        <p:spPr bwMode="auto">
          <a:xfrm>
            <a:off x="1066800" y="1447799"/>
            <a:ext cx="7010400" cy="5328923"/>
          </a:xfrm>
          <a:prstGeom prst="rect">
            <a:avLst/>
          </a:prstGeom>
          <a:noFill/>
          <a:ln w="25400">
            <a:solidFill>
              <a:schemeClr val="tx1"/>
            </a:solidFill>
            <a:miter lim="800000"/>
            <a:headEnd/>
            <a:tailEnd/>
          </a:ln>
        </p:spPr>
      </p:pic>
      <p:pic>
        <p:nvPicPr>
          <p:cNvPr id="2053" name="Picture 5" descr="G:\NPLCC General Information\Images of NPLCC\Tribal_CulturalImagesNPLCC\AK totum.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66668" y="0"/>
            <a:ext cx="3524250" cy="118586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endParaRPr lang="en-US" dirty="0"/>
          </a:p>
        </p:txBody>
      </p:sp>
    </p:spTree>
    <p:extLst>
      <p:ext uri="{BB962C8B-B14F-4D97-AF65-F5344CB8AC3E}">
        <p14:creationId xmlns:p14="http://schemas.microsoft.com/office/powerpoint/2010/main" val="132547622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http://www.inforain.org/images/ctrf_relief.jpg"/>
          <p:cNvPicPr>
            <a:picLocks noGrp="1" noChangeAspect="1" noChangeArrowheads="1"/>
          </p:cNvPicPr>
          <p:nvPr>
            <p:ph idx="1"/>
          </p:nvPr>
        </p:nvPicPr>
        <p:blipFill>
          <a:blip r:embed="rId3" cstate="print"/>
          <a:srcRect/>
          <a:stretch>
            <a:fillRect/>
          </a:stretch>
        </p:blipFill>
        <p:spPr bwMode="auto">
          <a:xfrm rot="21214364">
            <a:off x="2414540" y="2050555"/>
            <a:ext cx="2788833" cy="4546722"/>
          </a:xfrm>
          <a:prstGeom prst="rect">
            <a:avLst/>
          </a:prstGeom>
          <a:noFill/>
        </p:spPr>
      </p:pic>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07028" y="3571646"/>
            <a:ext cx="2438400" cy="3293209"/>
          </a:xfrm>
          <a:prstGeom prst="rect">
            <a:avLst/>
          </a:prstGeom>
        </p:spPr>
        <p:txBody>
          <a:bodyPr wrap="square">
            <a:spAutoFit/>
          </a:bodyPr>
          <a:lstStyle/>
          <a:p>
            <a:pPr marL="136525" lvl="0" indent="0">
              <a:buNone/>
            </a:pPr>
            <a:r>
              <a:rPr lang="en-US" sz="2600" b="1" u="sng" dirty="0" smtClean="0">
                <a:cs typeface="Arial" pitchFamily="34" charset="0"/>
              </a:rPr>
              <a:t>Federal</a:t>
            </a:r>
          </a:p>
          <a:p>
            <a:pPr marL="136525" lvl="0" indent="0">
              <a:buNone/>
            </a:pPr>
            <a:r>
              <a:rPr lang="en-US" sz="2600" dirty="0">
                <a:cs typeface="Arial" pitchFamily="34" charset="0"/>
              </a:rPr>
              <a:t>CWS, </a:t>
            </a:r>
            <a:r>
              <a:rPr lang="en-US" sz="2600" dirty="0" smtClean="0">
                <a:cs typeface="Arial" pitchFamily="34" charset="0"/>
              </a:rPr>
              <a:t>DFO, USFWS, USFS, BLM, NOAA, NRCS, EPA, NPS, USGS, BIA</a:t>
            </a:r>
          </a:p>
          <a:p>
            <a:pPr marL="136525"/>
            <a:endParaRPr lang="en-US" sz="2600" dirty="0">
              <a:cs typeface="Arial" pitchFamily="34" charset="0"/>
            </a:endParaRPr>
          </a:p>
          <a:p>
            <a:pPr marL="136525" lvl="0" indent="0">
              <a:buNone/>
            </a:pPr>
            <a:endParaRPr lang="en-US" sz="2600" dirty="0">
              <a:solidFill>
                <a:srgbClr val="003300"/>
              </a:solidFill>
              <a:cs typeface="Arial" pitchFamily="34" charset="0"/>
            </a:endParaRPr>
          </a:p>
        </p:txBody>
      </p:sp>
      <p:sp>
        <p:nvSpPr>
          <p:cNvPr id="4" name="Rectangle 3"/>
          <p:cNvSpPr/>
          <p:nvPr/>
        </p:nvSpPr>
        <p:spPr>
          <a:xfrm>
            <a:off x="5105400" y="1721481"/>
            <a:ext cx="4038599" cy="4893647"/>
          </a:xfrm>
          <a:prstGeom prst="rect">
            <a:avLst/>
          </a:prstGeom>
        </p:spPr>
        <p:txBody>
          <a:bodyPr wrap="square">
            <a:spAutoFit/>
          </a:bodyPr>
          <a:lstStyle/>
          <a:p>
            <a:pPr marL="91440" indent="0">
              <a:buNone/>
            </a:pPr>
            <a:r>
              <a:rPr lang="en-US" sz="2600" b="1" u="sng" dirty="0" smtClean="0">
                <a:solidFill>
                  <a:srgbClr val="002060"/>
                </a:solidFill>
                <a:cs typeface="Arial" pitchFamily="34" charset="0"/>
              </a:rPr>
              <a:t>Provincial/State</a:t>
            </a:r>
          </a:p>
          <a:p>
            <a:pPr marL="91440" indent="0">
              <a:buNone/>
            </a:pPr>
            <a:r>
              <a:rPr lang="en-US" sz="2600" dirty="0" smtClean="0">
                <a:solidFill>
                  <a:srgbClr val="002060"/>
                </a:solidFill>
                <a:cs typeface="Arial" pitchFamily="34" charset="0"/>
              </a:rPr>
              <a:t>   British Columbia</a:t>
            </a:r>
          </a:p>
          <a:p>
            <a:pPr marL="91440" indent="0">
              <a:buNone/>
            </a:pPr>
            <a:r>
              <a:rPr lang="en-US" sz="2600" dirty="0" smtClean="0">
                <a:solidFill>
                  <a:srgbClr val="002060"/>
                </a:solidFill>
                <a:cs typeface="Arial" pitchFamily="34" charset="0"/>
              </a:rPr>
              <a:t>4 States (AK, WA, OR, CA)</a:t>
            </a:r>
          </a:p>
          <a:p>
            <a:pPr marL="91440" indent="0">
              <a:buNone/>
            </a:pPr>
            <a:endParaRPr lang="en-US" sz="2600" dirty="0" smtClean="0">
              <a:solidFill>
                <a:srgbClr val="002060"/>
              </a:solidFill>
              <a:cs typeface="Arial" pitchFamily="34" charset="0"/>
            </a:endParaRPr>
          </a:p>
          <a:p>
            <a:pPr marL="91440" indent="0">
              <a:buNone/>
            </a:pPr>
            <a:r>
              <a:rPr lang="en-US" sz="2600" b="1" u="sng" dirty="0" smtClean="0">
                <a:solidFill>
                  <a:srgbClr val="006600"/>
                </a:solidFill>
                <a:cs typeface="Arial" pitchFamily="34" charset="0"/>
              </a:rPr>
              <a:t>Partnerships:</a:t>
            </a:r>
          </a:p>
          <a:p>
            <a:pPr marL="91440" indent="0">
              <a:buNone/>
            </a:pPr>
            <a:r>
              <a:rPr lang="en-US" sz="2600" b="1" dirty="0">
                <a:solidFill>
                  <a:srgbClr val="006600"/>
                </a:solidFill>
                <a:cs typeface="Arial" pitchFamily="34" charset="0"/>
              </a:rPr>
              <a:t> </a:t>
            </a:r>
            <a:r>
              <a:rPr lang="en-US" sz="2600" b="1" dirty="0" smtClean="0">
                <a:solidFill>
                  <a:srgbClr val="006600"/>
                </a:solidFill>
                <a:cs typeface="Arial" pitchFamily="34" charset="0"/>
              </a:rPr>
              <a:t>  </a:t>
            </a:r>
            <a:r>
              <a:rPr lang="en-US" sz="2600" dirty="0" smtClean="0">
                <a:solidFill>
                  <a:srgbClr val="006600"/>
                </a:solidFill>
                <a:cs typeface="Arial" pitchFamily="34" charset="0"/>
              </a:rPr>
              <a:t>Pacific Birds Habitat J.V.</a:t>
            </a:r>
          </a:p>
          <a:p>
            <a:pPr marL="91440" indent="0">
              <a:buNone/>
            </a:pPr>
            <a:r>
              <a:rPr lang="en-US" sz="2600" dirty="0" smtClean="0">
                <a:solidFill>
                  <a:srgbClr val="006600"/>
                </a:solidFill>
                <a:cs typeface="Arial" pitchFamily="34" charset="0"/>
              </a:rPr>
              <a:t>Fish Habitat Partnerships</a:t>
            </a:r>
          </a:p>
          <a:p>
            <a:pPr marL="91440" indent="0">
              <a:buNone/>
            </a:pPr>
            <a:endParaRPr lang="en-US" sz="2600" dirty="0">
              <a:solidFill>
                <a:srgbClr val="006600"/>
              </a:solidFill>
              <a:cs typeface="Arial" pitchFamily="34" charset="0"/>
            </a:endParaRPr>
          </a:p>
          <a:p>
            <a:pPr marL="91440" indent="0">
              <a:buNone/>
            </a:pPr>
            <a:r>
              <a:rPr lang="en-US" sz="2600" b="1" u="sng" dirty="0" smtClean="0">
                <a:solidFill>
                  <a:schemeClr val="tx1">
                    <a:lumMod val="65000"/>
                    <a:lumOff val="35000"/>
                  </a:schemeClr>
                </a:solidFill>
                <a:cs typeface="Arial" pitchFamily="34" charset="0"/>
              </a:rPr>
              <a:t>Science Orgs:</a:t>
            </a:r>
          </a:p>
          <a:p>
            <a:pPr marL="91440" indent="0">
              <a:buNone/>
            </a:pPr>
            <a:r>
              <a:rPr lang="en-US" sz="2600" dirty="0">
                <a:solidFill>
                  <a:schemeClr val="tx1">
                    <a:lumMod val="65000"/>
                    <a:lumOff val="35000"/>
                  </a:schemeClr>
                </a:solidFill>
                <a:cs typeface="Arial" pitchFamily="34" charset="0"/>
              </a:rPr>
              <a:t> </a:t>
            </a:r>
            <a:r>
              <a:rPr lang="en-US" sz="2600" dirty="0" smtClean="0">
                <a:solidFill>
                  <a:schemeClr val="tx1">
                    <a:lumMod val="65000"/>
                    <a:lumOff val="35000"/>
                  </a:schemeClr>
                </a:solidFill>
                <a:cs typeface="Arial" pitchFamily="34" charset="0"/>
              </a:rPr>
              <a:t>  </a:t>
            </a:r>
            <a:r>
              <a:rPr lang="en-US" sz="2600" dirty="0" smtClean="0">
                <a:cs typeface="Arial" pitchFamily="34" charset="0"/>
              </a:rPr>
              <a:t>CSC </a:t>
            </a:r>
            <a:r>
              <a:rPr lang="en-US" sz="2600" dirty="0">
                <a:cs typeface="Arial" pitchFamily="34" charset="0"/>
              </a:rPr>
              <a:t>(AK, NW, SW)</a:t>
            </a:r>
          </a:p>
          <a:p>
            <a:pPr marL="91440" indent="0">
              <a:buNone/>
            </a:pPr>
            <a:r>
              <a:rPr lang="en-US" sz="2600" dirty="0" smtClean="0">
                <a:solidFill>
                  <a:schemeClr val="tx1">
                    <a:lumMod val="65000"/>
                    <a:lumOff val="35000"/>
                  </a:schemeClr>
                </a:solidFill>
                <a:cs typeface="Arial" pitchFamily="34" charset="0"/>
              </a:rPr>
              <a:t>   </a:t>
            </a:r>
            <a:r>
              <a:rPr lang="en-US" sz="2600" dirty="0" smtClean="0">
                <a:cs typeface="Arial" pitchFamily="34" charset="0"/>
              </a:rPr>
              <a:t>NOAA </a:t>
            </a:r>
            <a:r>
              <a:rPr lang="en-US" sz="2600" dirty="0">
                <a:cs typeface="Arial" pitchFamily="34" charset="0"/>
              </a:rPr>
              <a:t>RISAs</a:t>
            </a:r>
          </a:p>
          <a:p>
            <a:pPr marL="91440" indent="0">
              <a:buNone/>
            </a:pPr>
            <a:r>
              <a:rPr lang="en-US" sz="2600" dirty="0" smtClean="0">
                <a:cs typeface="Arial" pitchFamily="34" charset="0"/>
              </a:rPr>
              <a:t>   Pac</a:t>
            </a:r>
            <a:r>
              <a:rPr lang="en-US" sz="2600" dirty="0">
                <a:cs typeface="Arial" pitchFamily="34" charset="0"/>
              </a:rPr>
              <a:t>. Climate Impacts Con</a:t>
            </a:r>
            <a:r>
              <a:rPr lang="en-US" sz="2600" dirty="0" smtClean="0">
                <a:cs typeface="Arial" pitchFamily="34" charset="0"/>
              </a:rPr>
              <a:t>. </a:t>
            </a:r>
            <a:endParaRPr lang="en-US" sz="2600" dirty="0">
              <a:cs typeface="Arial" pitchFamily="34" charset="0"/>
            </a:endParaRPr>
          </a:p>
        </p:txBody>
      </p:sp>
      <p:sp>
        <p:nvSpPr>
          <p:cNvPr id="2" name="TextBox 1"/>
          <p:cNvSpPr txBox="1"/>
          <p:nvPr/>
        </p:nvSpPr>
        <p:spPr>
          <a:xfrm>
            <a:off x="2057400" y="1103455"/>
            <a:ext cx="4946226" cy="584775"/>
          </a:xfrm>
          <a:prstGeom prst="rect">
            <a:avLst/>
          </a:prstGeom>
          <a:noFill/>
        </p:spPr>
        <p:txBody>
          <a:bodyPr wrap="none" rtlCol="0">
            <a:spAutoFit/>
          </a:bodyPr>
          <a:lstStyle/>
          <a:p>
            <a:r>
              <a:rPr lang="en-US" sz="3200" b="1" dirty="0" smtClean="0">
                <a:solidFill>
                  <a:srgbClr val="990000"/>
                </a:solidFill>
              </a:rPr>
              <a:t>Steering Committee Entities</a:t>
            </a:r>
            <a:endParaRPr lang="en-US" sz="3200" b="1" dirty="0">
              <a:solidFill>
                <a:srgbClr val="990000"/>
              </a:solidFill>
            </a:endParaRPr>
          </a:p>
        </p:txBody>
      </p:sp>
      <p:sp>
        <p:nvSpPr>
          <p:cNvPr id="5" name="Rectangle 4"/>
          <p:cNvSpPr/>
          <p:nvPr/>
        </p:nvSpPr>
        <p:spPr>
          <a:xfrm>
            <a:off x="6927" y="1736466"/>
            <a:ext cx="2286000" cy="1692771"/>
          </a:xfrm>
          <a:prstGeom prst="rect">
            <a:avLst/>
          </a:prstGeom>
        </p:spPr>
        <p:txBody>
          <a:bodyPr wrap="square">
            <a:spAutoFit/>
          </a:bodyPr>
          <a:lstStyle/>
          <a:p>
            <a:r>
              <a:rPr lang="en-US" sz="2600" b="1" u="sng" dirty="0" smtClean="0">
                <a:cs typeface="Arial" pitchFamily="34" charset="0"/>
              </a:rPr>
              <a:t>5 Tribes </a:t>
            </a:r>
            <a:r>
              <a:rPr lang="en-US" sz="2600" b="1" u="sng" dirty="0">
                <a:cs typeface="Arial" pitchFamily="34" charset="0"/>
              </a:rPr>
              <a:t>&amp; First </a:t>
            </a:r>
            <a:r>
              <a:rPr lang="en-US" sz="2600" b="1" u="sng" dirty="0" smtClean="0">
                <a:cs typeface="Arial" pitchFamily="34" charset="0"/>
              </a:rPr>
              <a:t>Nations</a:t>
            </a:r>
          </a:p>
          <a:p>
            <a:r>
              <a:rPr lang="en-US" sz="2600" dirty="0" smtClean="0">
                <a:cs typeface="Arial" pitchFamily="34" charset="0"/>
              </a:rPr>
              <a:t>AK, BC, WA, OR, CA</a:t>
            </a:r>
          </a:p>
        </p:txBody>
      </p:sp>
      <p:pic>
        <p:nvPicPr>
          <p:cNvPr id="614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200" y="76200"/>
            <a:ext cx="2206625" cy="1109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646112" y="6185090"/>
            <a:ext cx="1828800" cy="461665"/>
          </a:xfrm>
          <a:prstGeom prst="rect">
            <a:avLst/>
          </a:prstGeom>
          <a:noFill/>
        </p:spPr>
        <p:txBody>
          <a:bodyPr wrap="square" rtlCol="0">
            <a:spAutoFit/>
          </a:bodyPr>
          <a:lstStyle/>
          <a:p>
            <a:r>
              <a:rPr lang="en-US" sz="2400" b="1" u="sng" dirty="0" smtClean="0"/>
              <a:t>NGOs</a:t>
            </a:r>
            <a:endParaRPr lang="en-US" sz="2400" b="1" u="sng" dirty="0"/>
          </a:p>
        </p:txBody>
      </p:sp>
    </p:spTree>
    <p:extLst>
      <p:ext uri="{BB962C8B-B14F-4D97-AF65-F5344CB8AC3E}">
        <p14:creationId xmlns:p14="http://schemas.microsoft.com/office/powerpoint/2010/main" val="3039777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95741" y="4629150"/>
            <a:ext cx="2971800" cy="222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512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0" y="76200"/>
            <a:ext cx="2206625" cy="1109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a:xfrm>
            <a:off x="247650" y="965156"/>
            <a:ext cx="8229600" cy="1143000"/>
          </a:xfrm>
        </p:spPr>
        <p:txBody>
          <a:bodyPr>
            <a:normAutofit fontScale="90000"/>
          </a:bodyPr>
          <a:lstStyle/>
          <a:p>
            <a:pPr algn="l"/>
            <a:r>
              <a:rPr lang="en-US" b="1" dirty="0">
                <a:solidFill>
                  <a:srgbClr val="C00000"/>
                </a:solidFill>
              </a:rPr>
              <a:t/>
            </a:r>
            <a:br>
              <a:rPr lang="en-US" b="1" dirty="0">
                <a:solidFill>
                  <a:srgbClr val="C00000"/>
                </a:solidFill>
              </a:rPr>
            </a:br>
            <a:r>
              <a:rPr lang="en-US" b="1" dirty="0" smtClean="0">
                <a:solidFill>
                  <a:srgbClr val="C00000"/>
                </a:solidFill>
              </a:rPr>
              <a:t>NPLCC Strategic Roles:</a:t>
            </a:r>
            <a:r>
              <a:rPr lang="en-US" sz="3600" b="1" dirty="0"/>
              <a:t/>
            </a:r>
            <a:br>
              <a:rPr lang="en-US" sz="3600" b="1" dirty="0"/>
            </a:br>
            <a:endParaRPr lang="en-US" b="1" dirty="0">
              <a:solidFill>
                <a:srgbClr val="C00000"/>
              </a:solidFill>
            </a:endParaRPr>
          </a:p>
        </p:txBody>
      </p:sp>
      <p:pic>
        <p:nvPicPr>
          <p:cNvPr id="2053" name="Picture 5" descr="G:\NPLCC General Information\Images of NPLCC\Tribal_CulturalImagesNPLCC\AK totum.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66668" y="0"/>
            <a:ext cx="3524250" cy="1185863"/>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247650" y="1905000"/>
            <a:ext cx="8229600" cy="4525963"/>
          </a:xfrm>
        </p:spPr>
        <p:txBody>
          <a:bodyPr/>
          <a:lstStyle/>
          <a:p>
            <a:r>
              <a:rPr lang="en-US" dirty="0"/>
              <a:t>Convene </a:t>
            </a:r>
            <a:r>
              <a:rPr lang="en-US" dirty="0" smtClean="0"/>
              <a:t>partners </a:t>
            </a:r>
            <a:r>
              <a:rPr lang="en-US" dirty="0"/>
              <a:t>and </a:t>
            </a:r>
            <a:r>
              <a:rPr lang="en-US" dirty="0" smtClean="0"/>
              <a:t>assess conservation management needs</a:t>
            </a:r>
          </a:p>
          <a:p>
            <a:r>
              <a:rPr lang="en-US" dirty="0" smtClean="0"/>
              <a:t>Build capacity to address needs</a:t>
            </a:r>
          </a:p>
          <a:p>
            <a:r>
              <a:rPr lang="en-US" dirty="0" smtClean="0"/>
              <a:t>Fund/Leverage management-relevant </a:t>
            </a:r>
            <a:r>
              <a:rPr lang="en-US" dirty="0"/>
              <a:t>p</a:t>
            </a:r>
            <a:r>
              <a:rPr lang="en-US" dirty="0" smtClean="0"/>
              <a:t>rojects</a:t>
            </a:r>
          </a:p>
          <a:p>
            <a:r>
              <a:rPr lang="en-US" dirty="0" smtClean="0"/>
              <a:t>Communicate </a:t>
            </a:r>
            <a:r>
              <a:rPr lang="en-US" dirty="0"/>
              <a:t>&amp; </a:t>
            </a:r>
            <a:r>
              <a:rPr lang="en-US" dirty="0" smtClean="0"/>
              <a:t>share </a:t>
            </a:r>
            <a:r>
              <a:rPr lang="en-US" dirty="0"/>
              <a:t>Information</a:t>
            </a:r>
            <a:endParaRPr lang="en-US" dirty="0" smtClean="0"/>
          </a:p>
          <a:p>
            <a:endParaRPr lang="en-US" dirty="0" smtClean="0"/>
          </a:p>
          <a:p>
            <a:endParaRPr lang="en-US" dirty="0" smtClean="0"/>
          </a:p>
          <a:p>
            <a:endParaRPr lang="en-US" dirty="0" smtClean="0"/>
          </a:p>
          <a:p>
            <a:pPr marL="0" indent="0">
              <a:buNone/>
            </a:pPr>
            <a:endParaRPr lang="en-US" dirty="0"/>
          </a:p>
        </p:txBody>
      </p:sp>
      <p:pic>
        <p:nvPicPr>
          <p:cNvPr id="13" name="Picture 3" descr="G:\NPLCC General Information\Images of NPLCC\People of the NPLCC\S-TEK Meetings\20140108_15Mankowski.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3400" y="4798978"/>
            <a:ext cx="2762341" cy="213586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8072" t="23893" r="7048"/>
          <a:stretch/>
        </p:blipFill>
        <p:spPr bwMode="auto">
          <a:xfrm>
            <a:off x="6477000" y="4572000"/>
            <a:ext cx="2967387" cy="3469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9003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sp>
        <p:nvSpPr>
          <p:cNvPr id="2" name="Content Placeholder 1"/>
          <p:cNvSpPr>
            <a:spLocks noGrp="1"/>
          </p:cNvSpPr>
          <p:nvPr>
            <p:ph idx="1"/>
          </p:nvPr>
        </p:nvSpPr>
        <p:spPr>
          <a:xfrm>
            <a:off x="914400" y="933991"/>
            <a:ext cx="6096000" cy="609600"/>
          </a:xfrm>
        </p:spPr>
        <p:txBody>
          <a:bodyPr>
            <a:normAutofit/>
          </a:bodyPr>
          <a:lstStyle/>
          <a:p>
            <a:pPr marL="0" indent="0" algn="ctr">
              <a:buNone/>
            </a:pPr>
            <a:r>
              <a:rPr lang="en-US" sz="3000" b="1" dirty="0" smtClean="0">
                <a:solidFill>
                  <a:srgbClr val="C00000"/>
                </a:solidFill>
                <a:latin typeface="Calibri" pitchFamily="34" charset="0"/>
                <a:cs typeface="Calibri" pitchFamily="34" charset="0"/>
              </a:rPr>
              <a:t>Assess Partner Needs</a:t>
            </a:r>
            <a:endParaRPr lang="en-US" sz="3000" b="1" dirty="0">
              <a:solidFill>
                <a:srgbClr val="C00000"/>
              </a:solidFill>
              <a:latin typeface="Calibri" pitchFamily="34" charset="0"/>
              <a:cs typeface="Calibri" pitchFamily="34" charset="0"/>
            </a:endParaRPr>
          </a:p>
          <a:p>
            <a:endParaRPr lang="en-US" dirty="0" smtClean="0"/>
          </a:p>
          <a:p>
            <a:endParaRPr lang="en-US" dirty="0"/>
          </a:p>
        </p:txBody>
      </p:sp>
      <p:sp>
        <p:nvSpPr>
          <p:cNvPr id="10" name="Text Placeholder 4"/>
          <p:cNvSpPr txBox="1">
            <a:spLocks/>
          </p:cNvSpPr>
          <p:nvPr/>
        </p:nvSpPr>
        <p:spPr>
          <a:xfrm>
            <a:off x="230380" y="1676400"/>
            <a:ext cx="3572691" cy="63976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600" b="1" dirty="0" smtClean="0">
                <a:solidFill>
                  <a:schemeClr val="tx2"/>
                </a:solidFill>
              </a:rPr>
              <a:t>Priority Topics:</a:t>
            </a:r>
            <a:endParaRPr lang="en-US" sz="2600" b="1" dirty="0">
              <a:solidFill>
                <a:schemeClr val="tx2"/>
              </a:solidFill>
            </a:endParaRPr>
          </a:p>
        </p:txBody>
      </p:sp>
      <p:sp>
        <p:nvSpPr>
          <p:cNvPr id="12" name="Content Placeholder 5"/>
          <p:cNvSpPr txBox="1">
            <a:spLocks/>
          </p:cNvSpPr>
          <p:nvPr/>
        </p:nvSpPr>
        <p:spPr>
          <a:xfrm>
            <a:off x="37475" y="2438400"/>
            <a:ext cx="4798820" cy="350520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spcAft>
                <a:spcPts val="600"/>
              </a:spcAft>
              <a:buSzPct val="100000"/>
              <a:buFont typeface="+mj-lt"/>
              <a:buAutoNum type="alphaUcPeriod"/>
            </a:pPr>
            <a:r>
              <a:rPr lang="en-US" sz="2200" b="1" u="sng" dirty="0" smtClean="0"/>
              <a:t>Hydrologic regime shifts</a:t>
            </a:r>
            <a:r>
              <a:rPr lang="en-US" sz="2200" dirty="0" smtClean="0"/>
              <a:t>  - rivers, streams, and riparian corridors</a:t>
            </a:r>
          </a:p>
          <a:p>
            <a:pPr marL="514350" indent="-514350">
              <a:spcAft>
                <a:spcPts val="600"/>
              </a:spcAft>
              <a:buSzPct val="100000"/>
              <a:buFont typeface="+mj-lt"/>
              <a:buAutoNum type="alphaUcPeriod"/>
            </a:pPr>
            <a:r>
              <a:rPr lang="en-US" sz="2200" dirty="0" smtClean="0"/>
              <a:t>Air temp and precip in </a:t>
            </a:r>
            <a:r>
              <a:rPr lang="en-US" sz="2200" b="1" u="sng" dirty="0" smtClean="0"/>
              <a:t>forests</a:t>
            </a:r>
          </a:p>
          <a:p>
            <a:pPr marL="514350" indent="-514350">
              <a:spcAft>
                <a:spcPts val="600"/>
              </a:spcAft>
              <a:buSzPct val="100000"/>
              <a:buFont typeface="+mj-lt"/>
              <a:buAutoNum type="alphaUcPeriod"/>
            </a:pPr>
            <a:r>
              <a:rPr lang="en-US" sz="2200" dirty="0" smtClean="0"/>
              <a:t>Effects of changes in </a:t>
            </a:r>
            <a:r>
              <a:rPr lang="en-US" sz="2200" b="1" u="sng" dirty="0" smtClean="0"/>
              <a:t>sea levels and storms</a:t>
            </a:r>
            <a:r>
              <a:rPr lang="en-US" sz="2200" dirty="0" smtClean="0"/>
              <a:t> on shorelines</a:t>
            </a:r>
          </a:p>
          <a:p>
            <a:pPr marL="514350" indent="-514350">
              <a:spcAft>
                <a:spcPts val="600"/>
              </a:spcAft>
              <a:buSzPct val="100000"/>
              <a:buFont typeface="+mj-lt"/>
              <a:buAutoNum type="alphaUcPeriod"/>
            </a:pPr>
            <a:r>
              <a:rPr lang="en-US" sz="2200" dirty="0" smtClean="0"/>
              <a:t>Changes affecting </a:t>
            </a:r>
            <a:r>
              <a:rPr lang="en-US" sz="2200" b="1" u="sng" dirty="0" smtClean="0"/>
              <a:t>anadromous fish</a:t>
            </a:r>
          </a:p>
          <a:p>
            <a:pPr marL="514350" indent="-514350">
              <a:spcAft>
                <a:spcPts val="600"/>
              </a:spcAft>
              <a:buSzPct val="100000"/>
              <a:buFont typeface="+mj-lt"/>
              <a:buAutoNum type="alphaUcPeriod"/>
            </a:pPr>
            <a:r>
              <a:rPr lang="en-US" sz="2200" b="1" u="sng" dirty="0" smtClean="0"/>
              <a:t>Invasive species, diseases, pests</a:t>
            </a:r>
            <a:r>
              <a:rPr lang="en-US" sz="2200" b="1" dirty="0" smtClean="0"/>
              <a:t> </a:t>
            </a:r>
            <a:r>
              <a:rPr lang="en-US" sz="2200" dirty="0" smtClean="0"/>
              <a:t>s</a:t>
            </a:r>
          </a:p>
          <a:p>
            <a:endParaRPr lang="en-US" sz="1800" dirty="0"/>
          </a:p>
        </p:txBody>
      </p:sp>
      <p:graphicFrame>
        <p:nvGraphicFramePr>
          <p:cNvPr id="16" name="Table 15"/>
          <p:cNvGraphicFramePr>
            <a:graphicFrameLocks noGrp="1"/>
          </p:cNvGraphicFramePr>
          <p:nvPr>
            <p:extLst>
              <p:ext uri="{D42A27DB-BD31-4B8C-83A1-F6EECF244321}">
                <p14:modId xmlns:p14="http://schemas.microsoft.com/office/powerpoint/2010/main" val="1393675672"/>
              </p:ext>
            </p:extLst>
          </p:nvPr>
        </p:nvGraphicFramePr>
        <p:xfrm>
          <a:off x="6324600" y="35859"/>
          <a:ext cx="2486715" cy="2263176"/>
        </p:xfrm>
        <a:graphic>
          <a:graphicData uri="http://schemas.openxmlformats.org/drawingml/2006/table">
            <a:tbl>
              <a:tblPr firstRow="1" bandRow="1">
                <a:tableStyleId>{5C22544A-7EE6-4342-B048-85BDC9FD1C3A}</a:tableStyleId>
              </a:tblPr>
              <a:tblGrid>
                <a:gridCol w="414452"/>
                <a:gridCol w="497343"/>
                <a:gridCol w="544709"/>
                <a:gridCol w="544709"/>
                <a:gridCol w="485502"/>
              </a:tblGrid>
              <a:tr h="259080">
                <a:tc>
                  <a:txBody>
                    <a:bodyPr/>
                    <a:lstStyle/>
                    <a:p>
                      <a:endParaRPr lang="en-US" sz="1000" dirty="0"/>
                    </a:p>
                  </a:txBody>
                  <a:tcPr marL="68580" marR="68580" marT="60960" marB="60960">
                    <a:noFill/>
                  </a:tcPr>
                </a:tc>
                <a:tc gridSpan="4">
                  <a:txBody>
                    <a:bodyPr/>
                    <a:lstStyle/>
                    <a:p>
                      <a:r>
                        <a:rPr lang="en-US" sz="1700" dirty="0" smtClean="0">
                          <a:solidFill>
                            <a:schemeClr val="tx1"/>
                          </a:solidFill>
                          <a:latin typeface="Calibri" pitchFamily="34" charset="0"/>
                          <a:cs typeface="Calibri" pitchFamily="34" charset="0"/>
                        </a:rPr>
                        <a:t>Climate-related drivers</a:t>
                      </a:r>
                      <a:endParaRPr lang="en-US" sz="1700" dirty="0">
                        <a:solidFill>
                          <a:schemeClr val="tx1"/>
                        </a:solidFill>
                        <a:latin typeface="Calibri" pitchFamily="34" charset="0"/>
                        <a:cs typeface="Calibri" pitchFamily="34" charset="0"/>
                      </a:endParaRPr>
                    </a:p>
                  </a:txBody>
                  <a:tcPr marL="68580" marR="68580" marT="60960" marB="60960">
                    <a:solidFill>
                      <a:srgbClr val="D0D8E8"/>
                    </a:solidFill>
                  </a:tcPr>
                </a:tc>
                <a:tc hMerge="1">
                  <a:txBody>
                    <a:bodyPr/>
                    <a:lstStyle/>
                    <a:p>
                      <a:endParaRPr lang="en-US" sz="1000" dirty="0"/>
                    </a:p>
                  </a:txBody>
                  <a:tcPr/>
                </a:tc>
                <a:tc hMerge="1">
                  <a:txBody>
                    <a:bodyPr/>
                    <a:lstStyle/>
                    <a:p>
                      <a:endParaRPr lang="en-US" sz="1000" dirty="0"/>
                    </a:p>
                  </a:txBody>
                  <a:tcPr/>
                </a:tc>
                <a:tc hMerge="1">
                  <a:txBody>
                    <a:bodyPr/>
                    <a:lstStyle/>
                    <a:p>
                      <a:endParaRPr lang="en-US" sz="1000" dirty="0"/>
                    </a:p>
                  </a:txBody>
                  <a:tcPr/>
                </a:tc>
              </a:tr>
              <a:tr h="572590">
                <a:tc rowSpan="3">
                  <a:txBody>
                    <a:bodyPr/>
                    <a:lstStyle/>
                    <a:p>
                      <a:pPr algn="ctr"/>
                      <a:r>
                        <a:rPr lang="en-US" sz="1800" b="1" dirty="0" smtClean="0">
                          <a:latin typeface="Calibri" pitchFamily="34" charset="0"/>
                          <a:cs typeface="Calibri" pitchFamily="34" charset="0"/>
                        </a:rPr>
                        <a:t>Valued resources</a:t>
                      </a:r>
                      <a:endParaRPr lang="en-US" sz="1800" b="1" dirty="0">
                        <a:latin typeface="Calibri" pitchFamily="34" charset="0"/>
                        <a:cs typeface="Calibri" pitchFamily="34" charset="0"/>
                      </a:endParaRPr>
                    </a:p>
                  </a:txBody>
                  <a:tcPr marL="68580" marR="68580" marT="60960" marB="60960" vert="vert270"/>
                </a:tc>
                <a:tc>
                  <a:txBody>
                    <a:bodyPr/>
                    <a:lstStyle/>
                    <a:p>
                      <a:endParaRPr lang="en-US" sz="1000" dirty="0"/>
                    </a:p>
                  </a:txBody>
                  <a:tcPr marL="68580" marR="68580" marT="60960" marB="60960">
                    <a:solidFill>
                      <a:srgbClr val="FFFF99"/>
                    </a:solidFill>
                  </a:tcPr>
                </a:tc>
                <a:tc>
                  <a:txBody>
                    <a:bodyPr/>
                    <a:lstStyle/>
                    <a:p>
                      <a:endParaRPr lang="en-US" sz="1000" dirty="0"/>
                    </a:p>
                  </a:txBody>
                  <a:tcPr marL="68580" marR="68580" marT="60960" marB="60960">
                    <a:solidFill>
                      <a:srgbClr val="FF6600"/>
                    </a:solidFill>
                  </a:tcPr>
                </a:tc>
                <a:tc>
                  <a:txBody>
                    <a:bodyPr/>
                    <a:lstStyle/>
                    <a:p>
                      <a:endParaRPr lang="en-US" sz="1000" dirty="0"/>
                    </a:p>
                  </a:txBody>
                  <a:tcPr marL="68580" marR="68580" marT="60960" marB="60960">
                    <a:solidFill>
                      <a:srgbClr val="00B050"/>
                    </a:solidFill>
                  </a:tcPr>
                </a:tc>
                <a:tc>
                  <a:txBody>
                    <a:bodyPr/>
                    <a:lstStyle/>
                    <a:p>
                      <a:endParaRPr lang="en-US" sz="1000" dirty="0"/>
                    </a:p>
                  </a:txBody>
                  <a:tcPr marL="68580" marR="68580" marT="60960" marB="60960">
                    <a:solidFill>
                      <a:srgbClr val="FFFF99"/>
                    </a:solidFill>
                  </a:tcPr>
                </a:tc>
              </a:tr>
              <a:tr h="572590">
                <a:tc vMerge="1">
                  <a:txBody>
                    <a:bodyPr/>
                    <a:lstStyle/>
                    <a:p>
                      <a:endParaRPr lang="en-US" sz="1000" dirty="0"/>
                    </a:p>
                  </a:txBody>
                  <a:tcPr/>
                </a:tc>
                <a:tc>
                  <a:txBody>
                    <a:bodyPr/>
                    <a:lstStyle/>
                    <a:p>
                      <a:endParaRPr lang="en-US" sz="1000" dirty="0"/>
                    </a:p>
                  </a:txBody>
                  <a:tcPr marL="68580" marR="68580" marT="60960" marB="60960">
                    <a:solidFill>
                      <a:srgbClr val="92D050"/>
                    </a:solidFill>
                  </a:tcPr>
                </a:tc>
                <a:tc>
                  <a:txBody>
                    <a:bodyPr/>
                    <a:lstStyle/>
                    <a:p>
                      <a:endParaRPr lang="en-US" sz="1000" dirty="0"/>
                    </a:p>
                  </a:txBody>
                  <a:tcPr marL="68580" marR="68580" marT="60960" marB="60960">
                    <a:solidFill>
                      <a:srgbClr val="FF3300"/>
                    </a:solidFill>
                  </a:tcPr>
                </a:tc>
                <a:tc>
                  <a:txBody>
                    <a:bodyPr/>
                    <a:lstStyle/>
                    <a:p>
                      <a:endParaRPr lang="en-US" sz="1000" dirty="0"/>
                    </a:p>
                  </a:txBody>
                  <a:tcPr marL="68580" marR="68580" marT="60960" marB="60960">
                    <a:solidFill>
                      <a:srgbClr val="FFCC66"/>
                    </a:solidFill>
                  </a:tcPr>
                </a:tc>
                <a:tc>
                  <a:txBody>
                    <a:bodyPr/>
                    <a:lstStyle/>
                    <a:p>
                      <a:endParaRPr lang="en-US" sz="1000" dirty="0"/>
                    </a:p>
                  </a:txBody>
                  <a:tcPr marL="68580" marR="68580" marT="60960" marB="60960">
                    <a:solidFill>
                      <a:srgbClr val="CCFF99"/>
                    </a:solidFill>
                  </a:tcPr>
                </a:tc>
              </a:tr>
              <a:tr h="477916">
                <a:tc vMerge="1">
                  <a:txBody>
                    <a:bodyPr/>
                    <a:lstStyle/>
                    <a:p>
                      <a:endParaRPr lang="en-US" sz="1000" dirty="0"/>
                    </a:p>
                  </a:txBody>
                  <a:tcPr/>
                </a:tc>
                <a:tc>
                  <a:txBody>
                    <a:bodyPr/>
                    <a:lstStyle/>
                    <a:p>
                      <a:endParaRPr lang="en-US" sz="1000" dirty="0"/>
                    </a:p>
                  </a:txBody>
                  <a:tcPr marL="68580" marR="68580" marT="60960" marB="60960">
                    <a:solidFill>
                      <a:srgbClr val="99FF99"/>
                    </a:solidFill>
                  </a:tcPr>
                </a:tc>
                <a:tc>
                  <a:txBody>
                    <a:bodyPr/>
                    <a:lstStyle/>
                    <a:p>
                      <a:endParaRPr lang="en-US" sz="1000" dirty="0"/>
                    </a:p>
                  </a:txBody>
                  <a:tcPr marL="68580" marR="68580" marT="60960" marB="60960">
                    <a:solidFill>
                      <a:srgbClr val="FFFF99"/>
                    </a:solidFill>
                  </a:tcPr>
                </a:tc>
                <a:tc>
                  <a:txBody>
                    <a:bodyPr/>
                    <a:lstStyle/>
                    <a:p>
                      <a:endParaRPr lang="en-US" sz="1000" dirty="0"/>
                    </a:p>
                  </a:txBody>
                  <a:tcPr marL="68580" marR="68580" marT="60960" marB="60960">
                    <a:solidFill>
                      <a:srgbClr val="FF0000"/>
                    </a:solidFill>
                  </a:tcPr>
                </a:tc>
                <a:tc>
                  <a:txBody>
                    <a:bodyPr/>
                    <a:lstStyle/>
                    <a:p>
                      <a:endParaRPr lang="en-US" sz="1000" dirty="0"/>
                    </a:p>
                  </a:txBody>
                  <a:tcPr marL="68580" marR="68580" marT="60960" marB="60960">
                    <a:solidFill>
                      <a:srgbClr val="FF9966"/>
                    </a:solidFill>
                  </a:tcPr>
                </a:tc>
              </a:tr>
            </a:tbl>
          </a:graphicData>
        </a:graphic>
      </p:graphicFrame>
      <p:pic>
        <p:nvPicPr>
          <p:cNvPr id="1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4987" y="35859"/>
            <a:ext cx="2206625" cy="1109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 Placeholder 4"/>
          <p:cNvSpPr txBox="1">
            <a:spLocks/>
          </p:cNvSpPr>
          <p:nvPr/>
        </p:nvSpPr>
        <p:spPr>
          <a:xfrm>
            <a:off x="5181600" y="2438400"/>
            <a:ext cx="5257800" cy="315436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b="1" dirty="0" smtClean="0">
                <a:solidFill>
                  <a:schemeClr val="tx2"/>
                </a:solidFill>
              </a:rPr>
              <a:t>Additional needs:</a:t>
            </a:r>
          </a:p>
          <a:p>
            <a:r>
              <a:rPr lang="en-US" sz="2800" dirty="0" smtClean="0"/>
              <a:t>Communication tools</a:t>
            </a:r>
          </a:p>
          <a:p>
            <a:r>
              <a:rPr lang="en-US" sz="2800" dirty="0" smtClean="0"/>
              <a:t>Climate models</a:t>
            </a:r>
          </a:p>
          <a:p>
            <a:r>
              <a:rPr lang="en-US" sz="2800" dirty="0" smtClean="0"/>
              <a:t>Training </a:t>
            </a:r>
          </a:p>
          <a:p>
            <a:r>
              <a:rPr lang="en-US" sz="2800" dirty="0" smtClean="0"/>
              <a:t>Traditional Knowledge</a:t>
            </a:r>
          </a:p>
          <a:p>
            <a:r>
              <a:rPr lang="en-US" sz="2800" dirty="0" smtClean="0"/>
              <a:t>Subsistence Resources</a:t>
            </a:r>
          </a:p>
          <a:p>
            <a:r>
              <a:rPr lang="en-US" sz="2800" dirty="0" smtClean="0"/>
              <a:t>Demonstration projects</a:t>
            </a:r>
          </a:p>
          <a:p>
            <a:r>
              <a:rPr lang="en-US" sz="2800" dirty="0" smtClean="0"/>
              <a:t>Localized needs</a:t>
            </a:r>
            <a:endParaRPr lang="en-US" sz="1800" dirty="0" smtClean="0"/>
          </a:p>
          <a:p>
            <a:endParaRPr lang="en-US" sz="1800" dirty="0">
              <a:solidFill>
                <a:schemeClr val="tx2"/>
              </a:solidFill>
            </a:endParaRPr>
          </a:p>
        </p:txBody>
      </p:sp>
    </p:spTree>
    <p:extLst>
      <p:ext uri="{BB962C8B-B14F-4D97-AF65-F5344CB8AC3E}">
        <p14:creationId xmlns:p14="http://schemas.microsoft.com/office/powerpoint/2010/main" val="563855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sp>
        <p:nvSpPr>
          <p:cNvPr id="2" name="Content Placeholder 1"/>
          <p:cNvSpPr>
            <a:spLocks noGrp="1"/>
          </p:cNvSpPr>
          <p:nvPr>
            <p:ph idx="1"/>
          </p:nvPr>
        </p:nvSpPr>
        <p:spPr>
          <a:xfrm>
            <a:off x="377535" y="1168826"/>
            <a:ext cx="6096000" cy="609600"/>
          </a:xfrm>
        </p:spPr>
        <p:txBody>
          <a:bodyPr>
            <a:normAutofit/>
          </a:bodyPr>
          <a:lstStyle/>
          <a:p>
            <a:pPr marL="0" indent="0" algn="ctr">
              <a:buNone/>
            </a:pPr>
            <a:r>
              <a:rPr lang="en-US" sz="3000" b="1" dirty="0" smtClean="0">
                <a:solidFill>
                  <a:srgbClr val="C00000"/>
                </a:solidFill>
                <a:latin typeface="Calibri" pitchFamily="34" charset="0"/>
                <a:cs typeface="Calibri" pitchFamily="34" charset="0"/>
              </a:rPr>
              <a:t>Build Capacity</a:t>
            </a:r>
            <a:endParaRPr lang="en-US" sz="3000" b="1" dirty="0">
              <a:solidFill>
                <a:srgbClr val="C00000"/>
              </a:solidFill>
              <a:latin typeface="Calibri" pitchFamily="34" charset="0"/>
              <a:cs typeface="Calibri" pitchFamily="34" charset="0"/>
            </a:endParaRPr>
          </a:p>
          <a:p>
            <a:endParaRPr lang="en-US" dirty="0" smtClean="0"/>
          </a:p>
          <a:p>
            <a:endParaRPr lang="en-US" dirty="0"/>
          </a:p>
        </p:txBody>
      </p:sp>
      <p:sp>
        <p:nvSpPr>
          <p:cNvPr id="12" name="Content Placeholder 5"/>
          <p:cNvSpPr txBox="1">
            <a:spLocks/>
          </p:cNvSpPr>
          <p:nvPr/>
        </p:nvSpPr>
        <p:spPr>
          <a:xfrm>
            <a:off x="-23813" y="1752600"/>
            <a:ext cx="4876800" cy="4648200"/>
          </a:xfrm>
          <a:prstGeom prst="rect">
            <a:avLst/>
          </a:prstGeom>
        </p:spPr>
        <p:txBody>
          <a:bodyPr>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buFont typeface="Wingdings" panose="05000000000000000000" pitchFamily="2" charset="2"/>
              <a:buChar char="§"/>
            </a:pPr>
            <a:r>
              <a:rPr lang="en-US" dirty="0"/>
              <a:t>VA </a:t>
            </a:r>
            <a:r>
              <a:rPr lang="en-US" dirty="0" smtClean="0"/>
              <a:t>Training</a:t>
            </a:r>
          </a:p>
          <a:p>
            <a:pPr lvl="1">
              <a:buFont typeface="Wingdings" panose="05000000000000000000" pitchFamily="2" charset="2"/>
              <a:buChar char="§"/>
            </a:pPr>
            <a:r>
              <a:rPr lang="en-US" dirty="0" smtClean="0"/>
              <a:t>Climate Smart Conservation Planning</a:t>
            </a:r>
          </a:p>
          <a:p>
            <a:pPr lvl="1">
              <a:buFont typeface="Wingdings" panose="05000000000000000000" pitchFamily="2" charset="2"/>
              <a:buChar char="§"/>
            </a:pPr>
            <a:r>
              <a:rPr lang="en-US" dirty="0" smtClean="0"/>
              <a:t>Pilot/demonstration </a:t>
            </a:r>
            <a:r>
              <a:rPr lang="en-US" dirty="0"/>
              <a:t>projects</a:t>
            </a:r>
          </a:p>
          <a:p>
            <a:pPr lvl="1">
              <a:buFont typeface="Wingdings" panose="05000000000000000000" pitchFamily="2" charset="2"/>
              <a:buChar char="§"/>
            </a:pPr>
            <a:r>
              <a:rPr lang="en-US" dirty="0" smtClean="0"/>
              <a:t>Travel/participation </a:t>
            </a:r>
            <a:r>
              <a:rPr lang="en-US" dirty="0"/>
              <a:t>support</a:t>
            </a:r>
          </a:p>
          <a:p>
            <a:pPr lvl="1">
              <a:buFont typeface="Wingdings" panose="05000000000000000000" pitchFamily="2" charset="2"/>
              <a:buChar char="§"/>
            </a:pPr>
            <a:r>
              <a:rPr lang="en-US" dirty="0"/>
              <a:t>Information sharing platform and </a:t>
            </a:r>
            <a:r>
              <a:rPr lang="en-US" dirty="0" smtClean="0"/>
              <a:t>workshops</a:t>
            </a:r>
          </a:p>
          <a:p>
            <a:pPr lvl="1">
              <a:buFont typeface="Wingdings" panose="05000000000000000000" pitchFamily="2" charset="2"/>
              <a:buChar char="§"/>
            </a:pPr>
            <a:r>
              <a:rPr lang="en-US" dirty="0" smtClean="0"/>
              <a:t>Convene partners on common topics, geographies</a:t>
            </a:r>
          </a:p>
          <a:p>
            <a:pPr lvl="1">
              <a:buFont typeface="Wingdings" panose="05000000000000000000" pitchFamily="2" charset="2"/>
              <a:buChar char="§"/>
            </a:pPr>
            <a:r>
              <a:rPr lang="en-US" dirty="0" smtClean="0"/>
              <a:t>Landscape Conservation Design</a:t>
            </a:r>
          </a:p>
          <a:p>
            <a:pPr lvl="1"/>
            <a:endParaRPr lang="en-US" sz="2200" dirty="0" smtClean="0"/>
          </a:p>
          <a:p>
            <a:endParaRPr lang="en-US" sz="1800" dirty="0"/>
          </a:p>
        </p:txBody>
      </p:sp>
      <p:pic>
        <p:nvPicPr>
          <p:cNvPr id="1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4987" y="35859"/>
            <a:ext cx="2206625" cy="1109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T:\NPLCC General Information\Images of NPLCC\Images for NFWP Project submissions\Gateway\Gateway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337981">
            <a:off x="5943600" y="2438400"/>
            <a:ext cx="3554042" cy="238407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T:\NPLCC General Information\Images of NPLCC\People of the NPLCC\LCC Strategic Planning at NCTC\20140801_32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69385" y="58551"/>
            <a:ext cx="3898415" cy="2173941"/>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T:\NPLCC General Information\Images of NPLCC\Tribal_CulturalImagesNPLCC\Tribe_First_Nation meeting.Portland\20140904_32.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00600" y="4956735"/>
            <a:ext cx="4170167"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4143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T:\NPLCC General Information\Images of NPLCC\People of the NPLCC\Jill Hardima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88237" y="1524000"/>
            <a:ext cx="2973421" cy="2230438"/>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T:\NPLCC General Information\Images of NPLCC\Science of the NPLC\EnVision_Perspectiv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0387" y="927971"/>
            <a:ext cx="2299495" cy="1532315"/>
          </a:xfrm>
          <a:prstGeom prst="rect">
            <a:avLst/>
          </a:prstGeom>
          <a:noFill/>
          <a:extLst>
            <a:ext uri="{909E8E84-426E-40DD-AFC4-6F175D3DCCD1}">
              <a14:hiddenFill xmlns:a14="http://schemas.microsoft.com/office/drawing/2010/main">
                <a:solidFill>
                  <a:srgbClr val="FFFFFF"/>
                </a:solidFill>
              </a14:hiddenFill>
            </a:ext>
          </a:extLst>
        </p:spPr>
      </p:pic>
      <p:sp>
        <p:nvSpPr>
          <p:cNvPr id="7" name="Line 5"/>
          <p:cNvSpPr>
            <a:spLocks noChangeShapeType="1"/>
          </p:cNvSpPr>
          <p:nvPr/>
        </p:nvSpPr>
        <p:spPr bwMode="auto">
          <a:xfrm flipV="1">
            <a:off x="116992" y="934611"/>
            <a:ext cx="9144000" cy="11113"/>
          </a:xfrm>
          <a:prstGeom prst="line">
            <a:avLst/>
          </a:prstGeom>
          <a:noFill/>
          <a:ln w="57150">
            <a:solidFill>
              <a:schemeClr val="bg1"/>
            </a:solidFill>
            <a:round/>
            <a:headEnd/>
            <a:tailEnd/>
          </a:ln>
        </p:spPr>
        <p:txBody>
          <a:bodyPr anchor="ctr"/>
          <a:lstStyle/>
          <a:p>
            <a:endParaRPr lang="en-US" dirty="0"/>
          </a:p>
        </p:txBody>
      </p:sp>
      <p:sp>
        <p:nvSpPr>
          <p:cNvPr id="2" name="Content Placeholder 1"/>
          <p:cNvSpPr>
            <a:spLocks noGrp="1"/>
          </p:cNvSpPr>
          <p:nvPr>
            <p:ph idx="1"/>
          </p:nvPr>
        </p:nvSpPr>
        <p:spPr>
          <a:xfrm>
            <a:off x="2461808" y="1038520"/>
            <a:ext cx="6096000" cy="609600"/>
          </a:xfrm>
        </p:spPr>
        <p:txBody>
          <a:bodyPr>
            <a:normAutofit/>
          </a:bodyPr>
          <a:lstStyle/>
          <a:p>
            <a:pPr marL="0" indent="0" algn="ctr">
              <a:buNone/>
            </a:pPr>
            <a:r>
              <a:rPr lang="en-US" sz="3000" b="1" dirty="0" smtClean="0">
                <a:solidFill>
                  <a:srgbClr val="C00000"/>
                </a:solidFill>
                <a:latin typeface="Calibri" pitchFamily="34" charset="0"/>
                <a:cs typeface="Calibri" pitchFamily="34" charset="0"/>
              </a:rPr>
              <a:t>Fund/Leverage Strategic Projects</a:t>
            </a:r>
            <a:endParaRPr lang="en-US" dirty="0" smtClean="0"/>
          </a:p>
          <a:p>
            <a:endParaRPr lang="en-US" dirty="0"/>
          </a:p>
        </p:txBody>
      </p:sp>
      <p:sp>
        <p:nvSpPr>
          <p:cNvPr id="12" name="Content Placeholder 5"/>
          <p:cNvSpPr txBox="1">
            <a:spLocks/>
          </p:cNvSpPr>
          <p:nvPr/>
        </p:nvSpPr>
        <p:spPr>
          <a:xfrm>
            <a:off x="304800" y="1905000"/>
            <a:ext cx="4876800" cy="464820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endParaRPr lang="en-US" dirty="0" smtClean="0"/>
          </a:p>
          <a:p>
            <a:pPr lvl="1"/>
            <a:endParaRPr lang="en-US" sz="2200" dirty="0" smtClean="0"/>
          </a:p>
          <a:p>
            <a:endParaRPr lang="en-US" sz="1800" dirty="0"/>
          </a:p>
        </p:txBody>
      </p:sp>
      <p:pic>
        <p:nvPicPr>
          <p:cNvPr id="14" name="Picture 13" descr="D:\Users\arobertson\Pictures\Redwood-tree-and-hikers(NPLCC).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4987" y="35859"/>
            <a:ext cx="2206625" cy="1109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descr="T:\NPLCC General Information\Images of NPLCC\Science of the NPLC\LampreyResearch.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473535" y="3886200"/>
            <a:ext cx="2438400" cy="1624012"/>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T:\NPLCC General Information\Images of NPLCC\Montane wetlands article\Seasonal-high-mountain-pond-maureenryan.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28687" y="2020735"/>
            <a:ext cx="4252913" cy="303719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T:\NPLCC General Information\Images of NPLCC\Science of the NPLC\TulalipTribes-USFSbiologists-beaverReintro-nwifc.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495351">
            <a:off x="4800600" y="2121002"/>
            <a:ext cx="261302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T:\NPLCC General Information\Images of NPLCC\NPLCC_Projects\SLR-NisquallyWorkshop\20141021_143510.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417493">
            <a:off x="3759456" y="4426820"/>
            <a:ext cx="1625088" cy="2166784"/>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T:\NPLCC General Information\Images of NPLCC\People of the NPLCC\Coquille Indian Tribe at restored mouth of Fahys Creek Roy W. Lowe, USFWS.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22006" y="4698206"/>
            <a:ext cx="3192463" cy="2063896"/>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T:\NPLCC General Information\Images of NPLCC\People of the NPLCC\Brad Ryan.Chilkoot Eulachon.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rot="493002">
            <a:off x="7692735" y="5038764"/>
            <a:ext cx="1364427" cy="1819236"/>
          </a:xfrm>
          <a:prstGeom prst="rect">
            <a:avLst/>
          </a:prstGeom>
          <a:noFill/>
          <a:extLst>
            <a:ext uri="{909E8E84-426E-40DD-AFC4-6F175D3DCCD1}">
              <a14:hiddenFill xmlns:a14="http://schemas.microsoft.com/office/drawing/2010/main">
                <a:solidFill>
                  <a:srgbClr val="FFFFFF"/>
                </a:solidFill>
              </a14:hiddenFill>
            </a:ext>
          </a:extLst>
        </p:spPr>
      </p:pic>
      <p:pic>
        <p:nvPicPr>
          <p:cNvPr id="4105" name="Picture 9" descr="T:\NPLCC General Information\Images of NPLCC\Science of the NPLC\Cascades Climate Challenge1, NPS, Karlie Roland.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334000" y="5176702"/>
            <a:ext cx="2064748" cy="137649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C:\Users\jmankowski\Desktop\nplcc_report_cover.pn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rot="657925">
            <a:off x="-593522" y="1513370"/>
            <a:ext cx="2715563" cy="196402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rot="356419">
            <a:off x="-182980" y="3760375"/>
            <a:ext cx="1894481" cy="24524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8749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9" name="Picture 8"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6494" y="76200"/>
            <a:ext cx="2667000" cy="133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ontent Placeholder 2"/>
          <p:cNvSpPr>
            <a:spLocks noGrp="1"/>
          </p:cNvSpPr>
          <p:nvPr>
            <p:ph idx="1"/>
          </p:nvPr>
        </p:nvSpPr>
        <p:spPr>
          <a:xfrm>
            <a:off x="152400" y="2501741"/>
            <a:ext cx="4572000" cy="3931920"/>
          </a:xfrm>
        </p:spPr>
        <p:txBody>
          <a:bodyPr>
            <a:normAutofit fontScale="70000" lnSpcReduction="20000"/>
          </a:bodyPr>
          <a:lstStyle/>
          <a:p>
            <a:pPr>
              <a:spcAft>
                <a:spcPts val="600"/>
              </a:spcAft>
            </a:pPr>
            <a:r>
              <a:rPr lang="en-US" dirty="0" smtClean="0">
                <a:solidFill>
                  <a:srgbClr val="003300"/>
                </a:solidFill>
              </a:rPr>
              <a:t>Website</a:t>
            </a:r>
          </a:p>
          <a:p>
            <a:pPr>
              <a:spcAft>
                <a:spcPts val="600"/>
              </a:spcAft>
            </a:pPr>
            <a:r>
              <a:rPr lang="en-US" dirty="0">
                <a:solidFill>
                  <a:srgbClr val="003300"/>
                </a:solidFill>
              </a:rPr>
              <a:t>Conservation Planning </a:t>
            </a:r>
            <a:r>
              <a:rPr lang="en-US" dirty="0" smtClean="0">
                <a:solidFill>
                  <a:srgbClr val="003300"/>
                </a:solidFill>
              </a:rPr>
              <a:t>Atlas</a:t>
            </a:r>
          </a:p>
          <a:p>
            <a:pPr>
              <a:spcAft>
                <a:spcPts val="600"/>
              </a:spcAft>
            </a:pPr>
            <a:r>
              <a:rPr lang="en-US" dirty="0" smtClean="0">
                <a:solidFill>
                  <a:srgbClr val="003300"/>
                </a:solidFill>
              </a:rPr>
              <a:t>Science/Management Webinars</a:t>
            </a:r>
          </a:p>
          <a:p>
            <a:r>
              <a:rPr lang="en-US" dirty="0" smtClean="0">
                <a:solidFill>
                  <a:srgbClr val="003300"/>
                </a:solidFill>
              </a:rPr>
              <a:t>Newsletters</a:t>
            </a:r>
          </a:p>
          <a:p>
            <a:pPr lvl="1"/>
            <a:r>
              <a:rPr lang="en-US" sz="3200" dirty="0" smtClean="0">
                <a:solidFill>
                  <a:srgbClr val="003300"/>
                </a:solidFill>
              </a:rPr>
              <a:t>Climate Science Digest</a:t>
            </a:r>
          </a:p>
          <a:p>
            <a:pPr lvl="1">
              <a:spcAft>
                <a:spcPts val="600"/>
              </a:spcAft>
            </a:pPr>
            <a:r>
              <a:rPr lang="en-US" sz="3200" dirty="0" smtClean="0">
                <a:solidFill>
                  <a:srgbClr val="003300"/>
                </a:solidFill>
              </a:rPr>
              <a:t>North Pacific Tidings</a:t>
            </a:r>
            <a:endParaRPr lang="en-US" sz="3200" dirty="0">
              <a:solidFill>
                <a:srgbClr val="003300"/>
              </a:solidFill>
            </a:endParaRPr>
          </a:p>
          <a:p>
            <a:pPr>
              <a:spcAft>
                <a:spcPts val="600"/>
              </a:spcAft>
            </a:pPr>
            <a:r>
              <a:rPr lang="en-US" dirty="0" smtClean="0">
                <a:solidFill>
                  <a:srgbClr val="003300"/>
                </a:solidFill>
              </a:rPr>
              <a:t>Social Media</a:t>
            </a:r>
          </a:p>
          <a:p>
            <a:pPr lvl="1">
              <a:spcAft>
                <a:spcPts val="600"/>
              </a:spcAft>
            </a:pPr>
            <a:r>
              <a:rPr lang="en-US" sz="3200" dirty="0" smtClean="0">
                <a:solidFill>
                  <a:srgbClr val="003300"/>
                </a:solidFill>
              </a:rPr>
              <a:t>Facebook, Twitter, YouTube, Tumblr</a:t>
            </a:r>
          </a:p>
          <a:p>
            <a:pPr>
              <a:spcAft>
                <a:spcPts val="600"/>
              </a:spcAft>
            </a:pPr>
            <a:r>
              <a:rPr lang="en-US" dirty="0" smtClean="0">
                <a:solidFill>
                  <a:srgbClr val="003300"/>
                </a:solidFill>
              </a:rPr>
              <a:t>Conferences/workshops/trainings</a:t>
            </a:r>
          </a:p>
        </p:txBody>
      </p:sp>
      <p:sp>
        <p:nvSpPr>
          <p:cNvPr id="14" name="Title 1"/>
          <p:cNvSpPr>
            <a:spLocks noGrp="1"/>
          </p:cNvSpPr>
          <p:nvPr>
            <p:ph type="title"/>
          </p:nvPr>
        </p:nvSpPr>
        <p:spPr>
          <a:xfrm>
            <a:off x="-178156" y="1409700"/>
            <a:ext cx="4750156" cy="896112"/>
          </a:xfrm>
        </p:spPr>
        <p:txBody>
          <a:bodyPr>
            <a:normAutofit fontScale="90000"/>
          </a:bodyPr>
          <a:lstStyle/>
          <a:p>
            <a:r>
              <a:rPr lang="en-US" sz="3600" b="1" dirty="0" smtClean="0">
                <a:solidFill>
                  <a:srgbClr val="990000"/>
                </a:solidFill>
              </a:rPr>
              <a:t>Communicate &amp; Share Information</a:t>
            </a:r>
            <a:endParaRPr lang="en-US" sz="3600" b="1" dirty="0">
              <a:solidFill>
                <a:srgbClr val="990000"/>
              </a:solidFill>
            </a:endParaRPr>
          </a:p>
        </p:txBody>
      </p:sp>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52352" y="5095083"/>
            <a:ext cx="1334373" cy="1295400"/>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90812" y="3899373"/>
            <a:ext cx="682722" cy="689636"/>
          </a:xfrm>
          <a:prstGeom prst="rect">
            <a:avLst/>
          </a:prstGeom>
        </p:spPr>
      </p:pic>
      <p:pic>
        <p:nvPicPr>
          <p:cNvPr id="17" name="Picture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63145" y="4864579"/>
            <a:ext cx="794855" cy="794855"/>
          </a:xfrm>
          <a:prstGeom prst="rect">
            <a:avLst/>
          </a:prstGeom>
        </p:spPr>
      </p:pic>
      <p:pic>
        <p:nvPicPr>
          <p:cNvPr id="18" name="Picture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58642" y="4488439"/>
            <a:ext cx="807003" cy="814909"/>
          </a:xfrm>
          <a:prstGeom prst="rect">
            <a:avLst/>
          </a:prstGeom>
        </p:spPr>
      </p:pic>
      <p:pic>
        <p:nvPicPr>
          <p:cNvPr id="11" name="Content Placeholder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465026" y="918407"/>
            <a:ext cx="4374174" cy="2750632"/>
          </a:xfrm>
          <a:prstGeom prst="rect">
            <a:avLst/>
          </a:prstGeom>
          <a:ln>
            <a:noFill/>
          </a:ln>
          <a:effectLst>
            <a:outerShdw blurRad="190500" algn="tl" rotWithShape="0">
              <a:srgbClr val="000000">
                <a:alpha val="70000"/>
              </a:srgbClr>
            </a:outerShdw>
          </a:effectLst>
        </p:spPr>
      </p:pic>
      <p:pic>
        <p:nvPicPr>
          <p:cNvPr id="12" name="Picture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900726" y="3791746"/>
            <a:ext cx="2285999" cy="3902074"/>
          </a:xfrm>
          <a:prstGeom prst="rect">
            <a:avLst/>
          </a:prstGeom>
          <a:ln>
            <a:noFill/>
          </a:ln>
          <a:effectLst>
            <a:outerShdw blurRad="190500" algn="tl" rotWithShape="0">
              <a:srgbClr val="000000">
                <a:alpha val="70000"/>
              </a:srgbClr>
            </a:outerShdw>
          </a:effectLst>
        </p:spPr>
      </p:pic>
      <p:sp>
        <p:nvSpPr>
          <p:cNvPr id="2" name="Rectangle 1"/>
          <p:cNvSpPr/>
          <p:nvPr/>
        </p:nvSpPr>
        <p:spPr>
          <a:xfrm>
            <a:off x="2296741" y="6141274"/>
            <a:ext cx="3914854" cy="584775"/>
          </a:xfrm>
          <a:prstGeom prst="rect">
            <a:avLst/>
          </a:prstGeom>
        </p:spPr>
        <p:txBody>
          <a:bodyPr wrap="none">
            <a:spAutoFit/>
          </a:bodyPr>
          <a:lstStyle/>
          <a:p>
            <a:pPr lvl="1" algn="ctr"/>
            <a:r>
              <a:rPr lang="en-US" sz="3200" b="1" dirty="0">
                <a:solidFill>
                  <a:schemeClr val="tx2"/>
                </a:solidFill>
              </a:rPr>
              <a:t>NorthPacificLcc.org</a:t>
            </a:r>
          </a:p>
        </p:txBody>
      </p:sp>
    </p:spTree>
    <p:extLst>
      <p:ext uri="{BB962C8B-B14F-4D97-AF65-F5344CB8AC3E}">
        <p14:creationId xmlns:p14="http://schemas.microsoft.com/office/powerpoint/2010/main" val="3750559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a:spLocks noGrp="1"/>
          </p:cNvSpPr>
          <p:nvPr>
            <p:ph idx="1"/>
          </p:nvPr>
        </p:nvSpPr>
        <p:spPr>
          <a:xfrm>
            <a:off x="532584" y="877908"/>
            <a:ext cx="8610600" cy="5791200"/>
          </a:xfrm>
        </p:spPr>
        <p:txBody>
          <a:bodyPr>
            <a:normAutofit/>
          </a:bodyPr>
          <a:lstStyle/>
          <a:p>
            <a:pPr marL="0" indent="0">
              <a:buNone/>
            </a:pPr>
            <a:endParaRPr lang="en-US" sz="5100" b="1" dirty="0" smtClean="0">
              <a:solidFill>
                <a:srgbClr val="C00000"/>
              </a:solidFill>
            </a:endParaRPr>
          </a:p>
          <a:p>
            <a:pPr marL="0" lvl="0" indent="0">
              <a:lnSpc>
                <a:spcPct val="120000"/>
              </a:lnSpc>
              <a:spcBef>
                <a:spcPts val="0"/>
              </a:spcBef>
              <a:spcAft>
                <a:spcPts val="1200"/>
              </a:spcAft>
              <a:buNone/>
            </a:pPr>
            <a:endParaRPr lang="en-US" sz="2900" dirty="0" smtClean="0"/>
          </a:p>
        </p:txBody>
      </p:sp>
      <p:sp>
        <p:nvSpPr>
          <p:cNvPr id="3" name="TextBox 2"/>
          <p:cNvSpPr txBox="1"/>
          <p:nvPr/>
        </p:nvSpPr>
        <p:spPr>
          <a:xfrm>
            <a:off x="3710704" y="2751235"/>
            <a:ext cx="2520113" cy="646331"/>
          </a:xfrm>
          <a:prstGeom prst="rect">
            <a:avLst/>
          </a:prstGeom>
          <a:noFill/>
        </p:spPr>
        <p:txBody>
          <a:bodyPr wrap="none" rtlCol="0">
            <a:spAutoFit/>
          </a:bodyPr>
          <a:lstStyle/>
          <a:p>
            <a:r>
              <a:rPr lang="en-US" b="1" dirty="0" smtClean="0">
                <a:solidFill>
                  <a:srgbClr val="FF0000"/>
                </a:solidFill>
              </a:rPr>
              <a:t>Over 50 Projects Funded</a:t>
            </a:r>
          </a:p>
          <a:p>
            <a:r>
              <a:rPr lang="en-US" b="1" dirty="0" smtClean="0">
                <a:solidFill>
                  <a:srgbClr val="FF0000"/>
                </a:solidFill>
              </a:rPr>
              <a:t>~$2 M invested</a:t>
            </a:r>
            <a:endParaRPr lang="en-US" b="1" dirty="0">
              <a:solidFill>
                <a:srgbClr val="FF0000"/>
              </a:solidFill>
            </a:endParaRP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37659"/>
            <a:ext cx="8382000" cy="67508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3953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a:spLocks noGrp="1"/>
          </p:cNvSpPr>
          <p:nvPr>
            <p:ph idx="1"/>
          </p:nvPr>
        </p:nvSpPr>
        <p:spPr>
          <a:xfrm>
            <a:off x="532584" y="877908"/>
            <a:ext cx="8610600" cy="5791200"/>
          </a:xfrm>
        </p:spPr>
        <p:txBody>
          <a:bodyPr>
            <a:normAutofit/>
          </a:bodyPr>
          <a:lstStyle/>
          <a:p>
            <a:pPr marL="0" indent="0">
              <a:buNone/>
            </a:pPr>
            <a:endParaRPr lang="en-US" sz="5100" b="1" dirty="0" smtClean="0">
              <a:solidFill>
                <a:srgbClr val="C00000"/>
              </a:solidFill>
            </a:endParaRPr>
          </a:p>
          <a:p>
            <a:pPr marL="0" lvl="0" indent="0">
              <a:lnSpc>
                <a:spcPct val="120000"/>
              </a:lnSpc>
              <a:spcBef>
                <a:spcPts val="0"/>
              </a:spcBef>
              <a:spcAft>
                <a:spcPts val="1200"/>
              </a:spcAft>
              <a:buNone/>
            </a:pPr>
            <a:endParaRPr lang="en-US" sz="2900" dirty="0" smtClean="0"/>
          </a:p>
        </p:txBody>
      </p:sp>
      <p:pic>
        <p:nvPicPr>
          <p:cNvPr id="103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51" y="76200"/>
            <a:ext cx="99822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8494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a:spLocks noGrp="1"/>
          </p:cNvSpPr>
          <p:nvPr>
            <p:ph idx="1"/>
          </p:nvPr>
        </p:nvSpPr>
        <p:spPr>
          <a:xfrm>
            <a:off x="532584" y="877908"/>
            <a:ext cx="8610600" cy="5791200"/>
          </a:xfrm>
        </p:spPr>
        <p:txBody>
          <a:bodyPr>
            <a:normAutofit/>
          </a:bodyPr>
          <a:lstStyle/>
          <a:p>
            <a:pPr marL="0" indent="0">
              <a:buNone/>
            </a:pPr>
            <a:endParaRPr lang="en-US" sz="5100" b="1" dirty="0" smtClean="0">
              <a:solidFill>
                <a:srgbClr val="C00000"/>
              </a:solidFill>
            </a:endParaRPr>
          </a:p>
          <a:p>
            <a:pPr marL="0" lvl="0" indent="0">
              <a:lnSpc>
                <a:spcPct val="120000"/>
              </a:lnSpc>
              <a:spcBef>
                <a:spcPts val="0"/>
              </a:spcBef>
              <a:spcAft>
                <a:spcPts val="1200"/>
              </a:spcAft>
              <a:buNone/>
            </a:pPr>
            <a:endParaRPr lang="en-US" sz="2900" dirty="0" smtClean="0"/>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2400"/>
            <a:ext cx="106680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70546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a:spLocks noGrp="1"/>
          </p:cNvSpPr>
          <p:nvPr>
            <p:ph idx="1"/>
          </p:nvPr>
        </p:nvSpPr>
        <p:spPr>
          <a:xfrm>
            <a:off x="532584" y="877908"/>
            <a:ext cx="8610600" cy="5791200"/>
          </a:xfrm>
        </p:spPr>
        <p:txBody>
          <a:bodyPr>
            <a:normAutofit/>
          </a:bodyPr>
          <a:lstStyle/>
          <a:p>
            <a:pPr marL="0" indent="0">
              <a:buNone/>
            </a:pPr>
            <a:endParaRPr lang="en-US" sz="5100" b="1" dirty="0" smtClean="0">
              <a:solidFill>
                <a:srgbClr val="C00000"/>
              </a:solidFill>
            </a:endParaRPr>
          </a:p>
          <a:p>
            <a:pPr marL="0" lvl="0" indent="0">
              <a:lnSpc>
                <a:spcPct val="120000"/>
              </a:lnSpc>
              <a:spcBef>
                <a:spcPts val="0"/>
              </a:spcBef>
              <a:spcAft>
                <a:spcPts val="1200"/>
              </a:spcAft>
              <a:buNone/>
            </a:pPr>
            <a:endParaRPr lang="en-US" sz="2900" dirty="0" smtClean="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11" y="76200"/>
            <a:ext cx="8724900" cy="6559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Oval 1"/>
          <p:cNvSpPr/>
          <p:nvPr/>
        </p:nvSpPr>
        <p:spPr>
          <a:xfrm>
            <a:off x="2908" y="4572000"/>
            <a:ext cx="3654691" cy="1600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2510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78282" y="6096000"/>
            <a:ext cx="3891002" cy="584775"/>
          </a:xfrm>
          <a:prstGeom prst="rect">
            <a:avLst/>
          </a:prstGeom>
        </p:spPr>
        <p:txBody>
          <a:bodyPr wrap="none">
            <a:spAutoFit/>
          </a:bodyPr>
          <a:lstStyle/>
          <a:p>
            <a:pPr lvl="1" algn="ctr"/>
            <a:r>
              <a:rPr lang="en-US" sz="3200" b="1" dirty="0">
                <a:solidFill>
                  <a:srgbClr val="006600"/>
                </a:solidFill>
              </a:rPr>
              <a:t>NorthPacificLcc.org</a:t>
            </a:r>
          </a:p>
        </p:txBody>
      </p:sp>
      <p:sp>
        <p:nvSpPr>
          <p:cNvPr id="5" name="Rectangle 4"/>
          <p:cNvSpPr/>
          <p:nvPr/>
        </p:nvSpPr>
        <p:spPr>
          <a:xfrm>
            <a:off x="0" y="6044045"/>
            <a:ext cx="2286000" cy="716973"/>
          </a:xfrm>
          <a:prstGeom prst="rect">
            <a:avLst/>
          </a:prstGeom>
          <a:solidFill>
            <a:srgbClr val="00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76200"/>
            <a:ext cx="2206625" cy="1109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ctrTitle"/>
          </p:nvPr>
        </p:nvSpPr>
        <p:spPr>
          <a:xfrm>
            <a:off x="1338570" y="76200"/>
            <a:ext cx="7772400" cy="1470025"/>
          </a:xfrm>
        </p:spPr>
        <p:txBody>
          <a:bodyPr/>
          <a:lstStyle/>
          <a:p>
            <a:r>
              <a:rPr lang="en-US" dirty="0" smtClean="0"/>
              <a:t>Looking Forward</a:t>
            </a:r>
            <a:endParaRPr lang="en-US" dirty="0"/>
          </a:p>
        </p:txBody>
      </p:sp>
      <p:sp>
        <p:nvSpPr>
          <p:cNvPr id="3" name="Subtitle 2"/>
          <p:cNvSpPr>
            <a:spLocks noGrp="1"/>
          </p:cNvSpPr>
          <p:nvPr>
            <p:ph type="subTitle" idx="1"/>
          </p:nvPr>
        </p:nvSpPr>
        <p:spPr>
          <a:xfrm>
            <a:off x="533400" y="1447800"/>
            <a:ext cx="7256489" cy="3505200"/>
          </a:xfrm>
        </p:spPr>
        <p:txBody>
          <a:bodyPr>
            <a:normAutofit fontScale="62500" lnSpcReduction="20000"/>
          </a:bodyPr>
          <a:lstStyle/>
          <a:p>
            <a:pPr lvl="0" algn="l"/>
            <a:r>
              <a:rPr lang="en-US" dirty="0" smtClean="0">
                <a:solidFill>
                  <a:schemeClr val="tx1"/>
                </a:solidFill>
              </a:rPr>
              <a:t>5- Year Strategic</a:t>
            </a:r>
            <a:r>
              <a:rPr lang="en-US" baseline="0" dirty="0" smtClean="0">
                <a:solidFill>
                  <a:schemeClr val="tx1"/>
                </a:solidFill>
              </a:rPr>
              <a:t> Plan 2017 - 2021</a:t>
            </a:r>
          </a:p>
          <a:p>
            <a:pPr marL="457200" lvl="0" indent="-457200" algn="l">
              <a:buFont typeface="Arial" panose="020B0604020202020204" pitchFamily="34" charset="0"/>
              <a:buChar char="•"/>
            </a:pPr>
            <a:r>
              <a:rPr lang="en-US" baseline="0" dirty="0" smtClean="0">
                <a:solidFill>
                  <a:schemeClr val="tx1"/>
                </a:solidFill>
              </a:rPr>
              <a:t>Combined overall </a:t>
            </a:r>
            <a:r>
              <a:rPr lang="en-US" dirty="0">
                <a:solidFill>
                  <a:schemeClr val="tx1"/>
                </a:solidFill>
              </a:rPr>
              <a:t>SP (</a:t>
            </a:r>
            <a:r>
              <a:rPr lang="en-US" dirty="0" smtClean="0">
                <a:solidFill>
                  <a:schemeClr val="tx1"/>
                </a:solidFill>
              </a:rPr>
              <a:t>T/FN, S/TEK</a:t>
            </a:r>
            <a:r>
              <a:rPr lang="en-US" baseline="0" dirty="0" smtClean="0">
                <a:solidFill>
                  <a:schemeClr val="tx1"/>
                </a:solidFill>
              </a:rPr>
              <a:t>, Coms)</a:t>
            </a:r>
          </a:p>
          <a:p>
            <a:pPr marL="457200" lvl="0" indent="-457200" algn="l">
              <a:buFont typeface="Arial" panose="020B0604020202020204" pitchFamily="34" charset="0"/>
              <a:buChar char="•"/>
            </a:pPr>
            <a:r>
              <a:rPr lang="en-US" dirty="0" smtClean="0">
                <a:solidFill>
                  <a:schemeClr val="tx1"/>
                </a:solidFill>
              </a:rPr>
              <a:t>Focus work on partner priorities, where we can make a difference</a:t>
            </a:r>
            <a:endParaRPr lang="en-US" baseline="0" dirty="0" smtClean="0">
              <a:solidFill>
                <a:schemeClr val="tx1"/>
              </a:solidFill>
            </a:endParaRPr>
          </a:p>
          <a:p>
            <a:pPr marL="457200" lvl="0" indent="-457200" algn="l">
              <a:buFont typeface="Arial" panose="020B0604020202020204" pitchFamily="34" charset="0"/>
              <a:buChar char="•"/>
            </a:pPr>
            <a:r>
              <a:rPr lang="en-US" dirty="0" smtClean="0">
                <a:solidFill>
                  <a:schemeClr val="tx1"/>
                </a:solidFill>
              </a:rPr>
              <a:t>Create/use performance metrics/measures</a:t>
            </a:r>
          </a:p>
          <a:p>
            <a:pPr marL="457200" lvl="0" indent="-457200" algn="l">
              <a:buFont typeface="Arial" panose="020B0604020202020204" pitchFamily="34" charset="0"/>
              <a:buChar char="•"/>
            </a:pPr>
            <a:r>
              <a:rPr lang="en-US" dirty="0" smtClean="0">
                <a:solidFill>
                  <a:schemeClr val="tx1"/>
                </a:solidFill>
              </a:rPr>
              <a:t>Expand partnership and resource pool</a:t>
            </a:r>
          </a:p>
          <a:p>
            <a:pPr marL="457200" lvl="0" indent="-457200" algn="l">
              <a:buFont typeface="Arial" panose="020B0604020202020204" pitchFamily="34" charset="0"/>
              <a:buChar char="•"/>
            </a:pPr>
            <a:endParaRPr lang="en-US" baseline="0" dirty="0" smtClean="0">
              <a:solidFill>
                <a:schemeClr val="tx1"/>
              </a:solidFill>
            </a:endParaRPr>
          </a:p>
          <a:p>
            <a:pPr marL="0" lvl="0" indent="0" algn="l">
              <a:buFont typeface="Arial" panose="020B0604020202020204" pitchFamily="34" charset="0"/>
              <a:buNone/>
            </a:pPr>
            <a:r>
              <a:rPr lang="en-US" baseline="0" dirty="0" smtClean="0">
                <a:solidFill>
                  <a:schemeClr val="tx1"/>
                </a:solidFill>
              </a:rPr>
              <a:t>FWS partnership</a:t>
            </a:r>
            <a:r>
              <a:rPr lang="en-US" dirty="0" smtClean="0">
                <a:solidFill>
                  <a:schemeClr val="tx1"/>
                </a:solidFill>
              </a:rPr>
              <a:t> support outlook</a:t>
            </a:r>
            <a:endParaRPr lang="en-US" baseline="0" dirty="0" smtClean="0">
              <a:solidFill>
                <a:schemeClr val="tx1"/>
              </a:solidFill>
            </a:endParaRPr>
          </a:p>
          <a:p>
            <a:pPr marL="457200" lvl="0" indent="-457200" algn="l">
              <a:buFont typeface="Arial" panose="020B0604020202020204" pitchFamily="34" charset="0"/>
              <a:buChar char="•"/>
            </a:pPr>
            <a:r>
              <a:rPr lang="en-US" dirty="0" smtClean="0">
                <a:solidFill>
                  <a:schemeClr val="tx1"/>
                </a:solidFill>
              </a:rPr>
              <a:t>FY 17- Continuing </a:t>
            </a:r>
            <a:r>
              <a:rPr lang="en-US" dirty="0">
                <a:solidFill>
                  <a:schemeClr val="tx1"/>
                </a:solidFill>
              </a:rPr>
              <a:t>resolution for the rest of </a:t>
            </a:r>
            <a:r>
              <a:rPr lang="en-US" dirty="0" smtClean="0">
                <a:solidFill>
                  <a:schemeClr val="tx1"/>
                </a:solidFill>
              </a:rPr>
              <a:t>FY17; will know in April.  Working on project priorities </a:t>
            </a:r>
          </a:p>
          <a:p>
            <a:pPr marL="457200" lvl="0" indent="-457200" algn="l">
              <a:buFont typeface="Arial" panose="020B0604020202020204" pitchFamily="34" charset="0"/>
              <a:buChar char="•"/>
            </a:pPr>
            <a:r>
              <a:rPr lang="en-US" dirty="0" smtClean="0">
                <a:solidFill>
                  <a:schemeClr val="tx1"/>
                </a:solidFill>
              </a:rPr>
              <a:t>FY 18 – President’s budget in a couple of weeks</a:t>
            </a:r>
            <a:endParaRPr lang="en-US" baseline="0" dirty="0" smtClean="0">
              <a:solidFill>
                <a:schemeClr val="tx1"/>
              </a:solidFill>
            </a:endParaRPr>
          </a:p>
        </p:txBody>
      </p:sp>
    </p:spTree>
    <p:extLst>
      <p:ext uri="{BB962C8B-B14F-4D97-AF65-F5344CB8AC3E}">
        <p14:creationId xmlns:p14="http://schemas.microsoft.com/office/powerpoint/2010/main" val="31101491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rot="21271123">
            <a:off x="1513886" y="1573658"/>
            <a:ext cx="6073756" cy="5172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4"/>
          <p:cNvSpPr>
            <a:spLocks noGrp="1"/>
          </p:cNvSpPr>
          <p:nvPr>
            <p:ph type="title"/>
          </p:nvPr>
        </p:nvSpPr>
        <p:spPr/>
        <p:txBody>
          <a:bodyPr/>
          <a:lstStyle/>
          <a:p>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28" y="26233"/>
            <a:ext cx="9034072" cy="1689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773967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78282" y="6096000"/>
            <a:ext cx="3891002" cy="584775"/>
          </a:xfrm>
          <a:prstGeom prst="rect">
            <a:avLst/>
          </a:prstGeom>
        </p:spPr>
        <p:txBody>
          <a:bodyPr wrap="none">
            <a:spAutoFit/>
          </a:bodyPr>
          <a:lstStyle/>
          <a:p>
            <a:pPr lvl="1" algn="ctr"/>
            <a:r>
              <a:rPr lang="en-US" sz="3200" b="1" dirty="0">
                <a:solidFill>
                  <a:srgbClr val="006600"/>
                </a:solidFill>
              </a:rPr>
              <a:t>NorthPacificLcc.org</a:t>
            </a:r>
          </a:p>
        </p:txBody>
      </p:sp>
      <p:sp>
        <p:nvSpPr>
          <p:cNvPr id="5" name="Rectangle 4"/>
          <p:cNvSpPr/>
          <p:nvPr/>
        </p:nvSpPr>
        <p:spPr>
          <a:xfrm>
            <a:off x="301625" y="6022780"/>
            <a:ext cx="2286000" cy="716973"/>
          </a:xfrm>
          <a:prstGeom prst="rect">
            <a:avLst/>
          </a:prstGeom>
          <a:solidFill>
            <a:srgbClr val="00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76200"/>
            <a:ext cx="2206625" cy="1109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ctrTitle"/>
          </p:nvPr>
        </p:nvSpPr>
        <p:spPr>
          <a:xfrm>
            <a:off x="1676400" y="77644"/>
            <a:ext cx="7772400" cy="1470025"/>
          </a:xfrm>
        </p:spPr>
        <p:txBody>
          <a:bodyPr/>
          <a:lstStyle/>
          <a:p>
            <a:r>
              <a:rPr lang="en-US" dirty="0" smtClean="0"/>
              <a:t>National Network News</a:t>
            </a:r>
            <a:endParaRPr lang="en-US" dirty="0"/>
          </a:p>
        </p:txBody>
      </p:sp>
      <p:sp>
        <p:nvSpPr>
          <p:cNvPr id="3" name="Subtitle 2"/>
          <p:cNvSpPr>
            <a:spLocks noGrp="1"/>
          </p:cNvSpPr>
          <p:nvPr>
            <p:ph type="subTitle" idx="1"/>
          </p:nvPr>
        </p:nvSpPr>
        <p:spPr>
          <a:xfrm>
            <a:off x="452901" y="1828800"/>
            <a:ext cx="6858000" cy="3429000"/>
          </a:xfrm>
        </p:spPr>
        <p:txBody>
          <a:bodyPr>
            <a:normAutofit fontScale="70000" lnSpcReduction="20000"/>
          </a:bodyPr>
          <a:lstStyle/>
          <a:p>
            <a:pPr marL="457200" indent="-457200" algn="l">
              <a:buFont typeface="Arial" panose="020B0604020202020204" pitchFamily="34" charset="0"/>
              <a:buChar char="•"/>
            </a:pPr>
            <a:r>
              <a:rPr lang="en-US" dirty="0" smtClean="0">
                <a:solidFill>
                  <a:schemeClr val="tx1"/>
                </a:solidFill>
              </a:rPr>
              <a:t>LCC Council News</a:t>
            </a:r>
          </a:p>
          <a:p>
            <a:pPr marL="914400" lvl="1" indent="-457200" algn="l">
              <a:buFont typeface="Arial" panose="020B0604020202020204" pitchFamily="34" charset="0"/>
              <a:buChar char="•"/>
            </a:pPr>
            <a:r>
              <a:rPr lang="en-US" dirty="0" smtClean="0">
                <a:solidFill>
                  <a:schemeClr val="tx1"/>
                </a:solidFill>
              </a:rPr>
              <a:t>Membership expanded</a:t>
            </a:r>
          </a:p>
          <a:p>
            <a:pPr marL="914400" lvl="1" indent="-457200" algn="l">
              <a:buFont typeface="Arial" panose="020B0604020202020204" pitchFamily="34" charset="0"/>
              <a:buChar char="•"/>
            </a:pPr>
            <a:r>
              <a:rPr lang="en-US" dirty="0" smtClean="0">
                <a:solidFill>
                  <a:schemeClr val="tx1"/>
                </a:solidFill>
              </a:rPr>
              <a:t>Actions adopted on Collaborative Conservation</a:t>
            </a:r>
          </a:p>
          <a:p>
            <a:pPr marL="914400" lvl="1" indent="-457200" algn="l">
              <a:buFont typeface="Arial" panose="020B0604020202020204" pitchFamily="34" charset="0"/>
              <a:buChar char="•"/>
            </a:pPr>
            <a:r>
              <a:rPr lang="en-US" dirty="0" smtClean="0">
                <a:solidFill>
                  <a:schemeClr val="tx1"/>
                </a:solidFill>
              </a:rPr>
              <a:t>Funding Committee established</a:t>
            </a:r>
          </a:p>
          <a:p>
            <a:pPr lvl="1" algn="l"/>
            <a:endParaRPr lang="en-US" dirty="0" smtClean="0">
              <a:solidFill>
                <a:schemeClr val="tx1"/>
              </a:solidFill>
            </a:endParaRPr>
          </a:p>
          <a:p>
            <a:pPr marL="457200" indent="-457200" algn="l">
              <a:buFont typeface="Arial" panose="020B0604020202020204" pitchFamily="34" charset="0"/>
              <a:buChar char="•"/>
            </a:pPr>
            <a:r>
              <a:rPr lang="en-US" dirty="0" smtClean="0">
                <a:solidFill>
                  <a:schemeClr val="tx1"/>
                </a:solidFill>
              </a:rPr>
              <a:t>Building Blocks communications </a:t>
            </a:r>
            <a:r>
              <a:rPr lang="en-US" dirty="0">
                <a:solidFill>
                  <a:schemeClr val="tx1"/>
                </a:solidFill>
              </a:rPr>
              <a:t>d</a:t>
            </a:r>
            <a:r>
              <a:rPr lang="en-US" dirty="0" smtClean="0">
                <a:solidFill>
                  <a:schemeClr val="tx1"/>
                </a:solidFill>
              </a:rPr>
              <a:t>ocument</a:t>
            </a:r>
          </a:p>
          <a:p>
            <a:pPr algn="l"/>
            <a:endParaRPr lang="en-US" dirty="0" smtClean="0">
              <a:solidFill>
                <a:schemeClr val="tx1"/>
              </a:solidFill>
            </a:endParaRPr>
          </a:p>
          <a:p>
            <a:pPr marL="457200" indent="-457200" algn="l">
              <a:buFont typeface="Arial" panose="020B0604020202020204" pitchFamily="34" charset="0"/>
              <a:buChar char="•"/>
            </a:pPr>
            <a:r>
              <a:rPr lang="en-US" dirty="0" smtClean="0">
                <a:solidFill>
                  <a:schemeClr val="tx1"/>
                </a:solidFill>
              </a:rPr>
              <a:t>NAS </a:t>
            </a:r>
            <a:r>
              <a:rPr lang="en-US" dirty="0">
                <a:solidFill>
                  <a:schemeClr val="tx1"/>
                </a:solidFill>
              </a:rPr>
              <a:t>Report and </a:t>
            </a:r>
            <a:r>
              <a:rPr lang="en-US" dirty="0" smtClean="0">
                <a:solidFill>
                  <a:schemeClr val="tx1"/>
                </a:solidFill>
              </a:rPr>
              <a:t>Report Card (see handouts)</a:t>
            </a:r>
          </a:p>
          <a:p>
            <a:pPr algn="l"/>
            <a:endParaRPr lang="en-US" dirty="0" smtClean="0">
              <a:solidFill>
                <a:schemeClr val="tx1"/>
              </a:solidFill>
            </a:endParaRPr>
          </a:p>
          <a:p>
            <a:pPr marL="457200" indent="-457200" algn="l">
              <a:buFont typeface="Arial" panose="020B0604020202020204" pitchFamily="34" charset="0"/>
              <a:buChar char="•"/>
            </a:pPr>
            <a:r>
              <a:rPr lang="en-US" dirty="0" smtClean="0">
                <a:solidFill>
                  <a:schemeClr val="tx1"/>
                </a:solidFill>
              </a:rPr>
              <a:t>Performance Measures </a:t>
            </a:r>
          </a:p>
          <a:p>
            <a:endParaRPr lang="en-US" dirty="0"/>
          </a:p>
        </p:txBody>
      </p:sp>
    </p:spTree>
    <p:extLst>
      <p:ext uri="{BB962C8B-B14F-4D97-AF65-F5344CB8AC3E}">
        <p14:creationId xmlns:p14="http://schemas.microsoft.com/office/powerpoint/2010/main" val="1216906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Closing Points</a:t>
            </a:r>
            <a:endParaRPr lang="en-US" dirty="0"/>
          </a:p>
        </p:txBody>
      </p:sp>
      <p:sp>
        <p:nvSpPr>
          <p:cNvPr id="3" name="Content Placeholder 2"/>
          <p:cNvSpPr>
            <a:spLocks noGrp="1"/>
          </p:cNvSpPr>
          <p:nvPr>
            <p:ph idx="1"/>
          </p:nvPr>
        </p:nvSpPr>
        <p:spPr>
          <a:xfrm>
            <a:off x="609600" y="1600200"/>
            <a:ext cx="8229600" cy="4525963"/>
          </a:xfrm>
        </p:spPr>
        <p:txBody>
          <a:bodyPr>
            <a:normAutofit fontScale="47500" lnSpcReduction="20000"/>
          </a:bodyPr>
          <a:lstStyle/>
          <a:p>
            <a:pPr lvl="0"/>
            <a:r>
              <a:rPr lang="en-US" sz="3600" dirty="0" smtClean="0"/>
              <a:t>Our Thanks</a:t>
            </a:r>
          </a:p>
          <a:p>
            <a:pPr lvl="1"/>
            <a:r>
              <a:rPr lang="en-US" sz="3600" dirty="0" smtClean="0"/>
              <a:t>Barry Smith, Chris Tunnoch, Tasha</a:t>
            </a:r>
            <a:r>
              <a:rPr lang="en-US" sz="3600" dirty="0"/>
              <a:t> </a:t>
            </a:r>
            <a:r>
              <a:rPr lang="en-US" sz="3600" dirty="0" smtClean="0"/>
              <a:t>Sargent</a:t>
            </a:r>
          </a:p>
          <a:p>
            <a:pPr lvl="1"/>
            <a:r>
              <a:rPr lang="en-US" sz="3600" dirty="0" smtClean="0"/>
              <a:t>Guests and presenters</a:t>
            </a:r>
          </a:p>
          <a:p>
            <a:pPr lvl="1"/>
            <a:endParaRPr lang="en-US" sz="3600" dirty="0" smtClean="0"/>
          </a:p>
          <a:p>
            <a:pPr lvl="0"/>
            <a:r>
              <a:rPr lang="en-US" sz="3600" dirty="0" smtClean="0"/>
              <a:t>Your Team</a:t>
            </a:r>
          </a:p>
          <a:p>
            <a:pPr lvl="1"/>
            <a:r>
              <a:rPr lang="en-US" sz="3600" dirty="0" smtClean="0"/>
              <a:t>Barry Smith, Karen Taylor-Goodrich</a:t>
            </a:r>
          </a:p>
          <a:p>
            <a:pPr lvl="1"/>
            <a:r>
              <a:rPr lang="en-US" sz="3600" dirty="0" smtClean="0"/>
              <a:t>Penny and Sophie from EI</a:t>
            </a:r>
          </a:p>
          <a:p>
            <a:pPr lvl="1"/>
            <a:r>
              <a:rPr lang="en-US" sz="3600" dirty="0" smtClean="0"/>
              <a:t>Mary Mahaffy</a:t>
            </a:r>
          </a:p>
          <a:p>
            <a:pPr lvl="1"/>
            <a:r>
              <a:rPr lang="en-US" sz="3600" dirty="0" smtClean="0"/>
              <a:t>Meghan Kearney</a:t>
            </a:r>
          </a:p>
          <a:p>
            <a:pPr lvl="1"/>
            <a:r>
              <a:rPr lang="en-US" sz="3600" dirty="0" smtClean="0"/>
              <a:t>Tom Miewald</a:t>
            </a:r>
          </a:p>
          <a:p>
            <a:pPr lvl="1"/>
            <a:endParaRPr lang="en-US" sz="3600" dirty="0"/>
          </a:p>
          <a:p>
            <a:pPr lvl="0"/>
            <a:r>
              <a:rPr lang="en-US" sz="3600" dirty="0" smtClean="0"/>
              <a:t>Keeping connected – Updated Tidings Newsletter</a:t>
            </a:r>
          </a:p>
          <a:p>
            <a:pPr marL="0" lvl="0" indent="0">
              <a:buNone/>
            </a:pPr>
            <a:endParaRPr lang="en-US" sz="3600" dirty="0" smtClean="0"/>
          </a:p>
          <a:p>
            <a:pPr lvl="0"/>
            <a:r>
              <a:rPr lang="en-US" sz="3600" dirty="0" smtClean="0"/>
              <a:t>Information in the </a:t>
            </a:r>
            <a:r>
              <a:rPr lang="en-US" sz="3600" dirty="0" smtClean="0"/>
              <a:t>room</a:t>
            </a:r>
          </a:p>
          <a:p>
            <a:pPr lvl="0"/>
            <a:endParaRPr lang="en-US" sz="3600" dirty="0" smtClean="0"/>
          </a:p>
          <a:p>
            <a:pPr lvl="0"/>
            <a:r>
              <a:rPr lang="en-US" sz="3600" dirty="0" smtClean="0"/>
              <a:t>Four important </a:t>
            </a:r>
            <a:r>
              <a:rPr lang="en-US" sz="3600" dirty="0"/>
              <a:t>a</a:t>
            </a:r>
            <a:r>
              <a:rPr lang="en-US" sz="3600" dirty="0" smtClean="0"/>
              <a:t>nnouncements: </a:t>
            </a:r>
            <a:endParaRPr lang="en-US" sz="3600" dirty="0" smtClean="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76200"/>
            <a:ext cx="2206625" cy="1109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1230506"/>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11036</TotalTime>
  <Words>2027</Words>
  <Application>Microsoft Office PowerPoint</Application>
  <PresentationFormat>On-screen Show (4:3)</PresentationFormat>
  <Paragraphs>263</Paragraphs>
  <Slides>22</Slides>
  <Notes>20</Notes>
  <HiddenSlides>0</HiddenSlides>
  <MMClips>0</MMClips>
  <ScaleCrop>false</ScaleCrop>
  <HeadingPairs>
    <vt:vector size="4" baseType="variant">
      <vt:variant>
        <vt:lpstr>Theme</vt:lpstr>
      </vt:variant>
      <vt:variant>
        <vt:i4>2</vt:i4>
      </vt:variant>
      <vt:variant>
        <vt:lpstr>Slide Titles</vt:lpstr>
      </vt:variant>
      <vt:variant>
        <vt:i4>22</vt:i4>
      </vt:variant>
    </vt:vector>
  </HeadingPairs>
  <TitlesOfParts>
    <vt:vector size="24" baseType="lpstr">
      <vt:lpstr>Office Theme</vt:lpstr>
      <vt:lpstr>Median</vt:lpstr>
      <vt:lpstr>PowerPoint Presentation</vt:lpstr>
      <vt:lpstr>PowerPoint Presentation</vt:lpstr>
      <vt:lpstr>Major System Stressors</vt:lpstr>
      <vt:lpstr>On Land</vt:lpstr>
      <vt:lpstr>Other Challenges</vt:lpstr>
      <vt:lpstr>PowerPoint Presentation</vt:lpstr>
      <vt:lpstr>PowerPoint Presentation</vt:lpstr>
      <vt:lpstr>PowerPoint Presentation</vt:lpstr>
      <vt:lpstr>PowerPoint Presentation</vt:lpstr>
      <vt:lpstr> NPLCC Strategic Roles: </vt:lpstr>
      <vt:lpstr>PowerPoint Presentation</vt:lpstr>
      <vt:lpstr>PowerPoint Presentation</vt:lpstr>
      <vt:lpstr>PowerPoint Presentation</vt:lpstr>
      <vt:lpstr>Communicate &amp; Share Information</vt:lpstr>
      <vt:lpstr>PowerPoint Presentation</vt:lpstr>
      <vt:lpstr>PowerPoint Presentation</vt:lpstr>
      <vt:lpstr>PowerPoint Presentation</vt:lpstr>
      <vt:lpstr>PowerPoint Presentation</vt:lpstr>
      <vt:lpstr>Looking Forward</vt:lpstr>
      <vt:lpstr>PowerPoint Presentation</vt:lpstr>
      <vt:lpstr>National Network News</vt:lpstr>
      <vt:lpstr>Closing Points</vt:lpstr>
    </vt:vector>
  </TitlesOfParts>
  <Company>DOI-FWS-R7--FAIR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Martin, Philip</dc:creator>
  <cp:lastModifiedBy>John Mankowski</cp:lastModifiedBy>
  <cp:revision>734</cp:revision>
  <cp:lastPrinted>2015-05-28T18:47:56Z</cp:lastPrinted>
  <dcterms:created xsi:type="dcterms:W3CDTF">2012-06-06T16:26:27Z</dcterms:created>
  <dcterms:modified xsi:type="dcterms:W3CDTF">2017-03-01T15:40:50Z</dcterms:modified>
</cp:coreProperties>
</file>