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4"/>
  </p:sldMasterIdLst>
  <p:notesMasterIdLst>
    <p:notesMasterId r:id="rId37"/>
  </p:notesMasterIdLst>
  <p:handoutMasterIdLst>
    <p:handoutMasterId r:id="rId38"/>
  </p:handoutMasterIdLst>
  <p:sldIdLst>
    <p:sldId id="260" r:id="rId5"/>
    <p:sldId id="263" r:id="rId6"/>
    <p:sldId id="339" r:id="rId7"/>
    <p:sldId id="330" r:id="rId8"/>
    <p:sldId id="353" r:id="rId9"/>
    <p:sldId id="341" r:id="rId10"/>
    <p:sldId id="352" r:id="rId11"/>
    <p:sldId id="295" r:id="rId12"/>
    <p:sldId id="336" r:id="rId13"/>
    <p:sldId id="337" r:id="rId14"/>
    <p:sldId id="293" r:id="rId15"/>
    <p:sldId id="323" r:id="rId16"/>
    <p:sldId id="296" r:id="rId17"/>
    <p:sldId id="334" r:id="rId18"/>
    <p:sldId id="335" r:id="rId19"/>
    <p:sldId id="324" r:id="rId20"/>
    <p:sldId id="333" r:id="rId21"/>
    <p:sldId id="281" r:id="rId22"/>
    <p:sldId id="308" r:id="rId23"/>
    <p:sldId id="302" r:id="rId24"/>
    <p:sldId id="316" r:id="rId25"/>
    <p:sldId id="358" r:id="rId26"/>
    <p:sldId id="357" r:id="rId27"/>
    <p:sldId id="356" r:id="rId28"/>
    <p:sldId id="355" r:id="rId29"/>
    <p:sldId id="354" r:id="rId30"/>
    <p:sldId id="343" r:id="rId31"/>
    <p:sldId id="346" r:id="rId32"/>
    <p:sldId id="349" r:id="rId33"/>
    <p:sldId id="344" r:id="rId34"/>
    <p:sldId id="347" r:id="rId35"/>
    <p:sldId id="338" r:id="rId36"/>
  </p:sldIdLst>
  <p:sldSz cx="9144000" cy="6858000" type="screen4x3"/>
  <p:notesSz cx="7010400" cy="9296400"/>
  <p:embeddedFontLst>
    <p:embeddedFont>
      <p:font typeface="Arial Unicode MS" panose="020B0604020202020204" pitchFamily="34" charset="-128"/>
      <p:regular r:id="rId39"/>
    </p:embeddedFont>
    <p:embeddedFont>
      <p:font typeface="新細明體" panose="02020500000000000000" pitchFamily="18" charset="-120"/>
      <p:regular r:id="rId40"/>
    </p:embeddedFont>
  </p:embeddedFontLst>
  <p:defaultTextStyle>
    <a:defPPr>
      <a:defRPr lang="zh-TW"/>
    </a:defPPr>
    <a:lvl1pPr algn="l" rtl="0" fontAlgn="base">
      <a:spcBef>
        <a:spcPct val="0"/>
      </a:spcBef>
      <a:spcAft>
        <a:spcPct val="0"/>
      </a:spcAft>
      <a:defRPr kumimoji="1" kern="1200">
        <a:solidFill>
          <a:schemeClr val="tx1"/>
        </a:solidFill>
        <a:latin typeface="Arial" pitchFamily="34" charset="0"/>
        <a:ea typeface="Arial Unicode MS" pitchFamily="34" charset="-128"/>
        <a:cs typeface="Arial Unicode MS" pitchFamily="34" charset="-128"/>
      </a:defRPr>
    </a:lvl1pPr>
    <a:lvl2pPr marL="457200" algn="l" rtl="0" fontAlgn="base">
      <a:spcBef>
        <a:spcPct val="0"/>
      </a:spcBef>
      <a:spcAft>
        <a:spcPct val="0"/>
      </a:spcAft>
      <a:defRPr kumimoji="1" kern="1200">
        <a:solidFill>
          <a:schemeClr val="tx1"/>
        </a:solidFill>
        <a:latin typeface="Arial" pitchFamily="34" charset="0"/>
        <a:ea typeface="Arial Unicode MS" pitchFamily="34" charset="-128"/>
        <a:cs typeface="Arial Unicode MS" pitchFamily="34" charset="-128"/>
      </a:defRPr>
    </a:lvl2pPr>
    <a:lvl3pPr marL="914400" algn="l" rtl="0" fontAlgn="base">
      <a:spcBef>
        <a:spcPct val="0"/>
      </a:spcBef>
      <a:spcAft>
        <a:spcPct val="0"/>
      </a:spcAft>
      <a:defRPr kumimoji="1" kern="1200">
        <a:solidFill>
          <a:schemeClr val="tx1"/>
        </a:solidFill>
        <a:latin typeface="Arial" pitchFamily="34" charset="0"/>
        <a:ea typeface="Arial Unicode MS" pitchFamily="34" charset="-128"/>
        <a:cs typeface="Arial Unicode MS" pitchFamily="34" charset="-128"/>
      </a:defRPr>
    </a:lvl3pPr>
    <a:lvl4pPr marL="1371600" algn="l" rtl="0" fontAlgn="base">
      <a:spcBef>
        <a:spcPct val="0"/>
      </a:spcBef>
      <a:spcAft>
        <a:spcPct val="0"/>
      </a:spcAft>
      <a:defRPr kumimoji="1" kern="1200">
        <a:solidFill>
          <a:schemeClr val="tx1"/>
        </a:solidFill>
        <a:latin typeface="Arial" pitchFamily="34" charset="0"/>
        <a:ea typeface="Arial Unicode MS" pitchFamily="34" charset="-128"/>
        <a:cs typeface="Arial Unicode MS" pitchFamily="34" charset="-128"/>
      </a:defRPr>
    </a:lvl4pPr>
    <a:lvl5pPr marL="1828800" algn="l" rtl="0" fontAlgn="base">
      <a:spcBef>
        <a:spcPct val="0"/>
      </a:spcBef>
      <a:spcAft>
        <a:spcPct val="0"/>
      </a:spcAft>
      <a:defRPr kumimoji="1" kern="1200">
        <a:solidFill>
          <a:schemeClr val="tx1"/>
        </a:solidFill>
        <a:latin typeface="Arial" pitchFamily="34" charset="0"/>
        <a:ea typeface="Arial Unicode MS" pitchFamily="34" charset="-128"/>
        <a:cs typeface="Arial Unicode MS" pitchFamily="34" charset="-128"/>
      </a:defRPr>
    </a:lvl5pPr>
    <a:lvl6pPr marL="2286000" algn="l" defTabSz="914400" rtl="0" eaLnBrk="1" latinLnBrk="0" hangingPunct="1">
      <a:defRPr kumimoji="1" kern="1200">
        <a:solidFill>
          <a:schemeClr val="tx1"/>
        </a:solidFill>
        <a:latin typeface="Arial" pitchFamily="34" charset="0"/>
        <a:ea typeface="Arial Unicode MS" pitchFamily="34" charset="-128"/>
        <a:cs typeface="Arial Unicode MS" pitchFamily="34" charset="-128"/>
      </a:defRPr>
    </a:lvl6pPr>
    <a:lvl7pPr marL="2743200" algn="l" defTabSz="914400" rtl="0" eaLnBrk="1" latinLnBrk="0" hangingPunct="1">
      <a:defRPr kumimoji="1" kern="1200">
        <a:solidFill>
          <a:schemeClr val="tx1"/>
        </a:solidFill>
        <a:latin typeface="Arial" pitchFamily="34" charset="0"/>
        <a:ea typeface="Arial Unicode MS" pitchFamily="34" charset="-128"/>
        <a:cs typeface="Arial Unicode MS" pitchFamily="34" charset="-128"/>
      </a:defRPr>
    </a:lvl7pPr>
    <a:lvl8pPr marL="3200400" algn="l" defTabSz="914400" rtl="0" eaLnBrk="1" latinLnBrk="0" hangingPunct="1">
      <a:defRPr kumimoji="1" kern="1200">
        <a:solidFill>
          <a:schemeClr val="tx1"/>
        </a:solidFill>
        <a:latin typeface="Arial" pitchFamily="34" charset="0"/>
        <a:ea typeface="Arial Unicode MS" pitchFamily="34" charset="-128"/>
        <a:cs typeface="Arial Unicode MS" pitchFamily="34" charset="-128"/>
      </a:defRPr>
    </a:lvl8pPr>
    <a:lvl9pPr marL="3657600" algn="l" defTabSz="914400" rtl="0" eaLnBrk="1" latinLnBrk="0" hangingPunct="1">
      <a:defRPr kumimoji="1" kern="1200">
        <a:solidFill>
          <a:schemeClr val="tx1"/>
        </a:solidFill>
        <a:latin typeface="Arial" pitchFamily="34" charset="0"/>
        <a:ea typeface="Arial Unicode MS" pitchFamily="34" charset="-128"/>
        <a:cs typeface="Arial Unicode MS" pitchFamily="34" charset="-128"/>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ltn" initials="h" lastIdx="5" clrIdx="0"/>
  <p:cmAuthor id="1" name="TaylorM" initials="T" lastIdx="3" clrIdx="1"/>
  <p:cmAuthor id="2" name="Danielle Macdonald" initials="D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BD00"/>
    <a:srgbClr val="CC3300"/>
    <a:srgbClr val="3A601B"/>
    <a:srgbClr val="3366CC"/>
    <a:srgbClr val="003399"/>
    <a:srgbClr val="0066CC"/>
    <a:srgbClr val="0066FF"/>
    <a:srgbClr val="C8A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0506" autoAdjust="0"/>
    <p:restoredTop sz="94224" autoAdjust="0"/>
  </p:normalViewPr>
  <p:slideViewPr>
    <p:cSldViewPr>
      <p:cViewPr>
        <p:scale>
          <a:sx n="72" d="100"/>
          <a:sy n="72" d="100"/>
        </p:scale>
        <p:origin x="-1618" y="-331"/>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87" d="100"/>
          <a:sy n="87" d="100"/>
        </p:scale>
        <p:origin x="-3780" y="-7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819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819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73971376-D76E-4B35-AB52-019661B545A4}" type="slidenum">
              <a:rPr lang="en-US"/>
              <a:pPr>
                <a:defRPr/>
              </a:pPr>
              <a:t>‹#›</a:t>
            </a:fld>
            <a:endParaRPr lang="en-US"/>
          </a:p>
        </p:txBody>
      </p:sp>
    </p:spTree>
    <p:extLst>
      <p:ext uri="{BB962C8B-B14F-4D97-AF65-F5344CB8AC3E}">
        <p14:creationId xmlns:p14="http://schemas.microsoft.com/office/powerpoint/2010/main" val="3240201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1126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2253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1127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5B27BF3A-E699-4437-9ECA-4EA5106A3FEE}" type="slidenum">
              <a:rPr lang="en-US"/>
              <a:pPr>
                <a:defRPr/>
              </a:pPr>
              <a:t>‹#›</a:t>
            </a:fld>
            <a:endParaRPr lang="en-US"/>
          </a:p>
        </p:txBody>
      </p:sp>
    </p:spTree>
    <p:extLst>
      <p:ext uri="{BB962C8B-B14F-4D97-AF65-F5344CB8AC3E}">
        <p14:creationId xmlns:p14="http://schemas.microsoft.com/office/powerpoint/2010/main" val="8097005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Arial Unicode MS" pitchFamily="34" charset="-128"/>
        <a:cs typeface="Arial Unicode MS" pitchFamily="34" charset="-128"/>
      </a:defRPr>
    </a:lvl1pPr>
    <a:lvl2pPr marL="457200" algn="l" rtl="0" eaLnBrk="0" fontAlgn="base" hangingPunct="0">
      <a:spcBef>
        <a:spcPct val="30000"/>
      </a:spcBef>
      <a:spcAft>
        <a:spcPct val="0"/>
      </a:spcAft>
      <a:defRPr kumimoji="1" sz="1200" kern="1200">
        <a:solidFill>
          <a:schemeClr val="tx1"/>
        </a:solidFill>
        <a:latin typeface="Arial" pitchFamily="34" charset="0"/>
        <a:ea typeface="Arial Unicode MS" pitchFamily="34" charset="-128"/>
        <a:cs typeface="Arial Unicode MS" pitchFamily="34" charset="-128"/>
      </a:defRPr>
    </a:lvl2pPr>
    <a:lvl3pPr marL="914400" algn="l" rtl="0" eaLnBrk="0" fontAlgn="base" hangingPunct="0">
      <a:spcBef>
        <a:spcPct val="30000"/>
      </a:spcBef>
      <a:spcAft>
        <a:spcPct val="0"/>
      </a:spcAft>
      <a:defRPr kumimoji="1" sz="1200" kern="1200">
        <a:solidFill>
          <a:schemeClr val="tx1"/>
        </a:solidFill>
        <a:latin typeface="Arial" pitchFamily="34" charset="0"/>
        <a:ea typeface="Arial Unicode MS" pitchFamily="34" charset="-128"/>
        <a:cs typeface="Arial Unicode MS" pitchFamily="34" charset="-128"/>
      </a:defRPr>
    </a:lvl3pPr>
    <a:lvl4pPr marL="1371600" algn="l" rtl="0" eaLnBrk="0" fontAlgn="base" hangingPunct="0">
      <a:spcBef>
        <a:spcPct val="30000"/>
      </a:spcBef>
      <a:spcAft>
        <a:spcPct val="0"/>
      </a:spcAft>
      <a:defRPr kumimoji="1" sz="1200" kern="1200">
        <a:solidFill>
          <a:schemeClr val="tx1"/>
        </a:solidFill>
        <a:latin typeface="Arial" pitchFamily="34" charset="0"/>
        <a:ea typeface="Arial Unicode MS" pitchFamily="34" charset="-128"/>
        <a:cs typeface="Arial Unicode MS" pitchFamily="34" charset="-128"/>
      </a:defRPr>
    </a:lvl4pPr>
    <a:lvl5pPr marL="1828800" algn="l" rtl="0" eaLnBrk="0" fontAlgn="base" hangingPunct="0">
      <a:spcBef>
        <a:spcPct val="30000"/>
      </a:spcBef>
      <a:spcAft>
        <a:spcPct val="0"/>
      </a:spcAft>
      <a:defRPr kumimoji="1" sz="1200" kern="1200">
        <a:solidFill>
          <a:schemeClr val="tx1"/>
        </a:solidFill>
        <a:latin typeface="Arial" pitchFamily="34" charset="0"/>
        <a:ea typeface="Arial Unicode MS" pitchFamily="34" charset="-128"/>
        <a:cs typeface="Arial Unicode MS" pitchFamily="34"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1</a:t>
            </a:fld>
            <a:endParaRPr lang="en-US"/>
          </a:p>
        </p:txBody>
      </p:sp>
    </p:spTree>
    <p:extLst>
      <p:ext uri="{BB962C8B-B14F-4D97-AF65-F5344CB8AC3E}">
        <p14:creationId xmlns:p14="http://schemas.microsoft.com/office/powerpoint/2010/main" val="1460195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4</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5</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7</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8</a:t>
            </a:fld>
            <a:endParaRPr lang="en-US"/>
          </a:p>
        </p:txBody>
      </p:sp>
    </p:spTree>
    <p:extLst>
      <p:ext uri="{BB962C8B-B14F-4D97-AF65-F5344CB8AC3E}">
        <p14:creationId xmlns:p14="http://schemas.microsoft.com/office/powerpoint/2010/main" val="2960650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2" tIns="46587" rIns="93172" bIns="46587" anchor="b"/>
          <a:lstStyle/>
          <a:p>
            <a:pPr algn="r"/>
            <a:fld id="{BD237F63-EF62-4378-A087-0D200567C95F}" type="slidenum">
              <a:rPr lang="en-US" altLang="zh-TW" sz="1200">
                <a:ea typeface="新細明體"/>
                <a:cs typeface="新細明體"/>
              </a:rPr>
              <a:pPr algn="r"/>
              <a:t>9</a:t>
            </a:fld>
            <a:endParaRPr lang="en-US" altLang="zh-TW" sz="1200">
              <a:ea typeface="新細明體"/>
              <a:cs typeface="新細明體"/>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tLang="zh-TW" smtClean="0">
              <a:ea typeface="新細明體"/>
              <a:cs typeface="新細明體"/>
            </a:endParaRPr>
          </a:p>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2" tIns="46587" rIns="93172" bIns="46587" anchor="b"/>
          <a:lstStyle/>
          <a:p>
            <a:pPr algn="r"/>
            <a:fld id="{BD237F63-EF62-4378-A087-0D200567C95F}" type="slidenum">
              <a:rPr lang="en-US" altLang="zh-TW" sz="1200">
                <a:ea typeface="新細明體"/>
                <a:cs typeface="新細明體"/>
              </a:rPr>
              <a:pPr algn="r"/>
              <a:t>10</a:t>
            </a:fld>
            <a:endParaRPr lang="en-US" altLang="zh-TW" sz="1200">
              <a:ea typeface="新細明體"/>
              <a:cs typeface="新細明體"/>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tLang="zh-TW" smtClean="0">
              <a:ea typeface="新細明體"/>
              <a:cs typeface="新細明體"/>
            </a:endParaRPr>
          </a:p>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CA" sz="2400" dirty="0" smtClean="0"/>
              <a:t>Minister has 90 days to acknowledge receipt of the reports</a:t>
            </a:r>
          </a:p>
          <a:p>
            <a:endParaRPr lang="en-US" altLang="zh-TW" sz="1400" dirty="0" smtClean="0">
              <a:ea typeface="新細明體"/>
              <a:cs typeface="新細明體"/>
            </a:endParaRPr>
          </a:p>
          <a:p>
            <a:endParaRPr lang="en-US" altLang="zh-TW" sz="1400" dirty="0" smtClean="0">
              <a:ea typeface="新細明體"/>
              <a:cs typeface="新細明體"/>
            </a:endParaRPr>
          </a:p>
          <a:p>
            <a:r>
              <a:rPr lang="en-US" altLang="zh-TW" sz="1400" dirty="0" smtClean="0">
                <a:ea typeface="新細明體"/>
                <a:cs typeface="新細明體"/>
              </a:rPr>
              <a:t>Recovery planning - </a:t>
            </a:r>
            <a:r>
              <a:rPr lang="en-CA" altLang="zh-TW" sz="1200" dirty="0" smtClean="0">
                <a:ea typeface="新細明體"/>
                <a:cs typeface="新細明體"/>
              </a:rPr>
              <a:t>EC accountable for 331; PCA 76: DFO 111)</a:t>
            </a:r>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11</a:t>
            </a:fld>
            <a:endParaRPr lang="en-US"/>
          </a:p>
        </p:txBody>
      </p:sp>
    </p:spTree>
    <p:extLst>
      <p:ext uri="{BB962C8B-B14F-4D97-AF65-F5344CB8AC3E}">
        <p14:creationId xmlns:p14="http://schemas.microsoft.com/office/powerpoint/2010/main" val="2362239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2" tIns="46587" rIns="93172" bIns="46587" anchor="b"/>
          <a:lstStyle/>
          <a:p>
            <a:pPr algn="r"/>
            <a:fld id="{05559F47-63C7-4FC2-8964-65163E4C1FA3}" type="slidenum">
              <a:rPr lang="en-US" altLang="zh-TW" sz="1200">
                <a:ea typeface="新細明體"/>
                <a:cs typeface="新細明體"/>
              </a:rPr>
              <a:pPr algn="r"/>
              <a:t>12</a:t>
            </a:fld>
            <a:endParaRPr lang="en-US" altLang="zh-TW" sz="1200">
              <a:ea typeface="新細明體"/>
              <a:cs typeface="新細明體"/>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CA" altLang="zh-TW" sz="1200" dirty="0" smtClean="0">
                <a:ea typeface="新細明體"/>
                <a:cs typeface="新細明體"/>
              </a:rPr>
              <a:t>Protection is triggered when Governor in Council decides to list a species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CA" altLang="zh-TW" sz="1200" dirty="0" smtClean="0">
              <a:ea typeface="新細明體"/>
              <a:cs typeface="新細明體"/>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CA" altLang="zh-TW" sz="1200" dirty="0" smtClean="0">
                <a:ea typeface="新細明體"/>
                <a:cs typeface="新細明體"/>
              </a:rPr>
              <a:t>Note that - Prohibitions also do not apply for species of </a:t>
            </a:r>
            <a:r>
              <a:rPr lang="en-CA" altLang="zh-TW" sz="1200" i="1" dirty="0" smtClean="0">
                <a:ea typeface="新細明體"/>
                <a:cs typeface="新細明體"/>
              </a:rPr>
              <a:t>special concern, </a:t>
            </a:r>
            <a:r>
              <a:rPr lang="en-CA" altLang="zh-TW" sz="1200" i="0" dirty="0" smtClean="0">
                <a:ea typeface="新細明體"/>
                <a:cs typeface="新細明體"/>
              </a:rPr>
              <a:t>a category</a:t>
            </a:r>
            <a:r>
              <a:rPr lang="en-CA" altLang="zh-TW" sz="1200" i="0" baseline="0" dirty="0" smtClean="0">
                <a:ea typeface="新細明體"/>
                <a:cs typeface="新細明體"/>
              </a:rPr>
              <a:t> that includes</a:t>
            </a:r>
            <a:r>
              <a:rPr lang="en-CA" altLang="zh-TW" sz="1200" i="0" dirty="0" smtClean="0">
                <a:ea typeface="新細明體"/>
                <a:cs typeface="新細明體"/>
              </a:rPr>
              <a:t> </a:t>
            </a:r>
            <a:r>
              <a:rPr lang="en-CA" altLang="zh-TW" sz="1200" dirty="0" smtClean="0">
                <a:ea typeface="新細明體"/>
                <a:cs typeface="新細明體"/>
              </a:rPr>
              <a:t>polar bear</a:t>
            </a:r>
            <a:endParaRPr lang="en-US" altLang="zh-TW" sz="1200" dirty="0" smtClean="0">
              <a:ea typeface="新細明體"/>
              <a:cs typeface="新細明體"/>
            </a:endParaRPr>
          </a:p>
          <a:p>
            <a:pPr eaLnBrk="1" hangingPunct="1"/>
            <a:endParaRPr lang="en-US" altLang="zh-TW" dirty="0" smtClean="0">
              <a:ea typeface="新細明體"/>
              <a:cs typeface="新細明體"/>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2" tIns="46587" rIns="93172" bIns="46587" anchor="b"/>
          <a:lstStyle/>
          <a:p>
            <a:pPr algn="r"/>
            <a:fld id="{638D0FD8-05FC-4A94-8EF9-3C62F3ECBEA5}" type="slidenum">
              <a:rPr lang="en-US" altLang="zh-TW" sz="1200">
                <a:ea typeface="新細明體"/>
                <a:cs typeface="新細明體"/>
              </a:rPr>
              <a:pPr algn="r"/>
              <a:t>13</a:t>
            </a:fld>
            <a:endParaRPr lang="en-US" altLang="zh-TW" sz="1200">
              <a:ea typeface="新細明體"/>
              <a:cs typeface="新細明體"/>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marL="768350" lvl="1" indent="-228600" eaLnBrk="1" hangingPunct="1">
              <a:spcBef>
                <a:spcPct val="15000"/>
              </a:spcBef>
            </a:pPr>
            <a:endParaRPr lang="en-US" dirty="0" smtClean="0"/>
          </a:p>
          <a:p>
            <a:pPr marL="768350" lvl="1" indent="-228600" eaLnBrk="1" hangingPunct="1">
              <a:spcBef>
                <a:spcPct val="15000"/>
              </a:spcBef>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2" tIns="46587" rIns="93172" bIns="46587" anchor="b"/>
          <a:lstStyle/>
          <a:p>
            <a:pPr algn="r"/>
            <a:fld id="{638D0FD8-05FC-4A94-8EF9-3C62F3ECBEA5}" type="slidenum">
              <a:rPr lang="en-US" altLang="zh-TW" sz="1200">
                <a:ea typeface="新細明體"/>
                <a:cs typeface="新細明體"/>
              </a:rPr>
              <a:pPr algn="r"/>
              <a:t>14</a:t>
            </a:fld>
            <a:endParaRPr lang="en-US" altLang="zh-TW" sz="1200">
              <a:ea typeface="新細明體"/>
              <a:cs typeface="新細明體"/>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marL="768350" lvl="1" indent="-228600" eaLnBrk="1" hangingPunct="1">
              <a:spcBef>
                <a:spcPct val="15000"/>
              </a:spcBef>
            </a:pPr>
            <a:r>
              <a:rPr lang="en-CA" dirty="0" smtClean="0"/>
              <a:t>ATK must also be included</a:t>
            </a:r>
            <a:r>
              <a:rPr lang="en-CA" baseline="0" dirty="0" smtClean="0"/>
              <a:t> where and when made available.</a:t>
            </a:r>
            <a:endParaRPr lang="en-US" dirty="0" smtClean="0"/>
          </a:p>
          <a:p>
            <a:pPr marL="768350" lvl="1" indent="-228600" eaLnBrk="1" hangingPunct="1">
              <a:spcBef>
                <a:spcPct val="15000"/>
              </a:spcBef>
            </a:pP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2" tIns="46587" rIns="93172" bIns="46587" anchor="b"/>
          <a:lstStyle/>
          <a:p>
            <a:pPr algn="r"/>
            <a:fld id="{638D0FD8-05FC-4A94-8EF9-3C62F3ECBEA5}" type="slidenum">
              <a:rPr lang="en-US" altLang="zh-TW" sz="1200">
                <a:ea typeface="新細明體"/>
                <a:cs typeface="新細明體"/>
              </a:rPr>
              <a:pPr algn="r"/>
              <a:t>15</a:t>
            </a:fld>
            <a:endParaRPr lang="en-US" altLang="zh-TW" sz="1200">
              <a:ea typeface="新細明體"/>
              <a:cs typeface="新細明體"/>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marL="768350" lvl="1" indent="-228600" eaLnBrk="1" hangingPunct="1">
              <a:spcBef>
                <a:spcPct val="15000"/>
              </a:spcBef>
            </a:pPr>
            <a:endParaRPr lang="en-US" dirty="0" smtClean="0"/>
          </a:p>
          <a:p>
            <a:pPr marL="768350" lvl="1" indent="-228600" eaLnBrk="1" hangingPunct="1">
              <a:spcBef>
                <a:spcPct val="15000"/>
              </a:spcBef>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CA" sz="1400" kern="0" dirty="0" smtClean="0">
                <a:solidFill>
                  <a:srgbClr val="000000"/>
                </a:solidFill>
              </a:rPr>
              <a:t>For critical habitat located in </a:t>
            </a:r>
            <a:r>
              <a:rPr lang="en-CA" sz="1400" u="sng" kern="0" dirty="0" smtClean="0">
                <a:solidFill>
                  <a:srgbClr val="000000"/>
                </a:solidFill>
              </a:rPr>
              <a:t>federal protected areas</a:t>
            </a:r>
            <a:r>
              <a:rPr lang="en-CA" sz="1400" kern="0" dirty="0" smtClean="0">
                <a:solidFill>
                  <a:srgbClr val="000000"/>
                </a:solidFill>
              </a:rPr>
              <a:t>, a description of the critical habitat must be published in the </a:t>
            </a:r>
            <a:r>
              <a:rPr lang="en-CA" sz="1400" i="1" kern="0" dirty="0" smtClean="0">
                <a:solidFill>
                  <a:srgbClr val="000000"/>
                </a:solidFill>
              </a:rPr>
              <a:t>Canada Gazette</a:t>
            </a:r>
            <a:r>
              <a:rPr lang="en-CA" sz="1400" kern="0" dirty="0" smtClean="0">
                <a:solidFill>
                  <a:srgbClr val="000000"/>
                </a:solidFill>
              </a:rPr>
              <a:t> within 90 days after posting of a final recovery strategy or action plan </a:t>
            </a:r>
          </a:p>
          <a:p>
            <a:pPr lvl="2"/>
            <a:r>
              <a:rPr lang="en-CA" sz="1400" kern="0" dirty="0" smtClean="0">
                <a:solidFill>
                  <a:srgbClr val="000000"/>
                </a:solidFill>
              </a:rPr>
              <a:t>S. 58 critical habitat prohibition automatically applies 90 days after publication in Canada Gazette.</a:t>
            </a:r>
          </a:p>
          <a:p>
            <a:pPr lvl="1"/>
            <a:r>
              <a:rPr lang="en-CA" sz="1400" kern="0" dirty="0" smtClean="0">
                <a:solidFill>
                  <a:srgbClr val="000000"/>
                </a:solidFill>
              </a:rPr>
              <a:t>For critical habitat located on </a:t>
            </a:r>
            <a:r>
              <a:rPr lang="en-CA" sz="1400" u="sng" kern="0" dirty="0" smtClean="0">
                <a:solidFill>
                  <a:srgbClr val="000000"/>
                </a:solidFill>
              </a:rPr>
              <a:t>federal lands</a:t>
            </a:r>
            <a:r>
              <a:rPr lang="en-CA" sz="1400" kern="0" dirty="0" smtClean="0">
                <a:solidFill>
                  <a:srgbClr val="000000"/>
                </a:solidFill>
              </a:rPr>
              <a:t> or for </a:t>
            </a:r>
            <a:r>
              <a:rPr lang="en-CA" sz="1400" u="sng" kern="0" dirty="0" smtClean="0">
                <a:solidFill>
                  <a:srgbClr val="000000"/>
                </a:solidFill>
              </a:rPr>
              <a:t>aquatic species</a:t>
            </a:r>
            <a:r>
              <a:rPr lang="en-CA" sz="1400" i="1" kern="0" dirty="0" smtClean="0">
                <a:solidFill>
                  <a:srgbClr val="000000"/>
                </a:solidFill>
              </a:rPr>
              <a:t>, </a:t>
            </a:r>
            <a:r>
              <a:rPr lang="en-CA" sz="1400" kern="0" dirty="0" smtClean="0">
                <a:solidFill>
                  <a:srgbClr val="000000"/>
                </a:solidFill>
              </a:rPr>
              <a:t>the Minister has 180 days to put “legal protection” in place. </a:t>
            </a:r>
          </a:p>
          <a:p>
            <a:pPr lvl="1"/>
            <a:r>
              <a:rPr lang="en-CA" sz="1400" kern="0" dirty="0" smtClean="0">
                <a:solidFill>
                  <a:srgbClr val="000000"/>
                </a:solidFill>
              </a:rPr>
              <a:t>For critical habitat located on </a:t>
            </a:r>
            <a:r>
              <a:rPr lang="en-CA" sz="1400" u="sng" kern="0" dirty="0" smtClean="0">
                <a:solidFill>
                  <a:srgbClr val="000000"/>
                </a:solidFill>
              </a:rPr>
              <a:t>non-federal lands</a:t>
            </a:r>
            <a:r>
              <a:rPr lang="en-CA" sz="1400" dirty="0" smtClean="0"/>
              <a:t>, the Minister must form an opinion as to whether other Acts of Parliament or laws of the province/territory provide “effective protection”.</a:t>
            </a:r>
          </a:p>
          <a:p>
            <a:pPr lvl="2"/>
            <a:r>
              <a:rPr lang="en-CA" sz="1400" dirty="0" smtClean="0"/>
              <a:t>If it does not exist, but steps are being taken to put protection in place, the Minister must include progress reports on the Species at Risk Public Registry every 180 days.</a:t>
            </a:r>
          </a:p>
          <a:p>
            <a:pPr lvl="2"/>
            <a:r>
              <a:rPr lang="en-CA" sz="1400" dirty="0" smtClean="0"/>
              <a:t>If it does not exist, and is not going to be put in place, the Minister </a:t>
            </a:r>
            <a:r>
              <a:rPr lang="en-CA" sz="1400" u="sng" dirty="0" smtClean="0"/>
              <a:t>must</a:t>
            </a:r>
            <a:r>
              <a:rPr lang="en-CA" sz="1400" dirty="0" smtClean="0"/>
              <a:t> make a recommendation to GIC that an order be made bringing the s. 61 critical habitat prohibition into force.</a:t>
            </a:r>
          </a:p>
          <a:p>
            <a:pPr lvl="2"/>
            <a:r>
              <a:rPr lang="en-CA" sz="1400" smtClean="0"/>
              <a:t>GIC decides whether or not to make the order, based upon broader considerations (including socio-economics).</a:t>
            </a:r>
          </a:p>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16</a:t>
            </a:fld>
            <a:endParaRPr lang="en-US"/>
          </a:p>
        </p:txBody>
      </p:sp>
    </p:spTree>
    <p:extLst>
      <p:ext uri="{BB962C8B-B14F-4D97-AF65-F5344CB8AC3E}">
        <p14:creationId xmlns:p14="http://schemas.microsoft.com/office/powerpoint/2010/main" val="611939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2" tIns="46587" rIns="93172" bIns="46587" anchor="b"/>
          <a:lstStyle/>
          <a:p>
            <a:pPr algn="r"/>
            <a:fld id="{638D0FD8-05FC-4A94-8EF9-3C62F3ECBEA5}" type="slidenum">
              <a:rPr lang="en-US" altLang="zh-TW" sz="1200">
                <a:ea typeface="新細明體"/>
                <a:cs typeface="新細明體"/>
              </a:rPr>
              <a:pPr algn="r"/>
              <a:t>17</a:t>
            </a:fld>
            <a:endParaRPr lang="en-US" altLang="zh-TW" sz="1200">
              <a:ea typeface="新細明體"/>
              <a:cs typeface="新細明體"/>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marL="768350" lvl="1" indent="-228600" eaLnBrk="1" hangingPunct="1">
              <a:spcBef>
                <a:spcPct val="15000"/>
              </a:spcBef>
            </a:pPr>
            <a:endParaRPr lang="en-US" dirty="0" smtClean="0"/>
          </a:p>
          <a:p>
            <a:pPr marL="768350" lvl="1" indent="-228600" eaLnBrk="1" hangingPunct="1">
              <a:spcBef>
                <a:spcPct val="15000"/>
              </a:spcBef>
            </a:pPr>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spcBef>
                <a:spcPct val="0"/>
              </a:spcBef>
            </a:pPr>
            <a:endParaRPr lang="en-US" sz="100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2" tIns="46587" rIns="93172" bIns="46587" anchor="b"/>
          <a:lstStyle/>
          <a:p>
            <a:pPr algn="r"/>
            <a:fld id="{CE4419CA-635B-4448-9A39-7A1B6F4C3D25}" type="slidenum">
              <a:rPr lang="en-US" altLang="zh-TW" sz="1200">
                <a:ea typeface="新細明體"/>
                <a:cs typeface="新細明體"/>
              </a:rPr>
              <a:pPr algn="r"/>
              <a:t>20</a:t>
            </a:fld>
            <a:endParaRPr lang="en-US" altLang="zh-TW" sz="1200">
              <a:ea typeface="新細明體"/>
              <a:cs typeface="新細明體"/>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CA" altLang="zh-TW" sz="1200" dirty="0" smtClean="0">
                <a:ea typeface="新細明體"/>
                <a:cs typeface="新細明體"/>
              </a:rPr>
              <a:t>Federal responsibilities center on migratory birds, aquatic species, and federal lands, but the Act provides the federal government with the authority for federal intervention in provincial or territorial management if necessary.</a:t>
            </a:r>
            <a:endParaRPr lang="en-CA" sz="2000" dirty="0" smtClean="0">
              <a:cs typeface="Arial" charset="0"/>
            </a:endParaRPr>
          </a:p>
          <a:p>
            <a:pPr eaLnBrk="1" hangingPunct="1"/>
            <a:endParaRPr lang="en-CA" altLang="zh-TW" sz="1800" dirty="0" smtClean="0">
              <a:ea typeface="新細明體"/>
              <a:cs typeface="新細明體"/>
            </a:endParaRPr>
          </a:p>
          <a:p>
            <a:pPr eaLnBrk="1" hangingPunct="1"/>
            <a:r>
              <a:rPr lang="en-CA" altLang="zh-TW" sz="1800" dirty="0" smtClean="0">
                <a:ea typeface="新細明體"/>
                <a:cs typeface="新細明體"/>
              </a:rPr>
              <a:t>“Competent Minister”: The Act establishes a concept of “competency” for a minister with respect to a listed species</a:t>
            </a:r>
          </a:p>
          <a:p>
            <a:pPr marL="287338" lvl="1">
              <a:lnSpc>
                <a:spcPct val="90000"/>
              </a:lnSpc>
              <a:buClr>
                <a:srgbClr val="FF0000"/>
              </a:buClr>
              <a:buSzPct val="120000"/>
              <a:buFontTx/>
              <a:buChar char="•"/>
            </a:pPr>
            <a:r>
              <a:rPr lang="en-CA" altLang="zh-TW" sz="1400" dirty="0" smtClean="0">
                <a:ea typeface="新細明體"/>
                <a:cs typeface="新細明體"/>
              </a:rPr>
              <a:t>once competent for a species, that Minister represents the recovery interests/needs of that species in the SARA process, and in related federal processes </a:t>
            </a:r>
          </a:p>
          <a:p>
            <a:pPr eaLnBrk="1" hangingPunct="1"/>
            <a:r>
              <a:rPr lang="en-CA" altLang="zh-TW" sz="1600" b="1" dirty="0" smtClean="0">
                <a:ea typeface="新細明體"/>
                <a:cs typeface="新細明體"/>
              </a:rPr>
              <a:t>Other Federal Departments: </a:t>
            </a:r>
          </a:p>
          <a:p>
            <a:pPr lvl="1" eaLnBrk="1" hangingPunct="1"/>
            <a:r>
              <a:rPr lang="en-CA" altLang="zh-TW" sz="1600" dirty="0" smtClean="0">
                <a:ea typeface="新細明體"/>
                <a:cs typeface="新細明體"/>
              </a:rPr>
              <a:t>have obligations under SARA when species at risk occur on land that they own, manage, or administer. </a:t>
            </a:r>
          </a:p>
          <a:p>
            <a:pPr marL="287338" lvl="1">
              <a:lnSpc>
                <a:spcPct val="90000"/>
              </a:lnSpc>
              <a:buClr>
                <a:srgbClr val="FF0000"/>
              </a:buClr>
              <a:buSzPct val="120000"/>
              <a:buFontTx/>
              <a:buChar char="•"/>
            </a:pPr>
            <a:endParaRPr lang="en-CA" altLang="zh-TW" sz="1400" dirty="0" smtClean="0">
              <a:ea typeface="新細明體"/>
              <a:cs typeface="新細明體"/>
            </a:endParaRPr>
          </a:p>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21</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22</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23</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24</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25</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26</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27</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dirty="0" smtClean="0"/>
              <a:t>Third attempt in six years to pass a law for species </a:t>
            </a:r>
            <a:r>
              <a:rPr lang="en-US" sz="1600" dirty="0" err="1" smtClean="0"/>
              <a:t>protectio</a:t>
            </a:r>
            <a:endParaRPr lang="en-US" sz="1600" dirty="0" smtClean="0"/>
          </a:p>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28</a:t>
            </a:fld>
            <a:endParaRPr lang="en-US"/>
          </a:p>
        </p:txBody>
      </p:sp>
    </p:spTree>
    <p:extLst>
      <p:ext uri="{BB962C8B-B14F-4D97-AF65-F5344CB8AC3E}">
        <p14:creationId xmlns:p14="http://schemas.microsoft.com/office/powerpoint/2010/main" val="1302114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29</a:t>
            </a:fld>
            <a:endParaRPr lang="en-US"/>
          </a:p>
        </p:txBody>
      </p:sp>
    </p:spTree>
    <p:extLst>
      <p:ext uri="{BB962C8B-B14F-4D97-AF65-F5344CB8AC3E}">
        <p14:creationId xmlns:p14="http://schemas.microsoft.com/office/powerpoint/2010/main" val="1302114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Low tide </a:t>
            </a:r>
            <a:r>
              <a:rPr lang="en-US" dirty="0" err="1" smtClean="0"/>
              <a:t>Lidar</a:t>
            </a:r>
            <a:r>
              <a:rPr lang="en-US" baseline="0" dirty="0" smtClean="0"/>
              <a:t> data for estuaries </a:t>
            </a:r>
          </a:p>
          <a:p>
            <a:r>
              <a:rPr lang="en-US" baseline="0" dirty="0" smtClean="0"/>
              <a:t>SLAM model</a:t>
            </a:r>
          </a:p>
          <a:p>
            <a:r>
              <a:rPr lang="en-US" dirty="0" err="1" smtClean="0"/>
              <a:t>ff</a:t>
            </a:r>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30</a:t>
            </a:fld>
            <a:endParaRPr lang="en-US"/>
          </a:p>
        </p:txBody>
      </p:sp>
    </p:spTree>
    <p:extLst>
      <p:ext uri="{BB962C8B-B14F-4D97-AF65-F5344CB8AC3E}">
        <p14:creationId xmlns:p14="http://schemas.microsoft.com/office/powerpoint/2010/main" val="1781492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dirty="0" smtClean="0"/>
              <a:t>Third attempt in six years to pass a law for species </a:t>
            </a:r>
            <a:r>
              <a:rPr lang="en-US" sz="1600" dirty="0" err="1" smtClean="0"/>
              <a:t>protectio</a:t>
            </a:r>
            <a:endParaRPr lang="en-US" sz="1600" dirty="0" smtClean="0"/>
          </a:p>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31</a:t>
            </a:fld>
            <a:endParaRPr lang="en-US"/>
          </a:p>
        </p:txBody>
      </p:sp>
    </p:spTree>
    <p:extLst>
      <p:ext uri="{BB962C8B-B14F-4D97-AF65-F5344CB8AC3E}">
        <p14:creationId xmlns:p14="http://schemas.microsoft.com/office/powerpoint/2010/main" val="1302114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27BF3A-E699-4437-9ECA-4EA5106A3FEE}" type="slidenum">
              <a:rPr lang="en-US" smtClean="0"/>
              <a:pPr>
                <a:defRPr/>
              </a:pPr>
              <a:t>32</a:t>
            </a:fld>
            <a:endParaRPr lang="en-US"/>
          </a:p>
        </p:txBody>
      </p:sp>
    </p:spTree>
    <p:extLst>
      <p:ext uri="{BB962C8B-B14F-4D97-AF65-F5344CB8AC3E}">
        <p14:creationId xmlns:p14="http://schemas.microsoft.com/office/powerpoint/2010/main" val="22970218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chemeClr val="bg1"/>
        </a:solidFill>
        <a:effectLst/>
      </p:bgPr>
    </p:bg>
    <p:spTree>
      <p:nvGrpSpPr>
        <p:cNvPr id="1" name=""/>
        <p:cNvGrpSpPr/>
        <p:nvPr/>
      </p:nvGrpSpPr>
      <p:grpSpPr>
        <a:xfrm>
          <a:off x="0" y="0"/>
          <a:ext cx="0" cy="0"/>
          <a:chOff x="0" y="0"/>
          <a:chExt cx="0" cy="0"/>
        </a:xfrm>
      </p:grpSpPr>
      <p:pic>
        <p:nvPicPr>
          <p:cNvPr id="2" name="Picture 13" descr="fip_can_e"/>
          <p:cNvPicPr>
            <a:picLocks noChangeAspect="1" noChangeArrowheads="1"/>
          </p:cNvPicPr>
          <p:nvPr userDrawn="1"/>
        </p:nvPicPr>
        <p:blipFill>
          <a:blip r:embed="rId2" cstate="print"/>
          <a:srcRect/>
          <a:stretch>
            <a:fillRect/>
          </a:stretch>
        </p:blipFill>
        <p:spPr bwMode="auto">
          <a:xfrm>
            <a:off x="0" y="0"/>
            <a:ext cx="9144000" cy="795338"/>
          </a:xfrm>
          <a:prstGeom prst="rect">
            <a:avLst/>
          </a:prstGeom>
          <a:noFill/>
          <a:ln w="9525">
            <a:noFill/>
            <a:miter lim="800000"/>
            <a:headEnd/>
            <a:tailEnd/>
          </a:ln>
        </p:spPr>
      </p:pic>
      <p:pic>
        <p:nvPicPr>
          <p:cNvPr id="4" name="Picture 15" descr="COM1016_corp_banner__03"/>
          <p:cNvPicPr>
            <a:picLocks noChangeAspect="1" noChangeArrowheads="1"/>
          </p:cNvPicPr>
          <p:nvPr userDrawn="1"/>
        </p:nvPicPr>
        <p:blipFill>
          <a:blip r:embed="rId3" cstate="print"/>
          <a:srcRect/>
          <a:stretch>
            <a:fillRect/>
          </a:stretch>
        </p:blipFill>
        <p:spPr bwMode="auto">
          <a:xfrm>
            <a:off x="0" y="836613"/>
            <a:ext cx="9144000" cy="139065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735013"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926013"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7213"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735013"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48" name="Text Box 24"/>
          <p:cNvSpPr txBox="1">
            <a:spLocks noChangeArrowheads="1"/>
          </p:cNvSpPr>
          <p:nvPr userDrawn="1"/>
        </p:nvSpPr>
        <p:spPr bwMode="auto">
          <a:xfrm>
            <a:off x="827088" y="6237288"/>
            <a:ext cx="8137525" cy="244475"/>
          </a:xfrm>
          <a:prstGeom prst="rect">
            <a:avLst/>
          </a:prstGeom>
          <a:noFill/>
          <a:ln w="9525">
            <a:noFill/>
            <a:miter lim="800000"/>
            <a:headEnd/>
            <a:tailEnd/>
          </a:ln>
          <a:effectLst/>
        </p:spPr>
        <p:txBody>
          <a:bodyPr>
            <a:spAutoFit/>
          </a:bodyPr>
          <a:lstStyle/>
          <a:p>
            <a:pPr algn="ctr">
              <a:defRPr/>
            </a:pPr>
            <a:r>
              <a:rPr lang="en-CA" sz="1000"/>
              <a:t>Page </a:t>
            </a:r>
            <a:fld id="{57217B49-CF9B-4AB7-B4BD-2F8B73961594}" type="slidenum">
              <a:rPr lang="en-CA" sz="1000"/>
              <a:pPr algn="ctr">
                <a:defRPr/>
              </a:pPr>
              <a:t>‹#›</a:t>
            </a:fld>
            <a:r>
              <a:rPr lang="en-CA" sz="1000"/>
              <a:t> – </a:t>
            </a:r>
            <a:fld id="{F5309C3B-DF91-4CDD-8B1E-02E8A92AB430}" type="datetime4">
              <a:rPr kumimoji="0" lang="en-CA" sz="1000"/>
              <a:pPr algn="ctr">
                <a:defRPr/>
              </a:pPr>
              <a:t>March-1-17</a:t>
            </a:fld>
            <a:endParaRPr kumimoji="0" lang="en-CA" sz="1000"/>
          </a:p>
        </p:txBody>
      </p:sp>
      <p:sp>
        <p:nvSpPr>
          <p:cNvPr id="1027" name="Rectangle 28"/>
          <p:cNvSpPr>
            <a:spLocks noGrp="1" noChangeArrowheads="1"/>
          </p:cNvSpPr>
          <p:nvPr>
            <p:ph type="title"/>
          </p:nvPr>
        </p:nvSpPr>
        <p:spPr bwMode="auto">
          <a:xfrm>
            <a:off x="735013"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8" name="Rectangle 29"/>
          <p:cNvSpPr>
            <a:spLocks noGrp="1" noChangeArrowheads="1"/>
          </p:cNvSpPr>
          <p:nvPr>
            <p:ph type="body" idx="1"/>
          </p:nvPr>
        </p:nvSpPr>
        <p:spPr bwMode="auto">
          <a:xfrm>
            <a:off x="735013"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54" name="Line 30"/>
          <p:cNvSpPr>
            <a:spLocks noChangeShapeType="1"/>
          </p:cNvSpPr>
          <p:nvPr userDrawn="1"/>
        </p:nvSpPr>
        <p:spPr bwMode="auto">
          <a:xfrm>
            <a:off x="827088" y="1268413"/>
            <a:ext cx="8316912" cy="0"/>
          </a:xfrm>
          <a:prstGeom prst="line">
            <a:avLst/>
          </a:prstGeom>
          <a:noFill/>
          <a:ln w="28575">
            <a:solidFill>
              <a:srgbClr val="3A601B"/>
            </a:solidFill>
            <a:round/>
            <a:headEnd/>
            <a:tailEnd/>
          </a:ln>
          <a:effectLst/>
        </p:spPr>
        <p:txBody>
          <a:bodyPr/>
          <a:lstStyle/>
          <a:p>
            <a:pPr>
              <a:defRPr/>
            </a:pPr>
            <a:endParaRPr lang="en-CA"/>
          </a:p>
        </p:txBody>
      </p:sp>
    </p:spTree>
  </p:cSld>
  <p:clrMap bg1="lt1" tx1="dk1" bg2="lt2" tx2="dk2" accent1="accent1" accent2="accent2" accent3="accent3" accent4="accent4" accent5="accent5" accent6="accent6" hlink="hlink" folHlink="folHlink"/>
  <p:sldLayoutIdLst>
    <p:sldLayoutId id="2147483707"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spcBef>
          <a:spcPct val="0"/>
        </a:spcBef>
        <a:spcAft>
          <a:spcPct val="0"/>
        </a:spcAft>
        <a:defRPr kumimoji="1" sz="3600" b="1">
          <a:solidFill>
            <a:srgbClr val="3A601B"/>
          </a:solidFill>
          <a:latin typeface="+mj-lt"/>
          <a:ea typeface="+mj-ea"/>
          <a:cs typeface="+mj-cs"/>
        </a:defRPr>
      </a:lvl1pPr>
      <a:lvl2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2pPr>
      <a:lvl3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3pPr>
      <a:lvl4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4pPr>
      <a:lvl5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5pPr>
      <a:lvl6pPr marL="4572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6pPr>
      <a:lvl7pPr marL="9144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7pPr>
      <a:lvl8pPr marL="13716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8pPr>
      <a:lvl9pPr marL="18288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9pPr>
    </p:titleStyle>
    <p:bodyStyle>
      <a:lvl1pPr marL="287338" indent="-287338" algn="l" rtl="0" eaLnBrk="0" fontAlgn="base" hangingPunct="0">
        <a:spcBef>
          <a:spcPct val="20000"/>
        </a:spcBef>
        <a:spcAft>
          <a:spcPct val="0"/>
        </a:spcAft>
        <a:buClr>
          <a:srgbClr val="FF0000"/>
        </a:buClr>
        <a:buSzPct val="120000"/>
        <a:buChar char="•"/>
        <a:defRPr kumimoji="1" sz="2400">
          <a:solidFill>
            <a:schemeClr val="tx1"/>
          </a:solidFill>
          <a:latin typeface="+mn-lt"/>
          <a:ea typeface="+mn-ea"/>
          <a:cs typeface="+mn-cs"/>
        </a:defRPr>
      </a:lvl1pPr>
      <a:lvl2pPr marL="765175" indent="-287338" algn="l" rtl="0" eaLnBrk="0" fontAlgn="base" hangingPunct="0">
        <a:spcBef>
          <a:spcPct val="20000"/>
        </a:spcBef>
        <a:spcAft>
          <a:spcPct val="0"/>
        </a:spcAft>
        <a:buClr>
          <a:srgbClr val="3A601B"/>
        </a:buClr>
        <a:buFont typeface="Arial" pitchFamily="34" charset="0"/>
        <a:buChar char="–"/>
        <a:defRPr kumimoji="1" sz="2000">
          <a:solidFill>
            <a:schemeClr val="tx1"/>
          </a:solidFill>
          <a:latin typeface="+mn-lt"/>
          <a:ea typeface="+mn-ea"/>
          <a:cs typeface="+mn-cs"/>
        </a:defRPr>
      </a:lvl2pPr>
      <a:lvl3pPr marL="1139825" indent="-182563" algn="l" rtl="0" eaLnBrk="0" fontAlgn="base" hangingPunct="0">
        <a:spcBef>
          <a:spcPct val="20000"/>
        </a:spcBef>
        <a:spcAft>
          <a:spcPct val="0"/>
        </a:spcAft>
        <a:buClr>
          <a:srgbClr val="C8A200"/>
        </a:buClr>
        <a:buFont typeface="Arial" pitchFamily="34" charset="0"/>
        <a:buChar char="▪"/>
        <a:defRPr kumimoji="1">
          <a:solidFill>
            <a:schemeClr val="tx1"/>
          </a:solidFill>
          <a:latin typeface="+mn-lt"/>
          <a:ea typeface="+mn-ea"/>
          <a:cs typeface="+mn-cs"/>
        </a:defRPr>
      </a:lvl3pPr>
      <a:lvl4pPr marL="1617663" indent="-287338" algn="l" rtl="0" eaLnBrk="0" fontAlgn="base" hangingPunct="0">
        <a:spcBef>
          <a:spcPct val="20000"/>
        </a:spcBef>
        <a:spcAft>
          <a:spcPct val="0"/>
        </a:spcAft>
        <a:buChar char="–"/>
        <a:defRPr kumimoji="1" sz="1600">
          <a:solidFill>
            <a:schemeClr val="tx1"/>
          </a:solidFill>
          <a:latin typeface="+mn-lt"/>
          <a:ea typeface="+mn-ea"/>
          <a:cs typeface="+mn-cs"/>
        </a:defRPr>
      </a:lvl4pPr>
      <a:lvl5pPr marL="2000250" indent="-190500" algn="l" rtl="0" eaLnBrk="0" fontAlgn="base" hangingPunct="0">
        <a:spcBef>
          <a:spcPct val="20000"/>
        </a:spcBef>
        <a:spcAft>
          <a:spcPct val="0"/>
        </a:spcAft>
        <a:buChar char="»"/>
        <a:defRPr kumimoji="1" sz="1400">
          <a:solidFill>
            <a:schemeClr val="tx1"/>
          </a:solidFill>
          <a:latin typeface="+mn-lt"/>
          <a:ea typeface="+mn-ea"/>
          <a:cs typeface="+mn-cs"/>
        </a:defRPr>
      </a:lvl5pPr>
      <a:lvl6pPr marL="2457450" indent="-190500" algn="l" rtl="0" fontAlgn="base">
        <a:spcBef>
          <a:spcPct val="20000"/>
        </a:spcBef>
        <a:spcAft>
          <a:spcPct val="0"/>
        </a:spcAft>
        <a:buChar char="»"/>
        <a:defRPr kumimoji="1" sz="1400">
          <a:solidFill>
            <a:schemeClr val="tx1"/>
          </a:solidFill>
          <a:latin typeface="+mn-lt"/>
          <a:ea typeface="+mn-ea"/>
          <a:cs typeface="+mn-cs"/>
        </a:defRPr>
      </a:lvl6pPr>
      <a:lvl7pPr marL="2914650" indent="-190500" algn="l" rtl="0" fontAlgn="base">
        <a:spcBef>
          <a:spcPct val="20000"/>
        </a:spcBef>
        <a:spcAft>
          <a:spcPct val="0"/>
        </a:spcAft>
        <a:buChar char="»"/>
        <a:defRPr kumimoji="1" sz="1400">
          <a:solidFill>
            <a:schemeClr val="tx1"/>
          </a:solidFill>
          <a:latin typeface="+mn-lt"/>
          <a:ea typeface="+mn-ea"/>
          <a:cs typeface="+mn-cs"/>
        </a:defRPr>
      </a:lvl7pPr>
      <a:lvl8pPr marL="3371850" indent="-190500" algn="l" rtl="0" fontAlgn="base">
        <a:spcBef>
          <a:spcPct val="20000"/>
        </a:spcBef>
        <a:spcAft>
          <a:spcPct val="0"/>
        </a:spcAft>
        <a:buChar char="»"/>
        <a:defRPr kumimoji="1" sz="1400">
          <a:solidFill>
            <a:schemeClr val="tx1"/>
          </a:solidFill>
          <a:latin typeface="+mn-lt"/>
          <a:ea typeface="+mn-ea"/>
          <a:cs typeface="+mn-cs"/>
        </a:defRPr>
      </a:lvl8pPr>
      <a:lvl9pPr marL="3829050" indent="-190500" algn="l" rtl="0" fontAlgn="base">
        <a:spcBef>
          <a:spcPct val="20000"/>
        </a:spcBef>
        <a:spcAft>
          <a:spcPct val="0"/>
        </a:spcAft>
        <a:buChar char="»"/>
        <a:defRPr kumimoji="1" sz="14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s://www.registrelep-sararegistry.gc.ca/default.asp?lang=en&amp;n=24F7211B-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cosewic.gc.ca/eng/sct6/index_e.cfm"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open.canada.ca/en"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ctrTitle" idx="4294967295"/>
          </p:nvPr>
        </p:nvSpPr>
        <p:spPr>
          <a:xfrm>
            <a:off x="611708" y="2606675"/>
            <a:ext cx="7632700" cy="1470025"/>
          </a:xfrm>
          <a:solidFill>
            <a:srgbClr val="FFFFFF"/>
          </a:solidFill>
        </p:spPr>
        <p:txBody>
          <a:bodyPr/>
          <a:lstStyle/>
          <a:p>
            <a:pPr algn="ctr" eaLnBrk="1" hangingPunct="1"/>
            <a:r>
              <a:rPr lang="fr-CA" dirty="0" smtClean="0"/>
              <a:t>Trans-</a:t>
            </a:r>
            <a:r>
              <a:rPr lang="fr-CA" dirty="0" err="1" smtClean="0"/>
              <a:t>boundary</a:t>
            </a:r>
            <a:r>
              <a:rPr lang="fr-CA" dirty="0" smtClean="0"/>
              <a:t> </a:t>
            </a:r>
            <a:r>
              <a:rPr lang="fr-CA" dirty="0" err="1" smtClean="0"/>
              <a:t>Species</a:t>
            </a:r>
            <a:r>
              <a:rPr lang="fr-CA" dirty="0" smtClean="0"/>
              <a:t> at </a:t>
            </a:r>
            <a:r>
              <a:rPr lang="fr-CA" dirty="0" err="1" smtClean="0"/>
              <a:t>Risk</a:t>
            </a:r>
            <a:r>
              <a:rPr lang="fr-CA" dirty="0" smtClean="0"/>
              <a:t> </a:t>
            </a:r>
            <a:r>
              <a:rPr lang="fr-CA" dirty="0" err="1" smtClean="0"/>
              <a:t>Recovery</a:t>
            </a:r>
            <a:r>
              <a:rPr lang="fr-CA" dirty="0" smtClean="0"/>
              <a:t> and the </a:t>
            </a:r>
            <a:r>
              <a:rPr lang="fr-CA" dirty="0" err="1" smtClean="0"/>
              <a:t>Landscape</a:t>
            </a:r>
            <a:r>
              <a:rPr lang="fr-CA" dirty="0" smtClean="0"/>
              <a:t> Conservation </a:t>
            </a:r>
            <a:r>
              <a:rPr lang="fr-CA" dirty="0" err="1" smtClean="0"/>
              <a:t>Cooperatives</a:t>
            </a:r>
            <a:endParaRPr lang="fr-CA" dirty="0" smtClean="0"/>
          </a:p>
        </p:txBody>
      </p:sp>
      <p:sp>
        <p:nvSpPr>
          <p:cNvPr id="3075" name="Rectangle 10"/>
          <p:cNvSpPr>
            <a:spLocks noGrp="1" noChangeArrowheads="1"/>
          </p:cNvSpPr>
          <p:nvPr>
            <p:ph type="subTitle" idx="4294967295"/>
          </p:nvPr>
        </p:nvSpPr>
        <p:spPr>
          <a:xfrm>
            <a:off x="6228184" y="5618242"/>
            <a:ext cx="2880320" cy="1195134"/>
          </a:xfrm>
          <a:solidFill>
            <a:srgbClr val="FFFFFF"/>
          </a:solidFill>
        </p:spPr>
        <p:txBody>
          <a:bodyPr/>
          <a:lstStyle/>
          <a:p>
            <a:pPr marL="0" indent="0" eaLnBrk="1" hangingPunct="1">
              <a:buFontTx/>
              <a:buNone/>
            </a:pPr>
            <a:r>
              <a:rPr lang="en-US" altLang="zh-TW" sz="1400" b="1" dirty="0" smtClean="0"/>
              <a:t>1 March,2017</a:t>
            </a:r>
          </a:p>
          <a:p>
            <a:pPr marL="0" indent="0" eaLnBrk="1" hangingPunct="1">
              <a:buFontTx/>
              <a:buNone/>
            </a:pPr>
            <a:r>
              <a:rPr lang="en-CA" altLang="zh-TW" sz="1400" b="1" dirty="0" smtClean="0"/>
              <a:t>NPLCC, Vancouver</a:t>
            </a:r>
          </a:p>
          <a:p>
            <a:pPr marL="0" indent="0" eaLnBrk="1" hangingPunct="1">
              <a:buFontTx/>
              <a:buNone/>
            </a:pPr>
            <a:r>
              <a:rPr lang="en-CA" altLang="zh-TW" sz="1400" b="1" dirty="0" smtClean="0"/>
              <a:t>Blair Hammond</a:t>
            </a:r>
          </a:p>
          <a:p>
            <a:pPr marL="0" indent="0" eaLnBrk="1" hangingPunct="1">
              <a:buFontTx/>
              <a:buNone/>
            </a:pPr>
            <a:r>
              <a:rPr lang="en-CA" altLang="zh-TW" sz="1400" b="1" dirty="0" smtClean="0"/>
              <a:t>Canadian Wildlife Service</a:t>
            </a:r>
            <a:endParaRPr lang="en-US" altLang="zh-TW" sz="1400" b="1" dirty="0" smtClean="0"/>
          </a:p>
        </p:txBody>
      </p:sp>
      <p:pic>
        <p:nvPicPr>
          <p:cNvPr id="3076" name="Picture 14" descr="fip_can_e"/>
          <p:cNvPicPr>
            <a:picLocks noChangeAspect="1" noChangeArrowheads="1"/>
          </p:cNvPicPr>
          <p:nvPr/>
        </p:nvPicPr>
        <p:blipFill>
          <a:blip r:embed="rId3" cstate="print"/>
          <a:srcRect/>
          <a:stretch>
            <a:fillRect/>
          </a:stretch>
        </p:blipFill>
        <p:spPr bwMode="auto">
          <a:xfrm>
            <a:off x="0" y="0"/>
            <a:ext cx="9144000" cy="795338"/>
          </a:xfrm>
          <a:prstGeom prst="rect">
            <a:avLst/>
          </a:prstGeom>
          <a:noFill/>
          <a:ln w="9525">
            <a:noFill/>
            <a:miter lim="800000"/>
            <a:headEnd/>
            <a:tailEnd/>
          </a:ln>
        </p:spPr>
      </p:pic>
      <p:sp>
        <p:nvSpPr>
          <p:cNvPr id="2" name="TextBox 1"/>
          <p:cNvSpPr txBox="1"/>
          <p:nvPr/>
        </p:nvSpPr>
        <p:spPr>
          <a:xfrm>
            <a:off x="579853" y="6408968"/>
            <a:ext cx="4104456" cy="307777"/>
          </a:xfrm>
          <a:prstGeom prst="rect">
            <a:avLst/>
          </a:prstGeom>
          <a:noFill/>
        </p:spPr>
        <p:txBody>
          <a:bodyPr wrap="square" rtlCol="0">
            <a:spAutoFit/>
          </a:bodyPr>
          <a:lstStyle/>
          <a:p>
            <a:r>
              <a:rPr lang="en-CA" sz="1400" dirty="0" smtClean="0"/>
              <a:t>Piping Plover </a:t>
            </a:r>
            <a:r>
              <a:rPr lang="en-CA" sz="1400" dirty="0" err="1"/>
              <a:t>m</a:t>
            </a:r>
            <a:r>
              <a:rPr lang="en-CA" sz="1400" dirty="0" err="1" smtClean="0"/>
              <a:t>elodus</a:t>
            </a:r>
            <a:r>
              <a:rPr lang="en-CA" sz="1400" dirty="0" smtClean="0"/>
              <a:t> Subspecies</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990600" y="333375"/>
            <a:ext cx="8153400" cy="1066800"/>
          </a:xfrm>
        </p:spPr>
        <p:txBody>
          <a:bodyPr/>
          <a:lstStyle/>
          <a:p>
            <a:pPr eaLnBrk="1" hangingPunct="1"/>
            <a:r>
              <a:rPr lang="en-CA" altLang="zh-TW" dirty="0" smtClean="0">
                <a:ea typeface="新細明體"/>
                <a:cs typeface="新細明體"/>
              </a:rPr>
              <a:t>Outline</a:t>
            </a:r>
            <a:endParaRPr lang="en-US" altLang="zh-TW" dirty="0" smtClean="0">
              <a:ea typeface="新細明體"/>
              <a:cs typeface="新細明體"/>
            </a:endParaRPr>
          </a:p>
        </p:txBody>
      </p:sp>
      <p:sp>
        <p:nvSpPr>
          <p:cNvPr id="5123" name="Rectangle 3"/>
          <p:cNvSpPr>
            <a:spLocks noGrp="1" noChangeArrowheads="1"/>
          </p:cNvSpPr>
          <p:nvPr>
            <p:ph type="body" idx="4294967295"/>
          </p:nvPr>
        </p:nvSpPr>
        <p:spPr>
          <a:xfrm>
            <a:off x="914400" y="1268413"/>
            <a:ext cx="8229600" cy="4857750"/>
          </a:xfrm>
        </p:spPr>
        <p:txBody>
          <a:bodyPr/>
          <a:lstStyle/>
          <a:p>
            <a:pPr eaLnBrk="1" hangingPunct="1">
              <a:spcAft>
                <a:spcPct val="20000"/>
              </a:spcAft>
              <a:defRPr/>
            </a:pPr>
            <a:r>
              <a:rPr lang="en-US" altLang="zh-TW" sz="2800" dirty="0" smtClean="0">
                <a:ea typeface="新細明體"/>
                <a:cs typeface="新細明體"/>
              </a:rPr>
              <a:t>Who we are and what we do.</a:t>
            </a:r>
          </a:p>
          <a:p>
            <a:pPr eaLnBrk="1" hangingPunct="1">
              <a:spcAft>
                <a:spcPct val="20000"/>
              </a:spcAft>
              <a:defRPr/>
            </a:pPr>
            <a:r>
              <a:rPr lang="en-US" altLang="zh-TW" sz="2800" dirty="0" smtClean="0">
                <a:ea typeface="新細明體"/>
                <a:cs typeface="新細明體"/>
              </a:rPr>
              <a:t>Canada’s approach to Species at Risk recovery</a:t>
            </a:r>
          </a:p>
          <a:p>
            <a:pPr eaLnBrk="1" hangingPunct="1">
              <a:spcAft>
                <a:spcPct val="20000"/>
              </a:spcAft>
              <a:defRPr/>
            </a:pPr>
            <a:r>
              <a:rPr lang="en-US" altLang="zh-TW" sz="2800" dirty="0" smtClean="0">
                <a:ea typeface="新細明體"/>
                <a:cs typeface="新細明體"/>
              </a:rPr>
              <a:t>Overview of the </a:t>
            </a:r>
            <a:r>
              <a:rPr lang="en-US" altLang="zh-TW" sz="2800" i="1" dirty="0" smtClean="0">
                <a:ea typeface="新細明體"/>
                <a:cs typeface="新細明體"/>
              </a:rPr>
              <a:t>Species at Risk Act</a:t>
            </a:r>
          </a:p>
          <a:p>
            <a:pPr eaLnBrk="1" hangingPunct="1">
              <a:spcAft>
                <a:spcPct val="20000"/>
              </a:spcAft>
              <a:defRPr/>
            </a:pPr>
            <a:r>
              <a:rPr lang="en-US" altLang="zh-TW" sz="2800" dirty="0" smtClean="0">
                <a:ea typeface="新細明體"/>
                <a:cs typeface="新細明體"/>
              </a:rPr>
              <a:t>Transboundary ecosystems and species</a:t>
            </a:r>
          </a:p>
          <a:p>
            <a:pPr eaLnBrk="1" hangingPunct="1">
              <a:spcAft>
                <a:spcPct val="20000"/>
              </a:spcAft>
              <a:defRPr/>
            </a:pPr>
            <a:r>
              <a:rPr lang="en-US" altLang="zh-TW" sz="2800" dirty="0" smtClean="0">
                <a:ea typeface="新細明體"/>
                <a:cs typeface="新細明體"/>
              </a:rPr>
              <a:t>Barriers and opportunities to greater cooperation</a:t>
            </a:r>
          </a:p>
          <a:p>
            <a:pPr eaLnBrk="1" hangingPunct="1">
              <a:spcAft>
                <a:spcPct val="20000"/>
              </a:spcAft>
              <a:defRPr/>
            </a:pPr>
            <a:r>
              <a:rPr lang="en-US" altLang="zh-TW" sz="2800" dirty="0" smtClean="0">
                <a:ea typeface="新細明體"/>
                <a:cs typeface="新細明體"/>
              </a:rPr>
              <a:t>Opportunities for more effective trans-boundary conservation</a:t>
            </a:r>
            <a:endParaRPr lang="en-US" altLang="zh-TW" sz="2800" dirty="0">
              <a:ea typeface="新細明體"/>
              <a:cs typeface="新細明體"/>
            </a:endParaRPr>
          </a:p>
          <a:p>
            <a:pPr marL="0" indent="0" eaLnBrk="1" hangingPunct="1">
              <a:spcAft>
                <a:spcPct val="20000"/>
              </a:spcAft>
              <a:buNone/>
              <a:defRPr/>
            </a:pPr>
            <a:endParaRPr lang="en-US" altLang="zh-TW" sz="2000" dirty="0">
              <a:ea typeface="新細明體"/>
              <a:cs typeface="新細明體"/>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990600" y="333375"/>
            <a:ext cx="8153400" cy="1066800"/>
          </a:xfrm>
        </p:spPr>
        <p:txBody>
          <a:bodyPr/>
          <a:lstStyle/>
          <a:p>
            <a:pPr eaLnBrk="1" hangingPunct="1"/>
            <a:r>
              <a:rPr lang="en-CA" altLang="zh-TW" dirty="0" smtClean="0">
                <a:ea typeface="新細明體"/>
                <a:cs typeface="新細明體"/>
              </a:rPr>
              <a:t>Who we are and what we do</a:t>
            </a:r>
            <a:endParaRPr lang="en-US" altLang="zh-TW" dirty="0" smtClean="0">
              <a:ea typeface="新細明體"/>
              <a:cs typeface="新細明體"/>
            </a:endParaRPr>
          </a:p>
        </p:txBody>
      </p:sp>
      <p:sp>
        <p:nvSpPr>
          <p:cNvPr id="5123" name="Rectangle 3"/>
          <p:cNvSpPr>
            <a:spLocks noGrp="1" noChangeArrowheads="1"/>
          </p:cNvSpPr>
          <p:nvPr>
            <p:ph type="body" idx="4294967295"/>
          </p:nvPr>
        </p:nvSpPr>
        <p:spPr>
          <a:xfrm>
            <a:off x="914400" y="1268413"/>
            <a:ext cx="8229600" cy="4857750"/>
          </a:xfrm>
        </p:spPr>
        <p:txBody>
          <a:bodyPr/>
          <a:lstStyle/>
          <a:p>
            <a:pPr eaLnBrk="1" hangingPunct="1">
              <a:spcAft>
                <a:spcPct val="20000"/>
              </a:spcAft>
              <a:defRPr/>
            </a:pPr>
            <a:r>
              <a:rPr lang="en-CA" altLang="zh-TW" dirty="0" smtClean="0">
                <a:ea typeface="新細明體"/>
                <a:cs typeface="新細明體"/>
              </a:rPr>
              <a:t>The federal (terrestrial) wildlife agency</a:t>
            </a:r>
          </a:p>
          <a:p>
            <a:pPr lvl="1" eaLnBrk="1" hangingPunct="1">
              <a:spcAft>
                <a:spcPct val="20000"/>
              </a:spcAft>
              <a:defRPr/>
            </a:pPr>
            <a:r>
              <a:rPr lang="en-CA" altLang="zh-TW" sz="1800" dirty="0" smtClean="0">
                <a:ea typeface="新細明體"/>
                <a:cs typeface="新細明體"/>
              </a:rPr>
              <a:t>Aquatic species are managed by Fisheries and Oceans Canada</a:t>
            </a:r>
          </a:p>
          <a:p>
            <a:pPr eaLnBrk="1" hangingPunct="1">
              <a:spcAft>
                <a:spcPct val="20000"/>
              </a:spcAft>
              <a:defRPr/>
            </a:pPr>
            <a:r>
              <a:rPr lang="en-CA" altLang="zh-TW" dirty="0" smtClean="0">
                <a:ea typeface="新細明體"/>
                <a:cs typeface="新細明體"/>
              </a:rPr>
              <a:t>Primary responsibilities include:</a:t>
            </a:r>
          </a:p>
          <a:p>
            <a:pPr lvl="1" eaLnBrk="1" hangingPunct="1">
              <a:spcAft>
                <a:spcPct val="20000"/>
              </a:spcAft>
              <a:defRPr/>
            </a:pPr>
            <a:r>
              <a:rPr lang="en-CA" altLang="zh-TW" sz="1800" dirty="0" smtClean="0">
                <a:ea typeface="新細明體"/>
                <a:cs typeface="新細明體"/>
              </a:rPr>
              <a:t>The conservation and management of migratory birds</a:t>
            </a:r>
          </a:p>
          <a:p>
            <a:pPr lvl="1" eaLnBrk="1" hangingPunct="1">
              <a:spcAft>
                <a:spcPct val="20000"/>
              </a:spcAft>
              <a:defRPr/>
            </a:pPr>
            <a:r>
              <a:rPr lang="en-CA" altLang="zh-TW" sz="1800" dirty="0" smtClean="0">
                <a:ea typeface="新細明體"/>
                <a:cs typeface="新細明體"/>
              </a:rPr>
              <a:t>The conservation of species at risk</a:t>
            </a:r>
          </a:p>
          <a:p>
            <a:pPr lvl="1" eaLnBrk="1" hangingPunct="1">
              <a:spcAft>
                <a:spcPct val="20000"/>
              </a:spcAft>
              <a:defRPr/>
            </a:pPr>
            <a:r>
              <a:rPr lang="en-CA" altLang="zh-TW" sz="1800" dirty="0" smtClean="0">
                <a:ea typeface="新細明體"/>
                <a:cs typeface="新細明體"/>
              </a:rPr>
              <a:t>Management of National Wildlife Areas and Migratory Bird Sanctuaries</a:t>
            </a:r>
          </a:p>
          <a:p>
            <a:pPr lvl="1" eaLnBrk="1" hangingPunct="1">
              <a:spcAft>
                <a:spcPct val="20000"/>
              </a:spcAft>
              <a:defRPr/>
            </a:pPr>
            <a:r>
              <a:rPr lang="en-CA" altLang="zh-TW" sz="1800" dirty="0" smtClean="0">
                <a:ea typeface="新細明體"/>
                <a:cs typeface="新細明體"/>
              </a:rPr>
              <a:t>National leadership on conservation issues and wildlife management</a:t>
            </a:r>
            <a:endParaRPr lang="en-CA" altLang="zh-TW" sz="1800" dirty="0">
              <a:ea typeface="新細明體"/>
              <a:cs typeface="新細明體"/>
            </a:endParaRPr>
          </a:p>
          <a:p>
            <a:pPr lvl="1" eaLnBrk="1" hangingPunct="1">
              <a:spcAft>
                <a:spcPct val="20000"/>
              </a:spcAft>
              <a:defRPr/>
            </a:pPr>
            <a:r>
              <a:rPr lang="en-US" altLang="zh-TW" sz="1800" dirty="0" smtClean="0">
                <a:ea typeface="新細明體"/>
                <a:cs typeface="新細明體"/>
              </a:rPr>
              <a:t>Largest environmental grant-maker in Canada</a:t>
            </a:r>
          </a:p>
          <a:p>
            <a:pPr eaLnBrk="1" hangingPunct="1">
              <a:spcAft>
                <a:spcPct val="20000"/>
              </a:spcAft>
              <a:defRPr/>
            </a:pPr>
            <a:r>
              <a:rPr lang="en-US" altLang="zh-TW" dirty="0" smtClean="0">
                <a:ea typeface="新細明體"/>
                <a:cs typeface="新細明體"/>
              </a:rPr>
              <a:t>Wildlife research is handled largely by ECCC’s Science and Technology Branch.</a:t>
            </a:r>
          </a:p>
          <a:p>
            <a:pPr eaLnBrk="1" hangingPunct="1">
              <a:spcAft>
                <a:spcPct val="20000"/>
              </a:spcAft>
              <a:defRPr/>
            </a:pPr>
            <a:r>
              <a:rPr lang="en-US" altLang="zh-TW" dirty="0" smtClean="0">
                <a:ea typeface="新細明體"/>
                <a:cs typeface="新細明體"/>
              </a:rPr>
              <a:t>Partnering is in our DNA – it’s how we accomplish most of our work</a:t>
            </a:r>
            <a:endParaRPr lang="en-US" altLang="zh-TW" dirty="0">
              <a:ea typeface="新細明體"/>
              <a:cs typeface="新細明體"/>
            </a:endParaRPr>
          </a:p>
        </p:txBody>
      </p:sp>
    </p:spTree>
    <p:extLst>
      <p:ext uri="{BB962C8B-B14F-4D97-AF65-F5344CB8AC3E}">
        <p14:creationId xmlns:p14="http://schemas.microsoft.com/office/powerpoint/2010/main" val="1306906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T:\SpeciesAtRisk\Species\MarbledMurrelet\Consultation_RecStrat\Photos\EC Photos\MAMU EC photo credit Mike Danzenba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3020311"/>
            <a:ext cx="3256219" cy="33603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2836" y="1412776"/>
            <a:ext cx="3837676"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2800" dirty="0" smtClean="0"/>
              <a:t>Canada’s Approach to Species at Risk Conservation </a:t>
            </a:r>
            <a:endParaRPr lang="en-US" sz="2800" dirty="0"/>
          </a:p>
        </p:txBody>
      </p:sp>
      <p:sp>
        <p:nvSpPr>
          <p:cNvPr id="3" name="Content Placeholder 2"/>
          <p:cNvSpPr>
            <a:spLocks noGrp="1"/>
          </p:cNvSpPr>
          <p:nvPr>
            <p:ph idx="1"/>
          </p:nvPr>
        </p:nvSpPr>
        <p:spPr>
          <a:xfrm>
            <a:off x="683568" y="1340768"/>
            <a:ext cx="8229600" cy="4525963"/>
          </a:xfrm>
        </p:spPr>
        <p:txBody>
          <a:bodyPr/>
          <a:lstStyle/>
          <a:p>
            <a:pPr marL="0" lvl="1" indent="0">
              <a:lnSpc>
                <a:spcPct val="90000"/>
              </a:lnSpc>
              <a:buClr>
                <a:srgbClr val="FF0000"/>
              </a:buClr>
              <a:buSzPct val="120000"/>
              <a:buNone/>
            </a:pPr>
            <a:endParaRPr lang="en-CA" altLang="zh-TW" sz="2400" dirty="0" smtClean="0">
              <a:ea typeface="新細明體"/>
              <a:cs typeface="新細明體"/>
            </a:endParaRPr>
          </a:p>
          <a:p>
            <a:endParaRPr lang="en-US" dirty="0"/>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4007952"/>
            <a:ext cx="3147062" cy="2372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7784" y="1647384"/>
            <a:ext cx="3266097" cy="2745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340768"/>
            <a:ext cx="3013691" cy="255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95507" y="4365104"/>
            <a:ext cx="3174578"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2998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Canada’s Approach </a:t>
            </a:r>
            <a:endParaRPr lang="en-US" dirty="0"/>
          </a:p>
        </p:txBody>
      </p:sp>
      <p:sp>
        <p:nvSpPr>
          <p:cNvPr id="3" name="Content Placeholder 2"/>
          <p:cNvSpPr>
            <a:spLocks noGrp="1"/>
          </p:cNvSpPr>
          <p:nvPr>
            <p:ph idx="1"/>
          </p:nvPr>
        </p:nvSpPr>
        <p:spPr>
          <a:xfrm>
            <a:off x="683568" y="1340768"/>
            <a:ext cx="8229600" cy="4525963"/>
          </a:xfrm>
        </p:spPr>
        <p:txBody>
          <a:bodyPr/>
          <a:lstStyle/>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r>
              <a:rPr lang="en-CA" sz="2800" dirty="0" smtClean="0">
                <a:cs typeface="Arial" charset="0"/>
              </a:rPr>
              <a:t>The Accord for the Protection of Species at Risk (1996)</a:t>
            </a:r>
          </a:p>
          <a:p>
            <a:pPr marL="287338" lvl="1">
              <a:lnSpc>
                <a:spcPct val="90000"/>
              </a:lnSpc>
              <a:buClr>
                <a:srgbClr val="FF0000"/>
              </a:buClr>
              <a:buSzPct val="120000"/>
              <a:buFontTx/>
              <a:buChar char="•"/>
            </a:pPr>
            <a:r>
              <a:rPr lang="en-CA" altLang="zh-TW" sz="2800" dirty="0" smtClean="0">
                <a:ea typeface="新細明體"/>
                <a:cs typeface="新細明體"/>
              </a:rPr>
              <a:t>The Species at Risk Act (2002) (‘SARA’)</a:t>
            </a:r>
          </a:p>
          <a:p>
            <a:pPr marL="287338" lvl="1">
              <a:lnSpc>
                <a:spcPct val="90000"/>
              </a:lnSpc>
              <a:buClr>
                <a:srgbClr val="FF0000"/>
              </a:buClr>
              <a:buSzPct val="120000"/>
              <a:buFontTx/>
              <a:buChar char="•"/>
            </a:pPr>
            <a:r>
              <a:rPr lang="en-CA" altLang="zh-TW" sz="2800" dirty="0" smtClean="0">
                <a:ea typeface="新細明體"/>
                <a:cs typeface="新細明體"/>
              </a:rPr>
              <a:t>Complementary provincial legislation &amp; policy</a:t>
            </a:r>
          </a:p>
          <a:p>
            <a:pPr marL="287338" lvl="1">
              <a:lnSpc>
                <a:spcPct val="90000"/>
              </a:lnSpc>
              <a:buClr>
                <a:srgbClr val="FF0000"/>
              </a:buClr>
              <a:buSzPct val="120000"/>
              <a:buFontTx/>
              <a:buChar char="•"/>
            </a:pPr>
            <a:r>
              <a:rPr lang="en-CA" altLang="zh-TW" sz="2800" dirty="0" smtClean="0">
                <a:ea typeface="新細明體"/>
                <a:cs typeface="新細明體"/>
              </a:rPr>
              <a:t>Agreements and Stewardship</a:t>
            </a:r>
          </a:p>
          <a:p>
            <a:pPr marL="287338" lvl="1">
              <a:lnSpc>
                <a:spcPct val="90000"/>
              </a:lnSpc>
              <a:buClr>
                <a:srgbClr val="FF0000"/>
              </a:buClr>
              <a:buSzPct val="120000"/>
              <a:buFontTx/>
              <a:buChar char="•"/>
            </a:pPr>
            <a:r>
              <a:rPr lang="en-CA" altLang="zh-TW" sz="2800" dirty="0" smtClean="0">
                <a:ea typeface="新細明體"/>
                <a:cs typeface="新細明體"/>
              </a:rPr>
              <a:t>Funding Programs</a:t>
            </a:r>
          </a:p>
          <a:p>
            <a:pPr marL="287338" lvl="1">
              <a:lnSpc>
                <a:spcPct val="90000"/>
              </a:lnSpc>
              <a:buClr>
                <a:srgbClr val="FF0000"/>
              </a:buClr>
              <a:buSzPct val="120000"/>
              <a:buFontTx/>
              <a:buChar char="•"/>
            </a:pPr>
            <a:endParaRPr lang="en-CA" altLang="zh-TW" sz="2400" dirty="0" smtClean="0">
              <a:ea typeface="新細明體"/>
              <a:cs typeface="新細明體"/>
            </a:endParaRPr>
          </a:p>
          <a:p>
            <a:pPr marL="0" lvl="1" indent="0">
              <a:lnSpc>
                <a:spcPct val="90000"/>
              </a:lnSpc>
              <a:buClr>
                <a:srgbClr val="FF0000"/>
              </a:buClr>
              <a:buSzPct val="120000"/>
              <a:buNone/>
            </a:pPr>
            <a:r>
              <a:rPr lang="en-CA" altLang="zh-TW" sz="2400" dirty="0">
                <a:ea typeface="新細明體"/>
                <a:cs typeface="新細明體"/>
                <a:hlinkClick r:id="rId3"/>
              </a:rPr>
              <a:t>https://</a:t>
            </a:r>
            <a:r>
              <a:rPr lang="en-CA" altLang="zh-TW" sz="2400" dirty="0" smtClean="0">
                <a:ea typeface="新細明體"/>
                <a:cs typeface="新細明體"/>
                <a:hlinkClick r:id="rId3"/>
              </a:rPr>
              <a:t>www.registrelep-sararegistry.gc.ca/default.asp?lang=en&amp;n=24F7211B-1</a:t>
            </a:r>
            <a:endParaRPr lang="en-CA" altLang="zh-TW" sz="2400" dirty="0" smtClean="0">
              <a:ea typeface="新細明體"/>
              <a:cs typeface="新細明體"/>
            </a:endParaRPr>
          </a:p>
          <a:p>
            <a:pPr marL="287338" lvl="1">
              <a:lnSpc>
                <a:spcPct val="90000"/>
              </a:lnSpc>
              <a:buClr>
                <a:srgbClr val="FF0000"/>
              </a:buClr>
              <a:buSzPct val="120000"/>
              <a:buFontTx/>
              <a:buChar char="•"/>
            </a:pPr>
            <a:endParaRPr lang="en-CA" altLang="zh-TW" sz="2400" dirty="0" smtClean="0">
              <a:ea typeface="新細明體"/>
              <a:cs typeface="新細明體"/>
            </a:endParaRPr>
          </a:p>
          <a:p>
            <a:endParaRPr lang="en-US" dirty="0"/>
          </a:p>
        </p:txBody>
      </p:sp>
    </p:spTree>
    <p:extLst>
      <p:ext uri="{BB962C8B-B14F-4D97-AF65-F5344CB8AC3E}">
        <p14:creationId xmlns:p14="http://schemas.microsoft.com/office/powerpoint/2010/main" val="1936446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899592" y="188640"/>
            <a:ext cx="7704856" cy="1066800"/>
          </a:xfrm>
        </p:spPr>
        <p:txBody>
          <a:bodyPr/>
          <a:lstStyle/>
          <a:p>
            <a:pPr eaLnBrk="1" hangingPunct="1"/>
            <a:r>
              <a:rPr lang="en-US" altLang="zh-TW" dirty="0" smtClean="0">
                <a:ea typeface="新細明體"/>
                <a:cs typeface="新細明體"/>
              </a:rPr>
              <a:t>ECCC’s Species at Risk Mandate</a:t>
            </a:r>
          </a:p>
        </p:txBody>
      </p:sp>
      <p:sp>
        <p:nvSpPr>
          <p:cNvPr id="5123" name="Rectangle 3"/>
          <p:cNvSpPr>
            <a:spLocks noGrp="1" noChangeArrowheads="1"/>
          </p:cNvSpPr>
          <p:nvPr>
            <p:ph type="body" idx="4294967295"/>
          </p:nvPr>
        </p:nvSpPr>
        <p:spPr>
          <a:xfrm>
            <a:off x="914400" y="1268413"/>
            <a:ext cx="8229600" cy="4857750"/>
          </a:xfrm>
        </p:spPr>
        <p:txBody>
          <a:bodyPr/>
          <a:lstStyle/>
          <a:p>
            <a:pPr eaLnBrk="1" hangingPunct="1">
              <a:spcAft>
                <a:spcPct val="20000"/>
              </a:spcAft>
              <a:defRPr/>
            </a:pPr>
            <a:r>
              <a:rPr lang="en-CA" altLang="zh-TW" dirty="0" smtClean="0">
                <a:ea typeface="新細明體"/>
                <a:cs typeface="新細明體"/>
              </a:rPr>
              <a:t>Derives primarily from the Species at Risk Act (2002)</a:t>
            </a:r>
          </a:p>
          <a:p>
            <a:pPr eaLnBrk="1" hangingPunct="1">
              <a:spcAft>
                <a:spcPct val="20000"/>
              </a:spcAft>
              <a:defRPr/>
            </a:pPr>
            <a:r>
              <a:rPr lang="en-CA" altLang="zh-TW" dirty="0" smtClean="0">
                <a:ea typeface="新細明體"/>
                <a:cs typeface="新細明體"/>
              </a:rPr>
              <a:t>A jurisdictionally complex landscape</a:t>
            </a:r>
          </a:p>
          <a:p>
            <a:pPr lvl="1" eaLnBrk="1" hangingPunct="1">
              <a:spcAft>
                <a:spcPct val="20000"/>
              </a:spcAft>
              <a:defRPr/>
            </a:pPr>
            <a:r>
              <a:rPr lang="en-CA" altLang="zh-TW" sz="2400" dirty="0">
                <a:ea typeface="新細明體"/>
                <a:cs typeface="新細明體"/>
              </a:rPr>
              <a:t>2 other federal agencies involved (</a:t>
            </a:r>
            <a:r>
              <a:rPr lang="en-CA" altLang="zh-TW" sz="2400" dirty="0" smtClean="0">
                <a:ea typeface="新細明體"/>
                <a:cs typeface="新細明體"/>
              </a:rPr>
              <a:t>Fisheries &amp; Oceans  </a:t>
            </a:r>
            <a:r>
              <a:rPr lang="en-CA" altLang="zh-TW" sz="2400" dirty="0">
                <a:ea typeface="新細明體"/>
                <a:cs typeface="新細明體"/>
              </a:rPr>
              <a:t>and Parks Canada)</a:t>
            </a:r>
          </a:p>
          <a:p>
            <a:pPr lvl="1" eaLnBrk="1" hangingPunct="1">
              <a:spcAft>
                <a:spcPct val="20000"/>
              </a:spcAft>
              <a:defRPr/>
            </a:pPr>
            <a:r>
              <a:rPr lang="en-CA" altLang="zh-TW" sz="2400" dirty="0">
                <a:ea typeface="新細明體"/>
                <a:cs typeface="新細明體"/>
              </a:rPr>
              <a:t>Most lands and resources are </a:t>
            </a:r>
            <a:r>
              <a:rPr lang="en-CA" altLang="zh-TW" sz="2400" dirty="0" smtClean="0">
                <a:ea typeface="新細明體"/>
                <a:cs typeface="新細明體"/>
              </a:rPr>
              <a:t>constitutionally provincial</a:t>
            </a:r>
            <a:endParaRPr lang="en-CA" altLang="zh-TW" sz="2400" dirty="0">
              <a:ea typeface="新細明體"/>
              <a:cs typeface="新細明體"/>
            </a:endParaRPr>
          </a:p>
          <a:p>
            <a:pPr lvl="1" eaLnBrk="1" hangingPunct="1">
              <a:spcAft>
                <a:spcPct val="20000"/>
              </a:spcAft>
              <a:defRPr/>
            </a:pPr>
            <a:r>
              <a:rPr lang="en-CA" altLang="zh-TW" sz="2400" dirty="0">
                <a:ea typeface="新細明體"/>
                <a:cs typeface="新細明體"/>
              </a:rPr>
              <a:t>Most wildlife management is traditionally provincial</a:t>
            </a:r>
            <a:endParaRPr lang="en-US" altLang="zh-TW" sz="2400" dirty="0">
              <a:ea typeface="新細明體"/>
              <a:cs typeface="新細明體"/>
            </a:endParaRPr>
          </a:p>
          <a:p>
            <a:pPr eaLnBrk="1" hangingPunct="1">
              <a:spcAft>
                <a:spcPct val="20000"/>
              </a:spcAft>
              <a:defRPr/>
            </a:pPr>
            <a:r>
              <a:rPr lang="en-CA" altLang="zh-TW" dirty="0" smtClean="0">
                <a:ea typeface="新細明體"/>
                <a:cs typeface="新細明體"/>
              </a:rPr>
              <a:t>SARA can be seen as ‘meet or beat’ legislation.</a:t>
            </a:r>
          </a:p>
          <a:p>
            <a:pPr lvl="1" eaLnBrk="1" hangingPunct="1">
              <a:spcAft>
                <a:spcPct val="20000"/>
              </a:spcAft>
              <a:defRPr/>
            </a:pPr>
            <a:r>
              <a:rPr lang="en-CA" altLang="zh-TW" sz="2400" dirty="0" smtClean="0">
                <a:ea typeface="新細明體"/>
                <a:cs typeface="新細明體"/>
              </a:rPr>
              <a:t>Contains tools to encourage provincial leadership, but also ‘back-stop’ mechanisms (e.g. regulatory powers)</a:t>
            </a:r>
            <a:r>
              <a:rPr lang="en-CA" altLang="zh-TW" sz="1600" dirty="0" smtClean="0">
                <a:ea typeface="新細明體"/>
                <a:cs typeface="新細明體"/>
              </a:rPr>
              <a:t> </a:t>
            </a:r>
          </a:p>
        </p:txBody>
      </p:sp>
    </p:spTree>
    <p:extLst>
      <p:ext uri="{BB962C8B-B14F-4D97-AF65-F5344CB8AC3E}">
        <p14:creationId xmlns:p14="http://schemas.microsoft.com/office/powerpoint/2010/main" val="33298994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Overview of SARA</a:t>
            </a:r>
            <a:endParaRPr lang="en-US" dirty="0"/>
          </a:p>
        </p:txBody>
      </p:sp>
      <p:sp>
        <p:nvSpPr>
          <p:cNvPr id="3" name="Content Placeholder 2"/>
          <p:cNvSpPr>
            <a:spLocks noGrp="1"/>
          </p:cNvSpPr>
          <p:nvPr>
            <p:ph idx="1"/>
          </p:nvPr>
        </p:nvSpPr>
        <p:spPr>
          <a:xfrm>
            <a:off x="683568" y="1268760"/>
            <a:ext cx="8229600" cy="4525963"/>
          </a:xfrm>
        </p:spPr>
        <p:txBody>
          <a:bodyPr/>
          <a:lstStyle/>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r>
              <a:rPr lang="en-CA" sz="2400" dirty="0" smtClean="0">
                <a:cs typeface="Arial" charset="0"/>
              </a:rPr>
              <a:t>The </a:t>
            </a:r>
            <a:r>
              <a:rPr lang="en-CA" sz="2400" dirty="0">
                <a:cs typeface="Arial" charset="0"/>
              </a:rPr>
              <a:t>Act provides for:</a:t>
            </a:r>
          </a:p>
          <a:p>
            <a:pPr marL="661988" lvl="2">
              <a:lnSpc>
                <a:spcPct val="90000"/>
              </a:lnSpc>
              <a:buClr>
                <a:srgbClr val="FF0000"/>
              </a:buClr>
              <a:buSzPct val="120000"/>
              <a:buFontTx/>
              <a:buChar char="•"/>
            </a:pPr>
            <a:r>
              <a:rPr lang="en-CA" sz="2400" dirty="0">
                <a:cs typeface="Arial" charset="0"/>
              </a:rPr>
              <a:t>national species status </a:t>
            </a:r>
            <a:r>
              <a:rPr lang="en-CA" sz="2400" b="1" dirty="0">
                <a:cs typeface="Arial" charset="0"/>
              </a:rPr>
              <a:t>assessment</a:t>
            </a:r>
          </a:p>
          <a:p>
            <a:pPr marL="661988" lvl="2">
              <a:lnSpc>
                <a:spcPct val="90000"/>
              </a:lnSpc>
              <a:buClr>
                <a:srgbClr val="FF0000"/>
              </a:buClr>
              <a:buSzPct val="120000"/>
              <a:buFontTx/>
              <a:buChar char="•"/>
            </a:pPr>
            <a:r>
              <a:rPr lang="en-CA" sz="2400" dirty="0">
                <a:cs typeface="Arial" charset="0"/>
              </a:rPr>
              <a:t>national species </a:t>
            </a:r>
            <a:r>
              <a:rPr lang="en-CA" sz="2400" b="1" dirty="0">
                <a:cs typeface="Arial" charset="0"/>
              </a:rPr>
              <a:t>listing</a:t>
            </a:r>
            <a:r>
              <a:rPr lang="en-CA" sz="2400" dirty="0">
                <a:cs typeface="Arial" charset="0"/>
              </a:rPr>
              <a:t> (at the discretion of </a:t>
            </a:r>
            <a:r>
              <a:rPr lang="en-CA" sz="2400" dirty="0" err="1" smtClean="0">
                <a:cs typeface="Arial" charset="0"/>
              </a:rPr>
              <a:t>GiC</a:t>
            </a:r>
            <a:r>
              <a:rPr lang="en-CA" sz="2400" dirty="0" smtClean="0">
                <a:cs typeface="Arial" charset="0"/>
              </a:rPr>
              <a:t>)</a:t>
            </a:r>
            <a:endParaRPr lang="en-CA" sz="2400" dirty="0">
              <a:cs typeface="Arial" charset="0"/>
            </a:endParaRPr>
          </a:p>
          <a:p>
            <a:pPr marL="661988" lvl="2">
              <a:lnSpc>
                <a:spcPct val="90000"/>
              </a:lnSpc>
              <a:buClr>
                <a:srgbClr val="FF0000"/>
              </a:buClr>
              <a:buSzPct val="120000"/>
              <a:buFontTx/>
              <a:buChar char="•"/>
            </a:pPr>
            <a:r>
              <a:rPr lang="en-CA" sz="2400" b="1" dirty="0">
                <a:cs typeface="Arial" charset="0"/>
              </a:rPr>
              <a:t>planning</a:t>
            </a:r>
            <a:r>
              <a:rPr lang="en-CA" sz="2400" dirty="0">
                <a:cs typeface="Arial" charset="0"/>
              </a:rPr>
              <a:t> for </a:t>
            </a:r>
            <a:r>
              <a:rPr lang="en-CA" sz="2400" dirty="0" smtClean="0">
                <a:cs typeface="Arial" charset="0"/>
              </a:rPr>
              <a:t>survival/recovery of listed species </a:t>
            </a:r>
            <a:endParaRPr lang="en-CA" sz="2400" dirty="0">
              <a:cs typeface="Arial" charset="0"/>
            </a:endParaRPr>
          </a:p>
          <a:p>
            <a:pPr marL="661988" lvl="2">
              <a:lnSpc>
                <a:spcPct val="90000"/>
              </a:lnSpc>
              <a:buClr>
                <a:srgbClr val="FF0000"/>
              </a:buClr>
              <a:buSzPct val="120000"/>
              <a:buFontTx/>
              <a:buChar char="•"/>
            </a:pPr>
            <a:r>
              <a:rPr lang="en-CA" sz="2400" dirty="0">
                <a:cs typeface="Arial" charset="0"/>
              </a:rPr>
              <a:t>ensuring </a:t>
            </a:r>
            <a:r>
              <a:rPr lang="en-CA" sz="2400" b="1" dirty="0" smtClean="0">
                <a:cs typeface="Arial" charset="0"/>
              </a:rPr>
              <a:t>protection</a:t>
            </a:r>
            <a:r>
              <a:rPr lang="en-CA" sz="2400" dirty="0" smtClean="0">
                <a:cs typeface="Arial" charset="0"/>
              </a:rPr>
              <a:t> </a:t>
            </a:r>
            <a:r>
              <a:rPr lang="en-CA" sz="2400" dirty="0">
                <a:cs typeface="Arial" charset="0"/>
              </a:rPr>
              <a:t>of </a:t>
            </a:r>
            <a:r>
              <a:rPr lang="en-CA" sz="2400" dirty="0" smtClean="0">
                <a:cs typeface="Arial" charset="0"/>
              </a:rPr>
              <a:t>species </a:t>
            </a:r>
            <a:r>
              <a:rPr lang="en-CA" sz="2400" dirty="0">
                <a:cs typeface="Arial" charset="0"/>
              </a:rPr>
              <a:t>at risk and </a:t>
            </a:r>
            <a:r>
              <a:rPr lang="en-CA" sz="2400" dirty="0" smtClean="0">
                <a:cs typeface="Arial" charset="0"/>
              </a:rPr>
              <a:t>the </a:t>
            </a:r>
            <a:r>
              <a:rPr lang="en-CA" sz="2400" dirty="0">
                <a:cs typeface="Arial" charset="0"/>
              </a:rPr>
              <a:t>habitat necessary for their </a:t>
            </a:r>
            <a:r>
              <a:rPr lang="en-CA" sz="2400" dirty="0" smtClean="0">
                <a:cs typeface="Arial" charset="0"/>
              </a:rPr>
              <a:t>survival/recovery </a:t>
            </a:r>
            <a:endParaRPr lang="en-CA" sz="2400" dirty="0">
              <a:cs typeface="Arial" charset="0"/>
            </a:endParaRPr>
          </a:p>
          <a:p>
            <a:pPr marL="661988" lvl="2">
              <a:lnSpc>
                <a:spcPct val="90000"/>
              </a:lnSpc>
              <a:spcAft>
                <a:spcPts val="600"/>
              </a:spcAft>
              <a:buClr>
                <a:srgbClr val="FF0000"/>
              </a:buClr>
              <a:buSzPct val="120000"/>
              <a:buFontTx/>
              <a:buChar char="•"/>
            </a:pPr>
            <a:r>
              <a:rPr lang="en-CA" sz="2400" dirty="0">
                <a:cs typeface="Arial" charset="0"/>
              </a:rPr>
              <a:t>public </a:t>
            </a:r>
            <a:r>
              <a:rPr lang="en-CA" sz="2400" b="1" dirty="0">
                <a:cs typeface="Arial" charset="0"/>
              </a:rPr>
              <a:t>reporting</a:t>
            </a:r>
            <a:r>
              <a:rPr lang="en-CA" sz="2400" dirty="0">
                <a:cs typeface="Arial" charset="0"/>
              </a:rPr>
              <a:t> </a:t>
            </a:r>
            <a:r>
              <a:rPr lang="en-CA" sz="2400" dirty="0" smtClean="0">
                <a:cs typeface="Arial" charset="0"/>
              </a:rPr>
              <a:t>including on </a:t>
            </a:r>
            <a:r>
              <a:rPr lang="en-CA" sz="2400" dirty="0">
                <a:cs typeface="Arial" charset="0"/>
              </a:rPr>
              <a:t>progress toward survival/recovery for these listed species</a:t>
            </a:r>
            <a:endParaRPr lang="en-CA" altLang="zh-TW" sz="2400" b="1" dirty="0">
              <a:ea typeface="新細明體"/>
              <a:cs typeface="新細明體"/>
            </a:endParaRPr>
          </a:p>
          <a:p>
            <a:pPr marL="287338" lvl="1">
              <a:lnSpc>
                <a:spcPct val="90000"/>
              </a:lnSpc>
              <a:buClr>
                <a:srgbClr val="FF0000"/>
              </a:buClr>
              <a:buSzPct val="120000"/>
              <a:buFontTx/>
              <a:buChar char="•"/>
            </a:pPr>
            <a:r>
              <a:rPr lang="en-CA" altLang="zh-TW" sz="2400" dirty="0" smtClean="0">
                <a:ea typeface="新細明體"/>
                <a:cs typeface="新細明體"/>
              </a:rPr>
              <a:t>The Act is prescriptive about what obligations are to be met and when, and in cooperation and consultation requirements, including Aboriginal engagement, but provides for flexibility on the ‘how’ of implementation.</a:t>
            </a:r>
          </a:p>
          <a:p>
            <a:endParaRPr lang="en-US" dirty="0"/>
          </a:p>
        </p:txBody>
      </p:sp>
    </p:spTree>
    <p:extLst>
      <p:ext uri="{BB962C8B-B14F-4D97-AF65-F5344CB8AC3E}">
        <p14:creationId xmlns:p14="http://schemas.microsoft.com/office/powerpoint/2010/main" val="1809657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764704"/>
            <a:ext cx="8370267"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txBox="1">
            <a:spLocks noChangeArrowheads="1"/>
          </p:cNvSpPr>
          <p:nvPr/>
        </p:nvSpPr>
        <p:spPr bwMode="auto">
          <a:xfrm>
            <a:off x="735013" y="-1714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3600" b="1">
                <a:solidFill>
                  <a:srgbClr val="3A601B"/>
                </a:solidFill>
                <a:latin typeface="+mj-lt"/>
                <a:ea typeface="+mj-ea"/>
                <a:cs typeface="+mj-cs"/>
              </a:defRPr>
            </a:lvl1pPr>
            <a:lvl2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2pPr>
            <a:lvl3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3pPr>
            <a:lvl4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4pPr>
            <a:lvl5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5pPr>
            <a:lvl6pPr marL="4572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6pPr>
            <a:lvl7pPr marL="9144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7pPr>
            <a:lvl8pPr marL="13716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8pPr>
            <a:lvl9pPr marL="18288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9pPr>
          </a:lstStyle>
          <a:p>
            <a:pPr eaLnBrk="1" hangingPunct="1"/>
            <a:r>
              <a:rPr lang="en-CA" altLang="zh-TW" sz="3200" kern="0" dirty="0" smtClean="0">
                <a:ea typeface="新細明體"/>
                <a:cs typeface="新細明體"/>
              </a:rPr>
              <a:t>SARA Program Process</a:t>
            </a:r>
            <a:endParaRPr lang="en-US" altLang="zh-TW" sz="3200" kern="0" dirty="0" smtClean="0">
              <a:ea typeface="新細明體"/>
              <a:cs typeface="新細明體"/>
            </a:endParaRPr>
          </a:p>
        </p:txBody>
      </p:sp>
    </p:spTree>
    <p:extLst>
      <p:ext uri="{BB962C8B-B14F-4D97-AF65-F5344CB8AC3E}">
        <p14:creationId xmlns:p14="http://schemas.microsoft.com/office/powerpoint/2010/main" val="238043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990600" y="381000"/>
            <a:ext cx="8153400" cy="1066800"/>
          </a:xfrm>
        </p:spPr>
        <p:txBody>
          <a:bodyPr/>
          <a:lstStyle/>
          <a:p>
            <a:pPr eaLnBrk="1" hangingPunct="1"/>
            <a:r>
              <a:rPr lang="en-CA" altLang="zh-TW" sz="3200" dirty="0" smtClean="0">
                <a:ea typeface="新細明體"/>
                <a:cs typeface="新細明體"/>
              </a:rPr>
              <a:t>Assessment</a:t>
            </a:r>
            <a:endParaRPr lang="en-US" altLang="zh-TW" sz="2400" dirty="0" smtClean="0">
              <a:ea typeface="新細明體"/>
              <a:cs typeface="新細明體"/>
            </a:endParaRPr>
          </a:p>
        </p:txBody>
      </p:sp>
      <p:sp>
        <p:nvSpPr>
          <p:cNvPr id="9219" name="Rectangle 3"/>
          <p:cNvSpPr>
            <a:spLocks noGrp="1" noChangeArrowheads="1"/>
          </p:cNvSpPr>
          <p:nvPr>
            <p:ph type="body" idx="4294967295"/>
          </p:nvPr>
        </p:nvSpPr>
        <p:spPr>
          <a:xfrm>
            <a:off x="914400" y="1412776"/>
            <a:ext cx="8229600" cy="4713387"/>
          </a:xfrm>
        </p:spPr>
        <p:txBody>
          <a:bodyPr/>
          <a:lstStyle/>
          <a:p>
            <a:pPr eaLnBrk="1" hangingPunct="1">
              <a:buClr>
                <a:schemeClr val="tx1"/>
              </a:buClr>
            </a:pPr>
            <a:r>
              <a:rPr lang="en-US" altLang="zh-TW" sz="2000" dirty="0" smtClean="0">
                <a:ea typeface="新細明體"/>
                <a:cs typeface="新細明體"/>
              </a:rPr>
              <a:t>Assessment is conducted by the </a:t>
            </a:r>
            <a:r>
              <a:rPr lang="en-CA" altLang="zh-TW" sz="2000" dirty="0" smtClean="0">
                <a:ea typeface="新細明體"/>
                <a:cs typeface="新細明體"/>
              </a:rPr>
              <a:t>Committee on the Status of Endangered Wildlife in Canada  </a:t>
            </a:r>
          </a:p>
          <a:p>
            <a:pPr lvl="1" eaLnBrk="1" hangingPunct="1">
              <a:buClr>
                <a:schemeClr val="tx1"/>
              </a:buClr>
            </a:pPr>
            <a:r>
              <a:rPr lang="en-US" altLang="zh-TW" dirty="0" smtClean="0">
                <a:ea typeface="新細明體"/>
                <a:cs typeface="新細明體"/>
              </a:rPr>
              <a:t>independent committee of experts appointed by the Minister of Environment </a:t>
            </a:r>
          </a:p>
          <a:p>
            <a:pPr lvl="1" eaLnBrk="1" hangingPunct="1">
              <a:buClr>
                <a:schemeClr val="tx1"/>
              </a:buClr>
            </a:pPr>
            <a:r>
              <a:rPr lang="en-CA" altLang="zh-TW" dirty="0" smtClean="0">
                <a:ea typeface="新細明體"/>
                <a:cs typeface="新細明體"/>
              </a:rPr>
              <a:t>membership includes: government, academia, Aboriginal organizations, non-government organizations and the private sector</a:t>
            </a:r>
          </a:p>
          <a:p>
            <a:pPr eaLnBrk="1" hangingPunct="1">
              <a:buClr>
                <a:schemeClr val="tx1"/>
              </a:buClr>
            </a:pPr>
            <a:r>
              <a:rPr lang="en-CA" altLang="zh-TW" sz="2000" dirty="0" smtClean="0">
                <a:ea typeface="新細明體"/>
                <a:cs typeface="新細明體"/>
              </a:rPr>
              <a:t>Committee assessments based on:</a:t>
            </a:r>
          </a:p>
          <a:p>
            <a:pPr lvl="1" eaLnBrk="1" hangingPunct="1">
              <a:buClr>
                <a:schemeClr val="tx1"/>
              </a:buClr>
            </a:pPr>
            <a:r>
              <a:rPr lang="en-CA" altLang="zh-TW" dirty="0" smtClean="0">
                <a:ea typeface="新細明體"/>
                <a:cs typeface="新細明體"/>
              </a:rPr>
              <a:t>status of wildlife </a:t>
            </a:r>
            <a:r>
              <a:rPr lang="en-CA" altLang="zh-TW" u="sng" dirty="0" smtClean="0">
                <a:ea typeface="新細明體"/>
                <a:cs typeface="新細明體"/>
              </a:rPr>
              <a:t>in Canada, </a:t>
            </a:r>
            <a:r>
              <a:rPr lang="en-CA" altLang="zh-TW" dirty="0" smtClean="0">
                <a:ea typeface="新細明體"/>
                <a:cs typeface="新細明體"/>
              </a:rPr>
              <a:t>not globally</a:t>
            </a:r>
            <a:endParaRPr lang="en-US" altLang="zh-TW" dirty="0" smtClean="0">
              <a:ea typeface="新細明體"/>
              <a:cs typeface="新細明體"/>
            </a:endParaRPr>
          </a:p>
          <a:p>
            <a:pPr lvl="1" eaLnBrk="1" hangingPunct="1">
              <a:buClr>
                <a:schemeClr val="tx1"/>
              </a:buClr>
            </a:pPr>
            <a:r>
              <a:rPr lang="en-US" altLang="zh-TW" dirty="0" smtClean="0">
                <a:ea typeface="新細明體"/>
                <a:cs typeface="新細明體"/>
              </a:rPr>
              <a:t>quantitative criteria adapted from the World Conservation Union </a:t>
            </a:r>
          </a:p>
          <a:p>
            <a:pPr lvl="1" eaLnBrk="1" hangingPunct="1">
              <a:buClr>
                <a:schemeClr val="tx1"/>
              </a:buClr>
            </a:pPr>
            <a:r>
              <a:rPr lang="en-US" altLang="zh-TW" dirty="0" smtClean="0">
                <a:ea typeface="新細明體"/>
                <a:cs typeface="新細明體"/>
              </a:rPr>
              <a:t>scientific knowledge,  Aboriginal Traditional Knowledge and community knowledge</a:t>
            </a:r>
          </a:p>
          <a:p>
            <a:pPr lvl="2" eaLnBrk="1" hangingPunct="1">
              <a:buClr>
                <a:schemeClr val="tx1"/>
              </a:buClr>
            </a:pPr>
            <a:r>
              <a:rPr lang="en-CA" altLang="zh-TW" sz="2000" dirty="0" smtClean="0">
                <a:ea typeface="新細明體"/>
                <a:cs typeface="新細明體"/>
              </a:rPr>
              <a:t>Socio-economic considerations are NOT factored into COSEWIC’s </a:t>
            </a:r>
            <a:r>
              <a:rPr lang="en-CA" altLang="zh-TW" sz="2000" dirty="0" smtClean="0">
                <a:ea typeface="新細明體"/>
                <a:cs typeface="新細明體"/>
              </a:rPr>
              <a:t>assessment (except </a:t>
            </a:r>
            <a:r>
              <a:rPr lang="en-CA" altLang="zh-TW" sz="2000" dirty="0" err="1" smtClean="0">
                <a:ea typeface="新細明體"/>
                <a:cs typeface="新細明體"/>
              </a:rPr>
              <a:t>wrt</a:t>
            </a:r>
            <a:r>
              <a:rPr lang="en-CA" altLang="zh-TW" sz="2000" dirty="0" smtClean="0">
                <a:ea typeface="新細明體"/>
                <a:cs typeface="新細明體"/>
              </a:rPr>
              <a:t> threats)</a:t>
            </a:r>
            <a:endParaRPr lang="en-US" altLang="zh-TW" sz="2000" dirty="0" smtClean="0">
              <a:ea typeface="新細明體"/>
              <a:cs typeface="新細明體"/>
            </a:endParaRPr>
          </a:p>
          <a:p>
            <a:pPr eaLnBrk="1" hangingPunct="1">
              <a:lnSpc>
                <a:spcPct val="90000"/>
              </a:lnSpc>
              <a:spcBef>
                <a:spcPct val="50000"/>
              </a:spcBef>
              <a:buClr>
                <a:schemeClr val="tx1"/>
              </a:buClr>
            </a:pPr>
            <a:endParaRPr lang="en-CA" altLang="zh-TW" sz="1800" dirty="0" smtClean="0">
              <a:ea typeface="新細明體"/>
              <a:cs typeface="新細明體"/>
            </a:endParaRPr>
          </a:p>
        </p:txBody>
      </p:sp>
      <p:pic>
        <p:nvPicPr>
          <p:cNvPr id="1026" name="Picture 2" descr="COSEWIC Logo">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4624"/>
            <a:ext cx="979103" cy="1520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669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990600" y="381000"/>
            <a:ext cx="8153400" cy="1066800"/>
          </a:xfrm>
        </p:spPr>
        <p:txBody>
          <a:bodyPr/>
          <a:lstStyle/>
          <a:p>
            <a:pPr eaLnBrk="1" hangingPunct="1"/>
            <a:r>
              <a:rPr lang="en-CA" altLang="zh-TW" sz="3200" dirty="0" smtClean="0">
                <a:ea typeface="新細明體"/>
                <a:cs typeface="新細明體"/>
              </a:rPr>
              <a:t>Consultation and Cooperation </a:t>
            </a:r>
            <a:endParaRPr lang="en-US" altLang="zh-TW" sz="2400" dirty="0" smtClean="0">
              <a:ea typeface="新細明體"/>
              <a:cs typeface="新細明體"/>
            </a:endParaRPr>
          </a:p>
        </p:txBody>
      </p:sp>
      <p:sp>
        <p:nvSpPr>
          <p:cNvPr id="9219" name="Rectangle 3"/>
          <p:cNvSpPr>
            <a:spLocks noGrp="1" noChangeArrowheads="1"/>
          </p:cNvSpPr>
          <p:nvPr>
            <p:ph type="body" idx="4294967295"/>
          </p:nvPr>
        </p:nvSpPr>
        <p:spPr>
          <a:xfrm>
            <a:off x="914400" y="1600200"/>
            <a:ext cx="7474024" cy="4525963"/>
          </a:xfrm>
        </p:spPr>
        <p:txBody>
          <a:bodyPr/>
          <a:lstStyle/>
          <a:p>
            <a:pPr eaLnBrk="1" hangingPunct="1">
              <a:buClr>
                <a:srgbClr val="C00000"/>
              </a:buClr>
            </a:pPr>
            <a:r>
              <a:rPr lang="en-CA" altLang="zh-TW" dirty="0" smtClean="0">
                <a:ea typeface="新細明體"/>
                <a:cs typeface="新細明體"/>
              </a:rPr>
              <a:t>Canada has legal obligations to consult with Indigenous communities  on matters that may affect aboriginal rights, title or treaties</a:t>
            </a:r>
          </a:p>
          <a:p>
            <a:pPr eaLnBrk="1" hangingPunct="1">
              <a:buClr>
                <a:srgbClr val="C00000"/>
              </a:buClr>
            </a:pPr>
            <a:r>
              <a:rPr lang="en-CA" altLang="zh-TW" dirty="0" smtClean="0">
                <a:ea typeface="新細明體"/>
                <a:cs typeface="新細明體"/>
              </a:rPr>
              <a:t>Consultation on SARA listing occurs by policy directive</a:t>
            </a:r>
          </a:p>
          <a:p>
            <a:pPr eaLnBrk="1" hangingPunct="1">
              <a:buClr>
                <a:srgbClr val="C00000"/>
              </a:buClr>
            </a:pPr>
            <a:r>
              <a:rPr lang="en-CA" altLang="zh-TW" dirty="0" smtClean="0">
                <a:ea typeface="新細明體"/>
                <a:cs typeface="新細明體"/>
              </a:rPr>
              <a:t>Recovery planning requires consultation or cooperation with:</a:t>
            </a:r>
          </a:p>
          <a:p>
            <a:pPr lvl="1" eaLnBrk="1" hangingPunct="1">
              <a:buClr>
                <a:srgbClr val="C00000"/>
              </a:buClr>
            </a:pPr>
            <a:r>
              <a:rPr lang="en-CA" altLang="zh-TW" dirty="0" smtClean="0">
                <a:ea typeface="新細明體"/>
                <a:cs typeface="新細明體"/>
              </a:rPr>
              <a:t>Provinces and territories</a:t>
            </a:r>
          </a:p>
          <a:p>
            <a:pPr lvl="1" eaLnBrk="1" hangingPunct="1">
              <a:buClr>
                <a:srgbClr val="C00000"/>
              </a:buClr>
            </a:pPr>
            <a:r>
              <a:rPr lang="en-CA" altLang="zh-TW" dirty="0" smtClean="0">
                <a:ea typeface="新細明體"/>
                <a:cs typeface="新細明體"/>
              </a:rPr>
              <a:t>Aboriginal organizations</a:t>
            </a:r>
          </a:p>
          <a:p>
            <a:pPr lvl="1" eaLnBrk="1" hangingPunct="1">
              <a:buClr>
                <a:srgbClr val="C00000"/>
              </a:buClr>
            </a:pPr>
            <a:r>
              <a:rPr lang="en-CA" altLang="zh-TW" dirty="0" smtClean="0">
                <a:ea typeface="新細明體"/>
                <a:cs typeface="新細明體"/>
              </a:rPr>
              <a:t>Other ‘persons’ the Minister considers directly affected by the recovery strategy, action plan or management plan process.</a:t>
            </a:r>
          </a:p>
          <a:p>
            <a:pPr eaLnBrk="1" hangingPunct="1">
              <a:buClr>
                <a:srgbClr val="C00000"/>
              </a:buClr>
            </a:pPr>
            <a:endParaRPr lang="en-CA" altLang="zh-TW" sz="1800" dirty="0" smtClean="0">
              <a:ea typeface="新細明體"/>
              <a:cs typeface="新細明體"/>
            </a:endParaRPr>
          </a:p>
        </p:txBody>
      </p:sp>
    </p:spTree>
    <p:extLst>
      <p:ext uri="{BB962C8B-B14F-4D97-AF65-F5344CB8AC3E}">
        <p14:creationId xmlns:p14="http://schemas.microsoft.com/office/powerpoint/2010/main" val="4356563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755576" y="188640"/>
            <a:ext cx="8229600" cy="1143000"/>
          </a:xfrm>
        </p:spPr>
        <p:txBody>
          <a:bodyPr/>
          <a:lstStyle/>
          <a:p>
            <a:pPr eaLnBrk="1" hangingPunct="1"/>
            <a:r>
              <a:rPr lang="en-CA" dirty="0" smtClean="0"/>
              <a:t>Listing</a:t>
            </a:r>
            <a:endParaRPr lang="en-US" dirty="0" smtClean="0"/>
          </a:p>
        </p:txBody>
      </p:sp>
      <p:sp>
        <p:nvSpPr>
          <p:cNvPr id="14339" name="Content Placeholder 2"/>
          <p:cNvSpPr>
            <a:spLocks noGrp="1"/>
          </p:cNvSpPr>
          <p:nvPr>
            <p:ph idx="1"/>
          </p:nvPr>
        </p:nvSpPr>
        <p:spPr>
          <a:xfrm>
            <a:off x="755576" y="1268760"/>
            <a:ext cx="8229600" cy="4525963"/>
          </a:xfrm>
        </p:spPr>
        <p:txBody>
          <a:bodyPr/>
          <a:lstStyle/>
          <a:p>
            <a:r>
              <a:rPr lang="en-CA" dirty="0" smtClean="0"/>
              <a:t>Minister receives the assessment of risk status reports from the Committee </a:t>
            </a:r>
            <a:r>
              <a:rPr lang="en-CA" altLang="zh-TW" dirty="0" smtClean="0">
                <a:ea typeface="新細明體"/>
                <a:cs typeface="新細明體"/>
              </a:rPr>
              <a:t>on </a:t>
            </a:r>
            <a:r>
              <a:rPr lang="en-CA" altLang="zh-TW" dirty="0">
                <a:ea typeface="新細明體"/>
                <a:cs typeface="新細明體"/>
              </a:rPr>
              <a:t>the Status of Endangered Wildlife in Canada  </a:t>
            </a:r>
          </a:p>
          <a:p>
            <a:r>
              <a:rPr lang="en-CA" dirty="0" smtClean="0"/>
              <a:t>Typically Governor in Council has nine months from receipt of the reports to consider whether or not to list a species</a:t>
            </a:r>
          </a:p>
          <a:p>
            <a:pPr lvl="1"/>
            <a:r>
              <a:rPr lang="en-CA" sz="2400" dirty="0" smtClean="0"/>
              <a:t>However, an “extended process” may be followed for species requiring more extensive consultation/analysis.</a:t>
            </a:r>
          </a:p>
          <a:p>
            <a:pPr eaLnBrk="1" hangingPunct="1"/>
            <a:r>
              <a:rPr lang="en-US" altLang="zh-TW" dirty="0" smtClean="0">
                <a:ea typeface="新細明體"/>
                <a:cs typeface="新細明體"/>
              </a:rPr>
              <a:t>&gt;500 species are currently listed under the Act. </a:t>
            </a:r>
          </a:p>
          <a:p>
            <a:pPr lvl="1" eaLnBrk="1" hangingPunct="1"/>
            <a:r>
              <a:rPr lang="en-US" altLang="zh-TW" dirty="0" smtClean="0">
                <a:ea typeface="新細明體"/>
                <a:cs typeface="新細明體"/>
              </a:rPr>
              <a:t>11 species added 22 February, 2017, including 9 in BC.</a:t>
            </a:r>
          </a:p>
          <a:p>
            <a:pPr eaLnBrk="1" hangingPunct="1"/>
            <a:endParaRPr lang="en-US" sz="20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755576" y="115888"/>
            <a:ext cx="8153400" cy="1066800"/>
          </a:xfrm>
        </p:spPr>
        <p:txBody>
          <a:bodyPr/>
          <a:lstStyle/>
          <a:p>
            <a:pPr eaLnBrk="1" hangingPunct="1"/>
            <a:r>
              <a:rPr lang="en-CA" altLang="zh-TW" sz="3200" dirty="0" smtClean="0">
                <a:ea typeface="新細明體"/>
                <a:cs typeface="新細明體"/>
              </a:rPr>
              <a:t>Protection of individuals and ‘residences’</a:t>
            </a:r>
            <a:endParaRPr lang="en-US" altLang="zh-TW" sz="2400" dirty="0" smtClean="0">
              <a:solidFill>
                <a:srgbClr val="CC3300"/>
              </a:solidFill>
              <a:ea typeface="新細明體"/>
              <a:cs typeface="新細明體"/>
            </a:endParaRPr>
          </a:p>
        </p:txBody>
      </p:sp>
      <p:sp>
        <p:nvSpPr>
          <p:cNvPr id="10243" name="Rectangle 3"/>
          <p:cNvSpPr>
            <a:spLocks noGrp="1" noChangeArrowheads="1"/>
          </p:cNvSpPr>
          <p:nvPr>
            <p:ph type="body" idx="4294967295"/>
          </p:nvPr>
        </p:nvSpPr>
        <p:spPr>
          <a:xfrm>
            <a:off x="755576" y="1268413"/>
            <a:ext cx="8388424" cy="4992687"/>
          </a:xfrm>
        </p:spPr>
        <p:txBody>
          <a:bodyPr/>
          <a:lstStyle/>
          <a:p>
            <a:pPr marL="0" indent="0" eaLnBrk="1" hangingPunct="1">
              <a:lnSpc>
                <a:spcPct val="80000"/>
              </a:lnSpc>
              <a:buClr>
                <a:schemeClr val="tx1"/>
              </a:buClr>
              <a:buNone/>
            </a:pPr>
            <a:endParaRPr lang="en-CA" altLang="zh-TW" sz="1000" dirty="0" smtClean="0">
              <a:ea typeface="新細明體"/>
              <a:cs typeface="新細明體"/>
            </a:endParaRPr>
          </a:p>
          <a:p>
            <a:pPr eaLnBrk="1" hangingPunct="1">
              <a:lnSpc>
                <a:spcPct val="80000"/>
              </a:lnSpc>
              <a:spcAft>
                <a:spcPts val="600"/>
              </a:spcAft>
            </a:pPr>
            <a:r>
              <a:rPr lang="en-US" altLang="zh-TW" sz="2000" dirty="0" smtClean="0">
                <a:ea typeface="新細明體"/>
                <a:cs typeface="新細明體"/>
              </a:rPr>
              <a:t>Listing triggers “general prohibitions” that apply to species listed as extirpated, endangered, or threatened (</a:t>
            </a:r>
            <a:r>
              <a:rPr lang="en-US" altLang="zh-TW" sz="2000" i="1" dirty="0" smtClean="0">
                <a:ea typeface="新細明體"/>
                <a:cs typeface="新細明體"/>
              </a:rPr>
              <a:t>not special concern</a:t>
            </a:r>
            <a:r>
              <a:rPr lang="en-US" altLang="zh-TW" sz="2000" dirty="0" smtClean="0">
                <a:ea typeface="新細明體"/>
                <a:cs typeface="新細明體"/>
              </a:rPr>
              <a:t>). No person shall:</a:t>
            </a:r>
          </a:p>
          <a:p>
            <a:pPr lvl="1" eaLnBrk="1" hangingPunct="1">
              <a:lnSpc>
                <a:spcPct val="80000"/>
              </a:lnSpc>
              <a:spcAft>
                <a:spcPts val="600"/>
              </a:spcAft>
              <a:buClr>
                <a:schemeClr val="tx1"/>
              </a:buClr>
            </a:pPr>
            <a:r>
              <a:rPr lang="en-US" altLang="zh-TW" dirty="0" smtClean="0">
                <a:ea typeface="新細明體"/>
                <a:cs typeface="新細明體"/>
              </a:rPr>
              <a:t>kill, harm, harass, capture or take an individual</a:t>
            </a:r>
          </a:p>
          <a:p>
            <a:pPr lvl="1" eaLnBrk="1" hangingPunct="1">
              <a:lnSpc>
                <a:spcPct val="80000"/>
              </a:lnSpc>
              <a:spcAft>
                <a:spcPts val="600"/>
              </a:spcAft>
              <a:buClr>
                <a:schemeClr val="tx1"/>
              </a:buClr>
            </a:pPr>
            <a:r>
              <a:rPr lang="en-US" altLang="zh-TW" dirty="0" smtClean="0">
                <a:ea typeface="新細明體"/>
                <a:cs typeface="新細明體"/>
              </a:rPr>
              <a:t>possess, collect, buy, sell or trade an individual, or any part or derivative </a:t>
            </a:r>
          </a:p>
          <a:p>
            <a:pPr lvl="1" eaLnBrk="1" hangingPunct="1">
              <a:lnSpc>
                <a:spcPct val="80000"/>
              </a:lnSpc>
              <a:spcAft>
                <a:spcPts val="600"/>
              </a:spcAft>
              <a:buClr>
                <a:schemeClr val="tx1"/>
              </a:buClr>
            </a:pPr>
            <a:r>
              <a:rPr lang="en-US" altLang="zh-TW" dirty="0" smtClean="0">
                <a:ea typeface="新細明體"/>
                <a:cs typeface="新細明體"/>
              </a:rPr>
              <a:t>damage or destroy the “residence” of one or more individuals</a:t>
            </a:r>
          </a:p>
          <a:p>
            <a:pPr eaLnBrk="1" hangingPunct="1">
              <a:lnSpc>
                <a:spcPct val="80000"/>
              </a:lnSpc>
              <a:spcAft>
                <a:spcPts val="600"/>
              </a:spcAft>
              <a:buClr>
                <a:schemeClr val="tx1"/>
              </a:buClr>
            </a:pPr>
            <a:r>
              <a:rPr lang="en-US" altLang="zh-TW" sz="2000" dirty="0" smtClean="0">
                <a:ea typeface="新細明體"/>
                <a:cs typeface="新細明體"/>
              </a:rPr>
              <a:t>General Prohibitions apply:</a:t>
            </a:r>
          </a:p>
          <a:p>
            <a:pPr lvl="1" eaLnBrk="1" hangingPunct="1">
              <a:lnSpc>
                <a:spcPct val="80000"/>
              </a:lnSpc>
              <a:spcAft>
                <a:spcPts val="600"/>
              </a:spcAft>
              <a:buClr>
                <a:schemeClr val="tx1"/>
              </a:buClr>
            </a:pPr>
            <a:r>
              <a:rPr lang="en-US" altLang="zh-TW" dirty="0" smtClean="0">
                <a:ea typeface="新細明體"/>
                <a:cs typeface="新細明體"/>
              </a:rPr>
              <a:t>On all federal lands </a:t>
            </a:r>
          </a:p>
          <a:p>
            <a:pPr lvl="1" eaLnBrk="1" hangingPunct="1">
              <a:lnSpc>
                <a:spcPct val="80000"/>
              </a:lnSpc>
              <a:spcAft>
                <a:spcPts val="600"/>
              </a:spcAft>
              <a:buClr>
                <a:schemeClr val="tx1"/>
              </a:buClr>
            </a:pPr>
            <a:r>
              <a:rPr lang="en-US" altLang="zh-TW" dirty="0" smtClean="0">
                <a:ea typeface="新細明體"/>
                <a:cs typeface="新細明體"/>
              </a:rPr>
              <a:t>To aquatic species anywhere they occur</a:t>
            </a:r>
          </a:p>
          <a:p>
            <a:pPr lvl="1" eaLnBrk="1" hangingPunct="1">
              <a:lnSpc>
                <a:spcPct val="80000"/>
              </a:lnSpc>
              <a:spcAft>
                <a:spcPts val="600"/>
              </a:spcAft>
              <a:buClr>
                <a:schemeClr val="tx1"/>
              </a:buClr>
            </a:pPr>
            <a:r>
              <a:rPr lang="en-US" altLang="zh-TW" dirty="0" smtClean="0">
                <a:ea typeface="新細明體"/>
                <a:cs typeface="新細明體"/>
              </a:rPr>
              <a:t>To migratory birds protected under the MBCA 1994 anywhere they occur</a:t>
            </a:r>
          </a:p>
          <a:p>
            <a:pPr eaLnBrk="1" hangingPunct="1">
              <a:lnSpc>
                <a:spcPct val="80000"/>
              </a:lnSpc>
              <a:spcAft>
                <a:spcPts val="600"/>
              </a:spcAft>
            </a:pPr>
            <a:r>
              <a:rPr lang="en-US" altLang="zh-TW" sz="2000" dirty="0" smtClean="0">
                <a:ea typeface="新細明體"/>
                <a:cs typeface="新細明體"/>
              </a:rPr>
              <a:t>The Act’s prohibitions do not apply on private or P/T lands for terrestrial species without a </a:t>
            </a:r>
            <a:r>
              <a:rPr lang="en-US" altLang="zh-TW" sz="2000" dirty="0" err="1" smtClean="0">
                <a:ea typeface="新細明體"/>
                <a:cs typeface="新細明體"/>
              </a:rPr>
              <a:t>GiC</a:t>
            </a:r>
            <a:r>
              <a:rPr lang="en-US" altLang="zh-TW" sz="2000" dirty="0" smtClean="0">
                <a:ea typeface="新細明體"/>
                <a:cs typeface="新細明體"/>
              </a:rPr>
              <a:t> order.</a:t>
            </a:r>
          </a:p>
        </p:txBody>
      </p:sp>
    </p:spTree>
    <p:extLst>
      <p:ext uri="{BB962C8B-B14F-4D97-AF65-F5344CB8AC3E}">
        <p14:creationId xmlns:p14="http://schemas.microsoft.com/office/powerpoint/2010/main" val="2210208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914400" y="188913"/>
            <a:ext cx="8229600" cy="1143000"/>
          </a:xfrm>
        </p:spPr>
        <p:txBody>
          <a:bodyPr/>
          <a:lstStyle/>
          <a:p>
            <a:pPr eaLnBrk="1" hangingPunct="1"/>
            <a:r>
              <a:rPr lang="en-CA" altLang="zh-TW" sz="3200" dirty="0" smtClean="0">
                <a:ea typeface="新細明體"/>
                <a:cs typeface="新細明體"/>
              </a:rPr>
              <a:t>Recovery Planning</a:t>
            </a:r>
            <a:endParaRPr lang="en-US" altLang="zh-TW" sz="2400" dirty="0" smtClean="0">
              <a:ea typeface="新細明體"/>
              <a:cs typeface="新細明體"/>
            </a:endParaRPr>
          </a:p>
        </p:txBody>
      </p:sp>
      <p:sp>
        <p:nvSpPr>
          <p:cNvPr id="15363" name="Rectangle 3"/>
          <p:cNvSpPr>
            <a:spLocks noGrp="1" noChangeArrowheads="1"/>
          </p:cNvSpPr>
          <p:nvPr>
            <p:ph type="body" sz="half" idx="4294967295"/>
          </p:nvPr>
        </p:nvSpPr>
        <p:spPr>
          <a:xfrm>
            <a:off x="827088" y="1341438"/>
            <a:ext cx="8316912" cy="4832350"/>
          </a:xfrm>
        </p:spPr>
        <p:txBody>
          <a:bodyPr/>
          <a:lstStyle/>
          <a:p>
            <a:pPr eaLnBrk="1" hangingPunct="1">
              <a:spcBef>
                <a:spcPct val="15000"/>
              </a:spcBef>
              <a:spcAft>
                <a:spcPts val="600"/>
              </a:spcAft>
              <a:defRPr/>
            </a:pPr>
            <a:r>
              <a:rPr lang="en-CA" altLang="zh-TW" dirty="0" smtClean="0">
                <a:ea typeface="新細明體" charset="-120"/>
              </a:rPr>
              <a:t>Listing triggers recovery planning requirements:</a:t>
            </a:r>
          </a:p>
          <a:p>
            <a:pPr lvl="1" eaLnBrk="1" hangingPunct="1">
              <a:spcBef>
                <a:spcPct val="15000"/>
              </a:spcBef>
              <a:spcAft>
                <a:spcPts val="600"/>
              </a:spcAft>
              <a:defRPr/>
            </a:pPr>
            <a:r>
              <a:rPr lang="en-CA" altLang="zh-TW" sz="2400" b="1" dirty="0" smtClean="0">
                <a:ea typeface="新細明體" charset="-120"/>
              </a:rPr>
              <a:t>Recovery Strategies </a:t>
            </a:r>
            <a:r>
              <a:rPr lang="en-CA" altLang="zh-TW" sz="2400" dirty="0" smtClean="0">
                <a:ea typeface="新細明體" charset="-120"/>
              </a:rPr>
              <a:t>and </a:t>
            </a:r>
            <a:r>
              <a:rPr lang="en-CA" altLang="zh-TW" sz="2400" b="1" dirty="0" smtClean="0">
                <a:ea typeface="新細明體" charset="-120"/>
              </a:rPr>
              <a:t>Action Plans </a:t>
            </a:r>
            <a:r>
              <a:rPr lang="en-CA" altLang="zh-TW" sz="2400" dirty="0" smtClean="0">
                <a:ea typeface="新細明體" charset="-120"/>
              </a:rPr>
              <a:t>for extirpated, endangered and threatened species</a:t>
            </a:r>
          </a:p>
          <a:p>
            <a:pPr lvl="2" eaLnBrk="1" hangingPunct="1">
              <a:spcBef>
                <a:spcPct val="15000"/>
              </a:spcBef>
              <a:spcAft>
                <a:spcPts val="600"/>
              </a:spcAft>
              <a:defRPr/>
            </a:pPr>
            <a:r>
              <a:rPr lang="en-CA" altLang="zh-TW" sz="2400" dirty="0" smtClean="0">
                <a:ea typeface="新細明體" charset="-120"/>
              </a:rPr>
              <a:t>For extirpated species, only required if reintroduction is deemed feasible</a:t>
            </a:r>
          </a:p>
          <a:p>
            <a:pPr lvl="1" eaLnBrk="1" hangingPunct="1">
              <a:spcBef>
                <a:spcPct val="15000"/>
              </a:spcBef>
              <a:spcAft>
                <a:spcPts val="600"/>
              </a:spcAft>
              <a:defRPr/>
            </a:pPr>
            <a:r>
              <a:rPr lang="en-CA" altLang="zh-TW" sz="2400" b="1" dirty="0" smtClean="0">
                <a:ea typeface="新細明體" charset="-120"/>
              </a:rPr>
              <a:t>Management Plans </a:t>
            </a:r>
            <a:r>
              <a:rPr lang="en-CA" altLang="zh-TW" sz="2400" dirty="0" smtClean="0">
                <a:ea typeface="新細明體" charset="-120"/>
              </a:rPr>
              <a:t>for </a:t>
            </a:r>
            <a:r>
              <a:rPr lang="en-CA" altLang="zh-TW" sz="2400" dirty="0">
                <a:ea typeface="新細明體" charset="-120"/>
              </a:rPr>
              <a:t>species of special </a:t>
            </a:r>
            <a:r>
              <a:rPr lang="en-CA" altLang="zh-TW" sz="2400" dirty="0" smtClean="0">
                <a:ea typeface="新細明體" charset="-120"/>
              </a:rPr>
              <a:t>concern</a:t>
            </a:r>
            <a:endParaRPr lang="en-CA" altLang="zh-TW" sz="2400" dirty="0">
              <a:ea typeface="新細明體" charset="-120"/>
            </a:endParaRPr>
          </a:p>
          <a:p>
            <a:pPr marL="290513" indent="-228600" eaLnBrk="1" hangingPunct="1">
              <a:spcBef>
                <a:spcPct val="15000"/>
              </a:spcBef>
              <a:spcAft>
                <a:spcPts val="600"/>
              </a:spcAft>
              <a:defRPr/>
            </a:pPr>
            <a:r>
              <a:rPr lang="en-CA" altLang="zh-TW" dirty="0" smtClean="0">
                <a:ea typeface="新細明體" charset="-120"/>
              </a:rPr>
              <a:t>Legislated timelines for posting recovery strategies and management plans </a:t>
            </a:r>
          </a:p>
          <a:p>
            <a:pPr marL="768350" lvl="1" indent="-228600" eaLnBrk="1" hangingPunct="1">
              <a:spcBef>
                <a:spcPct val="15000"/>
              </a:spcBef>
              <a:spcAft>
                <a:spcPts val="600"/>
              </a:spcAft>
              <a:defRPr/>
            </a:pPr>
            <a:r>
              <a:rPr lang="en-CA" altLang="zh-TW" sz="2400" dirty="0" smtClean="0">
                <a:ea typeface="新細明體" charset="-120"/>
              </a:rPr>
              <a:t>Timelines for Action Plans are stated in Recovery Strategies</a:t>
            </a:r>
          </a:p>
          <a:p>
            <a:pPr marL="290513" indent="-228600" eaLnBrk="1" hangingPunct="1">
              <a:spcBef>
                <a:spcPct val="15000"/>
              </a:spcBef>
              <a:buNone/>
              <a:defRPr/>
            </a:pPr>
            <a:endParaRPr lang="en-CA" altLang="zh-TW" dirty="0">
              <a:ea typeface="新細明體" charset="-120"/>
            </a:endParaRPr>
          </a:p>
          <a:p>
            <a:pPr eaLnBrk="1" hangingPunct="1">
              <a:spcBef>
                <a:spcPct val="15000"/>
              </a:spcBef>
              <a:buNone/>
              <a:defRPr/>
            </a:pPr>
            <a:endParaRPr lang="en-CA" altLang="zh-TW" sz="1800" dirty="0" smtClean="0">
              <a:ea typeface="新細明體" charset="-120"/>
            </a:endParaRPr>
          </a:p>
        </p:txBody>
      </p:sp>
    </p:spTree>
    <p:extLst>
      <p:ext uri="{BB962C8B-B14F-4D97-AF65-F5344CB8AC3E}">
        <p14:creationId xmlns:p14="http://schemas.microsoft.com/office/powerpoint/2010/main" val="3587680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914400" y="188913"/>
            <a:ext cx="8229600" cy="1143000"/>
          </a:xfrm>
        </p:spPr>
        <p:txBody>
          <a:bodyPr/>
          <a:lstStyle/>
          <a:p>
            <a:pPr eaLnBrk="1" hangingPunct="1"/>
            <a:r>
              <a:rPr lang="en-CA" altLang="zh-TW" sz="3200" dirty="0" smtClean="0">
                <a:ea typeface="新細明體"/>
                <a:cs typeface="新細明體"/>
              </a:rPr>
              <a:t>Recovery Strategies</a:t>
            </a:r>
            <a:endParaRPr lang="en-US" altLang="zh-TW" sz="2400" dirty="0" smtClean="0">
              <a:ea typeface="新細明體"/>
              <a:cs typeface="新細明體"/>
            </a:endParaRPr>
          </a:p>
        </p:txBody>
      </p:sp>
      <p:sp>
        <p:nvSpPr>
          <p:cNvPr id="15363" name="Rectangle 3"/>
          <p:cNvSpPr>
            <a:spLocks noGrp="1" noChangeArrowheads="1"/>
          </p:cNvSpPr>
          <p:nvPr>
            <p:ph type="body" sz="half" idx="4294967295"/>
          </p:nvPr>
        </p:nvSpPr>
        <p:spPr>
          <a:xfrm>
            <a:off x="827088" y="1341438"/>
            <a:ext cx="8316912" cy="4832350"/>
          </a:xfrm>
        </p:spPr>
        <p:txBody>
          <a:bodyPr/>
          <a:lstStyle/>
          <a:p>
            <a:pPr eaLnBrk="1" hangingPunct="1">
              <a:spcBef>
                <a:spcPct val="15000"/>
              </a:spcBef>
              <a:spcAft>
                <a:spcPts val="600"/>
              </a:spcAft>
              <a:defRPr/>
            </a:pPr>
            <a:r>
              <a:rPr lang="en-CA" altLang="zh-TW" dirty="0" smtClean="0">
                <a:ea typeface="新細明體" charset="-120"/>
              </a:rPr>
              <a:t>Science-based strategic documents that must include: </a:t>
            </a:r>
          </a:p>
          <a:p>
            <a:pPr lvl="1" eaLnBrk="1" hangingPunct="1">
              <a:spcBef>
                <a:spcPct val="15000"/>
              </a:spcBef>
              <a:spcAft>
                <a:spcPts val="600"/>
              </a:spcAft>
              <a:defRPr/>
            </a:pPr>
            <a:r>
              <a:rPr lang="en-CA" altLang="zh-TW" dirty="0" smtClean="0">
                <a:ea typeface="新細明體" charset="-120"/>
              </a:rPr>
              <a:t>Description of species’ needs</a:t>
            </a:r>
          </a:p>
          <a:p>
            <a:pPr lvl="1" eaLnBrk="1" hangingPunct="1">
              <a:spcBef>
                <a:spcPct val="15000"/>
              </a:spcBef>
              <a:spcAft>
                <a:spcPts val="600"/>
              </a:spcAft>
              <a:defRPr/>
            </a:pPr>
            <a:r>
              <a:rPr lang="en-CA" altLang="zh-TW" dirty="0" smtClean="0">
                <a:ea typeface="新細明體" charset="-120"/>
              </a:rPr>
              <a:t>Identification of threats to survival</a:t>
            </a:r>
          </a:p>
          <a:p>
            <a:pPr lvl="1" eaLnBrk="1" hangingPunct="1">
              <a:spcBef>
                <a:spcPct val="15000"/>
              </a:spcBef>
              <a:spcAft>
                <a:spcPts val="600"/>
              </a:spcAft>
              <a:defRPr/>
            </a:pPr>
            <a:r>
              <a:rPr lang="en-CA" altLang="zh-TW" b="1" dirty="0" smtClean="0">
                <a:ea typeface="新細明體" charset="-120"/>
              </a:rPr>
              <a:t>Identification of critical habitat </a:t>
            </a:r>
            <a:r>
              <a:rPr lang="en-CA" altLang="zh-TW" dirty="0" smtClean="0">
                <a:ea typeface="新細明體" charset="-120"/>
              </a:rPr>
              <a:t>(to extent possible)</a:t>
            </a:r>
          </a:p>
          <a:p>
            <a:pPr lvl="1" eaLnBrk="1" hangingPunct="1">
              <a:spcBef>
                <a:spcPct val="15000"/>
              </a:spcBef>
              <a:spcAft>
                <a:spcPts val="600"/>
              </a:spcAft>
              <a:defRPr/>
            </a:pPr>
            <a:r>
              <a:rPr lang="en-CA" altLang="zh-TW" dirty="0" smtClean="0">
                <a:ea typeface="新細明體" charset="-120"/>
              </a:rPr>
              <a:t>Schedule of studies to identify critical habitat</a:t>
            </a:r>
          </a:p>
          <a:p>
            <a:pPr lvl="1" eaLnBrk="1" hangingPunct="1">
              <a:spcBef>
                <a:spcPct val="15000"/>
              </a:spcBef>
              <a:spcAft>
                <a:spcPts val="600"/>
              </a:spcAft>
              <a:defRPr/>
            </a:pPr>
            <a:r>
              <a:rPr lang="en-CA" altLang="zh-TW" b="1" dirty="0" smtClean="0">
                <a:ea typeface="新細明體" charset="-120"/>
              </a:rPr>
              <a:t>Statement of population and distribution objectives</a:t>
            </a:r>
          </a:p>
          <a:p>
            <a:pPr lvl="1" eaLnBrk="1" hangingPunct="1">
              <a:spcBef>
                <a:spcPct val="15000"/>
              </a:spcBef>
              <a:spcAft>
                <a:spcPts val="600"/>
              </a:spcAft>
              <a:defRPr/>
            </a:pPr>
            <a:r>
              <a:rPr lang="en-CA" altLang="zh-TW" dirty="0" smtClean="0">
                <a:ea typeface="新細明體" charset="-120"/>
              </a:rPr>
              <a:t>Statement of matters prescribed by regulation</a:t>
            </a:r>
          </a:p>
          <a:p>
            <a:pPr lvl="1" eaLnBrk="1" hangingPunct="1">
              <a:spcBef>
                <a:spcPct val="15000"/>
              </a:spcBef>
              <a:spcAft>
                <a:spcPts val="600"/>
              </a:spcAft>
              <a:defRPr/>
            </a:pPr>
            <a:r>
              <a:rPr lang="en-CA" altLang="zh-TW" dirty="0" smtClean="0">
                <a:ea typeface="新細明體" charset="-120"/>
              </a:rPr>
              <a:t>Statement about additional information requirements</a:t>
            </a:r>
          </a:p>
          <a:p>
            <a:pPr lvl="1" eaLnBrk="1" hangingPunct="1">
              <a:spcBef>
                <a:spcPct val="15000"/>
              </a:spcBef>
              <a:spcAft>
                <a:spcPts val="600"/>
              </a:spcAft>
              <a:defRPr/>
            </a:pPr>
            <a:r>
              <a:rPr lang="en-CA" altLang="zh-TW" dirty="0" smtClean="0">
                <a:ea typeface="新細明體" charset="-120"/>
              </a:rPr>
              <a:t>Statement of when one or more action plans will be completed</a:t>
            </a:r>
          </a:p>
          <a:p>
            <a:pPr lvl="1" eaLnBrk="1" hangingPunct="1">
              <a:spcBef>
                <a:spcPct val="15000"/>
              </a:spcBef>
              <a:spcAft>
                <a:spcPts val="600"/>
              </a:spcAft>
              <a:defRPr/>
            </a:pPr>
            <a:endParaRPr lang="en-CA" altLang="zh-TW" dirty="0">
              <a:ea typeface="新細明體" charset="-120"/>
            </a:endParaRPr>
          </a:p>
        </p:txBody>
      </p:sp>
    </p:spTree>
    <p:extLst>
      <p:ext uri="{BB962C8B-B14F-4D97-AF65-F5344CB8AC3E}">
        <p14:creationId xmlns:p14="http://schemas.microsoft.com/office/powerpoint/2010/main" val="41934548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914400" y="188913"/>
            <a:ext cx="8229600" cy="1143000"/>
          </a:xfrm>
        </p:spPr>
        <p:txBody>
          <a:bodyPr/>
          <a:lstStyle/>
          <a:p>
            <a:pPr eaLnBrk="1" hangingPunct="1"/>
            <a:r>
              <a:rPr lang="en-CA" altLang="zh-TW" sz="3200" dirty="0" smtClean="0">
                <a:ea typeface="新細明體"/>
                <a:cs typeface="新細明體"/>
              </a:rPr>
              <a:t>Action Plans</a:t>
            </a:r>
            <a:endParaRPr lang="en-US" altLang="zh-TW" sz="2400" dirty="0" smtClean="0">
              <a:ea typeface="新細明體"/>
              <a:cs typeface="新細明體"/>
            </a:endParaRPr>
          </a:p>
        </p:txBody>
      </p:sp>
      <p:sp>
        <p:nvSpPr>
          <p:cNvPr id="15363" name="Rectangle 3"/>
          <p:cNvSpPr>
            <a:spLocks noGrp="1" noChangeArrowheads="1"/>
          </p:cNvSpPr>
          <p:nvPr>
            <p:ph type="body" sz="half" idx="4294967295"/>
          </p:nvPr>
        </p:nvSpPr>
        <p:spPr>
          <a:xfrm>
            <a:off x="827088" y="1341438"/>
            <a:ext cx="8316912" cy="4832350"/>
          </a:xfrm>
        </p:spPr>
        <p:txBody>
          <a:bodyPr/>
          <a:lstStyle/>
          <a:p>
            <a:pPr eaLnBrk="1" hangingPunct="1">
              <a:spcBef>
                <a:spcPct val="15000"/>
              </a:spcBef>
              <a:spcAft>
                <a:spcPts val="600"/>
              </a:spcAft>
              <a:defRPr/>
            </a:pPr>
            <a:r>
              <a:rPr lang="en-CA" altLang="zh-TW" sz="2800" dirty="0" smtClean="0">
                <a:ea typeface="新細明體" charset="-120"/>
              </a:rPr>
              <a:t>More ‘tactical’ documents intend to guide on-the-ground recovery activities. Must include:</a:t>
            </a:r>
          </a:p>
          <a:p>
            <a:pPr lvl="1" eaLnBrk="1" hangingPunct="1">
              <a:spcBef>
                <a:spcPct val="15000"/>
              </a:spcBef>
              <a:spcAft>
                <a:spcPts val="600"/>
              </a:spcAft>
              <a:defRPr/>
            </a:pPr>
            <a:r>
              <a:rPr lang="en-CA" altLang="zh-TW" b="1" dirty="0" smtClean="0">
                <a:ea typeface="新細明體" charset="-120"/>
              </a:rPr>
              <a:t>Identification of critical habitat</a:t>
            </a:r>
          </a:p>
          <a:p>
            <a:pPr lvl="1" eaLnBrk="1" hangingPunct="1">
              <a:spcBef>
                <a:spcPct val="15000"/>
              </a:spcBef>
              <a:spcAft>
                <a:spcPts val="600"/>
              </a:spcAft>
              <a:defRPr/>
            </a:pPr>
            <a:r>
              <a:rPr lang="en-CA" altLang="zh-TW" dirty="0" smtClean="0">
                <a:ea typeface="新細明體" charset="-120"/>
              </a:rPr>
              <a:t>Statement of proposed measures to be taken</a:t>
            </a:r>
          </a:p>
          <a:p>
            <a:pPr lvl="1" eaLnBrk="1" hangingPunct="1">
              <a:spcBef>
                <a:spcPct val="15000"/>
              </a:spcBef>
              <a:spcAft>
                <a:spcPts val="600"/>
              </a:spcAft>
              <a:defRPr/>
            </a:pPr>
            <a:r>
              <a:rPr lang="en-CA" altLang="zh-TW" dirty="0" smtClean="0">
                <a:ea typeface="新細明體" charset="-120"/>
              </a:rPr>
              <a:t>Identification of any unprotected critical habitat</a:t>
            </a:r>
          </a:p>
          <a:p>
            <a:pPr lvl="1" eaLnBrk="1" hangingPunct="1">
              <a:spcBef>
                <a:spcPct val="15000"/>
              </a:spcBef>
              <a:spcAft>
                <a:spcPts val="600"/>
              </a:spcAft>
              <a:defRPr/>
            </a:pPr>
            <a:r>
              <a:rPr lang="en-CA" altLang="zh-TW" dirty="0" smtClean="0">
                <a:ea typeface="新細明體" charset="-120"/>
              </a:rPr>
              <a:t>Methods that will be used to monitor the species’ recovery</a:t>
            </a:r>
          </a:p>
          <a:p>
            <a:pPr lvl="1" eaLnBrk="1" hangingPunct="1">
              <a:spcBef>
                <a:spcPct val="15000"/>
              </a:spcBef>
              <a:spcAft>
                <a:spcPts val="600"/>
              </a:spcAft>
              <a:defRPr/>
            </a:pPr>
            <a:r>
              <a:rPr lang="en-CA" altLang="zh-TW" b="1" dirty="0" smtClean="0">
                <a:ea typeface="新細明體" charset="-120"/>
              </a:rPr>
              <a:t>Evaluation of the socio-economic costs of the action plan and the benefits to be derived from implementation</a:t>
            </a:r>
          </a:p>
          <a:p>
            <a:pPr lvl="1" eaLnBrk="1" hangingPunct="1">
              <a:spcBef>
                <a:spcPct val="15000"/>
              </a:spcBef>
              <a:spcAft>
                <a:spcPts val="600"/>
              </a:spcAft>
              <a:defRPr/>
            </a:pPr>
            <a:r>
              <a:rPr lang="en-CA" altLang="zh-TW" dirty="0" smtClean="0">
                <a:ea typeface="新細明體" charset="-120"/>
              </a:rPr>
              <a:t>Other measures prescribed by regulation</a:t>
            </a:r>
          </a:p>
          <a:p>
            <a:pPr marL="290513" indent="-228600" eaLnBrk="1" hangingPunct="1">
              <a:spcBef>
                <a:spcPct val="15000"/>
              </a:spcBef>
              <a:buNone/>
              <a:defRPr/>
            </a:pPr>
            <a:endParaRPr lang="en-CA" altLang="zh-TW" dirty="0">
              <a:ea typeface="新細明體" charset="-120"/>
            </a:endParaRPr>
          </a:p>
          <a:p>
            <a:pPr eaLnBrk="1" hangingPunct="1">
              <a:spcBef>
                <a:spcPct val="15000"/>
              </a:spcBef>
              <a:buNone/>
              <a:defRPr/>
            </a:pPr>
            <a:endParaRPr lang="en-CA" altLang="zh-TW" sz="1800" dirty="0" smtClean="0">
              <a:ea typeface="新細明體" charset="-120"/>
            </a:endParaRPr>
          </a:p>
        </p:txBody>
      </p:sp>
      <p:pic>
        <p:nvPicPr>
          <p:cNvPr id="4" name="Picture 3" descr="warbler2.jpg"/>
          <p:cNvPicPr>
            <a:picLocks noChangeAspect="1"/>
          </p:cNvPicPr>
          <p:nvPr/>
        </p:nvPicPr>
        <p:blipFill>
          <a:blip r:embed="rId3" cstate="print"/>
          <a:stretch>
            <a:fillRect/>
          </a:stretch>
        </p:blipFill>
        <p:spPr>
          <a:xfrm>
            <a:off x="6948264" y="5036985"/>
            <a:ext cx="2041529" cy="12392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p:cNvSpPr txBox="1"/>
          <p:nvPr/>
        </p:nvSpPr>
        <p:spPr>
          <a:xfrm>
            <a:off x="6804248" y="6037255"/>
            <a:ext cx="1934025" cy="215444"/>
          </a:xfrm>
          <a:prstGeom prst="rect">
            <a:avLst/>
          </a:prstGeom>
          <a:noFill/>
        </p:spPr>
        <p:txBody>
          <a:bodyPr wrap="square" rtlCol="0">
            <a:spAutoFit/>
          </a:bodyPr>
          <a:lstStyle/>
          <a:p>
            <a:r>
              <a:rPr lang="en-CA" sz="800" dirty="0" err="1" smtClean="0"/>
              <a:t>Prothonotary</a:t>
            </a:r>
            <a:r>
              <a:rPr lang="en-CA" sz="800" dirty="0" smtClean="0"/>
              <a:t> Warbler</a:t>
            </a:r>
            <a:endParaRPr lang="en-US" sz="800" dirty="0"/>
          </a:p>
        </p:txBody>
      </p:sp>
    </p:spTree>
    <p:extLst>
      <p:ext uri="{BB962C8B-B14F-4D97-AF65-F5344CB8AC3E}">
        <p14:creationId xmlns:p14="http://schemas.microsoft.com/office/powerpoint/2010/main" val="5096590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735013" y="18864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3600" b="1">
                <a:solidFill>
                  <a:srgbClr val="3A601B"/>
                </a:solidFill>
                <a:latin typeface="+mj-lt"/>
                <a:ea typeface="+mj-ea"/>
                <a:cs typeface="+mj-cs"/>
              </a:defRPr>
            </a:lvl1pPr>
            <a:lvl2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2pPr>
            <a:lvl3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3pPr>
            <a:lvl4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4pPr>
            <a:lvl5pPr algn="l" rtl="0" eaLnBrk="0" fontAlgn="base" hangingPunct="0">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5pPr>
            <a:lvl6pPr marL="4572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6pPr>
            <a:lvl7pPr marL="9144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7pPr>
            <a:lvl8pPr marL="13716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8pPr>
            <a:lvl9pPr marL="1828800" algn="l" rtl="0" fontAlgn="base">
              <a:spcBef>
                <a:spcPct val="0"/>
              </a:spcBef>
              <a:spcAft>
                <a:spcPct val="0"/>
              </a:spcAft>
              <a:defRPr kumimoji="1" sz="3600" b="1">
                <a:solidFill>
                  <a:srgbClr val="3A601B"/>
                </a:solidFill>
                <a:latin typeface="Arial" pitchFamily="34" charset="0"/>
                <a:ea typeface="Arial Unicode MS" pitchFamily="34" charset="-128"/>
                <a:cs typeface="Arial Unicode MS" pitchFamily="34" charset="-128"/>
              </a:defRPr>
            </a:lvl9pPr>
          </a:lstStyle>
          <a:p>
            <a:pPr eaLnBrk="1" hangingPunct="1"/>
            <a:r>
              <a:rPr lang="en-CA" sz="2800" kern="0" dirty="0" smtClean="0"/>
              <a:t>Critical Habitat Protection Requirements</a:t>
            </a:r>
            <a:endParaRPr lang="en-US" sz="2800" kern="0" dirty="0" smtClean="0"/>
          </a:p>
        </p:txBody>
      </p:sp>
      <p:sp>
        <p:nvSpPr>
          <p:cNvPr id="4" name="Content Placeholder 2"/>
          <p:cNvSpPr txBox="1">
            <a:spLocks/>
          </p:cNvSpPr>
          <p:nvPr/>
        </p:nvSpPr>
        <p:spPr>
          <a:xfrm>
            <a:off x="683568" y="1268760"/>
            <a:ext cx="8460432" cy="5966123"/>
          </a:xfrm>
          <a:prstGeom prst="rect">
            <a:avLst/>
          </a:prstGeom>
        </p:spPr>
        <p:txBody>
          <a:bodyPr/>
          <a:lstStyle>
            <a:lvl1pPr marL="287338" indent="-287338" algn="l" rtl="0" eaLnBrk="0" fontAlgn="base" hangingPunct="0">
              <a:spcBef>
                <a:spcPct val="20000"/>
              </a:spcBef>
              <a:spcAft>
                <a:spcPct val="0"/>
              </a:spcAft>
              <a:buClr>
                <a:srgbClr val="FF0000"/>
              </a:buClr>
              <a:buSzPct val="120000"/>
              <a:buChar char="•"/>
              <a:defRPr kumimoji="1" sz="2400">
                <a:solidFill>
                  <a:schemeClr val="tx1"/>
                </a:solidFill>
                <a:latin typeface="+mn-lt"/>
                <a:ea typeface="+mn-ea"/>
                <a:cs typeface="+mn-cs"/>
              </a:defRPr>
            </a:lvl1pPr>
            <a:lvl2pPr marL="765175" indent="-287338" algn="l" rtl="0" eaLnBrk="0" fontAlgn="base" hangingPunct="0">
              <a:spcBef>
                <a:spcPct val="20000"/>
              </a:spcBef>
              <a:spcAft>
                <a:spcPct val="0"/>
              </a:spcAft>
              <a:buClr>
                <a:srgbClr val="3A601B"/>
              </a:buClr>
              <a:buFont typeface="Arial" pitchFamily="34" charset="0"/>
              <a:buChar char="–"/>
              <a:defRPr kumimoji="1" sz="2000">
                <a:solidFill>
                  <a:schemeClr val="tx1"/>
                </a:solidFill>
                <a:latin typeface="+mn-lt"/>
                <a:ea typeface="+mn-ea"/>
                <a:cs typeface="+mn-cs"/>
              </a:defRPr>
            </a:lvl2pPr>
            <a:lvl3pPr marL="1139825" indent="-182563" algn="l" rtl="0" eaLnBrk="0" fontAlgn="base" hangingPunct="0">
              <a:spcBef>
                <a:spcPct val="20000"/>
              </a:spcBef>
              <a:spcAft>
                <a:spcPct val="0"/>
              </a:spcAft>
              <a:buClr>
                <a:srgbClr val="C8A200"/>
              </a:buClr>
              <a:buFont typeface="Arial" pitchFamily="34" charset="0"/>
              <a:buChar char="▪"/>
              <a:defRPr kumimoji="1">
                <a:solidFill>
                  <a:schemeClr val="tx1"/>
                </a:solidFill>
                <a:latin typeface="+mn-lt"/>
                <a:ea typeface="+mn-ea"/>
                <a:cs typeface="+mn-cs"/>
              </a:defRPr>
            </a:lvl3pPr>
            <a:lvl4pPr marL="1617663" indent="-287338" algn="l" rtl="0" eaLnBrk="0" fontAlgn="base" hangingPunct="0">
              <a:spcBef>
                <a:spcPct val="20000"/>
              </a:spcBef>
              <a:spcAft>
                <a:spcPct val="0"/>
              </a:spcAft>
              <a:buChar char="–"/>
              <a:defRPr kumimoji="1" sz="1600">
                <a:solidFill>
                  <a:schemeClr val="tx1"/>
                </a:solidFill>
                <a:latin typeface="+mn-lt"/>
                <a:ea typeface="+mn-ea"/>
                <a:cs typeface="+mn-cs"/>
              </a:defRPr>
            </a:lvl4pPr>
            <a:lvl5pPr marL="2000250" indent="-190500" algn="l" rtl="0" eaLnBrk="0" fontAlgn="base" hangingPunct="0">
              <a:spcBef>
                <a:spcPct val="20000"/>
              </a:spcBef>
              <a:spcAft>
                <a:spcPct val="0"/>
              </a:spcAft>
              <a:buChar char="»"/>
              <a:defRPr kumimoji="1" sz="1400">
                <a:solidFill>
                  <a:schemeClr val="tx1"/>
                </a:solidFill>
                <a:latin typeface="+mn-lt"/>
                <a:ea typeface="+mn-ea"/>
                <a:cs typeface="+mn-cs"/>
              </a:defRPr>
            </a:lvl5pPr>
            <a:lvl6pPr marL="2457450" indent="-190500" algn="l" rtl="0" fontAlgn="base">
              <a:spcBef>
                <a:spcPct val="20000"/>
              </a:spcBef>
              <a:spcAft>
                <a:spcPct val="0"/>
              </a:spcAft>
              <a:buChar char="»"/>
              <a:defRPr kumimoji="1" sz="1400">
                <a:solidFill>
                  <a:schemeClr val="tx1"/>
                </a:solidFill>
                <a:latin typeface="+mn-lt"/>
                <a:ea typeface="+mn-ea"/>
                <a:cs typeface="+mn-cs"/>
              </a:defRPr>
            </a:lvl6pPr>
            <a:lvl7pPr marL="2914650" indent="-190500" algn="l" rtl="0" fontAlgn="base">
              <a:spcBef>
                <a:spcPct val="20000"/>
              </a:spcBef>
              <a:spcAft>
                <a:spcPct val="0"/>
              </a:spcAft>
              <a:buChar char="»"/>
              <a:defRPr kumimoji="1" sz="1400">
                <a:solidFill>
                  <a:schemeClr val="tx1"/>
                </a:solidFill>
                <a:latin typeface="+mn-lt"/>
                <a:ea typeface="+mn-ea"/>
                <a:cs typeface="+mn-cs"/>
              </a:defRPr>
            </a:lvl7pPr>
            <a:lvl8pPr marL="3371850" indent="-190500" algn="l" rtl="0" fontAlgn="base">
              <a:spcBef>
                <a:spcPct val="20000"/>
              </a:spcBef>
              <a:spcAft>
                <a:spcPct val="0"/>
              </a:spcAft>
              <a:buChar char="»"/>
              <a:defRPr kumimoji="1" sz="1400">
                <a:solidFill>
                  <a:schemeClr val="tx1"/>
                </a:solidFill>
                <a:latin typeface="+mn-lt"/>
                <a:ea typeface="+mn-ea"/>
                <a:cs typeface="+mn-cs"/>
              </a:defRPr>
            </a:lvl8pPr>
            <a:lvl9pPr marL="3829050" indent="-190500" algn="l" rtl="0" fontAlgn="base">
              <a:spcBef>
                <a:spcPct val="20000"/>
              </a:spcBef>
              <a:spcAft>
                <a:spcPct val="0"/>
              </a:spcAft>
              <a:buChar char="»"/>
              <a:defRPr kumimoji="1" sz="1400">
                <a:solidFill>
                  <a:schemeClr val="tx1"/>
                </a:solidFill>
                <a:latin typeface="+mn-lt"/>
                <a:ea typeface="+mn-ea"/>
                <a:cs typeface="+mn-cs"/>
              </a:defRPr>
            </a:lvl9pPr>
          </a:lstStyle>
          <a:p>
            <a:r>
              <a:rPr lang="en-CA" kern="0" dirty="0" smtClean="0">
                <a:solidFill>
                  <a:srgbClr val="000000"/>
                </a:solidFill>
              </a:rPr>
              <a:t>Once critical habitat is identified in a final recovery strategy </a:t>
            </a:r>
            <a:r>
              <a:rPr lang="en-CA" kern="0" dirty="0">
                <a:solidFill>
                  <a:srgbClr val="000000"/>
                </a:solidFill>
              </a:rPr>
              <a:t>or </a:t>
            </a:r>
            <a:r>
              <a:rPr lang="en-CA" kern="0" dirty="0" smtClean="0">
                <a:solidFill>
                  <a:srgbClr val="000000"/>
                </a:solidFill>
              </a:rPr>
              <a:t>action </a:t>
            </a:r>
            <a:r>
              <a:rPr lang="en-CA" kern="0" dirty="0">
                <a:solidFill>
                  <a:srgbClr val="000000"/>
                </a:solidFill>
              </a:rPr>
              <a:t>p</a:t>
            </a:r>
            <a:r>
              <a:rPr lang="en-CA" kern="0" dirty="0" smtClean="0">
                <a:solidFill>
                  <a:srgbClr val="000000"/>
                </a:solidFill>
              </a:rPr>
              <a:t>lan, it must be protected from destruction:</a:t>
            </a:r>
          </a:p>
          <a:p>
            <a:pPr lvl="1"/>
            <a:r>
              <a:rPr lang="en-CA" sz="2400" kern="0" dirty="0" smtClean="0">
                <a:solidFill>
                  <a:srgbClr val="000000"/>
                </a:solidFill>
              </a:rPr>
              <a:t>On federal protected areas</a:t>
            </a:r>
          </a:p>
          <a:p>
            <a:pPr lvl="2"/>
            <a:r>
              <a:rPr lang="en-CA" sz="2200" kern="0" dirty="0" smtClean="0">
                <a:solidFill>
                  <a:srgbClr val="000000"/>
                </a:solidFill>
              </a:rPr>
              <a:t>Automatic prohibitions once gazetted</a:t>
            </a:r>
          </a:p>
          <a:p>
            <a:pPr lvl="1"/>
            <a:r>
              <a:rPr lang="en-CA" sz="2400" kern="0" dirty="0" smtClean="0">
                <a:solidFill>
                  <a:srgbClr val="000000"/>
                </a:solidFill>
              </a:rPr>
              <a:t>On federal lands and for aquatic species:</a:t>
            </a:r>
          </a:p>
          <a:p>
            <a:pPr lvl="2"/>
            <a:r>
              <a:rPr lang="en-CA" sz="2200" kern="0" dirty="0" smtClean="0">
                <a:solidFill>
                  <a:srgbClr val="000000"/>
                </a:solidFill>
              </a:rPr>
              <a:t>Legal protection using federal legislation, regulations or orders</a:t>
            </a:r>
          </a:p>
          <a:p>
            <a:pPr lvl="1"/>
            <a:r>
              <a:rPr lang="en-CA" sz="2400" kern="0" dirty="0" smtClean="0">
                <a:solidFill>
                  <a:srgbClr val="000000"/>
                </a:solidFill>
              </a:rPr>
              <a:t>On non-federal (provincial, territorial, private) lands:</a:t>
            </a:r>
          </a:p>
          <a:p>
            <a:pPr lvl="2"/>
            <a:r>
              <a:rPr lang="en-CA" sz="2200" kern="0" dirty="0" smtClean="0">
                <a:solidFill>
                  <a:srgbClr val="000000"/>
                </a:solidFill>
              </a:rPr>
              <a:t>‘Effective’ protection relying first on provincial or territorial measures</a:t>
            </a:r>
          </a:p>
          <a:p>
            <a:pPr lvl="2"/>
            <a:r>
              <a:rPr lang="en-CA" sz="2200" kern="0" dirty="0" smtClean="0">
                <a:solidFill>
                  <a:srgbClr val="000000"/>
                </a:solidFill>
              </a:rPr>
              <a:t>Stewardship agreements may also contribute</a:t>
            </a:r>
          </a:p>
          <a:p>
            <a:pPr lvl="2"/>
            <a:r>
              <a:rPr lang="en-CA" sz="2200" kern="0" dirty="0" smtClean="0">
                <a:solidFill>
                  <a:srgbClr val="000000"/>
                </a:solidFill>
              </a:rPr>
              <a:t>Federal orders or regulations can be applied</a:t>
            </a:r>
          </a:p>
          <a:p>
            <a:pPr lvl="1"/>
            <a:endParaRPr lang="en-CA" sz="1400" dirty="0"/>
          </a:p>
          <a:p>
            <a:pPr marL="0" indent="0">
              <a:buNone/>
            </a:pPr>
            <a:endParaRPr lang="en-CA" sz="1400" kern="0" dirty="0" smtClean="0"/>
          </a:p>
          <a:p>
            <a:pPr eaLnBrk="1" hangingPunct="1"/>
            <a:endParaRPr lang="en-US" kern="0" dirty="0" smtClean="0"/>
          </a:p>
        </p:txBody>
      </p:sp>
    </p:spTree>
    <p:extLst>
      <p:ext uri="{BB962C8B-B14F-4D97-AF65-F5344CB8AC3E}">
        <p14:creationId xmlns:p14="http://schemas.microsoft.com/office/powerpoint/2010/main" val="1162809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914400" y="188913"/>
            <a:ext cx="8229600" cy="1143000"/>
          </a:xfrm>
        </p:spPr>
        <p:txBody>
          <a:bodyPr/>
          <a:lstStyle/>
          <a:p>
            <a:pPr eaLnBrk="1" hangingPunct="1"/>
            <a:r>
              <a:rPr lang="en-CA" altLang="zh-TW" sz="3200" dirty="0" smtClean="0">
                <a:ea typeface="新細明體"/>
                <a:cs typeface="新細明體"/>
              </a:rPr>
              <a:t>Management Plans</a:t>
            </a:r>
            <a:endParaRPr lang="en-US" altLang="zh-TW" sz="2400" dirty="0" smtClean="0">
              <a:ea typeface="新細明體"/>
              <a:cs typeface="新細明體"/>
            </a:endParaRPr>
          </a:p>
        </p:txBody>
      </p:sp>
      <p:sp>
        <p:nvSpPr>
          <p:cNvPr id="15363" name="Rectangle 3"/>
          <p:cNvSpPr>
            <a:spLocks noGrp="1" noChangeArrowheads="1"/>
          </p:cNvSpPr>
          <p:nvPr>
            <p:ph type="body" sz="half" idx="4294967295"/>
          </p:nvPr>
        </p:nvSpPr>
        <p:spPr>
          <a:xfrm>
            <a:off x="827088" y="1341438"/>
            <a:ext cx="8316912" cy="4832350"/>
          </a:xfrm>
        </p:spPr>
        <p:txBody>
          <a:bodyPr/>
          <a:lstStyle/>
          <a:p>
            <a:pPr eaLnBrk="1" hangingPunct="1">
              <a:spcBef>
                <a:spcPct val="15000"/>
              </a:spcBef>
              <a:spcAft>
                <a:spcPts val="600"/>
              </a:spcAft>
              <a:defRPr/>
            </a:pPr>
            <a:r>
              <a:rPr lang="en-CA" altLang="zh-TW" sz="2800" dirty="0" smtClean="0">
                <a:ea typeface="新細明體" charset="-120"/>
              </a:rPr>
              <a:t>Must include:</a:t>
            </a:r>
          </a:p>
          <a:p>
            <a:pPr lvl="1" eaLnBrk="1" hangingPunct="1">
              <a:spcBef>
                <a:spcPct val="15000"/>
              </a:spcBef>
              <a:spcAft>
                <a:spcPts val="600"/>
              </a:spcAft>
              <a:defRPr/>
            </a:pPr>
            <a:r>
              <a:rPr lang="en-CA" altLang="zh-TW" sz="2800" dirty="0" smtClean="0">
                <a:ea typeface="新細明體" charset="-120"/>
              </a:rPr>
              <a:t>Measures for the conservation of the species that the Minister considers appropriate</a:t>
            </a:r>
          </a:p>
          <a:p>
            <a:pPr lvl="1" eaLnBrk="1" hangingPunct="1">
              <a:spcBef>
                <a:spcPct val="15000"/>
              </a:spcBef>
              <a:spcAft>
                <a:spcPts val="600"/>
              </a:spcAft>
              <a:defRPr/>
            </a:pPr>
            <a:r>
              <a:rPr lang="en-CA" altLang="zh-TW" sz="2800" dirty="0" smtClean="0">
                <a:ea typeface="新細明體" charset="-120"/>
              </a:rPr>
              <a:t>May apply</a:t>
            </a:r>
            <a:r>
              <a:rPr lang="en-CA" altLang="zh-TW" sz="2800" dirty="0">
                <a:ea typeface="新細明體" charset="-120"/>
              </a:rPr>
              <a:t> </a:t>
            </a:r>
            <a:r>
              <a:rPr lang="en-CA" altLang="zh-TW" sz="2800" dirty="0" smtClean="0">
                <a:ea typeface="新細明體" charset="-120"/>
              </a:rPr>
              <a:t>in respect of more than one wildlife species</a:t>
            </a:r>
            <a:endParaRPr lang="en-CA" altLang="zh-TW" sz="2800" dirty="0">
              <a:ea typeface="新細明體" charset="-120"/>
            </a:endParaRPr>
          </a:p>
          <a:p>
            <a:pPr marL="768350" lvl="1" indent="-228600" eaLnBrk="1" hangingPunct="1">
              <a:spcBef>
                <a:spcPct val="15000"/>
              </a:spcBef>
              <a:spcAft>
                <a:spcPts val="600"/>
              </a:spcAft>
              <a:defRPr/>
            </a:pPr>
            <a:r>
              <a:rPr lang="en-CA" altLang="zh-TW" sz="2800" dirty="0" smtClean="0">
                <a:ea typeface="新細明體" charset="-120"/>
              </a:rPr>
              <a:t>No </a:t>
            </a:r>
            <a:r>
              <a:rPr lang="en-CA" altLang="zh-TW" sz="2800" dirty="0">
                <a:ea typeface="新細明體" charset="-120"/>
              </a:rPr>
              <a:t>prohibitions </a:t>
            </a:r>
            <a:r>
              <a:rPr lang="en-CA" altLang="zh-TW" sz="2800" dirty="0" smtClean="0">
                <a:ea typeface="新細明體" charset="-120"/>
              </a:rPr>
              <a:t>or protection of residences </a:t>
            </a:r>
          </a:p>
          <a:p>
            <a:pPr marL="768350" lvl="1" indent="-228600" eaLnBrk="1" hangingPunct="1">
              <a:spcBef>
                <a:spcPct val="15000"/>
              </a:spcBef>
              <a:spcAft>
                <a:spcPts val="600"/>
              </a:spcAft>
              <a:defRPr/>
            </a:pPr>
            <a:r>
              <a:rPr lang="en-CA" altLang="zh-TW" sz="2800" dirty="0" smtClean="0">
                <a:ea typeface="新細明體" charset="-120"/>
              </a:rPr>
              <a:t>No critical habitat  identification or protection</a:t>
            </a:r>
          </a:p>
          <a:p>
            <a:pPr marL="290513" indent="-228600" eaLnBrk="1" hangingPunct="1">
              <a:spcBef>
                <a:spcPct val="15000"/>
              </a:spcBef>
              <a:buNone/>
              <a:defRPr/>
            </a:pPr>
            <a:endParaRPr lang="en-CA" altLang="zh-TW" dirty="0">
              <a:ea typeface="新細明體" charset="-120"/>
            </a:endParaRPr>
          </a:p>
          <a:p>
            <a:pPr eaLnBrk="1" hangingPunct="1">
              <a:spcBef>
                <a:spcPct val="15000"/>
              </a:spcBef>
              <a:buNone/>
              <a:defRPr/>
            </a:pPr>
            <a:endParaRPr lang="en-CA" altLang="zh-TW" sz="1800" dirty="0" smtClean="0">
              <a:ea typeface="新細明體" charset="-120"/>
            </a:endParaRPr>
          </a:p>
        </p:txBody>
      </p:sp>
    </p:spTree>
    <p:extLst>
      <p:ext uri="{BB962C8B-B14F-4D97-AF65-F5344CB8AC3E}">
        <p14:creationId xmlns:p14="http://schemas.microsoft.com/office/powerpoint/2010/main" val="13156206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914400" y="274638"/>
            <a:ext cx="8229600" cy="1143000"/>
          </a:xfrm>
        </p:spPr>
        <p:txBody>
          <a:bodyPr/>
          <a:lstStyle/>
          <a:p>
            <a:pPr eaLnBrk="1" hangingPunct="1"/>
            <a:r>
              <a:rPr lang="en-CA" sz="2800" dirty="0" smtClean="0"/>
              <a:t>Summary of Recovery planning and Critical habitat protection requirements</a:t>
            </a:r>
            <a:endParaRPr lang="en-US" sz="2800" dirty="0" smtClean="0"/>
          </a:p>
        </p:txBody>
      </p:sp>
      <p:sp>
        <p:nvSpPr>
          <p:cNvPr id="21507" name="Rectangle 3"/>
          <p:cNvSpPr>
            <a:spLocks noGrp="1" noChangeArrowheads="1"/>
          </p:cNvSpPr>
          <p:nvPr>
            <p:ph type="body" sz="half" idx="4294967295"/>
          </p:nvPr>
        </p:nvSpPr>
        <p:spPr>
          <a:xfrm>
            <a:off x="990600" y="1557338"/>
            <a:ext cx="8153400" cy="804862"/>
          </a:xfrm>
        </p:spPr>
        <p:txBody>
          <a:bodyPr/>
          <a:lstStyle/>
          <a:p>
            <a:pPr eaLnBrk="1" hangingPunct="1">
              <a:buFontTx/>
              <a:buNone/>
            </a:pPr>
            <a:r>
              <a:rPr lang="en-CA" sz="2000" smtClean="0"/>
              <a:t>Listing and Critical habitat identification are the triggers for various legislative timelines</a:t>
            </a:r>
          </a:p>
          <a:p>
            <a:pPr eaLnBrk="1" hangingPunct="1">
              <a:buFontTx/>
              <a:buNone/>
            </a:pPr>
            <a:endParaRPr lang="en-CA" sz="2000" smtClean="0"/>
          </a:p>
          <a:p>
            <a:pPr eaLnBrk="1" hangingPunct="1">
              <a:buFontTx/>
              <a:buNone/>
            </a:pPr>
            <a:endParaRPr lang="en-CA" sz="2000" smtClean="0"/>
          </a:p>
          <a:p>
            <a:pPr eaLnBrk="1" hangingPunct="1"/>
            <a:endParaRPr lang="en-US" sz="2000" smtClean="0"/>
          </a:p>
        </p:txBody>
      </p:sp>
      <p:graphicFrame>
        <p:nvGraphicFramePr>
          <p:cNvPr id="59396" name="Group 4"/>
          <p:cNvGraphicFramePr>
            <a:graphicFrameLocks noGrp="1"/>
          </p:cNvGraphicFramePr>
          <p:nvPr/>
        </p:nvGraphicFramePr>
        <p:xfrm>
          <a:off x="827088" y="2276475"/>
          <a:ext cx="8137525" cy="3462109"/>
        </p:xfrm>
        <a:graphic>
          <a:graphicData uri="http://schemas.openxmlformats.org/drawingml/2006/table">
            <a:tbl>
              <a:tblPr/>
              <a:tblGrid>
                <a:gridCol w="1295400"/>
                <a:gridCol w="1219200"/>
                <a:gridCol w="1374328"/>
                <a:gridCol w="1224136"/>
                <a:gridCol w="3024461"/>
              </a:tblGrid>
              <a:tr h="849313">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600" b="1" i="0" u="none" strike="noStrike" cap="none" normalizeH="0" baseline="0" dirty="0" smtClean="0">
                          <a:ln>
                            <a:noFill/>
                          </a:ln>
                          <a:solidFill>
                            <a:schemeClr val="tx1"/>
                          </a:solidFill>
                          <a:effectLst/>
                          <a:latin typeface="Arial" charset="0"/>
                        </a:rPr>
                        <a:t>Species Status on Schedule 1</a:t>
                      </a:r>
                      <a:endParaRPr kumimoji="1" lang="en-US" sz="1600" b="1"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600" b="1" i="0" u="none" strike="noStrike" cap="none" normalizeH="0" baseline="0" dirty="0" smtClean="0">
                          <a:ln>
                            <a:noFill/>
                          </a:ln>
                          <a:solidFill>
                            <a:schemeClr val="tx1"/>
                          </a:solidFill>
                          <a:effectLst/>
                          <a:latin typeface="Arial" charset="0"/>
                        </a:rPr>
                        <a:t>Recovery</a:t>
                      </a:r>
                    </a:p>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600" b="1" i="0" u="none" strike="noStrike" cap="none" normalizeH="0" baseline="0" dirty="0" smtClean="0">
                          <a:ln>
                            <a:noFill/>
                          </a:ln>
                          <a:solidFill>
                            <a:schemeClr val="tx1"/>
                          </a:solidFill>
                          <a:effectLst/>
                          <a:latin typeface="Arial" charset="0"/>
                        </a:rPr>
                        <a:t>Planning Document</a:t>
                      </a:r>
                      <a:endParaRPr kumimoji="1" lang="en-US" sz="16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600" b="1" i="0" u="none" strike="noStrike" cap="none" normalizeH="0" baseline="0" smtClean="0">
                          <a:ln>
                            <a:noFill/>
                          </a:ln>
                          <a:solidFill>
                            <a:schemeClr val="tx1"/>
                          </a:solidFill>
                          <a:effectLst/>
                          <a:latin typeface="Arial" charset="0"/>
                        </a:rPr>
                        <a:t>Timeline for Document</a:t>
                      </a:r>
                      <a:endParaRPr kumimoji="1" lang="en-US" sz="16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600" b="1" i="0" u="none" strike="noStrike" cap="none" normalizeH="0" baseline="0" dirty="0" smtClean="0">
                          <a:ln>
                            <a:noFill/>
                          </a:ln>
                          <a:solidFill>
                            <a:schemeClr val="tx1"/>
                          </a:solidFill>
                          <a:effectLst/>
                          <a:latin typeface="Arial" charset="0"/>
                        </a:rPr>
                        <a:t>Timeline for Action Plan</a:t>
                      </a:r>
                      <a:endParaRPr kumimoji="1" lang="en-US" sz="16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600" b="1" i="0" u="none" strike="noStrike" cap="none" normalizeH="0" baseline="0" dirty="0" smtClean="0">
                          <a:ln>
                            <a:noFill/>
                          </a:ln>
                          <a:solidFill>
                            <a:schemeClr val="tx1"/>
                          </a:solidFill>
                          <a:effectLst/>
                          <a:latin typeface="Arial" charset="0"/>
                        </a:rPr>
                        <a:t>Timeline for Critical habitat Protection (starts with critical habitat identification)</a:t>
                      </a:r>
                      <a:endParaRPr kumimoji="1" lang="en-US" sz="16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849313">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1" i="0" u="none" strike="noStrike" cap="none" normalizeH="0" baseline="0" dirty="0" smtClean="0">
                          <a:ln>
                            <a:noFill/>
                          </a:ln>
                          <a:solidFill>
                            <a:schemeClr val="tx1"/>
                          </a:solidFill>
                          <a:effectLst/>
                          <a:latin typeface="Arial" charset="0"/>
                        </a:rPr>
                        <a:t>Endangered</a:t>
                      </a:r>
                      <a:endParaRPr kumimoji="1" lang="en-US" sz="1400" b="1"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0" i="0" u="none" strike="noStrike" cap="none" normalizeH="0" baseline="0" smtClean="0">
                          <a:ln>
                            <a:noFill/>
                          </a:ln>
                          <a:solidFill>
                            <a:schemeClr val="tx1"/>
                          </a:solidFill>
                          <a:effectLst/>
                          <a:latin typeface="Arial" charset="0"/>
                        </a:rPr>
                        <a:t>Recovery strategy</a:t>
                      </a:r>
                      <a:endParaRPr kumimoji="1"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1" i="0" u="none" strike="noStrike" cap="none" normalizeH="0" baseline="0" dirty="0" smtClean="0">
                          <a:ln>
                            <a:noFill/>
                          </a:ln>
                          <a:solidFill>
                            <a:schemeClr val="tx1"/>
                          </a:solidFill>
                          <a:effectLst/>
                          <a:latin typeface="Arial" charset="0"/>
                        </a:rPr>
                        <a:t>1 year</a:t>
                      </a:r>
                      <a:r>
                        <a:rPr kumimoji="1" lang="en-CA" sz="1400" b="0" i="0" u="none" strike="noStrike" cap="none" normalizeH="0" baseline="0" dirty="0" smtClean="0">
                          <a:ln>
                            <a:noFill/>
                          </a:ln>
                          <a:solidFill>
                            <a:schemeClr val="tx1"/>
                          </a:solidFill>
                          <a:effectLst/>
                          <a:latin typeface="Arial" charset="0"/>
                        </a:rPr>
                        <a:t> to post</a:t>
                      </a:r>
                      <a:endParaRPr kumimoji="1" lang="en-US" sz="1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0" i="0" u="none" strike="noStrike" cap="none" normalizeH="0" baseline="0" smtClean="0">
                          <a:ln>
                            <a:noFill/>
                          </a:ln>
                          <a:solidFill>
                            <a:schemeClr val="tx1"/>
                          </a:solidFill>
                          <a:effectLst/>
                          <a:latin typeface="Arial" charset="0"/>
                        </a:rPr>
                        <a:t>Defined in each strategy</a:t>
                      </a:r>
                      <a:endParaRPr kumimoji="1"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Char char="•"/>
                        <a:tabLst/>
                      </a:pPr>
                      <a:r>
                        <a:rPr kumimoji="1" lang="en-CA" sz="1400" b="0" i="0" u="none" strike="noStrike" cap="none" normalizeH="0" baseline="0" dirty="0" smtClean="0">
                          <a:ln>
                            <a:noFill/>
                          </a:ln>
                          <a:solidFill>
                            <a:schemeClr val="tx1"/>
                          </a:solidFill>
                          <a:effectLst/>
                          <a:latin typeface="Arial" charset="0"/>
                        </a:rPr>
                        <a:t> </a:t>
                      </a:r>
                      <a:r>
                        <a:rPr kumimoji="1" lang="en-CA" sz="1400" b="1" i="0" u="none" strike="noStrike" cap="none" normalizeH="0" baseline="0" dirty="0" smtClean="0">
                          <a:ln>
                            <a:noFill/>
                          </a:ln>
                          <a:solidFill>
                            <a:schemeClr val="tx1"/>
                          </a:solidFill>
                          <a:effectLst/>
                          <a:latin typeface="Arial" charset="0"/>
                        </a:rPr>
                        <a:t>90 days</a:t>
                      </a:r>
                      <a:r>
                        <a:rPr kumimoji="1" lang="en-CA" sz="1400" b="0" i="0" u="none" strike="noStrike" cap="none" normalizeH="0" baseline="0" dirty="0" smtClean="0">
                          <a:ln>
                            <a:noFill/>
                          </a:ln>
                          <a:solidFill>
                            <a:schemeClr val="tx1"/>
                          </a:solidFill>
                          <a:effectLst/>
                          <a:latin typeface="Arial" charset="0"/>
                        </a:rPr>
                        <a:t> if in federal protected area, or</a:t>
                      </a:r>
                    </a:p>
                    <a:p>
                      <a:pPr marL="0" marR="0" lvl="0" indent="0" algn="l" defTabSz="914400" rtl="0" eaLnBrk="0" fontAlgn="base" latinLnBrk="0" hangingPunct="0">
                        <a:lnSpc>
                          <a:spcPct val="100000"/>
                        </a:lnSpc>
                        <a:spcBef>
                          <a:spcPct val="20000"/>
                        </a:spcBef>
                        <a:spcAft>
                          <a:spcPct val="0"/>
                        </a:spcAft>
                        <a:buClr>
                          <a:srgbClr val="FF0000"/>
                        </a:buClr>
                        <a:buSzPct val="120000"/>
                        <a:buFontTx/>
                        <a:buChar char="•"/>
                        <a:tabLst/>
                      </a:pPr>
                      <a:r>
                        <a:rPr kumimoji="1" lang="en-CA" sz="1400" b="0" i="0" u="none" strike="noStrike" cap="none" normalizeH="0" baseline="0" dirty="0" smtClean="0">
                          <a:ln>
                            <a:noFill/>
                          </a:ln>
                          <a:solidFill>
                            <a:schemeClr val="tx1"/>
                          </a:solidFill>
                          <a:effectLst/>
                          <a:latin typeface="Arial" charset="0"/>
                        </a:rPr>
                        <a:t> </a:t>
                      </a:r>
                      <a:r>
                        <a:rPr kumimoji="1" lang="en-CA" sz="1400" b="1" i="0" u="none" strike="noStrike" cap="none" normalizeH="0" baseline="0" dirty="0" smtClean="0">
                          <a:ln>
                            <a:noFill/>
                          </a:ln>
                          <a:solidFill>
                            <a:schemeClr val="tx1"/>
                          </a:solidFill>
                          <a:effectLst/>
                          <a:latin typeface="Arial" charset="0"/>
                        </a:rPr>
                        <a:t>180 days</a:t>
                      </a:r>
                      <a:r>
                        <a:rPr kumimoji="1" lang="en-CA" sz="1400" b="0" i="0" u="none" strike="noStrike" cap="none" normalizeH="0" baseline="0" dirty="0" smtClean="0">
                          <a:ln>
                            <a:noFill/>
                          </a:ln>
                          <a:solidFill>
                            <a:schemeClr val="tx1"/>
                          </a:solidFill>
                          <a:effectLst/>
                          <a:latin typeface="Arial" charset="0"/>
                        </a:rPr>
                        <a:t> if it’s critical habitat on federal lands, or</a:t>
                      </a:r>
                    </a:p>
                    <a:p>
                      <a:pPr marL="0" marR="0" lvl="0" indent="0" algn="l" defTabSz="914400" rtl="0" eaLnBrk="0" fontAlgn="base" latinLnBrk="0" hangingPunct="0">
                        <a:lnSpc>
                          <a:spcPct val="100000"/>
                        </a:lnSpc>
                        <a:spcBef>
                          <a:spcPct val="20000"/>
                        </a:spcBef>
                        <a:spcAft>
                          <a:spcPct val="0"/>
                        </a:spcAft>
                        <a:buClr>
                          <a:srgbClr val="FF0000"/>
                        </a:buClr>
                        <a:buSzPct val="120000"/>
                        <a:buFontTx/>
                        <a:buChar char="•"/>
                        <a:tabLst/>
                      </a:pPr>
                      <a:r>
                        <a:rPr kumimoji="1" lang="en-CA" sz="1400" b="0" i="0" u="none" strike="noStrike" cap="none" normalizeH="0" baseline="0" dirty="0" smtClean="0">
                          <a:ln>
                            <a:noFill/>
                          </a:ln>
                          <a:solidFill>
                            <a:schemeClr val="tx1"/>
                          </a:solidFill>
                          <a:effectLst/>
                          <a:latin typeface="Arial" charset="0"/>
                        </a:rPr>
                        <a:t> No timeline if it’s on private or P/T lands; must report every </a:t>
                      </a:r>
                      <a:r>
                        <a:rPr kumimoji="1" lang="en-CA" sz="1400" b="1" i="0" u="none" strike="noStrike" cap="none" normalizeH="0" baseline="0" dirty="0" smtClean="0">
                          <a:ln>
                            <a:noFill/>
                          </a:ln>
                          <a:solidFill>
                            <a:schemeClr val="tx1"/>
                          </a:solidFill>
                          <a:effectLst/>
                          <a:latin typeface="Arial" charset="0"/>
                        </a:rPr>
                        <a:t>180 days</a:t>
                      </a:r>
                      <a:r>
                        <a:rPr kumimoji="1" lang="en-CA" sz="1400" b="0" i="0" u="none" strike="noStrike" cap="none" normalizeH="0" baseline="0" dirty="0" smtClean="0">
                          <a:ln>
                            <a:noFill/>
                          </a:ln>
                          <a:solidFill>
                            <a:schemeClr val="tx1"/>
                          </a:solidFill>
                          <a:effectLst/>
                          <a:latin typeface="Arial" charset="0"/>
                        </a:rPr>
                        <a:t> on unprotected CH and steps taken to protect </a:t>
                      </a:r>
                      <a:endParaRPr kumimoji="1" lang="en-US" sz="1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936625">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1" i="0" u="none" strike="noStrike" cap="none" normalizeH="0" baseline="0" smtClean="0">
                          <a:ln>
                            <a:noFill/>
                          </a:ln>
                          <a:solidFill>
                            <a:schemeClr val="tx1"/>
                          </a:solidFill>
                          <a:effectLst/>
                          <a:latin typeface="Arial" charset="0"/>
                        </a:rPr>
                        <a:t>Threatened or Extirpated</a:t>
                      </a:r>
                      <a:endParaRPr kumimoji="1" lang="en-US" sz="14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0" i="0" u="none" strike="noStrike" cap="none" normalizeH="0" baseline="0" dirty="0" smtClean="0">
                          <a:ln>
                            <a:noFill/>
                          </a:ln>
                          <a:solidFill>
                            <a:schemeClr val="tx1"/>
                          </a:solidFill>
                          <a:effectLst/>
                          <a:latin typeface="Arial" charset="0"/>
                        </a:rPr>
                        <a:t>Recovery Strategy</a:t>
                      </a:r>
                      <a:endParaRPr kumimoji="1" lang="en-US" sz="1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1" i="0" u="none" strike="noStrike" cap="none" normalizeH="0" baseline="0" smtClean="0">
                          <a:ln>
                            <a:noFill/>
                          </a:ln>
                          <a:solidFill>
                            <a:schemeClr val="tx1"/>
                          </a:solidFill>
                          <a:effectLst/>
                          <a:latin typeface="Arial" charset="0"/>
                        </a:rPr>
                        <a:t>2 years</a:t>
                      </a:r>
                      <a:r>
                        <a:rPr kumimoji="1" lang="en-CA" sz="1400" b="0" i="0" u="none" strike="noStrike" cap="none" normalizeH="0" baseline="0" smtClean="0">
                          <a:ln>
                            <a:noFill/>
                          </a:ln>
                          <a:solidFill>
                            <a:schemeClr val="tx1"/>
                          </a:solidFill>
                          <a:effectLst/>
                          <a:latin typeface="Arial" charset="0"/>
                        </a:rPr>
                        <a:t> to post</a:t>
                      </a:r>
                      <a:endParaRPr kumimoji="1"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0" i="0" u="none" strike="noStrike" cap="none" normalizeH="0" baseline="0" smtClean="0">
                          <a:ln>
                            <a:noFill/>
                          </a:ln>
                          <a:solidFill>
                            <a:schemeClr val="tx1"/>
                          </a:solidFill>
                          <a:effectLst/>
                          <a:latin typeface="Arial" charset="0"/>
                        </a:rPr>
                        <a:t>Defined in each strategy</a:t>
                      </a:r>
                      <a:endParaRPr kumimoji="1"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r>
              <a:tr h="706717">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1" i="0" u="none" strike="noStrike" cap="none" normalizeH="0" baseline="0" smtClean="0">
                          <a:ln>
                            <a:noFill/>
                          </a:ln>
                          <a:solidFill>
                            <a:schemeClr val="tx1"/>
                          </a:solidFill>
                          <a:effectLst/>
                          <a:latin typeface="Arial" charset="0"/>
                        </a:rPr>
                        <a:t>Special Concern </a:t>
                      </a:r>
                      <a:endParaRPr kumimoji="1" lang="en-US" sz="14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0" i="0" u="none" strike="noStrike" cap="none" normalizeH="0" baseline="0" dirty="0" smtClean="0">
                          <a:ln>
                            <a:noFill/>
                          </a:ln>
                          <a:solidFill>
                            <a:schemeClr val="tx1"/>
                          </a:solidFill>
                          <a:effectLst/>
                          <a:latin typeface="Arial" charset="0"/>
                        </a:rPr>
                        <a:t>Management Plan</a:t>
                      </a:r>
                      <a:endParaRPr kumimoji="1" lang="en-US" sz="1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1" i="0" u="none" strike="noStrike" cap="none" normalizeH="0" baseline="0" smtClean="0">
                          <a:ln>
                            <a:noFill/>
                          </a:ln>
                          <a:solidFill>
                            <a:schemeClr val="tx1"/>
                          </a:solidFill>
                          <a:effectLst/>
                          <a:latin typeface="Arial" charset="0"/>
                        </a:rPr>
                        <a:t>3 years</a:t>
                      </a:r>
                      <a:r>
                        <a:rPr kumimoji="1" lang="en-CA" sz="1400" b="0" i="0" u="none" strike="noStrike" cap="none" normalizeH="0" baseline="0" smtClean="0">
                          <a:ln>
                            <a:noFill/>
                          </a:ln>
                          <a:solidFill>
                            <a:schemeClr val="tx1"/>
                          </a:solidFill>
                          <a:effectLst/>
                          <a:latin typeface="Arial" charset="0"/>
                        </a:rPr>
                        <a:t> to post</a:t>
                      </a:r>
                      <a:endParaRPr kumimoji="1"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0" i="0" u="none" strike="noStrike" cap="none" normalizeH="0" baseline="0" smtClean="0">
                          <a:ln>
                            <a:noFill/>
                          </a:ln>
                          <a:solidFill>
                            <a:schemeClr val="tx1"/>
                          </a:solidFill>
                          <a:effectLst/>
                          <a:latin typeface="Arial" charset="0"/>
                        </a:rPr>
                        <a:t>Not applicable</a:t>
                      </a:r>
                      <a:endParaRPr kumimoji="1"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Pct val="120000"/>
                        <a:buFontTx/>
                        <a:buNone/>
                        <a:tabLst/>
                      </a:pPr>
                      <a:r>
                        <a:rPr kumimoji="1" lang="en-CA" sz="1400" b="0" i="0" u="none" strike="noStrike" cap="none" normalizeH="0" baseline="0" dirty="0" smtClean="0">
                          <a:ln>
                            <a:noFill/>
                          </a:ln>
                          <a:solidFill>
                            <a:schemeClr val="tx1"/>
                          </a:solidFill>
                          <a:effectLst/>
                          <a:latin typeface="Arial" charset="0"/>
                        </a:rPr>
                        <a:t>Not applicable</a:t>
                      </a:r>
                      <a:endParaRPr kumimoji="1" lang="en-US" sz="1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755576" y="188640"/>
            <a:ext cx="8229600" cy="1143000"/>
          </a:xfrm>
        </p:spPr>
        <p:txBody>
          <a:bodyPr/>
          <a:lstStyle/>
          <a:p>
            <a:pPr eaLnBrk="1" hangingPunct="1"/>
            <a:r>
              <a:rPr lang="en-CA" dirty="0" smtClean="0"/>
              <a:t>Emergency Measures</a:t>
            </a:r>
            <a:endParaRPr lang="en-US" dirty="0" smtClean="0"/>
          </a:p>
        </p:txBody>
      </p:sp>
      <p:sp>
        <p:nvSpPr>
          <p:cNvPr id="14339" name="Content Placeholder 2"/>
          <p:cNvSpPr>
            <a:spLocks noGrp="1"/>
          </p:cNvSpPr>
          <p:nvPr>
            <p:ph idx="1"/>
          </p:nvPr>
        </p:nvSpPr>
        <p:spPr>
          <a:xfrm>
            <a:off x="755576" y="1412776"/>
            <a:ext cx="8229600" cy="4525963"/>
          </a:xfrm>
        </p:spPr>
        <p:txBody>
          <a:bodyPr/>
          <a:lstStyle/>
          <a:p>
            <a:pPr eaLnBrk="1" hangingPunct="1">
              <a:spcBef>
                <a:spcPct val="15000"/>
              </a:spcBef>
            </a:pPr>
            <a:r>
              <a:rPr lang="en-CA" altLang="zh-TW" sz="2000" b="1" dirty="0" smtClean="0"/>
              <a:t>Emergency Listing: </a:t>
            </a:r>
          </a:p>
          <a:p>
            <a:pPr lvl="1" eaLnBrk="1" hangingPunct="1">
              <a:spcBef>
                <a:spcPct val="15000"/>
              </a:spcBef>
            </a:pPr>
            <a:r>
              <a:rPr lang="en-CA" altLang="zh-TW" dirty="0" smtClean="0"/>
              <a:t>Governor in Council may make an emergency order to list a species under the Act if the Minister forms the opinion that its survival is imminently threatened </a:t>
            </a:r>
          </a:p>
          <a:p>
            <a:pPr lvl="1" eaLnBrk="1" hangingPunct="1">
              <a:spcBef>
                <a:spcPct val="15000"/>
              </a:spcBef>
            </a:pPr>
            <a:r>
              <a:rPr lang="en-CA" altLang="zh-TW" dirty="0" smtClean="0"/>
              <a:t>COSEWIC has proposed to the Minister that three bat species be recommended for emergency listing</a:t>
            </a:r>
          </a:p>
          <a:p>
            <a:pPr lvl="1" eaLnBrk="1" hangingPunct="1">
              <a:spcBef>
                <a:spcPct val="15000"/>
              </a:spcBef>
            </a:pPr>
            <a:endParaRPr lang="en-CA" altLang="zh-TW" dirty="0" smtClean="0"/>
          </a:p>
          <a:p>
            <a:pPr eaLnBrk="1" hangingPunct="1">
              <a:spcBef>
                <a:spcPct val="15000"/>
              </a:spcBef>
            </a:pPr>
            <a:r>
              <a:rPr lang="en-CA" altLang="zh-TW" sz="2000" b="1" dirty="0" smtClean="0">
                <a:ea typeface="新細明體"/>
                <a:cs typeface="新細明體"/>
              </a:rPr>
              <a:t>Emergency Protection Order  </a:t>
            </a:r>
          </a:p>
          <a:p>
            <a:pPr lvl="1" eaLnBrk="1" hangingPunct="1">
              <a:spcBef>
                <a:spcPct val="15000"/>
              </a:spcBef>
            </a:pPr>
            <a:r>
              <a:rPr lang="en-CA" altLang="zh-TW" dirty="0" smtClean="0"/>
              <a:t>Minister must recommend an order to the Governor in Council if he or she is of the opinion</a:t>
            </a:r>
            <a:r>
              <a:rPr lang="en-CA" altLang="zh-TW" b="1" dirty="0" smtClean="0"/>
              <a:t> </a:t>
            </a:r>
            <a:r>
              <a:rPr lang="en-CA" altLang="zh-TW" dirty="0" smtClean="0"/>
              <a:t>that the species faces imminent threats to its survival or recovery.</a:t>
            </a:r>
          </a:p>
          <a:p>
            <a:pPr lvl="1" eaLnBrk="1" hangingPunct="1">
              <a:spcBef>
                <a:spcPct val="15000"/>
              </a:spcBef>
            </a:pPr>
            <a:endParaRPr lang="en-CA" altLang="zh-TW" dirty="0" smtClean="0"/>
          </a:p>
          <a:p>
            <a:pPr eaLnBrk="1" hangingPunct="1"/>
            <a:endParaRPr lang="en-US" dirty="0" smtClean="0"/>
          </a:p>
        </p:txBody>
      </p:sp>
    </p:spTree>
    <p:extLst>
      <p:ext uri="{BB962C8B-B14F-4D97-AF65-F5344CB8AC3E}">
        <p14:creationId xmlns:p14="http://schemas.microsoft.com/office/powerpoint/2010/main" val="4140044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zh-TW" sz="3200" dirty="0" smtClean="0">
                <a:ea typeface="新細明體"/>
                <a:cs typeface="新細明體"/>
              </a:rPr>
              <a:t>Governance</a:t>
            </a:r>
            <a:endParaRPr lang="en-US" altLang="zh-TW" sz="3200" i="1" dirty="0" smtClean="0">
              <a:ea typeface="新細明體"/>
              <a:cs typeface="新細明體"/>
            </a:endParaRPr>
          </a:p>
        </p:txBody>
      </p:sp>
      <p:sp>
        <p:nvSpPr>
          <p:cNvPr id="6147" name="Rectangle 3"/>
          <p:cNvSpPr>
            <a:spLocks noGrp="1" noChangeArrowheads="1"/>
          </p:cNvSpPr>
          <p:nvPr>
            <p:ph sz="half" idx="1"/>
          </p:nvPr>
        </p:nvSpPr>
        <p:spPr>
          <a:xfrm>
            <a:off x="755576" y="1340768"/>
            <a:ext cx="8208912" cy="4679950"/>
          </a:xfrm>
        </p:spPr>
        <p:txBody>
          <a:bodyPr/>
          <a:lstStyle/>
          <a:p>
            <a:pPr eaLnBrk="1" hangingPunct="1">
              <a:buClr>
                <a:srgbClr val="CC3300"/>
              </a:buClr>
            </a:pPr>
            <a:r>
              <a:rPr lang="en-CA" altLang="zh-TW" sz="1800" b="1" dirty="0" smtClean="0">
                <a:ea typeface="新細明體"/>
                <a:cs typeface="新細明體"/>
              </a:rPr>
              <a:t>Environment Canada:</a:t>
            </a:r>
            <a:endParaRPr lang="en-CA" altLang="zh-TW" sz="1800" b="1" dirty="0">
              <a:ea typeface="新細明體"/>
              <a:cs typeface="新細明體"/>
            </a:endParaRPr>
          </a:p>
          <a:p>
            <a:pPr lvl="1" eaLnBrk="1" hangingPunct="1"/>
            <a:r>
              <a:rPr lang="en-CA" altLang="zh-TW" sz="1800" dirty="0">
                <a:ea typeface="新細明體"/>
                <a:cs typeface="新細明體"/>
              </a:rPr>
              <a:t>General administration of the Act and program </a:t>
            </a:r>
          </a:p>
          <a:p>
            <a:pPr lvl="1" eaLnBrk="1" hangingPunct="1"/>
            <a:r>
              <a:rPr lang="en-CA" altLang="zh-TW" sz="1800" dirty="0">
                <a:ea typeface="新細明體"/>
                <a:cs typeface="新細明體"/>
              </a:rPr>
              <a:t>Minister makes recommendations to the Governor in Council (GIC) </a:t>
            </a:r>
            <a:r>
              <a:rPr lang="en-CA" altLang="zh-TW" sz="1800" dirty="0"/>
              <a:t>for listing, emergency orders, and “safety net” orders</a:t>
            </a:r>
            <a:endParaRPr lang="en-CA" altLang="zh-TW" sz="1800" dirty="0">
              <a:ea typeface="新細明體"/>
              <a:cs typeface="新細明體"/>
            </a:endParaRPr>
          </a:p>
          <a:p>
            <a:pPr lvl="1" eaLnBrk="1" hangingPunct="1"/>
            <a:r>
              <a:rPr lang="en-CA" altLang="zh-TW" sz="1800" dirty="0">
                <a:ea typeface="新細明體"/>
                <a:cs typeface="新細明體"/>
              </a:rPr>
              <a:t>Carries out recovery </a:t>
            </a:r>
            <a:r>
              <a:rPr lang="en-CA" altLang="zh-TW" sz="1800" dirty="0" smtClean="0">
                <a:ea typeface="新細明體"/>
                <a:cs typeface="新細明體"/>
              </a:rPr>
              <a:t>planning and protection assessments </a:t>
            </a:r>
            <a:r>
              <a:rPr lang="en-CA" altLang="zh-TW" sz="1800" dirty="0">
                <a:ea typeface="新細明體"/>
                <a:cs typeface="新細明體"/>
              </a:rPr>
              <a:t>for most terrestrial species and all migratory birds under the </a:t>
            </a:r>
            <a:r>
              <a:rPr lang="en-CA" altLang="zh-TW" sz="1800" i="1" dirty="0">
                <a:ea typeface="新細明體"/>
                <a:cs typeface="新細明體"/>
              </a:rPr>
              <a:t>Migratory Birds Convention Act, 1994</a:t>
            </a:r>
          </a:p>
          <a:p>
            <a:pPr eaLnBrk="1" hangingPunct="1"/>
            <a:r>
              <a:rPr lang="en-CA" altLang="zh-TW" sz="1800" b="1" dirty="0" smtClean="0">
                <a:ea typeface="新細明體"/>
                <a:cs typeface="新細明體"/>
              </a:rPr>
              <a:t>Parks </a:t>
            </a:r>
            <a:r>
              <a:rPr lang="en-CA" altLang="zh-TW" sz="1800" b="1" dirty="0">
                <a:ea typeface="新細明體"/>
                <a:cs typeface="新細明體"/>
              </a:rPr>
              <a:t>Canada (PCA):</a:t>
            </a:r>
          </a:p>
          <a:p>
            <a:pPr lvl="1" eaLnBrk="1" hangingPunct="1"/>
            <a:r>
              <a:rPr lang="en-CA" altLang="zh-TW" sz="1800" dirty="0">
                <a:ea typeface="新細明體"/>
                <a:cs typeface="新細明體"/>
              </a:rPr>
              <a:t>Responsible for all species that </a:t>
            </a:r>
            <a:r>
              <a:rPr lang="en-CA" altLang="zh-TW" sz="1800" dirty="0" smtClean="0">
                <a:ea typeface="新細明體"/>
                <a:cs typeface="新細明體"/>
              </a:rPr>
              <a:t>occur primarily on </a:t>
            </a:r>
            <a:r>
              <a:rPr lang="en-CA" altLang="zh-TW" sz="1800" dirty="0">
                <a:ea typeface="新細明體"/>
                <a:cs typeface="新細明體"/>
              </a:rPr>
              <a:t>lands </a:t>
            </a:r>
            <a:r>
              <a:rPr lang="en-CA" altLang="zh-TW" sz="1800" dirty="0" smtClean="0">
                <a:ea typeface="新細明體"/>
                <a:cs typeface="新細明體"/>
              </a:rPr>
              <a:t>they administer</a:t>
            </a:r>
            <a:endParaRPr lang="en-CA" altLang="zh-TW" sz="1800" i="1" dirty="0">
              <a:ea typeface="新細明體"/>
              <a:cs typeface="新細明體"/>
            </a:endParaRPr>
          </a:p>
          <a:p>
            <a:pPr eaLnBrk="1" hangingPunct="1"/>
            <a:r>
              <a:rPr lang="en-CA" altLang="zh-TW" sz="1800" b="1" dirty="0">
                <a:ea typeface="新細明體"/>
                <a:cs typeface="新細明體"/>
              </a:rPr>
              <a:t>Fisheries and Oceans Canada (DFO):</a:t>
            </a:r>
          </a:p>
          <a:p>
            <a:pPr lvl="1" eaLnBrk="1" hangingPunct="1"/>
            <a:r>
              <a:rPr lang="en-CA" altLang="zh-TW" sz="1800" dirty="0">
                <a:ea typeface="新細明體"/>
                <a:cs typeface="新細明體"/>
              </a:rPr>
              <a:t>Responsible for aquatic species </a:t>
            </a:r>
          </a:p>
          <a:p>
            <a:pPr eaLnBrk="1" hangingPunct="1"/>
            <a:endParaRPr lang="en-CA" altLang="zh-TW" sz="1800" dirty="0">
              <a:ea typeface="新細明體"/>
              <a:cs typeface="新細明體"/>
            </a:endParaRPr>
          </a:p>
          <a:p>
            <a:pPr marL="287338" lvl="1">
              <a:lnSpc>
                <a:spcPct val="90000"/>
              </a:lnSpc>
              <a:buClr>
                <a:srgbClr val="FF0000"/>
              </a:buClr>
              <a:buSzPct val="120000"/>
              <a:buFontTx/>
              <a:buChar char="•"/>
            </a:pPr>
            <a:r>
              <a:rPr lang="en-CA" altLang="zh-TW" sz="1800" b="1" dirty="0" smtClean="0">
                <a:ea typeface="新細明體"/>
                <a:cs typeface="新細明體"/>
              </a:rPr>
              <a:t>Provinces </a:t>
            </a:r>
            <a:r>
              <a:rPr lang="en-CA" altLang="zh-TW" sz="1800" b="1" dirty="0">
                <a:ea typeface="新細明體"/>
                <a:cs typeface="新細明體"/>
              </a:rPr>
              <a:t>and Territories: </a:t>
            </a:r>
            <a:r>
              <a:rPr lang="en-CA" altLang="zh-TW" sz="1800" dirty="0" smtClean="0">
                <a:ea typeface="新細明體"/>
                <a:cs typeface="新細明體"/>
              </a:rPr>
              <a:t>all (except for Alberta and BC) have species </a:t>
            </a:r>
            <a:r>
              <a:rPr lang="en-CA" altLang="zh-TW" sz="1800" dirty="0">
                <a:ea typeface="新細明體"/>
                <a:cs typeface="新細明體"/>
              </a:rPr>
              <a:t>at risk legislation. </a:t>
            </a:r>
            <a:r>
              <a:rPr lang="en-CA" altLang="zh-TW" sz="1800" dirty="0" smtClean="0">
                <a:ea typeface="新細明體"/>
                <a:cs typeface="新細明體"/>
              </a:rPr>
              <a:t>Provinces have ‘first line’ responsibilities </a:t>
            </a:r>
            <a:r>
              <a:rPr lang="en-CA" altLang="zh-TW" sz="1800" dirty="0">
                <a:ea typeface="新細明體"/>
                <a:cs typeface="新細明體"/>
              </a:rPr>
              <a:t>for terrestrial species and protection on their lands and private lands.</a:t>
            </a:r>
          </a:p>
          <a:p>
            <a:pPr eaLnBrk="1" hangingPunct="1"/>
            <a:endParaRPr lang="en-US" altLang="zh-TW" sz="2000" i="1" u="sng" dirty="0" smtClean="0">
              <a:ea typeface="新細明體"/>
              <a:cs typeface="新細明體"/>
            </a:endParaRPr>
          </a:p>
        </p:txBody>
      </p:sp>
    </p:spTree>
    <p:extLst>
      <p:ext uri="{BB962C8B-B14F-4D97-AF65-F5344CB8AC3E}">
        <p14:creationId xmlns:p14="http://schemas.microsoft.com/office/powerpoint/2010/main" val="1596896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820472" cy="1143000"/>
          </a:xfrm>
        </p:spPr>
        <p:txBody>
          <a:bodyPr/>
          <a:lstStyle/>
          <a:p>
            <a:r>
              <a:rPr lang="en-US" dirty="0" smtClean="0"/>
              <a:t>Trans-boundary Ecosystems &amp; Species</a:t>
            </a:r>
            <a:endParaRPr lang="en-US" dirty="0"/>
          </a:p>
        </p:txBody>
      </p:sp>
      <p:sp>
        <p:nvSpPr>
          <p:cNvPr id="3" name="Content Placeholder 2"/>
          <p:cNvSpPr>
            <a:spLocks noGrp="1"/>
          </p:cNvSpPr>
          <p:nvPr>
            <p:ph idx="1"/>
          </p:nvPr>
        </p:nvSpPr>
        <p:spPr>
          <a:xfrm>
            <a:off x="683568" y="1495325"/>
            <a:ext cx="8229600" cy="4525963"/>
          </a:xfrm>
        </p:spPr>
        <p:txBody>
          <a:bodyPr/>
          <a:lstStyle/>
          <a:p>
            <a:pPr>
              <a:lnSpc>
                <a:spcPct val="80000"/>
              </a:lnSpc>
            </a:pPr>
            <a:r>
              <a:rPr lang="en-CA" sz="2800" dirty="0" smtClean="0"/>
              <a:t>Priority Ecosystems:</a:t>
            </a:r>
          </a:p>
          <a:p>
            <a:pPr lvl="1">
              <a:lnSpc>
                <a:spcPct val="80000"/>
              </a:lnSpc>
            </a:pPr>
            <a:r>
              <a:rPr lang="en-CA" sz="2400" dirty="0" smtClean="0"/>
              <a:t>Fraser-Puget Lowlands</a:t>
            </a:r>
          </a:p>
          <a:p>
            <a:pPr lvl="1">
              <a:lnSpc>
                <a:spcPct val="80000"/>
              </a:lnSpc>
            </a:pPr>
            <a:r>
              <a:rPr lang="en-CA" sz="2400" dirty="0" smtClean="0"/>
              <a:t>Garry Oak and related ecosystems</a:t>
            </a:r>
          </a:p>
          <a:p>
            <a:pPr>
              <a:lnSpc>
                <a:spcPct val="80000"/>
              </a:lnSpc>
            </a:pPr>
            <a:r>
              <a:rPr lang="en-CA" sz="2800" dirty="0" smtClean="0"/>
              <a:t>Priority species within NPLCC area:</a:t>
            </a:r>
          </a:p>
          <a:p>
            <a:pPr lvl="1">
              <a:lnSpc>
                <a:spcPct val="80000"/>
              </a:lnSpc>
            </a:pPr>
            <a:r>
              <a:rPr lang="en-CA" sz="2400" dirty="0" smtClean="0"/>
              <a:t>Marbled </a:t>
            </a:r>
            <a:r>
              <a:rPr lang="en-CA" sz="2400" dirty="0" err="1" smtClean="0"/>
              <a:t>Murrelet</a:t>
            </a:r>
            <a:endParaRPr lang="en-CA" sz="2400" dirty="0" smtClean="0"/>
          </a:p>
          <a:p>
            <a:pPr lvl="1">
              <a:lnSpc>
                <a:spcPct val="80000"/>
              </a:lnSpc>
            </a:pPr>
            <a:r>
              <a:rPr lang="en-CA" sz="2400" dirty="0" smtClean="0"/>
              <a:t>Northern Goshawk</a:t>
            </a:r>
          </a:p>
          <a:p>
            <a:pPr lvl="1">
              <a:lnSpc>
                <a:spcPct val="80000"/>
              </a:lnSpc>
            </a:pPr>
            <a:r>
              <a:rPr lang="en-CA" sz="2400" dirty="0" smtClean="0"/>
              <a:t>Oregon spotted Frog</a:t>
            </a:r>
          </a:p>
          <a:p>
            <a:pPr lvl="1">
              <a:lnSpc>
                <a:spcPct val="80000"/>
              </a:lnSpc>
            </a:pPr>
            <a:r>
              <a:rPr lang="en-CA" sz="2400" dirty="0" smtClean="0"/>
              <a:t>Oregon Forest Snail</a:t>
            </a:r>
          </a:p>
          <a:p>
            <a:pPr lvl="1">
              <a:lnSpc>
                <a:spcPct val="80000"/>
              </a:lnSpc>
            </a:pPr>
            <a:r>
              <a:rPr lang="en-CA" sz="2400" dirty="0" smtClean="0"/>
              <a:t>Pacific Water </a:t>
            </a:r>
            <a:r>
              <a:rPr lang="en-CA" sz="2400" dirty="0" smtClean="0"/>
              <a:t>Shrew</a:t>
            </a:r>
            <a:endParaRPr lang="en-CA" sz="2400" dirty="0" smtClean="0"/>
          </a:p>
          <a:p>
            <a:pPr marL="477837" lvl="1" indent="0">
              <a:lnSpc>
                <a:spcPct val="80000"/>
              </a:lnSpc>
              <a:buNone/>
            </a:pPr>
            <a:endParaRPr lang="en-CA" sz="2400" dirty="0" smtClean="0"/>
          </a:p>
          <a:p>
            <a:pPr lvl="1">
              <a:lnSpc>
                <a:spcPct val="80000"/>
              </a:lnSpc>
            </a:pPr>
            <a:endParaRPr lang="en-CA" sz="2800" dirty="0" smtClean="0"/>
          </a:p>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endParaRPr lang="en-CA" altLang="zh-TW" sz="1800" dirty="0" smtClean="0">
              <a:ea typeface="新細明體"/>
              <a:cs typeface="新細明體"/>
            </a:endParaRPr>
          </a:p>
          <a:p>
            <a:endParaRPr lang="en-US" dirty="0"/>
          </a:p>
        </p:txBody>
      </p:sp>
    </p:spTree>
    <p:extLst>
      <p:ext uri="{BB962C8B-B14F-4D97-AF65-F5344CB8AC3E}">
        <p14:creationId xmlns:p14="http://schemas.microsoft.com/office/powerpoint/2010/main" val="2736788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820472" cy="1143000"/>
          </a:xfrm>
        </p:spPr>
        <p:txBody>
          <a:bodyPr/>
          <a:lstStyle/>
          <a:p>
            <a:r>
              <a:rPr lang="en-US" dirty="0" smtClean="0"/>
              <a:t>Marbled </a:t>
            </a:r>
            <a:r>
              <a:rPr lang="en-US" dirty="0" err="1" smtClean="0"/>
              <a:t>Murrelet</a:t>
            </a:r>
            <a:r>
              <a:rPr lang="en-US" dirty="0" smtClean="0"/>
              <a:t> – G3 Threatened</a:t>
            </a:r>
            <a:endParaRPr lang="en-US" dirty="0"/>
          </a:p>
        </p:txBody>
      </p:sp>
      <p:sp>
        <p:nvSpPr>
          <p:cNvPr id="3" name="Content Placeholder 2"/>
          <p:cNvSpPr>
            <a:spLocks noGrp="1"/>
          </p:cNvSpPr>
          <p:nvPr>
            <p:ph idx="1"/>
          </p:nvPr>
        </p:nvSpPr>
        <p:spPr>
          <a:xfrm>
            <a:off x="683568" y="1495325"/>
            <a:ext cx="8229600" cy="4525963"/>
          </a:xfrm>
        </p:spPr>
        <p:txBody>
          <a:bodyPr/>
          <a:lstStyle/>
          <a:p>
            <a:pPr marL="477837" lvl="1" indent="0">
              <a:lnSpc>
                <a:spcPct val="80000"/>
              </a:lnSpc>
              <a:buNone/>
            </a:pPr>
            <a:endParaRPr lang="en-CA" sz="2400" dirty="0" smtClean="0"/>
          </a:p>
          <a:p>
            <a:pPr lvl="1">
              <a:lnSpc>
                <a:spcPct val="80000"/>
              </a:lnSpc>
            </a:pPr>
            <a:endParaRPr lang="en-CA" sz="2800" dirty="0" smtClean="0"/>
          </a:p>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endParaRPr lang="en-CA" altLang="zh-TW" sz="1800" dirty="0" smtClean="0">
              <a:ea typeface="新細明體"/>
              <a:cs typeface="新細明體"/>
            </a:endParaRP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196752"/>
            <a:ext cx="4229100" cy="521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6660" y="2708920"/>
            <a:ext cx="4351844" cy="2811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2030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820472" cy="1143000"/>
          </a:xfrm>
        </p:spPr>
        <p:txBody>
          <a:bodyPr/>
          <a:lstStyle/>
          <a:p>
            <a:r>
              <a:rPr lang="en-US" dirty="0" smtClean="0"/>
              <a:t>Northern Goshawk – G2 Threatened</a:t>
            </a:r>
            <a:endParaRPr lang="en-US" dirty="0"/>
          </a:p>
        </p:txBody>
      </p:sp>
      <p:sp>
        <p:nvSpPr>
          <p:cNvPr id="3" name="Content Placeholder 2"/>
          <p:cNvSpPr>
            <a:spLocks noGrp="1"/>
          </p:cNvSpPr>
          <p:nvPr>
            <p:ph idx="1"/>
          </p:nvPr>
        </p:nvSpPr>
        <p:spPr>
          <a:xfrm>
            <a:off x="683568" y="1495325"/>
            <a:ext cx="3757061" cy="4525963"/>
          </a:xfrm>
        </p:spPr>
        <p:txBody>
          <a:bodyPr/>
          <a:lstStyle/>
          <a:p>
            <a:pPr marL="477837" lvl="1" indent="0">
              <a:lnSpc>
                <a:spcPct val="80000"/>
              </a:lnSpc>
              <a:buNone/>
            </a:pPr>
            <a:endParaRPr lang="en-CA" sz="2400" dirty="0" smtClean="0"/>
          </a:p>
          <a:p>
            <a:pPr>
              <a:lnSpc>
                <a:spcPct val="80000"/>
              </a:lnSpc>
            </a:pPr>
            <a:r>
              <a:rPr lang="en-CA" sz="2800" dirty="0" smtClean="0"/>
              <a:t>Recovery strategy led by Parks Canada</a:t>
            </a:r>
          </a:p>
          <a:p>
            <a:pPr>
              <a:lnSpc>
                <a:spcPct val="80000"/>
              </a:lnSpc>
            </a:pPr>
            <a:r>
              <a:rPr lang="en-CA" sz="2800" dirty="0" smtClean="0"/>
              <a:t>Posting anticipated this year.</a:t>
            </a:r>
          </a:p>
          <a:p>
            <a:pPr>
              <a:lnSpc>
                <a:spcPct val="80000"/>
              </a:lnSpc>
            </a:pPr>
            <a:r>
              <a:rPr lang="en-CA" sz="2800" dirty="0" smtClean="0"/>
              <a:t>CWS will lead on implementation and further planning</a:t>
            </a:r>
          </a:p>
          <a:p>
            <a:pPr lvl="1">
              <a:lnSpc>
                <a:spcPct val="80000"/>
              </a:lnSpc>
            </a:pPr>
            <a:endParaRPr lang="en-CA" sz="2800" dirty="0" smtClean="0"/>
          </a:p>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endParaRPr lang="en-CA" altLang="zh-TW" sz="1800" dirty="0" smtClean="0">
              <a:ea typeface="新細明體"/>
              <a:cs typeface="新細明體"/>
            </a:endParaRP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629" y="1326792"/>
            <a:ext cx="4523859" cy="548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5065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820472" cy="1143000"/>
          </a:xfrm>
        </p:spPr>
        <p:txBody>
          <a:bodyPr/>
          <a:lstStyle/>
          <a:p>
            <a:r>
              <a:rPr lang="en-US" dirty="0" smtClean="0"/>
              <a:t>Oregon Spotted Frog – G2 Endangered</a:t>
            </a:r>
            <a:endParaRPr lang="en-US" dirty="0"/>
          </a:p>
        </p:txBody>
      </p:sp>
      <p:sp>
        <p:nvSpPr>
          <p:cNvPr id="3" name="Content Placeholder 2"/>
          <p:cNvSpPr>
            <a:spLocks noGrp="1"/>
          </p:cNvSpPr>
          <p:nvPr>
            <p:ph idx="1"/>
          </p:nvPr>
        </p:nvSpPr>
        <p:spPr>
          <a:xfrm>
            <a:off x="683568" y="1495325"/>
            <a:ext cx="8229600" cy="4525963"/>
          </a:xfrm>
        </p:spPr>
        <p:txBody>
          <a:bodyPr/>
          <a:lstStyle/>
          <a:p>
            <a:pPr>
              <a:lnSpc>
                <a:spcPct val="80000"/>
              </a:lnSpc>
            </a:pPr>
            <a:endParaRPr lang="en-CA" sz="2400" dirty="0" smtClean="0"/>
          </a:p>
          <a:p>
            <a:pPr lvl="1">
              <a:lnSpc>
                <a:spcPct val="80000"/>
              </a:lnSpc>
            </a:pPr>
            <a:endParaRPr lang="en-CA" sz="2800" dirty="0" smtClean="0"/>
          </a:p>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endParaRPr lang="en-CA" altLang="zh-TW" sz="1800" dirty="0" smtClean="0">
              <a:ea typeface="新細明體"/>
              <a:cs typeface="新細明體"/>
            </a:endParaRPr>
          </a:p>
          <a:p>
            <a:endParaRPr lang="en-US" dirty="0"/>
          </a:p>
        </p:txBody>
      </p:sp>
      <p:pic>
        <p:nvPicPr>
          <p:cNvPr id="4" name="Picture 3"/>
          <p:cNvPicPr/>
          <p:nvPr/>
        </p:nvPicPr>
        <p:blipFill>
          <a:blip r:embed="rId3" cstate="print"/>
          <a:srcRect/>
          <a:stretch>
            <a:fillRect/>
          </a:stretch>
        </p:blipFill>
        <p:spPr bwMode="auto">
          <a:xfrm>
            <a:off x="6801941" y="1628800"/>
            <a:ext cx="2306563" cy="4846687"/>
          </a:xfrm>
          <a:prstGeom prst="rect">
            <a:avLst/>
          </a:prstGeom>
          <a:noFill/>
          <a:ln w="9525">
            <a:noFill/>
            <a:miter lim="800000"/>
            <a:headEnd/>
            <a:tailEnd/>
          </a:ln>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556792"/>
            <a:ext cx="6618313" cy="3862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9970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820472" cy="1143000"/>
          </a:xfrm>
        </p:spPr>
        <p:txBody>
          <a:bodyPr/>
          <a:lstStyle/>
          <a:p>
            <a:r>
              <a:rPr lang="en-US" dirty="0" smtClean="0"/>
              <a:t>Pacific Water Shrew – G4 Endangered</a:t>
            </a:r>
            <a:endParaRPr lang="en-US" dirty="0"/>
          </a:p>
        </p:txBody>
      </p:sp>
      <p:sp>
        <p:nvSpPr>
          <p:cNvPr id="3" name="Content Placeholder 2"/>
          <p:cNvSpPr>
            <a:spLocks noGrp="1"/>
          </p:cNvSpPr>
          <p:nvPr>
            <p:ph idx="1"/>
          </p:nvPr>
        </p:nvSpPr>
        <p:spPr>
          <a:xfrm>
            <a:off x="683568" y="1495325"/>
            <a:ext cx="8229600" cy="4525963"/>
          </a:xfrm>
        </p:spPr>
        <p:txBody>
          <a:bodyPr/>
          <a:lstStyle/>
          <a:p>
            <a:pPr marL="477837" lvl="1" indent="0">
              <a:lnSpc>
                <a:spcPct val="80000"/>
              </a:lnSpc>
              <a:buNone/>
            </a:pPr>
            <a:endParaRPr lang="en-CA" sz="2400" dirty="0" smtClean="0"/>
          </a:p>
          <a:p>
            <a:pPr lvl="1">
              <a:lnSpc>
                <a:spcPct val="80000"/>
              </a:lnSpc>
            </a:pPr>
            <a:endParaRPr lang="en-CA" sz="2800" dirty="0" smtClean="0"/>
          </a:p>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endParaRPr lang="en-CA" altLang="zh-TW" sz="1800" dirty="0" smtClean="0">
              <a:ea typeface="新細明體"/>
              <a:cs typeface="新細明體"/>
            </a:endParaRPr>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374791"/>
            <a:ext cx="6843289" cy="4733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6117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497069" cy="1143000"/>
          </a:xfrm>
        </p:spPr>
        <p:txBody>
          <a:bodyPr/>
          <a:lstStyle/>
          <a:p>
            <a:r>
              <a:rPr lang="en-US" dirty="0" smtClean="0"/>
              <a:t>Engagement with LCC’s</a:t>
            </a:r>
            <a:endParaRPr lang="en-US" dirty="0"/>
          </a:p>
        </p:txBody>
      </p:sp>
      <p:sp>
        <p:nvSpPr>
          <p:cNvPr id="3" name="Content Placeholder 2"/>
          <p:cNvSpPr>
            <a:spLocks noGrp="1"/>
          </p:cNvSpPr>
          <p:nvPr>
            <p:ph idx="1"/>
          </p:nvPr>
        </p:nvSpPr>
        <p:spPr>
          <a:xfrm>
            <a:off x="683568" y="1495325"/>
            <a:ext cx="8229600" cy="4525963"/>
          </a:xfrm>
        </p:spPr>
        <p:txBody>
          <a:bodyPr/>
          <a:lstStyle/>
          <a:p>
            <a:pPr>
              <a:lnSpc>
                <a:spcPct val="80000"/>
              </a:lnSpc>
            </a:pPr>
            <a:r>
              <a:rPr lang="en-CA" dirty="0" smtClean="0"/>
              <a:t>Long-standing engagement with US partners through NAWCC Canada Council and the Joint Venture system</a:t>
            </a:r>
          </a:p>
          <a:p>
            <a:pPr lvl="1">
              <a:lnSpc>
                <a:spcPct val="80000"/>
              </a:lnSpc>
            </a:pPr>
            <a:r>
              <a:rPr lang="en-CA" dirty="0" smtClean="0"/>
              <a:t>Pacific Birds Habitat Joint Venture is the only formally ‘international’ joint venture</a:t>
            </a:r>
          </a:p>
          <a:p>
            <a:pPr lvl="1">
              <a:lnSpc>
                <a:spcPct val="80000"/>
              </a:lnSpc>
            </a:pPr>
            <a:r>
              <a:rPr lang="en-CA" dirty="0" smtClean="0"/>
              <a:t>Flyway technical committees and NAWMP Science Support Team</a:t>
            </a:r>
          </a:p>
          <a:p>
            <a:pPr>
              <a:lnSpc>
                <a:spcPct val="80000"/>
              </a:lnSpc>
            </a:pPr>
            <a:r>
              <a:rPr lang="en-CA" dirty="0" smtClean="0"/>
              <a:t>CWS represented on North Pacific and Great Northern LCC steering committees</a:t>
            </a:r>
          </a:p>
          <a:p>
            <a:pPr lvl="1">
              <a:lnSpc>
                <a:spcPct val="80000"/>
              </a:lnSpc>
            </a:pPr>
            <a:r>
              <a:rPr lang="en-CA" dirty="0" smtClean="0"/>
              <a:t>CWS has participated on science and funding review committees</a:t>
            </a:r>
          </a:p>
          <a:p>
            <a:pPr lvl="1">
              <a:lnSpc>
                <a:spcPct val="80000"/>
              </a:lnSpc>
            </a:pPr>
            <a:r>
              <a:rPr lang="en-CA" dirty="0" smtClean="0"/>
              <a:t>JV partners have apply to LCC’s for funding</a:t>
            </a:r>
          </a:p>
          <a:p>
            <a:pPr lvl="1">
              <a:lnSpc>
                <a:spcPct val="80000"/>
              </a:lnSpc>
            </a:pPr>
            <a:r>
              <a:rPr lang="en-CA" dirty="0" smtClean="0"/>
              <a:t>Staff and partners participate in WebEx learning events</a:t>
            </a:r>
          </a:p>
          <a:p>
            <a:pPr>
              <a:lnSpc>
                <a:spcPct val="80000"/>
              </a:lnSpc>
            </a:pPr>
            <a:r>
              <a:rPr lang="en-CA" dirty="0" smtClean="0"/>
              <a:t>LCC’s have helped to facilitate agency level contacts for science and monitoring collaborations</a:t>
            </a:r>
          </a:p>
          <a:p>
            <a:pPr lvl="1">
              <a:lnSpc>
                <a:spcPct val="80000"/>
              </a:lnSpc>
            </a:pPr>
            <a:r>
              <a:rPr lang="en-CA" dirty="0" smtClean="0"/>
              <a:t>E.g. Marbled </a:t>
            </a:r>
            <a:r>
              <a:rPr lang="en-CA" dirty="0" err="1" smtClean="0"/>
              <a:t>Murrelet</a:t>
            </a:r>
            <a:r>
              <a:rPr lang="en-CA" dirty="0" smtClean="0"/>
              <a:t> monitoring and critical habitat mapping approaches.</a:t>
            </a:r>
          </a:p>
          <a:p>
            <a:pPr>
              <a:lnSpc>
                <a:spcPct val="80000"/>
              </a:lnSpc>
            </a:pPr>
            <a:endParaRPr lang="en-CA" dirty="0" smtClean="0"/>
          </a:p>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endParaRPr lang="en-CA" altLang="zh-TW" sz="1800" dirty="0" smtClean="0">
              <a:ea typeface="新細明體"/>
              <a:cs typeface="新細明體"/>
            </a:endParaRPr>
          </a:p>
          <a:p>
            <a:endParaRPr lang="en-US" dirty="0"/>
          </a:p>
        </p:txBody>
      </p:sp>
    </p:spTree>
    <p:extLst>
      <p:ext uri="{BB962C8B-B14F-4D97-AF65-F5344CB8AC3E}">
        <p14:creationId xmlns:p14="http://schemas.microsoft.com/office/powerpoint/2010/main" val="836458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7848872" cy="1143000"/>
          </a:xfrm>
        </p:spPr>
        <p:txBody>
          <a:bodyPr/>
          <a:lstStyle/>
          <a:p>
            <a:r>
              <a:rPr lang="en-US" dirty="0" smtClean="0"/>
              <a:t>Barriers to greater engagement</a:t>
            </a:r>
            <a:endParaRPr lang="en-US" dirty="0"/>
          </a:p>
        </p:txBody>
      </p:sp>
      <p:sp>
        <p:nvSpPr>
          <p:cNvPr id="3" name="Content Placeholder 2"/>
          <p:cNvSpPr>
            <a:spLocks noGrp="1"/>
          </p:cNvSpPr>
          <p:nvPr>
            <p:ph idx="1"/>
          </p:nvPr>
        </p:nvSpPr>
        <p:spPr>
          <a:xfrm>
            <a:off x="683568" y="1495325"/>
            <a:ext cx="8229600" cy="3085803"/>
          </a:xfrm>
        </p:spPr>
        <p:txBody>
          <a:bodyPr/>
          <a:lstStyle/>
          <a:p>
            <a:pPr>
              <a:lnSpc>
                <a:spcPct val="80000"/>
              </a:lnSpc>
            </a:pPr>
            <a:r>
              <a:rPr lang="en-US" dirty="0"/>
              <a:t>Jurisdictional </a:t>
            </a:r>
            <a:r>
              <a:rPr lang="en-US" dirty="0" smtClean="0"/>
              <a:t>responsibilities and Mandate</a:t>
            </a:r>
            <a:endParaRPr lang="en-US" dirty="0"/>
          </a:p>
          <a:p>
            <a:pPr lvl="1">
              <a:lnSpc>
                <a:spcPct val="80000"/>
              </a:lnSpc>
            </a:pPr>
            <a:r>
              <a:rPr lang="en-US" dirty="0"/>
              <a:t>DFO leads on most oceans issues</a:t>
            </a:r>
          </a:p>
          <a:p>
            <a:pPr lvl="1">
              <a:lnSpc>
                <a:spcPct val="80000"/>
              </a:lnSpc>
            </a:pPr>
            <a:r>
              <a:rPr lang="en-US" dirty="0"/>
              <a:t>BC leads on most land use and resource management issues</a:t>
            </a:r>
          </a:p>
          <a:p>
            <a:pPr>
              <a:lnSpc>
                <a:spcPct val="80000"/>
              </a:lnSpc>
            </a:pPr>
            <a:r>
              <a:rPr lang="en-CA" dirty="0" smtClean="0"/>
              <a:t>Different priorities</a:t>
            </a:r>
          </a:p>
          <a:p>
            <a:pPr lvl="1">
              <a:lnSpc>
                <a:spcPct val="80000"/>
              </a:lnSpc>
            </a:pPr>
            <a:r>
              <a:rPr lang="en-US" dirty="0" smtClean="0"/>
              <a:t>e.g. Limited </a:t>
            </a:r>
            <a:r>
              <a:rPr lang="en-US" dirty="0"/>
              <a:t>overlap in focal wildlife species</a:t>
            </a:r>
          </a:p>
          <a:p>
            <a:pPr lvl="1">
              <a:lnSpc>
                <a:spcPct val="80000"/>
              </a:lnSpc>
            </a:pPr>
            <a:r>
              <a:rPr lang="en-US" dirty="0" smtClean="0"/>
              <a:t>e.g</a:t>
            </a:r>
            <a:r>
              <a:rPr lang="en-US" dirty="0"/>
              <a:t>. of 5 NPLCC S-</a:t>
            </a:r>
            <a:r>
              <a:rPr lang="en-US" dirty="0" err="1"/>
              <a:t>Tek</a:t>
            </a:r>
            <a:r>
              <a:rPr lang="en-US" dirty="0"/>
              <a:t> ‘Topics’ only 2 have direct linkages to our regular work </a:t>
            </a:r>
            <a:endParaRPr lang="en-CA" dirty="0" smtClean="0"/>
          </a:p>
          <a:p>
            <a:pPr>
              <a:lnSpc>
                <a:spcPct val="80000"/>
              </a:lnSpc>
            </a:pPr>
            <a:r>
              <a:rPr lang="en-CA" dirty="0" smtClean="0"/>
              <a:t>Divergent scales of investment and capacity</a:t>
            </a:r>
          </a:p>
          <a:p>
            <a:pPr>
              <a:lnSpc>
                <a:spcPct val="80000"/>
              </a:lnSpc>
            </a:pPr>
            <a:r>
              <a:rPr lang="en-CA" dirty="0" smtClean="0"/>
              <a:t>International </a:t>
            </a:r>
            <a:r>
              <a:rPr lang="en-CA" dirty="0"/>
              <a:t>travel </a:t>
            </a:r>
            <a:r>
              <a:rPr lang="en-CA" dirty="0" smtClean="0"/>
              <a:t>challenges</a:t>
            </a:r>
          </a:p>
          <a:p>
            <a:pPr marL="287338" lvl="1">
              <a:lnSpc>
                <a:spcPct val="90000"/>
              </a:lnSpc>
              <a:buClr>
                <a:srgbClr val="FF0000"/>
              </a:buClr>
              <a:buSzPct val="120000"/>
              <a:buFontTx/>
              <a:buChar char="•"/>
            </a:pPr>
            <a:r>
              <a:rPr lang="en-CA" altLang="zh-TW" sz="2400" dirty="0" smtClean="0">
                <a:ea typeface="新細明體"/>
                <a:cs typeface="新細明體"/>
              </a:rPr>
              <a:t>LCC’s low profile in the </a:t>
            </a:r>
            <a:r>
              <a:rPr lang="en-CA" altLang="zh-TW" sz="2400" dirty="0" err="1" smtClean="0">
                <a:ea typeface="新細明體"/>
                <a:cs typeface="新細明體"/>
              </a:rPr>
              <a:t>RoC</a:t>
            </a:r>
            <a:endParaRPr lang="en-CA" altLang="zh-TW" sz="2400" dirty="0" smtClean="0">
              <a:ea typeface="新細明體"/>
              <a:cs typeface="新細明體"/>
            </a:endParaRPr>
          </a:p>
          <a:p>
            <a:pPr marL="822325" lvl="2" indent="-342900">
              <a:lnSpc>
                <a:spcPct val="90000"/>
              </a:lnSpc>
              <a:buClr>
                <a:srgbClr val="FF0000"/>
              </a:buClr>
              <a:buSzPct val="120000"/>
              <a:buFont typeface="Wingdings" panose="05000000000000000000" pitchFamily="2" charset="2"/>
              <a:buChar char="§"/>
            </a:pPr>
            <a:r>
              <a:rPr lang="en-CA" altLang="zh-TW" sz="2200" dirty="0" smtClean="0">
                <a:ea typeface="新細明體"/>
                <a:cs typeface="新細明體"/>
              </a:rPr>
              <a:t>Other EC regions not engaged</a:t>
            </a:r>
          </a:p>
          <a:p>
            <a:pPr marL="822325" lvl="2" indent="-342900">
              <a:lnSpc>
                <a:spcPct val="90000"/>
              </a:lnSpc>
              <a:buClr>
                <a:srgbClr val="FF0000"/>
              </a:buClr>
              <a:buSzPct val="120000"/>
              <a:buFont typeface="Wingdings" panose="05000000000000000000" pitchFamily="2" charset="2"/>
              <a:buChar char="§"/>
            </a:pPr>
            <a:r>
              <a:rPr lang="en-CA" altLang="zh-TW" sz="2200" dirty="0" smtClean="0">
                <a:ea typeface="新細明體"/>
                <a:cs typeface="新細明體"/>
              </a:rPr>
              <a:t>Only 5/22 LCC’s transboundary</a:t>
            </a:r>
          </a:p>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4109664"/>
            <a:ext cx="3062484" cy="219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090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S:\PhotoBank\AlaksenReifel\Alaksen NWA and George C Reifel MBS (c)BHammond_EC-CW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4509120"/>
            <a:ext cx="5877074" cy="1750617"/>
          </a:xfrm>
          <a:prstGeom prst="rect">
            <a:avLst/>
          </a:prstGeom>
          <a:noFill/>
          <a:extLst>
            <a:ext uri="{909E8E84-426E-40DD-AFC4-6F175D3DCCD1}">
              <a14:hiddenFill xmlns:a14="http://schemas.microsoft.com/office/drawing/2010/main">
                <a:solidFill>
                  <a:srgbClr val="FFFFFF"/>
                </a:solidFill>
              </a14:hiddenFill>
            </a:ext>
          </a:extLst>
        </p:spPr>
      </p:pic>
      <p:sp>
        <p:nvSpPr>
          <p:cNvPr id="29698" name="Rectangle 2"/>
          <p:cNvSpPr>
            <a:spLocks noGrp="1" noChangeArrowheads="1"/>
          </p:cNvSpPr>
          <p:nvPr>
            <p:ph type="title"/>
          </p:nvPr>
        </p:nvSpPr>
        <p:spPr>
          <a:xfrm>
            <a:off x="755576" y="188640"/>
            <a:ext cx="8229600" cy="1143000"/>
          </a:xfrm>
        </p:spPr>
        <p:txBody>
          <a:bodyPr/>
          <a:lstStyle/>
          <a:p>
            <a:r>
              <a:rPr lang="en-US" sz="2800" dirty="0" smtClean="0"/>
              <a:t>Enhancing Canadian Federal Engagement</a:t>
            </a:r>
            <a:endParaRPr lang="en-US" sz="2800" dirty="0"/>
          </a:p>
        </p:txBody>
      </p:sp>
      <p:sp>
        <p:nvSpPr>
          <p:cNvPr id="29699" name="Rectangle 3"/>
          <p:cNvSpPr>
            <a:spLocks noGrp="1" noChangeArrowheads="1"/>
          </p:cNvSpPr>
          <p:nvPr>
            <p:ph idx="1"/>
          </p:nvPr>
        </p:nvSpPr>
        <p:spPr>
          <a:xfrm>
            <a:off x="762000" y="1340768"/>
            <a:ext cx="8153400" cy="4679950"/>
          </a:xfrm>
        </p:spPr>
        <p:txBody>
          <a:bodyPr/>
          <a:lstStyle/>
          <a:p>
            <a:pPr>
              <a:lnSpc>
                <a:spcPct val="80000"/>
              </a:lnSpc>
            </a:pPr>
            <a:r>
              <a:rPr lang="en-CA" dirty="0" smtClean="0">
                <a:cs typeface="Arial" charset="0"/>
              </a:rPr>
              <a:t>Demonstrate direct linkages to federal priorities and deliverables</a:t>
            </a:r>
          </a:p>
          <a:p>
            <a:pPr lvl="1">
              <a:lnSpc>
                <a:spcPct val="80000"/>
              </a:lnSpc>
            </a:pPr>
            <a:r>
              <a:rPr lang="en-CA" dirty="0" smtClean="0">
                <a:cs typeface="Arial" charset="0"/>
              </a:rPr>
              <a:t>Need national level buy-in</a:t>
            </a:r>
          </a:p>
          <a:p>
            <a:pPr lvl="1">
              <a:lnSpc>
                <a:spcPct val="80000"/>
              </a:lnSpc>
            </a:pPr>
            <a:r>
              <a:rPr lang="en-CA" dirty="0" smtClean="0">
                <a:cs typeface="Arial" charset="0"/>
              </a:rPr>
              <a:t>Articulate the value-added over existing relationships</a:t>
            </a:r>
          </a:p>
          <a:p>
            <a:pPr>
              <a:lnSpc>
                <a:spcPct val="80000"/>
              </a:lnSpc>
            </a:pPr>
            <a:r>
              <a:rPr lang="en-CA" dirty="0" smtClean="0">
                <a:cs typeface="Arial" charset="0"/>
              </a:rPr>
              <a:t>For EC-CWS:</a:t>
            </a:r>
          </a:p>
          <a:p>
            <a:pPr lvl="1">
              <a:lnSpc>
                <a:spcPct val="80000"/>
              </a:lnSpc>
            </a:pPr>
            <a:r>
              <a:rPr lang="en-CA" dirty="0" smtClean="0">
                <a:cs typeface="Arial" charset="0"/>
              </a:rPr>
              <a:t>Recovery of species at risk</a:t>
            </a:r>
          </a:p>
          <a:p>
            <a:pPr lvl="2">
              <a:lnSpc>
                <a:spcPct val="80000"/>
              </a:lnSpc>
            </a:pPr>
            <a:r>
              <a:rPr lang="en-CA" dirty="0" smtClean="0">
                <a:cs typeface="Arial" charset="0"/>
              </a:rPr>
              <a:t>Landscape connectivity and the ‘rescue effect’</a:t>
            </a:r>
          </a:p>
          <a:p>
            <a:pPr lvl="2">
              <a:lnSpc>
                <a:spcPct val="80000"/>
              </a:lnSpc>
            </a:pPr>
            <a:r>
              <a:rPr lang="en-CA" dirty="0" smtClean="0">
                <a:cs typeface="Arial" charset="0"/>
              </a:rPr>
              <a:t>Source populations</a:t>
            </a:r>
          </a:p>
          <a:p>
            <a:pPr lvl="2">
              <a:lnSpc>
                <a:spcPct val="80000"/>
              </a:lnSpc>
            </a:pPr>
            <a:r>
              <a:rPr lang="en-CA" dirty="0" smtClean="0">
                <a:cs typeface="Arial" charset="0"/>
              </a:rPr>
              <a:t>Science collaborations on landscape drivers to extinction risks</a:t>
            </a:r>
          </a:p>
          <a:p>
            <a:pPr lvl="2">
              <a:lnSpc>
                <a:spcPct val="80000"/>
              </a:lnSpc>
            </a:pPr>
            <a:r>
              <a:rPr lang="en-CA" dirty="0" smtClean="0">
                <a:cs typeface="Arial" charset="0"/>
              </a:rPr>
              <a:t>Collaboration on recovery measures and evaluation</a:t>
            </a:r>
          </a:p>
          <a:p>
            <a:pPr>
              <a:lnSpc>
                <a:spcPct val="80000"/>
              </a:lnSpc>
            </a:pPr>
            <a:endParaRPr lang="en-CA" dirty="0" smtClean="0">
              <a:cs typeface="Arial" charset="0"/>
            </a:endParaRPr>
          </a:p>
          <a:p>
            <a:pPr>
              <a:lnSpc>
                <a:spcPct val="80000"/>
              </a:lnSpc>
            </a:pPr>
            <a:endParaRPr lang="en-CA" dirty="0" smtClean="0">
              <a:cs typeface="Arial" charset="0"/>
            </a:endParaRPr>
          </a:p>
          <a:p>
            <a:pPr lvl="1">
              <a:lnSpc>
                <a:spcPct val="80000"/>
              </a:lnSpc>
            </a:pPr>
            <a:endParaRPr lang="en-CA" dirty="0">
              <a:cs typeface="Arial" charset="0"/>
            </a:endParaRPr>
          </a:p>
          <a:p>
            <a:pPr>
              <a:lnSpc>
                <a:spcPct val="80000"/>
              </a:lnSpc>
            </a:pPr>
            <a:endParaRPr lang="en-US" sz="1800" dirty="0"/>
          </a:p>
          <a:p>
            <a:pPr marL="0" indent="0">
              <a:lnSpc>
                <a:spcPct val="80000"/>
              </a:lnSpc>
              <a:buNone/>
            </a:pPr>
            <a:endParaRPr lang="en-US" sz="1400" dirty="0"/>
          </a:p>
        </p:txBody>
      </p:sp>
    </p:spTree>
    <p:extLst>
      <p:ext uri="{BB962C8B-B14F-4D97-AF65-F5344CB8AC3E}">
        <p14:creationId xmlns:p14="http://schemas.microsoft.com/office/powerpoint/2010/main" val="4228362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55576" y="188640"/>
            <a:ext cx="8229600" cy="1143000"/>
          </a:xfrm>
        </p:spPr>
        <p:txBody>
          <a:bodyPr/>
          <a:lstStyle/>
          <a:p>
            <a:r>
              <a:rPr lang="en-US" sz="2800" dirty="0" smtClean="0"/>
              <a:t>Climate Adaptation &amp; the Federal Wildlife Mandate</a:t>
            </a:r>
            <a:endParaRPr lang="en-US" sz="2800" dirty="0"/>
          </a:p>
        </p:txBody>
      </p:sp>
      <p:sp>
        <p:nvSpPr>
          <p:cNvPr id="29699" name="Rectangle 3"/>
          <p:cNvSpPr>
            <a:spLocks noGrp="1" noChangeArrowheads="1"/>
          </p:cNvSpPr>
          <p:nvPr>
            <p:ph idx="1"/>
          </p:nvPr>
        </p:nvSpPr>
        <p:spPr>
          <a:xfrm>
            <a:off x="762000" y="1340768"/>
            <a:ext cx="8153400" cy="4679950"/>
          </a:xfrm>
        </p:spPr>
        <p:txBody>
          <a:bodyPr/>
          <a:lstStyle/>
          <a:p>
            <a:pPr>
              <a:lnSpc>
                <a:spcPct val="80000"/>
              </a:lnSpc>
            </a:pPr>
            <a:r>
              <a:rPr lang="en-CA" dirty="0" smtClean="0">
                <a:cs typeface="Arial" charset="0"/>
              </a:rPr>
              <a:t>Science:</a:t>
            </a:r>
          </a:p>
          <a:p>
            <a:pPr lvl="1">
              <a:lnSpc>
                <a:spcPct val="80000"/>
              </a:lnSpc>
            </a:pPr>
            <a:r>
              <a:rPr lang="en-CA" dirty="0" smtClean="0">
                <a:cs typeface="Arial" charset="0"/>
              </a:rPr>
              <a:t>Understanding how climate may change in regions and sub-regions</a:t>
            </a:r>
          </a:p>
          <a:p>
            <a:pPr lvl="1">
              <a:lnSpc>
                <a:spcPct val="80000"/>
              </a:lnSpc>
            </a:pPr>
            <a:r>
              <a:rPr lang="en-CA" dirty="0" smtClean="0">
                <a:cs typeface="Arial" charset="0"/>
              </a:rPr>
              <a:t>Understanding ‘knock-on’ effects of climate change </a:t>
            </a:r>
          </a:p>
          <a:p>
            <a:pPr lvl="2">
              <a:lnSpc>
                <a:spcPct val="80000"/>
              </a:lnSpc>
            </a:pPr>
            <a:r>
              <a:rPr lang="en-CA" dirty="0" smtClean="0">
                <a:cs typeface="Arial" charset="0"/>
              </a:rPr>
              <a:t>E.g. to inform recovery planning (is recovery feasible?)</a:t>
            </a:r>
          </a:p>
          <a:p>
            <a:pPr lvl="2">
              <a:lnSpc>
                <a:spcPct val="80000"/>
              </a:lnSpc>
            </a:pPr>
            <a:r>
              <a:rPr lang="en-CA" dirty="0" smtClean="0">
                <a:cs typeface="Arial" charset="0"/>
              </a:rPr>
              <a:t>E.g. impact on local sea levels, changes to hydrograph and impacts on lotic wetlands</a:t>
            </a:r>
          </a:p>
          <a:p>
            <a:pPr>
              <a:lnSpc>
                <a:spcPct val="80000"/>
              </a:lnSpc>
            </a:pPr>
            <a:r>
              <a:rPr lang="en-CA" dirty="0" smtClean="0">
                <a:cs typeface="Arial" charset="0"/>
              </a:rPr>
              <a:t>Management:</a:t>
            </a:r>
          </a:p>
          <a:p>
            <a:pPr lvl="1">
              <a:lnSpc>
                <a:spcPct val="80000"/>
              </a:lnSpc>
            </a:pPr>
            <a:r>
              <a:rPr lang="en-CA" dirty="0" smtClean="0">
                <a:cs typeface="Arial" charset="0"/>
              </a:rPr>
              <a:t>Most land management will remain provincial</a:t>
            </a:r>
          </a:p>
          <a:p>
            <a:pPr lvl="1">
              <a:lnSpc>
                <a:spcPct val="80000"/>
              </a:lnSpc>
            </a:pPr>
            <a:r>
              <a:rPr lang="en-CA" dirty="0" smtClean="0">
                <a:cs typeface="Arial" charset="0"/>
              </a:rPr>
              <a:t>Not apparent how climate change will result in significantly different approaches to wildlife conservation</a:t>
            </a:r>
          </a:p>
          <a:p>
            <a:pPr lvl="2">
              <a:lnSpc>
                <a:spcPct val="80000"/>
              </a:lnSpc>
            </a:pPr>
            <a:r>
              <a:rPr lang="en-CA" dirty="0" smtClean="0">
                <a:cs typeface="Arial" charset="0"/>
              </a:rPr>
              <a:t>E.g. water will still run down hill and basic management practices are unlikely to change and we will still want to secure estuarine uplands.</a:t>
            </a:r>
          </a:p>
          <a:p>
            <a:pPr lvl="1">
              <a:lnSpc>
                <a:spcPct val="80000"/>
              </a:lnSpc>
            </a:pPr>
            <a:r>
              <a:rPr lang="en-CA" dirty="0" smtClean="0">
                <a:cs typeface="Arial" charset="0"/>
              </a:rPr>
              <a:t>Understanding climate-induced ecological changes at a local scale could inform environmental assessment processes.</a:t>
            </a:r>
          </a:p>
          <a:p>
            <a:pPr>
              <a:lnSpc>
                <a:spcPct val="80000"/>
              </a:lnSpc>
            </a:pPr>
            <a:endParaRPr lang="en-CA" dirty="0" smtClean="0">
              <a:cs typeface="Arial" charset="0"/>
            </a:endParaRPr>
          </a:p>
          <a:p>
            <a:pPr lvl="1">
              <a:lnSpc>
                <a:spcPct val="80000"/>
              </a:lnSpc>
            </a:pPr>
            <a:endParaRPr lang="en-CA" dirty="0">
              <a:cs typeface="Arial" charset="0"/>
            </a:endParaRPr>
          </a:p>
          <a:p>
            <a:pPr>
              <a:lnSpc>
                <a:spcPct val="80000"/>
              </a:lnSpc>
            </a:pPr>
            <a:endParaRPr lang="en-US" sz="1800" dirty="0"/>
          </a:p>
          <a:p>
            <a:pPr marL="0" indent="0">
              <a:lnSpc>
                <a:spcPct val="80000"/>
              </a:lnSpc>
              <a:buNone/>
            </a:pPr>
            <a:endParaRPr lang="en-US" sz="1400" dirty="0"/>
          </a:p>
        </p:txBody>
      </p:sp>
    </p:spTree>
    <p:extLst>
      <p:ext uri="{BB962C8B-B14F-4D97-AF65-F5344CB8AC3E}">
        <p14:creationId xmlns:p14="http://schemas.microsoft.com/office/powerpoint/2010/main" val="234361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424936" cy="1143000"/>
          </a:xfrm>
        </p:spPr>
        <p:txBody>
          <a:bodyPr/>
          <a:lstStyle/>
          <a:p>
            <a:r>
              <a:rPr lang="en-US" dirty="0" smtClean="0"/>
              <a:t>Opportunities for greater engagement</a:t>
            </a:r>
            <a:endParaRPr lang="en-US" dirty="0"/>
          </a:p>
        </p:txBody>
      </p:sp>
      <p:sp>
        <p:nvSpPr>
          <p:cNvPr id="3" name="Content Placeholder 2"/>
          <p:cNvSpPr>
            <a:spLocks noGrp="1"/>
          </p:cNvSpPr>
          <p:nvPr>
            <p:ph idx="1"/>
          </p:nvPr>
        </p:nvSpPr>
        <p:spPr>
          <a:xfrm>
            <a:off x="806896" y="1484784"/>
            <a:ext cx="8229600" cy="4525963"/>
          </a:xfrm>
        </p:spPr>
        <p:txBody>
          <a:bodyPr/>
          <a:lstStyle/>
          <a:p>
            <a:pPr marL="457200" indent="-457200">
              <a:lnSpc>
                <a:spcPct val="80000"/>
              </a:lnSpc>
              <a:buFont typeface="+mj-lt"/>
              <a:buAutoNum type="arabicPeriod"/>
            </a:pPr>
            <a:r>
              <a:rPr lang="en-CA" dirty="0" smtClean="0"/>
              <a:t>Better sharing of information on priority species, ecosystems and habitats</a:t>
            </a:r>
          </a:p>
          <a:p>
            <a:pPr marL="457200" indent="-457200">
              <a:lnSpc>
                <a:spcPct val="80000"/>
              </a:lnSpc>
              <a:buFont typeface="+mj-lt"/>
              <a:buAutoNum type="arabicPeriod"/>
            </a:pPr>
            <a:r>
              <a:rPr lang="en-CA" dirty="0" smtClean="0"/>
              <a:t>Estuary conservation to maintain ecological linkages</a:t>
            </a:r>
          </a:p>
          <a:p>
            <a:pPr marL="457200" indent="-457200">
              <a:lnSpc>
                <a:spcPct val="80000"/>
              </a:lnSpc>
              <a:buFont typeface="+mj-lt"/>
              <a:buAutoNum type="arabicPeriod"/>
            </a:pPr>
            <a:r>
              <a:rPr lang="en-CA" dirty="0" smtClean="0"/>
              <a:t>Improved compatibility and availability of habitat and land-cover data sets</a:t>
            </a:r>
          </a:p>
          <a:p>
            <a:pPr marL="457200" indent="-457200">
              <a:lnSpc>
                <a:spcPct val="80000"/>
              </a:lnSpc>
              <a:buFont typeface="+mj-lt"/>
              <a:buAutoNum type="arabicPeriod"/>
            </a:pPr>
            <a:r>
              <a:rPr lang="en-CA" dirty="0" smtClean="0"/>
              <a:t>Development of compatible, cost-effective metrics for monitoring landscape and habitat changes </a:t>
            </a:r>
          </a:p>
          <a:p>
            <a:pPr marL="457200" indent="-457200">
              <a:lnSpc>
                <a:spcPct val="80000"/>
              </a:lnSpc>
              <a:buFont typeface="+mj-lt"/>
              <a:buAutoNum type="arabicPeriod"/>
            </a:pPr>
            <a:r>
              <a:rPr lang="en-CA" dirty="0" smtClean="0"/>
              <a:t>Trans-boundary species at risk coordination </a:t>
            </a:r>
          </a:p>
          <a:p>
            <a:pPr marL="457200" indent="-457200">
              <a:lnSpc>
                <a:spcPct val="80000"/>
              </a:lnSpc>
              <a:buFont typeface="+mj-lt"/>
              <a:buAutoNum type="arabicPeriod"/>
            </a:pPr>
            <a:r>
              <a:rPr lang="en-CA" dirty="0" smtClean="0"/>
              <a:t>Invasive species science and management</a:t>
            </a:r>
          </a:p>
          <a:p>
            <a:pPr lvl="1">
              <a:lnSpc>
                <a:spcPct val="80000"/>
              </a:lnSpc>
            </a:pPr>
            <a:endParaRPr lang="en-CA" dirty="0" smtClean="0"/>
          </a:p>
          <a:p>
            <a:pPr>
              <a:lnSpc>
                <a:spcPct val="80000"/>
              </a:lnSpc>
            </a:pPr>
            <a:endParaRPr lang="en-CA" dirty="0" smtClean="0"/>
          </a:p>
          <a:p>
            <a:pPr marL="287338" lvl="1">
              <a:lnSpc>
                <a:spcPct val="90000"/>
              </a:lnSpc>
              <a:buClr>
                <a:srgbClr val="FF0000"/>
              </a:buClr>
              <a:buSzPct val="120000"/>
              <a:buFontTx/>
              <a:buChar char="•"/>
            </a:pPr>
            <a:endParaRPr lang="en-CA" sz="1800" dirty="0" smtClean="0">
              <a:cs typeface="Arial" charset="0"/>
            </a:endParaRPr>
          </a:p>
          <a:p>
            <a:pPr marL="287338" lvl="1">
              <a:lnSpc>
                <a:spcPct val="90000"/>
              </a:lnSpc>
              <a:buClr>
                <a:srgbClr val="FF0000"/>
              </a:buClr>
              <a:buSzPct val="120000"/>
              <a:buFontTx/>
              <a:buChar char="•"/>
            </a:pPr>
            <a:endParaRPr lang="en-CA" altLang="zh-TW" sz="1800" dirty="0" smtClean="0">
              <a:ea typeface="新細明體"/>
              <a:cs typeface="新細明體"/>
            </a:endParaRPr>
          </a:p>
          <a:p>
            <a:endParaRPr lang="en-US" dirty="0"/>
          </a:p>
        </p:txBody>
      </p:sp>
    </p:spTree>
    <p:extLst>
      <p:ext uri="{BB962C8B-B14F-4D97-AF65-F5344CB8AC3E}">
        <p14:creationId xmlns:p14="http://schemas.microsoft.com/office/powerpoint/2010/main" val="2515863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55576" y="188640"/>
            <a:ext cx="8229600" cy="1143000"/>
          </a:xfrm>
        </p:spPr>
        <p:txBody>
          <a:bodyPr/>
          <a:lstStyle/>
          <a:p>
            <a:r>
              <a:rPr lang="en-US" dirty="0" smtClean="0"/>
              <a:t>Landscape and Habitat Data</a:t>
            </a:r>
            <a:endParaRPr lang="en-US" dirty="0"/>
          </a:p>
        </p:txBody>
      </p:sp>
      <p:sp>
        <p:nvSpPr>
          <p:cNvPr id="29699" name="Rectangle 3"/>
          <p:cNvSpPr>
            <a:spLocks noGrp="1" noChangeArrowheads="1"/>
          </p:cNvSpPr>
          <p:nvPr>
            <p:ph idx="1"/>
          </p:nvPr>
        </p:nvSpPr>
        <p:spPr>
          <a:xfrm>
            <a:off x="762000" y="1340768"/>
            <a:ext cx="8153400" cy="4679950"/>
          </a:xfrm>
        </p:spPr>
        <p:txBody>
          <a:bodyPr/>
          <a:lstStyle/>
          <a:p>
            <a:pPr>
              <a:lnSpc>
                <a:spcPct val="80000"/>
              </a:lnSpc>
            </a:pPr>
            <a:endParaRPr lang="en-CA" dirty="0" smtClean="0">
              <a:cs typeface="Arial" charset="0"/>
            </a:endParaRPr>
          </a:p>
          <a:p>
            <a:pPr>
              <a:lnSpc>
                <a:spcPct val="80000"/>
              </a:lnSpc>
            </a:pPr>
            <a:r>
              <a:rPr lang="en-CA" sz="3200" dirty="0" smtClean="0">
                <a:cs typeface="Arial" charset="0"/>
              </a:rPr>
              <a:t>Canada’s </a:t>
            </a:r>
            <a:r>
              <a:rPr lang="en-CA" sz="3200" dirty="0">
                <a:cs typeface="Arial" charset="0"/>
              </a:rPr>
              <a:t>O</a:t>
            </a:r>
            <a:r>
              <a:rPr lang="en-CA" sz="3200" dirty="0" smtClean="0">
                <a:cs typeface="Arial" charset="0"/>
              </a:rPr>
              <a:t>pen </a:t>
            </a:r>
            <a:r>
              <a:rPr lang="en-CA" sz="3200" dirty="0">
                <a:cs typeface="Arial" charset="0"/>
              </a:rPr>
              <a:t>D</a:t>
            </a:r>
            <a:r>
              <a:rPr lang="en-CA" sz="3200" dirty="0" smtClean="0">
                <a:cs typeface="Arial" charset="0"/>
              </a:rPr>
              <a:t>ata </a:t>
            </a:r>
            <a:r>
              <a:rPr lang="en-CA" sz="3200" dirty="0">
                <a:cs typeface="Arial" charset="0"/>
              </a:rPr>
              <a:t>P</a:t>
            </a:r>
            <a:r>
              <a:rPr lang="en-CA" sz="3200" dirty="0" smtClean="0">
                <a:cs typeface="Arial" charset="0"/>
              </a:rPr>
              <a:t>ortal: </a:t>
            </a:r>
            <a:r>
              <a:rPr lang="en-US" sz="3200" dirty="0" smtClean="0">
                <a:cs typeface="Arial" charset="0"/>
                <a:hlinkClick r:id="rId3"/>
              </a:rPr>
              <a:t>http</a:t>
            </a:r>
            <a:r>
              <a:rPr lang="en-US" sz="3200" dirty="0">
                <a:cs typeface="Arial" charset="0"/>
                <a:hlinkClick r:id="rId3"/>
              </a:rPr>
              <a:t>://</a:t>
            </a:r>
            <a:r>
              <a:rPr lang="en-US" sz="3200" dirty="0" smtClean="0">
                <a:cs typeface="Arial" charset="0"/>
                <a:hlinkClick r:id="rId3"/>
              </a:rPr>
              <a:t>open.canada.ca/en</a:t>
            </a:r>
            <a:endParaRPr lang="en-US" sz="3200" dirty="0" smtClean="0">
              <a:cs typeface="Arial" charset="0"/>
            </a:endParaRPr>
          </a:p>
          <a:p>
            <a:pPr>
              <a:lnSpc>
                <a:spcPct val="80000"/>
              </a:lnSpc>
            </a:pPr>
            <a:r>
              <a:rPr lang="en-US" sz="3200" dirty="0" smtClean="0">
                <a:cs typeface="Arial" charset="0"/>
              </a:rPr>
              <a:t>Tools to ‘translate’ different jurisdictional map products an identified need to support trans-boundary mapping</a:t>
            </a:r>
          </a:p>
          <a:p>
            <a:pPr lvl="1">
              <a:lnSpc>
                <a:spcPct val="80000"/>
              </a:lnSpc>
            </a:pPr>
            <a:r>
              <a:rPr lang="en-US" sz="3200" dirty="0" smtClean="0">
                <a:cs typeface="Arial" charset="0"/>
              </a:rPr>
              <a:t>Different jurisdictions use different ecosystem mapping protocols.</a:t>
            </a:r>
          </a:p>
          <a:p>
            <a:pPr marL="477837" lvl="1" indent="0">
              <a:lnSpc>
                <a:spcPct val="80000"/>
              </a:lnSpc>
              <a:buNone/>
            </a:pPr>
            <a:endParaRPr lang="en-CA" dirty="0" smtClean="0">
              <a:cs typeface="Arial" charset="0"/>
            </a:endParaRPr>
          </a:p>
          <a:p>
            <a:pPr>
              <a:lnSpc>
                <a:spcPct val="80000"/>
              </a:lnSpc>
            </a:pPr>
            <a:endParaRPr lang="en-US" sz="1800" dirty="0"/>
          </a:p>
        </p:txBody>
      </p:sp>
    </p:spTree>
    <p:extLst>
      <p:ext uri="{BB962C8B-B14F-4D97-AF65-F5344CB8AC3E}">
        <p14:creationId xmlns:p14="http://schemas.microsoft.com/office/powerpoint/2010/main" val="2135109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52099" y="2194427"/>
            <a:ext cx="5395428" cy="307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0902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itchFamily="34"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pitchFamily="34" charset="0"/>
            <a:ea typeface="Arial Unicode MS" pitchFamily="34" charset="-128"/>
            <a:cs typeface="Arial Unicode MS" pitchFamily="34" charset="-12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0751C814EAF144969D9940894E3690" ma:contentTypeVersion="8" ma:contentTypeDescription="Create a new document." ma:contentTypeScope="" ma:versionID="16421e633e96ffc9231baec3759c6c13">
  <xsd:schema xmlns:xsd="http://www.w3.org/2001/XMLSchema" xmlns:p="http://schemas.microsoft.com/office/2006/metadata/properties" xmlns:ns2="8681de45-569d-497f-9c89-d3ff7a4e312d" xmlns:ns3="http://schemas.microsoft.com/sharepoint/v3/fields" targetNamespace="http://schemas.microsoft.com/office/2006/metadata/properties" ma:root="true" ma:fieldsID="8bb2cf193f5d760ee23a7aa1094c88e6" ns2:_="" ns3:_="">
    <xsd:import namespace="8681de45-569d-497f-9c89-d3ff7a4e312d"/>
    <xsd:import namespace="http://schemas.microsoft.com/sharepoint/v3/fields"/>
    <xsd:element name="properties">
      <xsd:complexType>
        <xsd:sequence>
          <xsd:element name="documentManagement">
            <xsd:complexType>
              <xsd:all>
                <xsd:element ref="ns2:Category"/>
                <xsd:element ref="ns3:_Status" minOccurs="0"/>
              </xsd:all>
            </xsd:complexType>
          </xsd:element>
        </xsd:sequence>
      </xsd:complexType>
    </xsd:element>
  </xsd:schema>
  <xsd:schema xmlns:xsd="http://www.w3.org/2001/XMLSchema" xmlns:dms="http://schemas.microsoft.com/office/2006/documentManagement/types" targetNamespace="8681de45-569d-497f-9c89-d3ff7a4e312d" elementFormDefault="qualified">
    <xsd:import namespace="http://schemas.microsoft.com/office/2006/documentManagement/types"/>
    <xsd:element name="Category" ma:index="1" ma:displayName="Category" ma:format="Dropdown" ma:internalName="Category">
      <xsd:simpleType>
        <xsd:restriction base="dms:Choice">
          <xsd:enumeration value="SAR Stakeholder engagement"/>
          <xsd:enumeration value="Posters"/>
          <xsd:enumeration value="Decks"/>
          <xsd:enumeration value="Process Map"/>
        </xsd:restriction>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Status" ma:index="3" nillable="true" ma:displayName="Status" ma:default="Not Started" ma:format="Dropdown"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5" ma:displayName="Author"/>
        <xsd:element ref="dcterms:created" minOccurs="0" maxOccurs="1"/>
        <xsd:element ref="dc:identifier" minOccurs="0" maxOccurs="1"/>
        <xsd:element name="contentType" minOccurs="0" maxOccurs="1" type="xsd:string" ma:index="6" ma:displayName="Content Type" ma:readOnly="true"/>
        <xsd:element ref="dc:title" minOccurs="0" maxOccurs="1" ma:index="4" ma:displayName="Title"/>
        <xsd:element ref="dc:subject" minOccurs="0" maxOccurs="1" ma:index="2" ma:displayName="Subject"/>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_Status xmlns="http://schemas.microsoft.com/sharepoint/v3/fields">Not Started</_Status>
    <Category xmlns="8681de45-569d-497f-9c89-d3ff7a4e312d">Decks</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D59358-9739-41E0-8C6C-5D9B892915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81de45-569d-497f-9c89-d3ff7a4e312d"/>
    <ds:schemaRef ds:uri="http://schemas.microsoft.com/sharepoint/v3/fields"/>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BBD8738D-0AC8-49FF-93E0-E82863CCCEDF}">
  <ds:schemaRefs>
    <ds:schemaRef ds:uri="http://schemas.openxmlformats.org/package/2006/metadata/core-properties"/>
    <ds:schemaRef ds:uri="http://schemas.microsoft.com/office/2006/documentManagement/types"/>
    <ds:schemaRef ds:uri="http://schemas.microsoft.com/office/2006/metadata/properties"/>
    <ds:schemaRef ds:uri="http://purl.org/dc/terms/"/>
    <ds:schemaRef ds:uri="http://purl.org/dc/elements/1.1/"/>
    <ds:schemaRef ds:uri="http://www.w3.org/XML/1998/namespace"/>
    <ds:schemaRef ds:uri="http://schemas.microsoft.com/sharepoint/v3/fields"/>
    <ds:schemaRef ds:uri="8681de45-569d-497f-9c89-d3ff7a4e312d"/>
    <ds:schemaRef ds:uri="http://purl.org/dc/dcmitype/"/>
  </ds:schemaRefs>
</ds:datastoreItem>
</file>

<file path=customXml/itemProps3.xml><?xml version="1.0" encoding="utf-8"?>
<ds:datastoreItem xmlns:ds="http://schemas.openxmlformats.org/officeDocument/2006/customXml" ds:itemID="{960743D5-1296-4FE5-AB4D-669D75ED8C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5648</TotalTime>
  <Words>2297</Words>
  <Application>Microsoft Office PowerPoint</Application>
  <PresentationFormat>On-screen Show (4:3)</PresentationFormat>
  <Paragraphs>322</Paragraphs>
  <Slides>32</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Wingdings</vt:lpstr>
      <vt:lpstr>Arial Unicode MS</vt:lpstr>
      <vt:lpstr>新細明體</vt:lpstr>
      <vt:lpstr>Default Design</vt:lpstr>
      <vt:lpstr>Trans-boundary Species at Risk Recovery and the Landscape Conservation Cooperatives</vt:lpstr>
      <vt:lpstr>Outline</vt:lpstr>
      <vt:lpstr>Who we are and what we do</vt:lpstr>
      <vt:lpstr>Canada’s Approach to Species at Risk Conservation </vt:lpstr>
      <vt:lpstr>Canada’s Approach </vt:lpstr>
      <vt:lpstr>ECCC’s Species at Risk Mandate</vt:lpstr>
      <vt:lpstr>Overview of SARA</vt:lpstr>
      <vt:lpstr>PowerPoint Presentation</vt:lpstr>
      <vt:lpstr>Assessment</vt:lpstr>
      <vt:lpstr>Consultation and Cooperation </vt:lpstr>
      <vt:lpstr>Listing</vt:lpstr>
      <vt:lpstr>Protection of individuals and ‘residences’</vt:lpstr>
      <vt:lpstr>Recovery Planning</vt:lpstr>
      <vt:lpstr>Recovery Strategies</vt:lpstr>
      <vt:lpstr>Action Plans</vt:lpstr>
      <vt:lpstr>PowerPoint Presentation</vt:lpstr>
      <vt:lpstr>Management Plans</vt:lpstr>
      <vt:lpstr>Summary of Recovery planning and Critical habitat protection requirements</vt:lpstr>
      <vt:lpstr>Emergency Measures</vt:lpstr>
      <vt:lpstr>Governance</vt:lpstr>
      <vt:lpstr>Trans-boundary Ecosystems &amp; Species</vt:lpstr>
      <vt:lpstr>Marbled Murrelet – G3 Threatened</vt:lpstr>
      <vt:lpstr>Northern Goshawk – G2 Threatened</vt:lpstr>
      <vt:lpstr>Oregon Spotted Frog – G2 Endangered</vt:lpstr>
      <vt:lpstr>Pacific Water Shrew – G4 Endangered</vt:lpstr>
      <vt:lpstr>Engagement with LCC’s</vt:lpstr>
      <vt:lpstr>Barriers to greater engagement</vt:lpstr>
      <vt:lpstr>Enhancing Canadian Federal Engagement</vt:lpstr>
      <vt:lpstr>Climate Adaptation &amp; the Federal Wildlife Mandate</vt:lpstr>
      <vt:lpstr>Opportunities for greater engagement</vt:lpstr>
      <vt:lpstr>Landscape and Habitat Data</vt:lpstr>
      <vt:lpstr>Questions?</vt:lpstr>
    </vt:vector>
  </TitlesOfParts>
  <Company>Environnement Canada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SARA 101 Deck Aug. 1, 2013</dc:title>
  <dc:subject>SARA 101</dc:subject>
  <dc:creator>Environnement Canada</dc:creator>
  <cp:lastModifiedBy>Hammond,Blair [PYR]</cp:lastModifiedBy>
  <cp:revision>304</cp:revision>
  <cp:lastPrinted>2013-07-31T14:23:31Z</cp:lastPrinted>
  <dcterms:created xsi:type="dcterms:W3CDTF">2006-02-27T19:58:49Z</dcterms:created>
  <dcterms:modified xsi:type="dcterms:W3CDTF">2017-03-01T17:23:50Z</dcterms:modified>
  <cp:contentStatus>Not Started</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0x010100250751C814EAF144969D9940894E3690</vt:lpwstr>
  </property>
</Properties>
</file>