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6.xml" ContentType="application/vnd.openxmlformats-officedocument.themeOverride+xml"/>
  <Override PartName="/ppt/theme/themeOverride7.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handoutMasterIdLst>
    <p:handoutMasterId r:id="rId29"/>
  </p:handoutMasterIdLst>
  <p:sldIdLst>
    <p:sldId id="257" r:id="rId2"/>
    <p:sldId id="594" r:id="rId3"/>
    <p:sldId id="615" r:id="rId4"/>
    <p:sldId id="647" r:id="rId5"/>
    <p:sldId id="661" r:id="rId6"/>
    <p:sldId id="662" r:id="rId7"/>
    <p:sldId id="663" r:id="rId8"/>
    <p:sldId id="664" r:id="rId9"/>
    <p:sldId id="730" r:id="rId10"/>
    <p:sldId id="666" r:id="rId11"/>
    <p:sldId id="684" r:id="rId12"/>
    <p:sldId id="685" r:id="rId13"/>
    <p:sldId id="669" r:id="rId14"/>
    <p:sldId id="687" r:id="rId15"/>
    <p:sldId id="707" r:id="rId16"/>
    <p:sldId id="710" r:id="rId17"/>
    <p:sldId id="689" r:id="rId18"/>
    <p:sldId id="709" r:id="rId19"/>
    <p:sldId id="694" r:id="rId20"/>
    <p:sldId id="731" r:id="rId21"/>
    <p:sldId id="732" r:id="rId22"/>
    <p:sldId id="733" r:id="rId23"/>
    <p:sldId id="734" r:id="rId24"/>
    <p:sldId id="735" r:id="rId25"/>
    <p:sldId id="736" r:id="rId26"/>
    <p:sldId id="737" r:id="rId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97">
          <p15:clr>
            <a:srgbClr val="A4A3A4"/>
          </p15:clr>
        </p15:guide>
        <p15:guide id="2" pos="2160">
          <p15:clr>
            <a:srgbClr val="A4A3A4"/>
          </p15:clr>
        </p15:guide>
        <p15:guide id="3" orient="horz" pos="3023">
          <p15:clr>
            <a:srgbClr val="A4A3A4"/>
          </p15:clr>
        </p15:guide>
        <p15:guide id="4"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A532"/>
    <a:srgbClr val="EC9939"/>
    <a:srgbClr val="E79D20"/>
    <a:srgbClr val="33CC33"/>
    <a:srgbClr val="48B89D"/>
    <a:srgbClr val="FF6600"/>
    <a:srgbClr val="EAA329"/>
    <a:srgbClr val="FF3300"/>
    <a:srgbClr val="FF00FF"/>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90" autoAdjust="0"/>
    <p:restoredTop sz="78099" autoAdjust="0"/>
  </p:normalViewPr>
  <p:slideViewPr>
    <p:cSldViewPr>
      <p:cViewPr>
        <p:scale>
          <a:sx n="75" d="100"/>
          <a:sy n="75" d="100"/>
        </p:scale>
        <p:origin x="-1656" y="-58"/>
      </p:cViewPr>
      <p:guideLst>
        <p:guide orient="horz" pos="2160"/>
        <p:guide pos="2880"/>
      </p:guideLst>
    </p:cSldViewPr>
  </p:slideViewPr>
  <p:notesTextViewPr>
    <p:cViewPr>
      <p:scale>
        <a:sx n="1" d="1"/>
        <a:sy n="1" d="1"/>
      </p:scale>
      <p:origin x="0" y="0"/>
    </p:cViewPr>
  </p:notesTextViewPr>
  <p:sorterViewPr>
    <p:cViewPr>
      <p:scale>
        <a:sx n="79" d="100"/>
        <a:sy n="79" d="100"/>
      </p:scale>
      <p:origin x="0" y="0"/>
    </p:cViewPr>
  </p:sorterViewPr>
  <p:notesViewPr>
    <p:cSldViewPr>
      <p:cViewPr varScale="1">
        <p:scale>
          <a:sx n="79" d="100"/>
          <a:sy n="79" d="100"/>
        </p:scale>
        <p:origin x="-2562" y="-90"/>
      </p:cViewPr>
      <p:guideLst>
        <p:guide orient="horz" pos="2805"/>
        <p:guide orient="horz" pos="2927"/>
        <p:guide pos="2070"/>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5221"/>
          </a:xfrm>
          <a:prstGeom prst="rect">
            <a:avLst/>
          </a:prstGeom>
        </p:spPr>
        <p:txBody>
          <a:bodyPr vert="horz" lIns="92832" tIns="46416" rIns="92832" bIns="46416" rtlCol="0"/>
          <a:lstStyle>
            <a:lvl1pPr algn="l">
              <a:defRPr sz="1300"/>
            </a:lvl1pPr>
          </a:lstStyle>
          <a:p>
            <a:endParaRPr lang="en-US"/>
          </a:p>
        </p:txBody>
      </p:sp>
      <p:sp>
        <p:nvSpPr>
          <p:cNvPr id="3" name="Date Placeholder 2"/>
          <p:cNvSpPr>
            <a:spLocks noGrp="1"/>
          </p:cNvSpPr>
          <p:nvPr>
            <p:ph type="dt" sz="quarter" idx="1"/>
          </p:nvPr>
        </p:nvSpPr>
        <p:spPr>
          <a:xfrm>
            <a:off x="3970938" y="2"/>
            <a:ext cx="3037840" cy="465221"/>
          </a:xfrm>
          <a:prstGeom prst="rect">
            <a:avLst/>
          </a:prstGeom>
        </p:spPr>
        <p:txBody>
          <a:bodyPr vert="horz" lIns="92832" tIns="46416" rIns="92832" bIns="46416" rtlCol="0"/>
          <a:lstStyle>
            <a:lvl1pPr algn="r">
              <a:defRPr sz="1300"/>
            </a:lvl1pPr>
          </a:lstStyle>
          <a:p>
            <a:fld id="{F49A78CC-DDBA-44A2-827F-DA464455A784}" type="datetimeFigureOut">
              <a:rPr lang="en-US" smtClean="0"/>
              <a:t>2/28/2017</a:t>
            </a:fld>
            <a:endParaRPr lang="en-US"/>
          </a:p>
        </p:txBody>
      </p:sp>
      <p:sp>
        <p:nvSpPr>
          <p:cNvPr id="4" name="Footer Placeholder 3"/>
          <p:cNvSpPr>
            <a:spLocks noGrp="1"/>
          </p:cNvSpPr>
          <p:nvPr>
            <p:ph type="ftr" sz="quarter" idx="2"/>
          </p:nvPr>
        </p:nvSpPr>
        <p:spPr>
          <a:xfrm>
            <a:off x="0" y="8829576"/>
            <a:ext cx="3037840" cy="465221"/>
          </a:xfrm>
          <a:prstGeom prst="rect">
            <a:avLst/>
          </a:prstGeom>
        </p:spPr>
        <p:txBody>
          <a:bodyPr vert="horz" lIns="92832" tIns="46416" rIns="92832" bIns="4641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576"/>
            <a:ext cx="3037840" cy="465221"/>
          </a:xfrm>
          <a:prstGeom prst="rect">
            <a:avLst/>
          </a:prstGeom>
        </p:spPr>
        <p:txBody>
          <a:bodyPr vert="horz" lIns="92832" tIns="46416" rIns="92832" bIns="46416" rtlCol="0" anchor="b"/>
          <a:lstStyle>
            <a:lvl1pPr algn="r">
              <a:defRPr sz="1300"/>
            </a:lvl1pPr>
          </a:lstStyle>
          <a:p>
            <a:fld id="{BA2CBDCF-991C-47B2-B713-C2B57E592ADA}" type="slidenum">
              <a:rPr lang="en-US" smtClean="0"/>
              <a:t>‹#›</a:t>
            </a:fld>
            <a:endParaRPr lang="en-US"/>
          </a:p>
        </p:txBody>
      </p:sp>
    </p:spTree>
    <p:extLst>
      <p:ext uri="{BB962C8B-B14F-4D97-AF65-F5344CB8AC3E}">
        <p14:creationId xmlns:p14="http://schemas.microsoft.com/office/powerpoint/2010/main" val="426107493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832" tIns="46416" rIns="92832" bIns="46416"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2832" tIns="46416" rIns="92832" bIns="46416" rtlCol="0"/>
          <a:lstStyle>
            <a:lvl1pPr algn="r">
              <a:defRPr sz="1300"/>
            </a:lvl1pPr>
          </a:lstStyle>
          <a:p>
            <a:fld id="{6383735F-F4EE-4D52-84FB-3BD83BC4146C}" type="datetimeFigureOut">
              <a:rPr lang="en-US" smtClean="0"/>
              <a:t>2/28/2017</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2832" tIns="46416" rIns="92832" bIns="46416" rtlCol="0" anchor="ctr"/>
          <a:lstStyle/>
          <a:p>
            <a:endParaRPr lang="en-US"/>
          </a:p>
        </p:txBody>
      </p:sp>
      <p:sp>
        <p:nvSpPr>
          <p:cNvPr id="5" name="Notes Placeholder 4"/>
          <p:cNvSpPr>
            <a:spLocks noGrp="1"/>
          </p:cNvSpPr>
          <p:nvPr>
            <p:ph type="body" sz="quarter" idx="3"/>
          </p:nvPr>
        </p:nvSpPr>
        <p:spPr>
          <a:xfrm>
            <a:off x="701040" y="4930943"/>
            <a:ext cx="5608320" cy="3567363"/>
          </a:xfrm>
          <a:prstGeom prst="rect">
            <a:avLst/>
          </a:prstGeom>
        </p:spPr>
        <p:txBody>
          <a:bodyPr vert="horz" lIns="92832" tIns="46416" rIns="92832" bIns="46416"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29966"/>
            <a:ext cx="3037840" cy="464820"/>
          </a:xfrm>
          <a:prstGeom prst="rect">
            <a:avLst/>
          </a:prstGeom>
        </p:spPr>
        <p:txBody>
          <a:bodyPr vert="horz" lIns="92832" tIns="46416" rIns="92832" bIns="4641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6"/>
            <a:ext cx="3037840" cy="464820"/>
          </a:xfrm>
          <a:prstGeom prst="rect">
            <a:avLst/>
          </a:prstGeom>
        </p:spPr>
        <p:txBody>
          <a:bodyPr vert="horz" lIns="92832" tIns="46416" rIns="92832" bIns="46416" rtlCol="0" anchor="b"/>
          <a:lstStyle>
            <a:lvl1pPr algn="r">
              <a:defRPr sz="1300"/>
            </a:lvl1pPr>
          </a:lstStyle>
          <a:p>
            <a:fld id="{D025958B-B232-439F-9255-4168253F7A1A}" type="slidenum">
              <a:rPr lang="en-US" smtClean="0"/>
              <a:t>‹#›</a:t>
            </a:fld>
            <a:endParaRPr lang="en-US"/>
          </a:p>
        </p:txBody>
      </p:sp>
    </p:spTree>
    <p:extLst>
      <p:ext uri="{BB962C8B-B14F-4D97-AF65-F5344CB8AC3E}">
        <p14:creationId xmlns:p14="http://schemas.microsoft.com/office/powerpoint/2010/main" val="406947893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400" kern="1200">
        <a:solidFill>
          <a:schemeClr val="tx1"/>
        </a:solidFill>
        <a:latin typeface="Trebuchet MS" panose="020B0603020202020204" pitchFamily="34" charset="0"/>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25958B-B232-439F-9255-4168253F7A1A}" type="slidenum">
              <a:rPr lang="en-US" smtClean="0"/>
              <a:t>1</a:t>
            </a:fld>
            <a:endParaRPr lang="en-US" dirty="0"/>
          </a:p>
        </p:txBody>
      </p:sp>
    </p:spTree>
    <p:extLst>
      <p:ext uri="{BB962C8B-B14F-4D97-AF65-F5344CB8AC3E}">
        <p14:creationId xmlns:p14="http://schemas.microsoft.com/office/powerpoint/2010/main" val="3008058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74DE75-C69C-5341-840F-384FE7262930}" type="slidenum">
              <a:rPr lang="en-US" smtClean="0"/>
              <a:t>2</a:t>
            </a:fld>
            <a:endParaRPr lang="en-US" dirty="0"/>
          </a:p>
        </p:txBody>
      </p:sp>
    </p:spTree>
    <p:extLst>
      <p:ext uri="{BB962C8B-B14F-4D97-AF65-F5344CB8AC3E}">
        <p14:creationId xmlns:p14="http://schemas.microsoft.com/office/powerpoint/2010/main" val="1375192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defTabSz="928214">
              <a:buFont typeface="Arial" panose="020B0604020202020204" pitchFamily="34" charset="0"/>
              <a:buChar char="•"/>
              <a:defRPr/>
            </a:pPr>
            <a:r>
              <a:rPr lang="en-US" sz="1300" dirty="0" smtClean="0">
                <a:latin typeface="+mn-lt"/>
              </a:rPr>
              <a:t>As outlined in the Climate Change Adaptation Strategy for the City of</a:t>
            </a:r>
            <a:r>
              <a:rPr lang="en-US" sz="1300" baseline="0" dirty="0" smtClean="0">
                <a:latin typeface="+mn-lt"/>
              </a:rPr>
              <a:t> Vancouver, anticipated local impacts from climate change include:</a:t>
            </a:r>
          </a:p>
          <a:p>
            <a:pPr marL="742950" lvl="1" indent="-285750" defTabSz="928214">
              <a:buFont typeface="Arial" panose="020B0604020202020204" pitchFamily="34" charset="0"/>
              <a:buChar char="•"/>
              <a:defRPr/>
            </a:pPr>
            <a:r>
              <a:rPr lang="en-US" sz="1100" baseline="0" dirty="0" smtClean="0">
                <a:latin typeface="+mn-lt"/>
              </a:rPr>
              <a:t>Ocean and river flooding during extreme conditions as the mean sea level rises</a:t>
            </a:r>
          </a:p>
          <a:p>
            <a:pPr marL="742950" lvl="1" indent="-285750" defTabSz="928214">
              <a:buFont typeface="Arial" panose="020B0604020202020204" pitchFamily="34" charset="0"/>
              <a:buChar char="•"/>
              <a:defRPr/>
            </a:pPr>
            <a:r>
              <a:rPr lang="en-US" sz="1100" baseline="0" dirty="0" smtClean="0">
                <a:latin typeface="+mn-lt"/>
              </a:rPr>
              <a:t>Picture is from the king tide event in December 2012. This is one of the highest tides of the year and can be used as a proxy for where water levels could be on a calm day in 2100 with sea level rise. </a:t>
            </a:r>
            <a:endParaRPr lang="en-CA" sz="1100" dirty="0">
              <a:latin typeface="+mn-lt"/>
            </a:endParaRPr>
          </a:p>
        </p:txBody>
      </p:sp>
      <p:sp>
        <p:nvSpPr>
          <p:cNvPr id="4" name="Slide Number Placeholder 3"/>
          <p:cNvSpPr>
            <a:spLocks noGrp="1"/>
          </p:cNvSpPr>
          <p:nvPr>
            <p:ph type="sldNum" sz="quarter" idx="10"/>
          </p:nvPr>
        </p:nvSpPr>
        <p:spPr/>
        <p:txBody>
          <a:bodyPr/>
          <a:lstStyle/>
          <a:p>
            <a:fld id="{D025958B-B232-439F-9255-4168253F7A1A}" type="slidenum">
              <a:rPr lang="en-US" smtClean="0"/>
              <a:t>3</a:t>
            </a:fld>
            <a:endParaRPr lang="en-US"/>
          </a:p>
        </p:txBody>
      </p:sp>
    </p:spTree>
    <p:extLst>
      <p:ext uri="{BB962C8B-B14F-4D97-AF65-F5344CB8AC3E}">
        <p14:creationId xmlns:p14="http://schemas.microsoft.com/office/powerpoint/2010/main" val="1621711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defTabSz="881390">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D025958B-B232-439F-9255-4168253F7A1A}" type="slidenum">
              <a:rPr lang="en-US" smtClean="0"/>
              <a:t>4</a:t>
            </a:fld>
            <a:endParaRPr lang="en-US" dirty="0"/>
          </a:p>
        </p:txBody>
      </p:sp>
    </p:spTree>
    <p:extLst>
      <p:ext uri="{BB962C8B-B14F-4D97-AF65-F5344CB8AC3E}">
        <p14:creationId xmlns:p14="http://schemas.microsoft.com/office/powerpoint/2010/main" val="1005020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http://www.tourismvancouver.com/includes/content/images/media/docs/ei_cruise.pdf</a:t>
            </a:r>
            <a:endParaRPr lang="en-US" dirty="0"/>
          </a:p>
        </p:txBody>
      </p:sp>
      <p:sp>
        <p:nvSpPr>
          <p:cNvPr id="4" name="Slide Number Placeholder 3"/>
          <p:cNvSpPr>
            <a:spLocks noGrp="1"/>
          </p:cNvSpPr>
          <p:nvPr>
            <p:ph type="sldNum" sz="quarter" idx="10"/>
          </p:nvPr>
        </p:nvSpPr>
        <p:spPr/>
        <p:txBody>
          <a:bodyPr/>
          <a:lstStyle/>
          <a:p>
            <a:fld id="{D025958B-B232-439F-9255-4168253F7A1A}" type="slidenum">
              <a:rPr lang="en-US" smtClean="0"/>
              <a:t>7</a:t>
            </a:fld>
            <a:endParaRPr lang="en-US"/>
          </a:p>
        </p:txBody>
      </p:sp>
    </p:spTree>
    <p:extLst>
      <p:ext uri="{BB962C8B-B14F-4D97-AF65-F5344CB8AC3E}">
        <p14:creationId xmlns:p14="http://schemas.microsoft.com/office/powerpoint/2010/main" val="4271086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is the</a:t>
            </a:r>
            <a:r>
              <a:rPr lang="en-US" baseline="0" dirty="0" smtClean="0"/>
              <a:t> 2013 BC Sea Level Rise Primer</a:t>
            </a:r>
          </a:p>
          <a:p>
            <a:r>
              <a:rPr lang="en-US" baseline="0" dirty="0" smtClean="0"/>
              <a:t>http://www2.gov.bc.ca/assets/gov/environment/climate-change/policy-legislation-and-responses/adaptation/sea-level-rise/slr-primer.pdf</a:t>
            </a:r>
            <a:endParaRPr lang="en-US" dirty="0"/>
          </a:p>
        </p:txBody>
      </p:sp>
      <p:sp>
        <p:nvSpPr>
          <p:cNvPr id="4" name="Slide Number Placeholder 3"/>
          <p:cNvSpPr>
            <a:spLocks noGrp="1"/>
          </p:cNvSpPr>
          <p:nvPr>
            <p:ph type="sldNum" sz="quarter" idx="10"/>
          </p:nvPr>
        </p:nvSpPr>
        <p:spPr/>
        <p:txBody>
          <a:bodyPr/>
          <a:lstStyle/>
          <a:p>
            <a:fld id="{D025958B-B232-439F-9255-4168253F7A1A}" type="slidenum">
              <a:rPr lang="en-US" smtClean="0"/>
              <a:t>8</a:t>
            </a:fld>
            <a:endParaRPr lang="en-US"/>
          </a:p>
        </p:txBody>
      </p:sp>
    </p:spTree>
    <p:extLst>
      <p:ext uri="{BB962C8B-B14F-4D97-AF65-F5344CB8AC3E}">
        <p14:creationId xmlns:p14="http://schemas.microsoft.com/office/powerpoint/2010/main" val="1109066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Hired NHC to do a variety</a:t>
            </a:r>
            <a:r>
              <a:rPr lang="en-US" baseline="0" dirty="0" smtClean="0"/>
              <a:t> of modeling.</a:t>
            </a:r>
          </a:p>
          <a:p>
            <a:endParaRPr lang="en-US" baseline="0" dirty="0" smtClean="0"/>
          </a:p>
          <a:p>
            <a:r>
              <a:rPr lang="en-US" sz="1400" b="0" i="0" u="none" strike="noStrike" kern="1200" baseline="0" dirty="0" smtClean="0">
                <a:solidFill>
                  <a:schemeClr val="tx1"/>
                </a:solidFill>
                <a:latin typeface="Trebuchet MS" panose="020B0603020202020204" pitchFamily="34" charset="0"/>
                <a:ea typeface="+mn-ea"/>
                <a:cs typeface="+mn-cs"/>
              </a:rPr>
              <a:t>No appropriate wave measurements were available in </a:t>
            </a:r>
            <a:r>
              <a:rPr lang="en-US" sz="1400" b="0" i="0" u="none" strike="noStrike" kern="1200" baseline="0" dirty="0" err="1" smtClean="0">
                <a:solidFill>
                  <a:schemeClr val="tx1"/>
                </a:solidFill>
                <a:latin typeface="Trebuchet MS" panose="020B0603020202020204" pitchFamily="34" charset="0"/>
                <a:ea typeface="+mn-ea"/>
                <a:cs typeface="+mn-cs"/>
              </a:rPr>
              <a:t>Burrard</a:t>
            </a:r>
            <a:r>
              <a:rPr lang="en-US" sz="1400" b="0" i="0" u="none" strike="noStrike" kern="1200" baseline="0" dirty="0" smtClean="0">
                <a:solidFill>
                  <a:schemeClr val="tx1"/>
                </a:solidFill>
                <a:latin typeface="Trebuchet MS" panose="020B0603020202020204" pitchFamily="34" charset="0"/>
                <a:ea typeface="+mn-ea"/>
                <a:cs typeface="+mn-cs"/>
              </a:rPr>
              <a:t> inlet, so wave conditions were calculated using a sophisticated computational wave model. Shoreline-specific variations in water level due to wind setup and wave setup were found to be the smallest contributors to the total water level; these effects were calculated using one-dimensional (1D) parametric models.</a:t>
            </a:r>
          </a:p>
          <a:p>
            <a:endParaRPr lang="en-US" sz="1400" b="0" i="0" u="none" strike="noStrike" kern="1200" baseline="0" dirty="0" smtClean="0">
              <a:solidFill>
                <a:schemeClr val="tx1"/>
              </a:solidFill>
              <a:latin typeface="Trebuchet MS" panose="020B0603020202020204" pitchFamily="34" charset="0"/>
              <a:ea typeface="+mn-ea"/>
              <a:cs typeface="+mn-cs"/>
            </a:endParaRPr>
          </a:p>
          <a:p>
            <a:r>
              <a:rPr lang="en-US" sz="1400" b="0" i="0" u="none" strike="noStrike" kern="1200" baseline="0" dirty="0" smtClean="0">
                <a:solidFill>
                  <a:schemeClr val="tx1"/>
                </a:solidFill>
                <a:latin typeface="Trebuchet MS" panose="020B0603020202020204" pitchFamily="34" charset="0"/>
                <a:ea typeface="+mn-ea"/>
                <a:cs typeface="+mn-cs"/>
              </a:rPr>
              <a:t>A schematic of the modelling approach is provided in </a:t>
            </a:r>
            <a:r>
              <a:rPr lang="en-US" sz="1400" b="1" i="0" u="none" strike="noStrike" kern="1200" baseline="0" dirty="0" smtClean="0">
                <a:solidFill>
                  <a:schemeClr val="tx1"/>
                </a:solidFill>
                <a:latin typeface="Trebuchet MS" panose="020B0603020202020204" pitchFamily="34" charset="0"/>
                <a:ea typeface="+mn-ea"/>
                <a:cs typeface="+mn-cs"/>
              </a:rPr>
              <a:t>Figure 1</a:t>
            </a:r>
            <a:r>
              <a:rPr lang="en-US" sz="1400" b="0" i="0" u="none" strike="noStrike" kern="1200" baseline="0" dirty="0" smtClean="0">
                <a:solidFill>
                  <a:schemeClr val="tx1"/>
                </a:solidFill>
                <a:latin typeface="Trebuchet MS" panose="020B0603020202020204" pitchFamily="34" charset="0"/>
                <a:ea typeface="+mn-ea"/>
                <a:cs typeface="+mn-cs"/>
              </a:rPr>
              <a:t>. Tide and storm surge data are provided as a still water level to the wave model. Measured wind data are used to drive the wave model and the wind setup model. Using the wave model results at the 10 m bathymetric contour, the static wave setup was calculated using a 1D parametric model. The tidal water level, external surge wave setup and wind setup are summed to arrive at a total water level. All components are calculated at 1 hour intervals throughout the hind-cast period.</a:t>
            </a:r>
            <a:endParaRPr lang="en-US" dirty="0"/>
          </a:p>
        </p:txBody>
      </p:sp>
      <p:sp>
        <p:nvSpPr>
          <p:cNvPr id="4" name="Slide Number Placeholder 3"/>
          <p:cNvSpPr>
            <a:spLocks noGrp="1"/>
          </p:cNvSpPr>
          <p:nvPr>
            <p:ph type="sldNum" sz="quarter" idx="10"/>
          </p:nvPr>
        </p:nvSpPr>
        <p:spPr/>
        <p:txBody>
          <a:bodyPr/>
          <a:lstStyle/>
          <a:p>
            <a:fld id="{D025958B-B232-439F-9255-4168253F7A1A}" type="slidenum">
              <a:rPr lang="en-US" smtClean="0"/>
              <a:t>9</a:t>
            </a:fld>
            <a:endParaRPr lang="en-US"/>
          </a:p>
        </p:txBody>
      </p:sp>
    </p:spTree>
    <p:extLst>
      <p:ext uri="{BB962C8B-B14F-4D97-AF65-F5344CB8AC3E}">
        <p14:creationId xmlns:p14="http://schemas.microsoft.com/office/powerpoint/2010/main" val="356026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let’s define what the term “urban forest” means …</a:t>
            </a:r>
            <a:endParaRPr lang="en-US" dirty="0"/>
          </a:p>
        </p:txBody>
      </p:sp>
      <p:sp>
        <p:nvSpPr>
          <p:cNvPr id="4" name="Slide Number Placeholder 3"/>
          <p:cNvSpPr>
            <a:spLocks noGrp="1"/>
          </p:cNvSpPr>
          <p:nvPr>
            <p:ph type="sldNum" sz="quarter" idx="10"/>
          </p:nvPr>
        </p:nvSpPr>
        <p:spPr/>
        <p:txBody>
          <a:bodyPr/>
          <a:lstStyle/>
          <a:p>
            <a:fld id="{5374DE75-C69C-5341-840F-384FE7262930}" type="slidenum">
              <a:rPr lang="en-US" smtClean="0"/>
              <a:t>13</a:t>
            </a:fld>
            <a:endParaRPr lang="en-US"/>
          </a:p>
        </p:txBody>
      </p:sp>
    </p:spTree>
    <p:extLst>
      <p:ext uri="{BB962C8B-B14F-4D97-AF65-F5344CB8AC3E}">
        <p14:creationId xmlns:p14="http://schemas.microsoft.com/office/powerpoint/2010/main" val="1375192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74DE75-C69C-5341-840F-384FE7262930}" type="slidenum">
              <a:rPr lang="en-US" smtClean="0"/>
              <a:t>14</a:t>
            </a:fld>
            <a:endParaRPr lang="en-US"/>
          </a:p>
        </p:txBody>
      </p:sp>
    </p:spTree>
    <p:extLst>
      <p:ext uri="{BB962C8B-B14F-4D97-AF65-F5344CB8AC3E}">
        <p14:creationId xmlns:p14="http://schemas.microsoft.com/office/powerpoint/2010/main" val="1375192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let’s define what the term “urban forest” means …</a:t>
            </a:r>
            <a:endParaRPr lang="en-US" dirty="0"/>
          </a:p>
        </p:txBody>
      </p:sp>
      <p:sp>
        <p:nvSpPr>
          <p:cNvPr id="4" name="Slide Number Placeholder 3"/>
          <p:cNvSpPr>
            <a:spLocks noGrp="1"/>
          </p:cNvSpPr>
          <p:nvPr>
            <p:ph type="sldNum" sz="quarter" idx="10"/>
          </p:nvPr>
        </p:nvSpPr>
        <p:spPr/>
        <p:txBody>
          <a:bodyPr/>
          <a:lstStyle/>
          <a:p>
            <a:fld id="{5374DE75-C69C-5341-840F-384FE7262930}" type="slidenum">
              <a:rPr lang="en-US" smtClean="0"/>
              <a:t>15</a:t>
            </a:fld>
            <a:endParaRPr lang="en-US"/>
          </a:p>
        </p:txBody>
      </p:sp>
    </p:spTree>
    <p:extLst>
      <p:ext uri="{BB962C8B-B14F-4D97-AF65-F5344CB8AC3E}">
        <p14:creationId xmlns:p14="http://schemas.microsoft.com/office/powerpoint/2010/main" val="1375192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1400" dirty="0" smtClean="0"/>
              <a:t>FCL was</a:t>
            </a:r>
            <a:r>
              <a:rPr lang="en-US" sz="1400" baseline="0" dirty="0" smtClean="0"/>
              <a:t> set as 3.5 in 1972</a:t>
            </a:r>
          </a:p>
          <a:p>
            <a:pPr marL="342900" indent="-342900">
              <a:buFont typeface="Arial" panose="020B0604020202020204" pitchFamily="34" charset="0"/>
              <a:buChar char="•"/>
            </a:pPr>
            <a:r>
              <a:rPr lang="en-US" sz="1400" baseline="0" dirty="0" smtClean="0"/>
              <a:t>In 2014 the FCL was set to 4.5 m in all floodplain areas</a:t>
            </a:r>
            <a:endParaRPr lang="en-US" sz="1400" dirty="0" smtClean="0"/>
          </a:p>
          <a:p>
            <a:endParaRPr lang="en-US" dirty="0"/>
          </a:p>
        </p:txBody>
      </p:sp>
      <p:sp>
        <p:nvSpPr>
          <p:cNvPr id="4" name="Slide Number Placeholder 3"/>
          <p:cNvSpPr>
            <a:spLocks noGrp="1"/>
          </p:cNvSpPr>
          <p:nvPr>
            <p:ph type="sldNum" sz="quarter" idx="10"/>
          </p:nvPr>
        </p:nvSpPr>
        <p:spPr/>
        <p:txBody>
          <a:bodyPr/>
          <a:lstStyle/>
          <a:p>
            <a:fld id="{D025958B-B232-439F-9255-4168253F7A1A}" type="slidenum">
              <a:rPr lang="en-US" smtClean="0"/>
              <a:t>16</a:t>
            </a:fld>
            <a:endParaRPr lang="en-US"/>
          </a:p>
        </p:txBody>
      </p:sp>
    </p:spTree>
    <p:extLst>
      <p:ext uri="{BB962C8B-B14F-4D97-AF65-F5344CB8AC3E}">
        <p14:creationId xmlns:p14="http://schemas.microsoft.com/office/powerpoint/2010/main" val="297047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In setting FCLs, used sophisticated modelling etc. </a:t>
            </a:r>
            <a:endParaRPr lang="en-CA" dirty="0"/>
          </a:p>
        </p:txBody>
      </p:sp>
      <p:sp>
        <p:nvSpPr>
          <p:cNvPr id="4" name="Slide Number Placeholder 3"/>
          <p:cNvSpPr>
            <a:spLocks noGrp="1"/>
          </p:cNvSpPr>
          <p:nvPr>
            <p:ph type="sldNum" sz="quarter" idx="10"/>
          </p:nvPr>
        </p:nvSpPr>
        <p:spPr/>
        <p:txBody>
          <a:bodyPr/>
          <a:lstStyle/>
          <a:p>
            <a:fld id="{D025958B-B232-439F-9255-4168253F7A1A}" type="slidenum">
              <a:rPr lang="en-US" smtClean="0"/>
              <a:t>17</a:t>
            </a:fld>
            <a:endParaRPr lang="en-US"/>
          </a:p>
        </p:txBody>
      </p:sp>
    </p:spTree>
    <p:extLst>
      <p:ext uri="{BB962C8B-B14F-4D97-AF65-F5344CB8AC3E}">
        <p14:creationId xmlns:p14="http://schemas.microsoft.com/office/powerpoint/2010/main" val="14873790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Greater room here for site specific habitat</a:t>
            </a:r>
            <a:r>
              <a:rPr lang="en-US" baseline="0" dirty="0" smtClean="0"/>
              <a:t> use and species presence as well as ecological processes like longshore sediment transport, water quality, blue carbon, snot presences absence?, prey-predator relations.</a:t>
            </a:r>
          </a:p>
          <a:p>
            <a:endParaRPr lang="en-US" baseline="0" dirty="0" smtClean="0"/>
          </a:p>
          <a:p>
            <a:r>
              <a:rPr lang="en-US" baseline="0" dirty="0" smtClean="0"/>
              <a:t>Coastal squeeze. Ocean acidification</a:t>
            </a:r>
            <a:endParaRPr lang="en-US" dirty="0"/>
          </a:p>
        </p:txBody>
      </p:sp>
      <p:sp>
        <p:nvSpPr>
          <p:cNvPr id="4" name="Slide Number Placeholder 3"/>
          <p:cNvSpPr>
            <a:spLocks noGrp="1"/>
          </p:cNvSpPr>
          <p:nvPr>
            <p:ph type="sldNum" sz="quarter" idx="10"/>
          </p:nvPr>
        </p:nvSpPr>
        <p:spPr/>
        <p:txBody>
          <a:bodyPr/>
          <a:lstStyle/>
          <a:p>
            <a:fld id="{D025958B-B232-439F-9255-4168253F7A1A}" type="slidenum">
              <a:rPr lang="en-US" smtClean="0"/>
              <a:t>19</a:t>
            </a:fld>
            <a:endParaRPr lang="en-US"/>
          </a:p>
        </p:txBody>
      </p:sp>
    </p:spTree>
    <p:extLst>
      <p:ext uri="{BB962C8B-B14F-4D97-AF65-F5344CB8AC3E}">
        <p14:creationId xmlns:p14="http://schemas.microsoft.com/office/powerpoint/2010/main" val="1059368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PCIC</a:t>
            </a:r>
          </a:p>
          <a:p>
            <a:endParaRPr lang="en-US" dirty="0" smtClean="0"/>
          </a:p>
          <a:p>
            <a:r>
              <a:rPr lang="en-US" dirty="0" smtClean="0"/>
              <a:t>Rainiest </a:t>
            </a:r>
            <a:r>
              <a:rPr lang="en-US" dirty="0" smtClean="0"/>
              <a:t>day in October and April</a:t>
            </a:r>
            <a:r>
              <a:rPr lang="en-US" baseline="0" dirty="0" smtClean="0"/>
              <a:t> increase about 20% in amount of rain – we are going to need to plan our streetscapes accordingly.</a:t>
            </a:r>
          </a:p>
          <a:p>
            <a:endParaRPr lang="en-US" baseline="0" dirty="0" smtClean="0"/>
          </a:p>
          <a:p>
            <a:r>
              <a:rPr lang="en-US" dirty="0" smtClean="0"/>
              <a:t>Others have</a:t>
            </a:r>
            <a:r>
              <a:rPr lang="en-US" baseline="0" dirty="0" smtClean="0"/>
              <a:t> gone over this in detail. </a:t>
            </a:r>
          </a:p>
          <a:p>
            <a:pPr marL="289893" indent="-289893" defTabSz="463829">
              <a:buFont typeface="Arial" panose="020B0604020202020204" pitchFamily="34" charset="0"/>
              <a:buChar char="•"/>
              <a:defRPr/>
            </a:pPr>
            <a:r>
              <a:rPr lang="en-US" sz="2000" dirty="0"/>
              <a:t>Approved Integrated Rainwater Management Plan &amp; Green Infrastructure plan</a:t>
            </a:r>
          </a:p>
          <a:p>
            <a:pPr marL="289893" indent="-289893">
              <a:buFont typeface="Arial" panose="020B0604020202020204" pitchFamily="34" charset="0"/>
              <a:buChar char="•"/>
            </a:pPr>
            <a:r>
              <a:rPr lang="en-US" sz="2000" dirty="0"/>
              <a:t>More intense rain storms could mean more flooding, more sewer back-ups and more combined sewer overflows</a:t>
            </a:r>
          </a:p>
          <a:p>
            <a:pPr marL="289893" indent="-289893">
              <a:buFont typeface="Arial" panose="020B0604020202020204" pitchFamily="34" charset="0"/>
              <a:buChar char="•"/>
            </a:pPr>
            <a:r>
              <a:rPr lang="en-US" sz="2000" dirty="0"/>
              <a:t>City has partially separated its </a:t>
            </a:r>
            <a:r>
              <a:rPr lang="en-US" sz="2000" dirty="0" err="1"/>
              <a:t>stormwater</a:t>
            </a:r>
            <a:r>
              <a:rPr lang="en-US" sz="2000" dirty="0"/>
              <a:t> and sanitary sewers</a:t>
            </a:r>
          </a:p>
          <a:p>
            <a:pPr marL="753723" lvl="1" indent="-289893">
              <a:buFont typeface="Arial" panose="020B0604020202020204" pitchFamily="34" charset="0"/>
              <a:buChar char="•"/>
            </a:pPr>
            <a:r>
              <a:rPr lang="en-US" sz="2000" dirty="0"/>
              <a:t>$30M a year</a:t>
            </a:r>
          </a:p>
          <a:p>
            <a:pPr marL="753723" lvl="1" indent="-289893">
              <a:buFont typeface="Arial" panose="020B0604020202020204" pitchFamily="34" charset="0"/>
              <a:buChar char="•"/>
            </a:pPr>
            <a:r>
              <a:rPr lang="en-US" sz="2000" dirty="0"/>
              <a:t>To be complete by 2050</a:t>
            </a:r>
          </a:p>
          <a:p>
            <a:pPr marL="753723" lvl="1" indent="-289893">
              <a:buFont typeface="Arial" panose="020B0604020202020204" pitchFamily="34" charset="0"/>
              <a:buChar char="•"/>
            </a:pPr>
            <a:endParaRPr lang="en-US" sz="2000" dirty="0"/>
          </a:p>
          <a:p>
            <a:endParaRPr lang="en-US" dirty="0"/>
          </a:p>
        </p:txBody>
      </p:sp>
      <p:sp>
        <p:nvSpPr>
          <p:cNvPr id="4" name="Slide Number Placeholder 3"/>
          <p:cNvSpPr>
            <a:spLocks noGrp="1"/>
          </p:cNvSpPr>
          <p:nvPr>
            <p:ph type="sldNum" sz="quarter" idx="10"/>
          </p:nvPr>
        </p:nvSpPr>
        <p:spPr/>
        <p:txBody>
          <a:bodyPr/>
          <a:lstStyle/>
          <a:p>
            <a:fld id="{7D9F05F3-27DC-4B03-ACFF-E9A7046A2A7B}" type="slidenum">
              <a:rPr lang="en-US" smtClean="0"/>
              <a:t>20</a:t>
            </a:fld>
            <a:endParaRPr lang="en-US"/>
          </a:p>
        </p:txBody>
      </p:sp>
    </p:spTree>
    <p:extLst>
      <p:ext uri="{BB962C8B-B14F-4D97-AF65-F5344CB8AC3E}">
        <p14:creationId xmlns:p14="http://schemas.microsoft.com/office/powerpoint/2010/main" val="14879089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Basically how can you design your project to:</a:t>
            </a:r>
          </a:p>
          <a:p>
            <a:endParaRPr lang="en-US" baseline="0" dirty="0" smtClean="0"/>
          </a:p>
          <a:p>
            <a:pPr marL="173936" indent="-173936">
              <a:buFontTx/>
              <a:buChar char="-"/>
            </a:pPr>
            <a:r>
              <a:rPr lang="en-US" baseline="0" dirty="0" smtClean="0"/>
              <a:t>Absorb water?</a:t>
            </a:r>
          </a:p>
          <a:p>
            <a:pPr marL="173936" indent="-173936">
              <a:buFontTx/>
              <a:buChar char="-"/>
            </a:pPr>
            <a:r>
              <a:rPr lang="en-US" baseline="0" dirty="0" smtClean="0"/>
              <a:t>Store rain that has been shed off the roof and/or other places for later use and/or reuse in the building system (I know the Coastal Health Authority has guidelines on that)</a:t>
            </a:r>
          </a:p>
          <a:p>
            <a:pPr marL="173936" indent="-173936">
              <a:buFontTx/>
              <a:buChar char="-"/>
            </a:pPr>
            <a:r>
              <a:rPr lang="en-US" baseline="0" dirty="0" smtClean="0"/>
              <a:t>Adaptive design that complements the other issues and futures associated with climate change, e.g. coastal flooding, heat and changing ecosystems.</a:t>
            </a:r>
          </a:p>
          <a:p>
            <a:pPr marL="173936" indent="-173936">
              <a:buFontTx/>
              <a:buChar char="-"/>
            </a:pPr>
            <a:endParaRPr lang="en-US" baseline="0" dirty="0" smtClean="0"/>
          </a:p>
          <a:p>
            <a:pPr marL="173936" indent="-173936" defTabSz="463829">
              <a:buFontTx/>
              <a:buChar char="-"/>
              <a:defRPr/>
            </a:pPr>
            <a:r>
              <a:rPr lang="en-US" baseline="0" dirty="0" smtClean="0"/>
              <a:t>Trees: </a:t>
            </a:r>
            <a:r>
              <a:rPr lang="en-US" sz="1200" b="1" dirty="0">
                <a:latin typeface="+mn-lt"/>
              </a:rPr>
              <a:t>April 16, 2014</a:t>
            </a:r>
            <a:r>
              <a:rPr lang="en-US" sz="1200" dirty="0">
                <a:latin typeface="+mn-lt"/>
              </a:rPr>
              <a:t> – Council voted to approve the Urban Forest Strategy, which includes an update to the Protection of Trees Bylaw. Review the strategy to learn how we plan to protect, plant, and manage Vancouver's urban forest. Plant 150,000 trees by 2020. We are at 48K trees </a:t>
            </a:r>
          </a:p>
          <a:p>
            <a:pPr marL="173936" indent="-173936" defTabSz="463829">
              <a:buFontTx/>
              <a:buChar char="-"/>
              <a:defRPr/>
            </a:pPr>
            <a:r>
              <a:rPr lang="en-US" sz="1200" dirty="0">
                <a:latin typeface="+mn-lt"/>
              </a:rPr>
              <a:t>Different species, different ages will have a range of temperature, soil moisture, wind and pest tolerances. They will also need a range of soil requirements. </a:t>
            </a:r>
            <a:endParaRPr lang="en-US" dirty="0" smtClean="0"/>
          </a:p>
          <a:p>
            <a:pPr marL="173936" indent="-173936">
              <a:buFontTx/>
              <a:buChar char="-"/>
            </a:pPr>
            <a:endParaRPr lang="en-US" dirty="0" smtClean="0"/>
          </a:p>
          <a:p>
            <a:endParaRPr lang="en-US" dirty="0"/>
          </a:p>
        </p:txBody>
      </p:sp>
      <p:sp>
        <p:nvSpPr>
          <p:cNvPr id="4" name="Slide Number Placeholder 3"/>
          <p:cNvSpPr>
            <a:spLocks noGrp="1"/>
          </p:cNvSpPr>
          <p:nvPr>
            <p:ph type="sldNum" sz="quarter" idx="10"/>
          </p:nvPr>
        </p:nvSpPr>
        <p:spPr/>
        <p:txBody>
          <a:bodyPr/>
          <a:lstStyle/>
          <a:p>
            <a:fld id="{F5CEB14A-560F-6A49-89B5-BDD9C507C553}" type="slidenum">
              <a:rPr lang="en-US" smtClean="0"/>
              <a:pPr/>
              <a:t>21</a:t>
            </a:fld>
            <a:endParaRPr lang="en-US"/>
          </a:p>
        </p:txBody>
      </p:sp>
    </p:spTree>
    <p:extLst>
      <p:ext uri="{BB962C8B-B14F-4D97-AF65-F5344CB8AC3E}">
        <p14:creationId xmlns:p14="http://schemas.microsoft.com/office/powerpoint/2010/main" val="25132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CEB14A-560F-6A49-89B5-BDD9C507C553}" type="slidenum">
              <a:rPr lang="en-US" smtClean="0"/>
              <a:pPr/>
              <a:t>22</a:t>
            </a:fld>
            <a:endParaRPr lang="en-US"/>
          </a:p>
        </p:txBody>
      </p:sp>
    </p:spTree>
    <p:extLst>
      <p:ext uri="{BB962C8B-B14F-4D97-AF65-F5344CB8AC3E}">
        <p14:creationId xmlns:p14="http://schemas.microsoft.com/office/powerpoint/2010/main" val="13946348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pPr>
              <a:lnSpc>
                <a:spcPct val="90000"/>
              </a:lnSpc>
            </a:pPr>
            <a:endParaRPr lang="en-US" altLang="en-US" sz="1000" dirty="0"/>
          </a:p>
          <a:p>
            <a:pPr marL="753723" indent="-463829">
              <a:lnSpc>
                <a:spcPct val="80000"/>
              </a:lnSpc>
              <a:buFont typeface="Arial" panose="020B0604020202020204" pitchFamily="34" charset="0"/>
              <a:buChar char="•"/>
            </a:pPr>
            <a:r>
              <a:rPr lang="en-US" altLang="en-US" sz="1000" dirty="0"/>
              <a:t>Design for your users; </a:t>
            </a:r>
          </a:p>
          <a:p>
            <a:pPr marL="753723" indent="-463829">
              <a:lnSpc>
                <a:spcPct val="80000"/>
              </a:lnSpc>
              <a:buFont typeface="Arial" panose="020B0604020202020204" pitchFamily="34" charset="0"/>
              <a:buChar char="•"/>
            </a:pPr>
            <a:r>
              <a:rPr lang="en-US" altLang="en-US" sz="1000" dirty="0"/>
              <a:t>Ensure new buildings are designed to stay cool – PASSIVE HOUSE</a:t>
            </a:r>
          </a:p>
          <a:p>
            <a:pPr marL="753723" indent="-463829">
              <a:lnSpc>
                <a:spcPct val="80000"/>
              </a:lnSpc>
              <a:buFont typeface="Arial" panose="020B0604020202020204" pitchFamily="34" charset="0"/>
              <a:buChar char="•"/>
            </a:pPr>
            <a:r>
              <a:rPr lang="en-US" altLang="en-US" sz="1000" dirty="0"/>
              <a:t>Design to allow for retrofit cooling utilities and managing inhabitants expectations to pay for it</a:t>
            </a:r>
          </a:p>
          <a:p>
            <a:pPr marL="753723" indent="-463829">
              <a:lnSpc>
                <a:spcPct val="80000"/>
              </a:lnSpc>
              <a:buFont typeface="Arial" panose="020B0604020202020204" pitchFamily="34" charset="0"/>
              <a:buChar char="•"/>
            </a:pPr>
            <a:r>
              <a:rPr lang="en-US" altLang="en-US" sz="1000" dirty="0"/>
              <a:t>Explore ways to retrofit existing buildings (especially multi-family) – </a:t>
            </a:r>
          </a:p>
          <a:p>
            <a:pPr marL="753723" indent="-463829">
              <a:lnSpc>
                <a:spcPct val="80000"/>
              </a:lnSpc>
              <a:buFont typeface="Arial" panose="020B0604020202020204" pitchFamily="34" charset="0"/>
              <a:buChar char="•"/>
            </a:pPr>
            <a:r>
              <a:rPr lang="en-US" altLang="en-US" sz="1000" dirty="0"/>
              <a:t>Cool landscaping</a:t>
            </a:r>
          </a:p>
          <a:p>
            <a:pPr>
              <a:lnSpc>
                <a:spcPct val="90000"/>
              </a:lnSpc>
            </a:pPr>
            <a:endParaRPr lang="en-US" altLang="en-US" sz="1000" dirty="0"/>
          </a:p>
          <a:p>
            <a:pPr>
              <a:lnSpc>
                <a:spcPct val="90000"/>
              </a:lnSpc>
            </a:pPr>
            <a:endParaRPr lang="en-US" altLang="en-US" sz="1000"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sz="1200" dirty="0">
                <a:latin typeface="+mn-lt"/>
              </a:rPr>
              <a:t>How can you plan buildings and cooling public spaces when we know it’s going to get hotter? Parks and streetscapes</a:t>
            </a:r>
          </a:p>
          <a:p>
            <a:pPr>
              <a:lnSpc>
                <a:spcPct val="90000"/>
              </a:lnSpc>
            </a:pPr>
            <a:endParaRPr lang="en-US" sz="1200" dirty="0">
              <a:latin typeface="+mn-lt"/>
            </a:endParaRPr>
          </a:p>
          <a:p>
            <a:pPr defTabSz="463829">
              <a:lnSpc>
                <a:spcPct val="90000"/>
              </a:lnSpc>
              <a:defRPr/>
            </a:pPr>
            <a:r>
              <a:rPr lang="en-US" altLang="en-US" sz="1200" dirty="0"/>
              <a:t>Cooling rooms in non-market housing: e.g. temporary cooling </a:t>
            </a:r>
            <a:r>
              <a:rPr lang="en-US" altLang="en-US" sz="1200" dirty="0" err="1"/>
              <a:t>parklet</a:t>
            </a:r>
            <a:r>
              <a:rPr lang="en-US" altLang="en-US" sz="1200" dirty="0"/>
              <a:t> that is going to be outside the DTES market on Hastings. Will have shade, sitting area, access to public water. It has been a challenge to create and establish a more semi-permanent one b/c the concept clashes with current road and street design, e.g. parking, congregating on a sidewalk or outside commercial space, cost of maintaining site.</a:t>
            </a:r>
          </a:p>
          <a:p>
            <a:pPr defTabSz="463829">
              <a:lnSpc>
                <a:spcPct val="90000"/>
              </a:lnSpc>
              <a:defRPr/>
            </a:pPr>
            <a:endParaRPr lang="en-US" altLang="en-US" sz="1200" dirty="0"/>
          </a:p>
          <a:p>
            <a:pPr>
              <a:lnSpc>
                <a:spcPct val="90000"/>
              </a:lnSpc>
            </a:pPr>
            <a:r>
              <a:rPr lang="en-US" altLang="en-US" sz="1000" dirty="0"/>
              <a:t>Public access to drinking water</a:t>
            </a:r>
          </a:p>
          <a:p>
            <a:pPr marL="753723" indent="-463829">
              <a:lnSpc>
                <a:spcPct val="80000"/>
              </a:lnSpc>
              <a:buFont typeface="Arial" panose="020B0604020202020204" pitchFamily="34" charset="0"/>
              <a:buChar char="•"/>
            </a:pPr>
            <a:endParaRPr lang="en-US" altLang="en-US" sz="1200" dirty="0"/>
          </a:p>
          <a:p>
            <a:endParaRPr lang="en-US" dirty="0"/>
          </a:p>
        </p:txBody>
      </p:sp>
      <p:sp>
        <p:nvSpPr>
          <p:cNvPr id="4" name="Slide Number Placeholder 3"/>
          <p:cNvSpPr>
            <a:spLocks noGrp="1"/>
          </p:cNvSpPr>
          <p:nvPr>
            <p:ph type="sldNum" sz="quarter" idx="10"/>
          </p:nvPr>
        </p:nvSpPr>
        <p:spPr/>
        <p:txBody>
          <a:bodyPr/>
          <a:lstStyle/>
          <a:p>
            <a:fld id="{F5CEB14A-560F-6A49-89B5-BDD9C507C553}" type="slidenum">
              <a:rPr lang="en-US" smtClean="0"/>
              <a:pPr/>
              <a:t>24</a:t>
            </a:fld>
            <a:endParaRPr lang="en-US"/>
          </a:p>
        </p:txBody>
      </p:sp>
    </p:spTree>
    <p:extLst>
      <p:ext uri="{BB962C8B-B14F-4D97-AF65-F5344CB8AC3E}">
        <p14:creationId xmlns:p14="http://schemas.microsoft.com/office/powerpoint/2010/main" val="17852357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53723" indent="-463829">
              <a:lnSpc>
                <a:spcPct val="80000"/>
              </a:lnSpc>
              <a:buFont typeface="Arial" panose="020B0604020202020204" pitchFamily="34" charset="0"/>
              <a:buChar char="•"/>
            </a:pPr>
            <a:endParaRPr lang="en-US" altLang="en-US" sz="1200" dirty="0"/>
          </a:p>
          <a:p>
            <a:pPr marL="753723" indent="-463829">
              <a:lnSpc>
                <a:spcPct val="80000"/>
              </a:lnSpc>
              <a:buFont typeface="Arial" panose="020B0604020202020204" pitchFamily="34" charset="0"/>
              <a:buChar char="•"/>
            </a:pPr>
            <a:r>
              <a:rPr lang="en-US" altLang="en-US" sz="1200" dirty="0"/>
              <a:t>Reduce heat islands – </a:t>
            </a:r>
            <a:r>
              <a:rPr lang="en-US" altLang="en-US" sz="1200" u="sng" dirty="0"/>
              <a:t>plant more trees</a:t>
            </a:r>
            <a:r>
              <a:rPr lang="en-US" altLang="en-US" sz="1200" dirty="0"/>
              <a:t>!</a:t>
            </a:r>
          </a:p>
        </p:txBody>
      </p:sp>
      <p:sp>
        <p:nvSpPr>
          <p:cNvPr id="4" name="Slide Number Placeholder 3"/>
          <p:cNvSpPr>
            <a:spLocks noGrp="1"/>
          </p:cNvSpPr>
          <p:nvPr>
            <p:ph type="sldNum" sz="quarter" idx="10"/>
          </p:nvPr>
        </p:nvSpPr>
        <p:spPr/>
        <p:txBody>
          <a:bodyPr/>
          <a:lstStyle/>
          <a:p>
            <a:fld id="{F5CEB14A-560F-6A49-89B5-BDD9C507C553}" type="slidenum">
              <a:rPr lang="en-US" smtClean="0"/>
              <a:pPr/>
              <a:t>25</a:t>
            </a:fld>
            <a:endParaRPr lang="en-US"/>
          </a:p>
        </p:txBody>
      </p:sp>
    </p:spTree>
    <p:extLst>
      <p:ext uri="{BB962C8B-B14F-4D97-AF65-F5344CB8AC3E}">
        <p14:creationId xmlns:p14="http://schemas.microsoft.com/office/powerpoint/2010/main" val="1842007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5740B19-4573-497C-A034-68E511F84587}" type="slidenum">
              <a:rPr lang="en-US" smtClean="0"/>
              <a:t>‹#›</a:t>
            </a:fld>
            <a:endParaRPr lang="en-US"/>
          </a:p>
        </p:txBody>
      </p:sp>
    </p:spTree>
    <p:extLst>
      <p:ext uri="{BB962C8B-B14F-4D97-AF65-F5344CB8AC3E}">
        <p14:creationId xmlns:p14="http://schemas.microsoft.com/office/powerpoint/2010/main" val="4177911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atin typeface="Trebuchet MS" panose="020B0603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lvl1pPr>
              <a:defRPr sz="2400">
                <a:latin typeface="Trebuchet MS" panose="020B0603020202020204" pitchFamily="34" charset="0"/>
              </a:defRPr>
            </a:lvl1pPr>
            <a:lvl2pPr>
              <a:defRPr sz="2000">
                <a:latin typeface="Trebuchet MS" panose="020B0603020202020204" pitchFamily="34" charset="0"/>
              </a:defRPr>
            </a:lvl2pPr>
            <a:lvl3pPr>
              <a:defRPr sz="1800">
                <a:latin typeface="Trebuchet MS" panose="020B0603020202020204" pitchFamily="34" charset="0"/>
              </a:defRPr>
            </a:lvl3pPr>
            <a:lvl4pPr>
              <a:defRPr sz="1600">
                <a:latin typeface="Trebuchet MS" panose="020B0603020202020204" pitchFamily="34" charset="0"/>
              </a:defRPr>
            </a:lvl4pPr>
            <a:lvl5pPr>
              <a:defRPr sz="1400">
                <a:latin typeface="Trebuchet MS" panose="020B0603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5740B19-4573-497C-A034-68E511F84587}" type="slidenum">
              <a:rPr lang="en-US" smtClean="0"/>
              <a:t>‹#›</a:t>
            </a:fld>
            <a:endParaRPr lang="en-US"/>
          </a:p>
        </p:txBody>
      </p:sp>
    </p:spTree>
    <p:extLst>
      <p:ext uri="{BB962C8B-B14F-4D97-AF65-F5344CB8AC3E}">
        <p14:creationId xmlns:p14="http://schemas.microsoft.com/office/powerpoint/2010/main" val="9325983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5740B19-4573-497C-A034-68E511F84587}" type="slidenum">
              <a:rPr lang="en-US" smtClean="0"/>
              <a:t>‹#›</a:t>
            </a:fld>
            <a:endParaRPr lang="en-US"/>
          </a:p>
        </p:txBody>
      </p:sp>
    </p:spTree>
    <p:extLst>
      <p:ext uri="{BB962C8B-B14F-4D97-AF65-F5344CB8AC3E}">
        <p14:creationId xmlns:p14="http://schemas.microsoft.com/office/powerpoint/2010/main" val="4169234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oter Aqua">
    <p:spTree>
      <p:nvGrpSpPr>
        <p:cNvPr id="1" name=""/>
        <p:cNvGrpSpPr/>
        <p:nvPr/>
      </p:nvGrpSpPr>
      <p:grpSpPr>
        <a:xfrm>
          <a:off x="0" y="0"/>
          <a:ext cx="0" cy="0"/>
          <a:chOff x="0" y="0"/>
          <a:chExt cx="0" cy="0"/>
        </a:xfrm>
      </p:grpSpPr>
      <p:sp>
        <p:nvSpPr>
          <p:cNvPr id="4" name="Rectangle 3"/>
          <p:cNvSpPr/>
          <p:nvPr userDrawn="1"/>
        </p:nvSpPr>
        <p:spPr>
          <a:xfrm>
            <a:off x="0" y="6358021"/>
            <a:ext cx="9144000" cy="533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152400" y="6416675"/>
            <a:ext cx="1066800" cy="365125"/>
          </a:xfrm>
          <a:prstGeom prst="rect">
            <a:avLst/>
          </a:prstGeom>
        </p:spPr>
        <p:txBody>
          <a:bodyPr/>
          <a:lstStyle>
            <a:lvl1pPr>
              <a:defRPr>
                <a:solidFill>
                  <a:srgbClr val="FFFFFF"/>
                </a:solidFill>
              </a:defRPr>
            </a:lvl1pPr>
          </a:lstStyle>
          <a:p>
            <a:fld id="{65740B19-4573-497C-A034-68E511F84587}" type="slidenum">
              <a:rPr lang="en-US" smtClean="0"/>
              <a:pPr/>
              <a:t>‹#›</a:t>
            </a:fld>
            <a:endParaRPr lang="en-US" dirty="0"/>
          </a:p>
        </p:txBody>
      </p:sp>
      <p:sp>
        <p:nvSpPr>
          <p:cNvPr id="7" name="Text Placeholder 1"/>
          <p:cNvSpPr>
            <a:spLocks noGrp="1"/>
          </p:cNvSpPr>
          <p:nvPr>
            <p:ph type="body" sz="quarter" idx="10"/>
          </p:nvPr>
        </p:nvSpPr>
        <p:spPr>
          <a:xfrm>
            <a:off x="3276600" y="6434221"/>
            <a:ext cx="5638800" cy="304800"/>
          </a:xfrm>
          <a:prstGeom prst="rect">
            <a:avLst/>
          </a:prstGeom>
        </p:spPr>
        <p:txBody>
          <a:bodyPr/>
          <a:lstStyle>
            <a:lvl1pPr marL="0" indent="0" algn="r">
              <a:buNone/>
              <a:defRPr sz="2000"/>
            </a:lvl1pPr>
          </a:lstStyle>
          <a:p>
            <a:r>
              <a:rPr lang="en-US" dirty="0" smtClean="0">
                <a:solidFill>
                  <a:schemeClr val="bg1"/>
                </a:solidFill>
              </a:rPr>
              <a:t>OUR URBAN FOREST TODAY</a:t>
            </a:r>
            <a:endParaRPr lang="en-US" dirty="0">
              <a:solidFill>
                <a:schemeClr val="bg1"/>
              </a:solidFill>
            </a:endParaRPr>
          </a:p>
        </p:txBody>
      </p:sp>
    </p:spTree>
    <p:extLst>
      <p:ext uri="{BB962C8B-B14F-4D97-AF65-F5344CB8AC3E}">
        <p14:creationId xmlns:p14="http://schemas.microsoft.com/office/powerpoint/2010/main" val="258558047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tect Footer">
    <p:spTree>
      <p:nvGrpSpPr>
        <p:cNvPr id="1" name=""/>
        <p:cNvGrpSpPr/>
        <p:nvPr/>
      </p:nvGrpSpPr>
      <p:grpSpPr>
        <a:xfrm>
          <a:off x="0" y="0"/>
          <a:ext cx="0" cy="0"/>
          <a:chOff x="0" y="0"/>
          <a:chExt cx="0" cy="0"/>
        </a:xfrm>
      </p:grpSpPr>
      <p:sp>
        <p:nvSpPr>
          <p:cNvPr id="12" name="Rectangle 11"/>
          <p:cNvSpPr/>
          <p:nvPr userDrawn="1"/>
        </p:nvSpPr>
        <p:spPr>
          <a:xfrm>
            <a:off x="0" y="6324600"/>
            <a:ext cx="9144000" cy="533400"/>
          </a:xfrm>
          <a:prstGeom prst="rect">
            <a:avLst/>
          </a:prstGeom>
          <a:solidFill>
            <a:srgbClr val="6CB3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userDrawn="1"/>
        </p:nvSpPr>
        <p:spPr>
          <a:xfrm>
            <a:off x="5102048" y="6400800"/>
            <a:ext cx="3813352" cy="400110"/>
          </a:xfrm>
          <a:prstGeom prst="rect">
            <a:avLst/>
          </a:prstGeom>
          <a:noFill/>
        </p:spPr>
        <p:txBody>
          <a:bodyPr wrap="none" rtlCol="0">
            <a:spAutoFit/>
          </a:bodyPr>
          <a:lstStyle/>
          <a:p>
            <a:pPr algn="r"/>
            <a:r>
              <a:rPr lang="en-US" sz="2000" dirty="0" smtClean="0">
                <a:solidFill>
                  <a:srgbClr val="FFFFFF"/>
                </a:solidFill>
              </a:rPr>
              <a:t>PROTECT / </a:t>
            </a:r>
            <a:r>
              <a:rPr lang="en-US" sz="2000" dirty="0" smtClean="0">
                <a:solidFill>
                  <a:schemeClr val="accent5">
                    <a:lumMod val="20000"/>
                    <a:lumOff val="80000"/>
                  </a:schemeClr>
                </a:solidFill>
              </a:rPr>
              <a:t>WHAT</a:t>
            </a:r>
            <a:r>
              <a:rPr lang="en-US" sz="2000" baseline="0" dirty="0" smtClean="0">
                <a:solidFill>
                  <a:schemeClr val="accent5">
                    <a:lumMod val="20000"/>
                    <a:lumOff val="80000"/>
                  </a:schemeClr>
                </a:solidFill>
              </a:rPr>
              <a:t> CAN WE DO ?</a:t>
            </a:r>
            <a:endParaRPr lang="en-US" sz="2000" dirty="0">
              <a:solidFill>
                <a:srgbClr val="FFFFFF"/>
              </a:solidFill>
            </a:endParaRPr>
          </a:p>
        </p:txBody>
      </p:sp>
      <p:sp>
        <p:nvSpPr>
          <p:cNvPr id="4" name="Slide Number Placeholder 5"/>
          <p:cNvSpPr>
            <a:spLocks noGrp="1"/>
          </p:cNvSpPr>
          <p:nvPr>
            <p:ph type="sldNum" sz="quarter" idx="12"/>
          </p:nvPr>
        </p:nvSpPr>
        <p:spPr>
          <a:xfrm>
            <a:off x="152400" y="6416675"/>
            <a:ext cx="1066800" cy="365125"/>
          </a:xfrm>
          <a:prstGeom prst="rect">
            <a:avLst/>
          </a:prstGeom>
        </p:spPr>
        <p:txBody>
          <a:bodyPr/>
          <a:lstStyle>
            <a:lvl1pPr>
              <a:defRPr>
                <a:solidFill>
                  <a:srgbClr val="FFFFFF"/>
                </a:solidFill>
              </a:defRPr>
            </a:lvl1pPr>
          </a:lstStyle>
          <a:p>
            <a:fld id="{65740B19-4573-497C-A034-68E511F84587}" type="slidenum">
              <a:rPr lang="en-US" smtClean="0"/>
              <a:pPr/>
              <a:t>‹#›</a:t>
            </a:fld>
            <a:endParaRPr lang="en-US" dirty="0"/>
          </a:p>
        </p:txBody>
      </p:sp>
    </p:spTree>
    <p:extLst>
      <p:ext uri="{BB962C8B-B14F-4D97-AF65-F5344CB8AC3E}">
        <p14:creationId xmlns:p14="http://schemas.microsoft.com/office/powerpoint/2010/main" val="412509155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lant Footer">
    <p:spTree>
      <p:nvGrpSpPr>
        <p:cNvPr id="1" name=""/>
        <p:cNvGrpSpPr/>
        <p:nvPr/>
      </p:nvGrpSpPr>
      <p:grpSpPr>
        <a:xfrm>
          <a:off x="0" y="0"/>
          <a:ext cx="0" cy="0"/>
          <a:chOff x="0" y="0"/>
          <a:chExt cx="0" cy="0"/>
        </a:xfrm>
      </p:grpSpPr>
      <p:sp>
        <p:nvSpPr>
          <p:cNvPr id="6" name="Rectangle 5"/>
          <p:cNvSpPr/>
          <p:nvPr userDrawn="1"/>
        </p:nvSpPr>
        <p:spPr>
          <a:xfrm>
            <a:off x="0" y="6324600"/>
            <a:ext cx="9144000" cy="548105"/>
          </a:xfrm>
          <a:prstGeom prst="rect">
            <a:avLst/>
          </a:prstGeom>
          <a:solidFill>
            <a:srgbClr val="6CB3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userDrawn="1"/>
        </p:nvSpPr>
        <p:spPr>
          <a:xfrm>
            <a:off x="5497990" y="6400800"/>
            <a:ext cx="3417410" cy="400110"/>
          </a:xfrm>
          <a:prstGeom prst="rect">
            <a:avLst/>
          </a:prstGeom>
          <a:noFill/>
        </p:spPr>
        <p:txBody>
          <a:bodyPr wrap="none" rtlCol="0">
            <a:spAutoFit/>
          </a:bodyPr>
          <a:lstStyle/>
          <a:p>
            <a:pPr algn="r"/>
            <a:r>
              <a:rPr lang="en-US" sz="2000" dirty="0" smtClean="0">
                <a:solidFill>
                  <a:srgbClr val="FFFFFF"/>
                </a:solidFill>
              </a:rPr>
              <a:t>PLANT / </a:t>
            </a:r>
            <a:r>
              <a:rPr lang="en-US" sz="2000" dirty="0" smtClean="0">
                <a:solidFill>
                  <a:schemeClr val="accent5">
                    <a:lumMod val="20000"/>
                    <a:lumOff val="80000"/>
                  </a:schemeClr>
                </a:solidFill>
              </a:rPr>
              <a:t>WHAT CAN WE DO ?</a:t>
            </a:r>
            <a:endParaRPr lang="en-US" sz="2000" dirty="0">
              <a:solidFill>
                <a:srgbClr val="FFFFFF"/>
              </a:solidFill>
            </a:endParaRPr>
          </a:p>
        </p:txBody>
      </p:sp>
      <p:sp>
        <p:nvSpPr>
          <p:cNvPr id="4" name="Slide Number Placeholder 5"/>
          <p:cNvSpPr>
            <a:spLocks noGrp="1"/>
          </p:cNvSpPr>
          <p:nvPr>
            <p:ph type="sldNum" sz="quarter" idx="12"/>
          </p:nvPr>
        </p:nvSpPr>
        <p:spPr>
          <a:xfrm>
            <a:off x="152400" y="6416675"/>
            <a:ext cx="1066800" cy="365125"/>
          </a:xfrm>
          <a:prstGeom prst="rect">
            <a:avLst/>
          </a:prstGeom>
        </p:spPr>
        <p:txBody>
          <a:bodyPr/>
          <a:lstStyle>
            <a:lvl1pPr>
              <a:defRPr>
                <a:solidFill>
                  <a:srgbClr val="FFFFFF"/>
                </a:solidFill>
              </a:defRPr>
            </a:lvl1pPr>
          </a:lstStyle>
          <a:p>
            <a:fld id="{65740B19-4573-497C-A034-68E511F84587}" type="slidenum">
              <a:rPr lang="en-US" smtClean="0"/>
              <a:pPr/>
              <a:t>‹#›</a:t>
            </a:fld>
            <a:endParaRPr lang="en-US" dirty="0"/>
          </a:p>
        </p:txBody>
      </p:sp>
    </p:spTree>
    <p:extLst>
      <p:ext uri="{BB962C8B-B14F-4D97-AF65-F5344CB8AC3E}">
        <p14:creationId xmlns:p14="http://schemas.microsoft.com/office/powerpoint/2010/main" val="112916210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nage Footer">
    <p:spTree>
      <p:nvGrpSpPr>
        <p:cNvPr id="1" name=""/>
        <p:cNvGrpSpPr/>
        <p:nvPr/>
      </p:nvGrpSpPr>
      <p:grpSpPr>
        <a:xfrm>
          <a:off x="0" y="0"/>
          <a:ext cx="0" cy="0"/>
          <a:chOff x="0" y="0"/>
          <a:chExt cx="0" cy="0"/>
        </a:xfrm>
      </p:grpSpPr>
      <p:sp>
        <p:nvSpPr>
          <p:cNvPr id="8" name="Rectangle 7"/>
          <p:cNvSpPr/>
          <p:nvPr userDrawn="1"/>
        </p:nvSpPr>
        <p:spPr>
          <a:xfrm>
            <a:off x="0" y="6324600"/>
            <a:ext cx="9144000" cy="5334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userDrawn="1"/>
        </p:nvSpPr>
        <p:spPr>
          <a:xfrm>
            <a:off x="5317981" y="6400800"/>
            <a:ext cx="3644844" cy="400110"/>
          </a:xfrm>
          <a:prstGeom prst="rect">
            <a:avLst/>
          </a:prstGeom>
          <a:noFill/>
        </p:spPr>
        <p:txBody>
          <a:bodyPr wrap="none" rtlCol="0">
            <a:spAutoFit/>
          </a:bodyPr>
          <a:lstStyle/>
          <a:p>
            <a:pPr algn="r"/>
            <a:r>
              <a:rPr lang="en-US" sz="2000" dirty="0" smtClean="0">
                <a:solidFill>
                  <a:srgbClr val="FFFFFF"/>
                </a:solidFill>
              </a:rPr>
              <a:t>MANAGE / </a:t>
            </a:r>
            <a:r>
              <a:rPr lang="en-US" sz="2000" dirty="0" smtClean="0">
                <a:solidFill>
                  <a:schemeClr val="accent5">
                    <a:lumMod val="20000"/>
                    <a:lumOff val="80000"/>
                  </a:schemeClr>
                </a:solidFill>
              </a:rPr>
              <a:t>WHAT CAN WE DO ?</a:t>
            </a:r>
            <a:endParaRPr lang="en-US" sz="2000" dirty="0">
              <a:solidFill>
                <a:srgbClr val="FFFFFF"/>
              </a:solidFill>
            </a:endParaRPr>
          </a:p>
        </p:txBody>
      </p:sp>
      <p:sp>
        <p:nvSpPr>
          <p:cNvPr id="4" name="Slide Number Placeholder 5"/>
          <p:cNvSpPr>
            <a:spLocks noGrp="1"/>
          </p:cNvSpPr>
          <p:nvPr>
            <p:ph type="sldNum" sz="quarter" idx="12"/>
          </p:nvPr>
        </p:nvSpPr>
        <p:spPr>
          <a:xfrm>
            <a:off x="152400" y="6416675"/>
            <a:ext cx="1066800" cy="365125"/>
          </a:xfrm>
          <a:prstGeom prst="rect">
            <a:avLst/>
          </a:prstGeom>
        </p:spPr>
        <p:txBody>
          <a:bodyPr/>
          <a:lstStyle>
            <a:lvl1pPr>
              <a:defRPr>
                <a:solidFill>
                  <a:srgbClr val="FFFFFF"/>
                </a:solidFill>
              </a:defRPr>
            </a:lvl1pPr>
          </a:lstStyle>
          <a:p>
            <a:fld id="{65740B19-4573-497C-A034-68E511F84587}" type="slidenum">
              <a:rPr lang="en-US" smtClean="0"/>
              <a:pPr/>
              <a:t>‹#›</a:t>
            </a:fld>
            <a:endParaRPr lang="en-US" dirty="0"/>
          </a:p>
        </p:txBody>
      </p:sp>
    </p:spTree>
    <p:extLst>
      <p:ext uri="{BB962C8B-B14F-4D97-AF65-F5344CB8AC3E}">
        <p14:creationId xmlns:p14="http://schemas.microsoft.com/office/powerpoint/2010/main" val="326582418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oter Orange">
    <p:spTree>
      <p:nvGrpSpPr>
        <p:cNvPr id="1" name=""/>
        <p:cNvGrpSpPr/>
        <p:nvPr/>
      </p:nvGrpSpPr>
      <p:grpSpPr>
        <a:xfrm>
          <a:off x="0" y="0"/>
          <a:ext cx="0" cy="0"/>
          <a:chOff x="0" y="0"/>
          <a:chExt cx="0" cy="0"/>
        </a:xfrm>
      </p:grpSpPr>
      <p:sp>
        <p:nvSpPr>
          <p:cNvPr id="8" name="Rectangle 7"/>
          <p:cNvSpPr/>
          <p:nvPr userDrawn="1"/>
        </p:nvSpPr>
        <p:spPr>
          <a:xfrm>
            <a:off x="0" y="6358021"/>
            <a:ext cx="9144000" cy="533400"/>
          </a:xfrm>
          <a:prstGeom prst="rect">
            <a:avLst/>
          </a:prstGeom>
          <a:solidFill>
            <a:srgbClr val="F9AB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 Placeholder 2"/>
          <p:cNvSpPr>
            <a:spLocks noGrp="1"/>
          </p:cNvSpPr>
          <p:nvPr>
            <p:ph type="body" sz="quarter" idx="10" hasCustomPrompt="1"/>
          </p:nvPr>
        </p:nvSpPr>
        <p:spPr>
          <a:xfrm>
            <a:off x="3276600" y="6434221"/>
            <a:ext cx="5638800" cy="304800"/>
          </a:xfrm>
          <a:prstGeom prst="rect">
            <a:avLst/>
          </a:prstGeom>
        </p:spPr>
        <p:txBody>
          <a:bodyPr vert="horz"/>
          <a:lstStyle>
            <a:lvl1pPr marL="0" indent="0" algn="r">
              <a:buNone/>
              <a:defRPr sz="2000">
                <a:solidFill>
                  <a:srgbClr val="FFFFFF"/>
                </a:solidFill>
              </a:defRPr>
            </a:lvl1pPr>
            <a:lvl2pPr>
              <a:defRPr sz="1600"/>
            </a:lvl2pPr>
            <a:lvl3pPr>
              <a:defRPr sz="1600"/>
            </a:lvl3pPr>
            <a:lvl4pPr>
              <a:defRPr sz="1600"/>
            </a:lvl4pPr>
            <a:lvl5pPr>
              <a:defRPr sz="1600"/>
            </a:lvl5pPr>
          </a:lstStyle>
          <a:p>
            <a:pPr lvl="0"/>
            <a:r>
              <a:rPr lang="en-US" dirty="0" smtClean="0"/>
              <a:t>CLICK TO</a:t>
            </a:r>
            <a:endParaRPr lang="en-US" dirty="0"/>
          </a:p>
        </p:txBody>
      </p:sp>
      <p:sp>
        <p:nvSpPr>
          <p:cNvPr id="4" name="Slide Number Placeholder 5"/>
          <p:cNvSpPr>
            <a:spLocks noGrp="1"/>
          </p:cNvSpPr>
          <p:nvPr>
            <p:ph type="sldNum" sz="quarter" idx="12"/>
          </p:nvPr>
        </p:nvSpPr>
        <p:spPr>
          <a:xfrm>
            <a:off x="152400" y="6416675"/>
            <a:ext cx="1066800" cy="365125"/>
          </a:xfrm>
          <a:prstGeom prst="rect">
            <a:avLst/>
          </a:prstGeom>
        </p:spPr>
        <p:txBody>
          <a:bodyPr/>
          <a:lstStyle>
            <a:lvl1pPr>
              <a:defRPr>
                <a:solidFill>
                  <a:srgbClr val="FFFFFF"/>
                </a:solidFill>
              </a:defRPr>
            </a:lvl1pPr>
          </a:lstStyle>
          <a:p>
            <a:fld id="{65740B19-4573-497C-A034-68E511F84587}" type="slidenum">
              <a:rPr lang="en-US" smtClean="0"/>
              <a:pPr/>
              <a:t>‹#›</a:t>
            </a:fld>
            <a:endParaRPr lang="en-US" dirty="0"/>
          </a:p>
        </p:txBody>
      </p:sp>
    </p:spTree>
    <p:extLst>
      <p:ext uri="{BB962C8B-B14F-4D97-AF65-F5344CB8AC3E}">
        <p14:creationId xmlns:p14="http://schemas.microsoft.com/office/powerpoint/2010/main" val="301750596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Footer Orange">
    <p:spTree>
      <p:nvGrpSpPr>
        <p:cNvPr id="1" name=""/>
        <p:cNvGrpSpPr/>
        <p:nvPr/>
      </p:nvGrpSpPr>
      <p:grpSpPr>
        <a:xfrm>
          <a:off x="0" y="0"/>
          <a:ext cx="0" cy="0"/>
          <a:chOff x="0" y="0"/>
          <a:chExt cx="0" cy="0"/>
        </a:xfrm>
      </p:grpSpPr>
      <p:sp>
        <p:nvSpPr>
          <p:cNvPr id="8" name="Rectangle 7"/>
          <p:cNvSpPr/>
          <p:nvPr userDrawn="1"/>
        </p:nvSpPr>
        <p:spPr>
          <a:xfrm>
            <a:off x="0" y="6358021"/>
            <a:ext cx="9144000" cy="533400"/>
          </a:xfrm>
          <a:prstGeom prst="rect">
            <a:avLst/>
          </a:prstGeom>
          <a:solidFill>
            <a:srgbClr val="F9AB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 Placeholder 2"/>
          <p:cNvSpPr>
            <a:spLocks noGrp="1"/>
          </p:cNvSpPr>
          <p:nvPr>
            <p:ph type="body" sz="quarter" idx="10" hasCustomPrompt="1"/>
          </p:nvPr>
        </p:nvSpPr>
        <p:spPr>
          <a:xfrm>
            <a:off x="3276600" y="6434221"/>
            <a:ext cx="5638800" cy="304800"/>
          </a:xfrm>
          <a:prstGeom prst="rect">
            <a:avLst/>
          </a:prstGeom>
        </p:spPr>
        <p:txBody>
          <a:bodyPr vert="horz"/>
          <a:lstStyle>
            <a:lvl1pPr marL="0" indent="0" algn="r">
              <a:buNone/>
              <a:defRPr sz="2000">
                <a:solidFill>
                  <a:srgbClr val="FFFFFF"/>
                </a:solidFill>
              </a:defRPr>
            </a:lvl1pPr>
            <a:lvl2pPr>
              <a:defRPr sz="1600"/>
            </a:lvl2pPr>
            <a:lvl3pPr>
              <a:defRPr sz="1600"/>
            </a:lvl3pPr>
            <a:lvl4pPr>
              <a:defRPr sz="1600"/>
            </a:lvl4pPr>
            <a:lvl5pPr>
              <a:defRPr sz="1600"/>
            </a:lvl5pPr>
          </a:lstStyle>
          <a:p>
            <a:pPr lvl="0"/>
            <a:r>
              <a:rPr lang="en-US" dirty="0" smtClean="0"/>
              <a:t>CLICK TO</a:t>
            </a:r>
            <a:endParaRPr lang="en-US" dirty="0"/>
          </a:p>
        </p:txBody>
      </p:sp>
      <p:sp>
        <p:nvSpPr>
          <p:cNvPr id="4" name="Slide Number Placeholder 5"/>
          <p:cNvSpPr>
            <a:spLocks noGrp="1"/>
          </p:cNvSpPr>
          <p:nvPr>
            <p:ph type="sldNum" sz="quarter" idx="12"/>
          </p:nvPr>
        </p:nvSpPr>
        <p:spPr>
          <a:xfrm>
            <a:off x="152400" y="6416675"/>
            <a:ext cx="1066800" cy="365125"/>
          </a:xfrm>
          <a:prstGeom prst="rect">
            <a:avLst/>
          </a:prstGeom>
        </p:spPr>
        <p:txBody>
          <a:bodyPr/>
          <a:lstStyle>
            <a:lvl1pPr>
              <a:defRPr>
                <a:solidFill>
                  <a:srgbClr val="FFFFFF"/>
                </a:solidFill>
              </a:defRPr>
            </a:lvl1pPr>
          </a:lstStyle>
          <a:p>
            <a:fld id="{65740B19-4573-497C-A034-68E511F84587}" type="slidenum">
              <a:rPr lang="en-US" smtClean="0"/>
              <a:pPr/>
              <a:t>‹#›</a:t>
            </a:fld>
            <a:endParaRPr lang="en-US" dirty="0"/>
          </a:p>
        </p:txBody>
      </p:sp>
    </p:spTree>
    <p:extLst>
      <p:ext uri="{BB962C8B-B14F-4D97-AF65-F5344CB8AC3E}">
        <p14:creationId xmlns:p14="http://schemas.microsoft.com/office/powerpoint/2010/main" val="37080661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oter Navy">
    <p:spTree>
      <p:nvGrpSpPr>
        <p:cNvPr id="1" name=""/>
        <p:cNvGrpSpPr/>
        <p:nvPr/>
      </p:nvGrpSpPr>
      <p:grpSpPr>
        <a:xfrm>
          <a:off x="0" y="0"/>
          <a:ext cx="0" cy="0"/>
          <a:chOff x="0" y="0"/>
          <a:chExt cx="0" cy="0"/>
        </a:xfrm>
      </p:grpSpPr>
      <p:sp>
        <p:nvSpPr>
          <p:cNvPr id="4" name="Rectangle 3"/>
          <p:cNvSpPr/>
          <p:nvPr userDrawn="1"/>
        </p:nvSpPr>
        <p:spPr>
          <a:xfrm>
            <a:off x="0" y="6358021"/>
            <a:ext cx="9144000" cy="533400"/>
          </a:xfrm>
          <a:prstGeom prst="rect">
            <a:avLst/>
          </a:prstGeom>
          <a:solidFill>
            <a:srgbClr val="F9A5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 Placeholder 2"/>
          <p:cNvSpPr>
            <a:spLocks noGrp="1"/>
          </p:cNvSpPr>
          <p:nvPr>
            <p:ph type="body" sz="quarter" idx="10" hasCustomPrompt="1"/>
          </p:nvPr>
        </p:nvSpPr>
        <p:spPr>
          <a:xfrm>
            <a:off x="3276600" y="6434221"/>
            <a:ext cx="5638800" cy="304800"/>
          </a:xfrm>
          <a:prstGeom prst="rect">
            <a:avLst/>
          </a:prstGeom>
          <a:noFill/>
        </p:spPr>
        <p:txBody>
          <a:bodyPr vert="horz"/>
          <a:lstStyle>
            <a:lvl1pPr marL="0" indent="0" algn="r">
              <a:buNone/>
              <a:defRPr sz="2000">
                <a:solidFill>
                  <a:srgbClr val="FFFFFF"/>
                </a:solidFill>
              </a:defRPr>
            </a:lvl1pPr>
            <a:lvl2pPr>
              <a:defRPr sz="1600"/>
            </a:lvl2pPr>
            <a:lvl3pPr>
              <a:defRPr sz="1600"/>
            </a:lvl3pPr>
            <a:lvl4pPr>
              <a:defRPr sz="1600"/>
            </a:lvl4pPr>
            <a:lvl5pPr>
              <a:defRPr sz="1600"/>
            </a:lvl5pPr>
          </a:lstStyle>
          <a:p>
            <a:pPr lvl="0"/>
            <a:r>
              <a:rPr lang="en-US" dirty="0" smtClean="0"/>
              <a:t>CLICK TO</a:t>
            </a:r>
            <a:endParaRPr lang="en-US" dirty="0"/>
          </a:p>
        </p:txBody>
      </p:sp>
      <p:sp>
        <p:nvSpPr>
          <p:cNvPr id="7" name="Slide Number Placeholder 5"/>
          <p:cNvSpPr>
            <a:spLocks noGrp="1"/>
          </p:cNvSpPr>
          <p:nvPr>
            <p:ph type="sldNum" sz="quarter" idx="12"/>
          </p:nvPr>
        </p:nvSpPr>
        <p:spPr>
          <a:xfrm>
            <a:off x="152400" y="6416675"/>
            <a:ext cx="1066800" cy="365125"/>
          </a:xfrm>
          <a:prstGeom prst="rect">
            <a:avLst/>
          </a:prstGeom>
        </p:spPr>
        <p:txBody>
          <a:bodyPr/>
          <a:lstStyle>
            <a:lvl1pPr>
              <a:defRPr>
                <a:solidFill>
                  <a:srgbClr val="FFFFFF"/>
                </a:solidFill>
              </a:defRPr>
            </a:lvl1pPr>
          </a:lstStyle>
          <a:p>
            <a:fld id="{65740B19-4573-497C-A034-68E511F84587}" type="slidenum">
              <a:rPr lang="en-US" smtClean="0"/>
              <a:pPr/>
              <a:t>‹#›</a:t>
            </a:fld>
            <a:endParaRPr lang="en-US" dirty="0"/>
          </a:p>
        </p:txBody>
      </p:sp>
    </p:spTree>
    <p:extLst>
      <p:ext uri="{BB962C8B-B14F-4D97-AF65-F5344CB8AC3E}">
        <p14:creationId xmlns:p14="http://schemas.microsoft.com/office/powerpoint/2010/main" val="391091525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Header Aqua">
    <p:spTree>
      <p:nvGrpSpPr>
        <p:cNvPr id="1" name=""/>
        <p:cNvGrpSpPr/>
        <p:nvPr/>
      </p:nvGrpSpPr>
      <p:grpSpPr>
        <a:xfrm>
          <a:off x="0" y="0"/>
          <a:ext cx="0" cy="0"/>
          <a:chOff x="0" y="0"/>
          <a:chExt cx="0" cy="0"/>
        </a:xfrm>
      </p:grpSpPr>
      <p:sp>
        <p:nvSpPr>
          <p:cNvPr id="4" name="Rectangle 3"/>
          <p:cNvSpPr/>
          <p:nvPr userDrawn="1"/>
        </p:nvSpPr>
        <p:spPr>
          <a:xfrm>
            <a:off x="0" y="6358021"/>
            <a:ext cx="9144000" cy="533400"/>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152400" y="6416675"/>
            <a:ext cx="1066800" cy="365125"/>
          </a:xfrm>
          <a:prstGeom prst="rect">
            <a:avLst/>
          </a:prstGeom>
        </p:spPr>
        <p:txBody>
          <a:bodyPr/>
          <a:lstStyle>
            <a:lvl1pPr>
              <a:defRPr>
                <a:solidFill>
                  <a:srgbClr val="FFFFFF"/>
                </a:solidFill>
              </a:defRPr>
            </a:lvl1pPr>
          </a:lstStyle>
          <a:p>
            <a:fld id="{65740B19-4573-497C-A034-68E511F84587}" type="slidenum">
              <a:rPr lang="en-US" smtClean="0"/>
              <a:pPr/>
              <a:t>‹#›</a:t>
            </a:fld>
            <a:endParaRPr lang="en-US" dirty="0"/>
          </a:p>
        </p:txBody>
      </p:sp>
      <p:sp>
        <p:nvSpPr>
          <p:cNvPr id="8" name="Text Placeholder 1"/>
          <p:cNvSpPr>
            <a:spLocks noGrp="1"/>
          </p:cNvSpPr>
          <p:nvPr>
            <p:ph type="body" sz="quarter" idx="10"/>
          </p:nvPr>
        </p:nvSpPr>
        <p:spPr>
          <a:xfrm>
            <a:off x="3276600" y="6434221"/>
            <a:ext cx="5638800" cy="304800"/>
          </a:xfrm>
          <a:prstGeom prst="rect">
            <a:avLst/>
          </a:prstGeom>
        </p:spPr>
        <p:txBody>
          <a:bodyPr/>
          <a:lstStyle>
            <a:lvl1pPr marL="0" indent="0" algn="r">
              <a:buNone/>
              <a:defRPr sz="2000"/>
            </a:lvl1pPr>
          </a:lstStyle>
          <a:p>
            <a:r>
              <a:rPr lang="en-US" dirty="0" smtClean="0">
                <a:solidFill>
                  <a:schemeClr val="bg1"/>
                </a:solidFill>
              </a:rPr>
              <a:t>OUR URBAN FOREST TODAY</a:t>
            </a:r>
            <a:endParaRPr lang="en-US" dirty="0">
              <a:solidFill>
                <a:schemeClr val="bg1"/>
              </a:solidFill>
            </a:endParaRPr>
          </a:p>
        </p:txBody>
      </p:sp>
    </p:spTree>
    <p:extLst>
      <p:ext uri="{BB962C8B-B14F-4D97-AF65-F5344CB8AC3E}">
        <p14:creationId xmlns:p14="http://schemas.microsoft.com/office/powerpoint/2010/main" val="132742310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Header Aqua">
    <p:spTree>
      <p:nvGrpSpPr>
        <p:cNvPr id="1" name=""/>
        <p:cNvGrpSpPr/>
        <p:nvPr/>
      </p:nvGrpSpPr>
      <p:grpSpPr>
        <a:xfrm>
          <a:off x="0" y="0"/>
          <a:ext cx="0" cy="0"/>
          <a:chOff x="0" y="0"/>
          <a:chExt cx="0" cy="0"/>
        </a:xfrm>
      </p:grpSpPr>
      <p:sp>
        <p:nvSpPr>
          <p:cNvPr id="4" name="Rectangle 3"/>
          <p:cNvSpPr/>
          <p:nvPr userDrawn="1"/>
        </p:nvSpPr>
        <p:spPr>
          <a:xfrm>
            <a:off x="0" y="6358021"/>
            <a:ext cx="9144000" cy="533400"/>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152400" y="6416675"/>
            <a:ext cx="1066800" cy="365125"/>
          </a:xfrm>
          <a:prstGeom prst="rect">
            <a:avLst/>
          </a:prstGeom>
        </p:spPr>
        <p:txBody>
          <a:bodyPr/>
          <a:lstStyle>
            <a:lvl1pPr>
              <a:defRPr>
                <a:solidFill>
                  <a:srgbClr val="FFFFFF"/>
                </a:solidFill>
              </a:defRPr>
            </a:lvl1pPr>
          </a:lstStyle>
          <a:p>
            <a:fld id="{65740B19-4573-497C-A034-68E511F84587}" type="slidenum">
              <a:rPr lang="en-US" smtClean="0"/>
              <a:pPr/>
              <a:t>‹#›</a:t>
            </a:fld>
            <a:endParaRPr lang="en-US" dirty="0"/>
          </a:p>
        </p:txBody>
      </p:sp>
      <p:sp>
        <p:nvSpPr>
          <p:cNvPr id="8" name="Text Placeholder 1"/>
          <p:cNvSpPr>
            <a:spLocks noGrp="1"/>
          </p:cNvSpPr>
          <p:nvPr>
            <p:ph type="body" sz="quarter" idx="10"/>
          </p:nvPr>
        </p:nvSpPr>
        <p:spPr>
          <a:xfrm>
            <a:off x="3276600" y="6434221"/>
            <a:ext cx="5638800" cy="304800"/>
          </a:xfrm>
          <a:prstGeom prst="rect">
            <a:avLst/>
          </a:prstGeom>
        </p:spPr>
        <p:txBody>
          <a:bodyPr/>
          <a:lstStyle>
            <a:lvl1pPr marL="0" indent="0" algn="r">
              <a:buNone/>
              <a:defRPr sz="2000"/>
            </a:lvl1pPr>
          </a:lstStyle>
          <a:p>
            <a:r>
              <a:rPr lang="en-US" dirty="0" smtClean="0">
                <a:solidFill>
                  <a:schemeClr val="bg1"/>
                </a:solidFill>
              </a:rPr>
              <a:t>OUR URBAN FOREST TODAY</a:t>
            </a:r>
            <a:endParaRPr lang="en-US" dirty="0">
              <a:solidFill>
                <a:schemeClr val="bg1"/>
              </a:solidFill>
            </a:endParaRPr>
          </a:p>
        </p:txBody>
      </p:sp>
    </p:spTree>
    <p:extLst>
      <p:ext uri="{BB962C8B-B14F-4D97-AF65-F5344CB8AC3E}">
        <p14:creationId xmlns:p14="http://schemas.microsoft.com/office/powerpoint/2010/main" val="129411399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Header Aqua">
    <p:spTree>
      <p:nvGrpSpPr>
        <p:cNvPr id="1" name=""/>
        <p:cNvGrpSpPr/>
        <p:nvPr/>
      </p:nvGrpSpPr>
      <p:grpSpPr>
        <a:xfrm>
          <a:off x="0" y="0"/>
          <a:ext cx="0" cy="0"/>
          <a:chOff x="0" y="0"/>
          <a:chExt cx="0" cy="0"/>
        </a:xfrm>
      </p:grpSpPr>
      <p:sp>
        <p:nvSpPr>
          <p:cNvPr id="4" name="Rectangle 3"/>
          <p:cNvSpPr/>
          <p:nvPr userDrawn="1"/>
        </p:nvSpPr>
        <p:spPr>
          <a:xfrm>
            <a:off x="0" y="6358021"/>
            <a:ext cx="9144000" cy="5334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152400" y="6416675"/>
            <a:ext cx="1066800" cy="365125"/>
          </a:xfrm>
          <a:prstGeom prst="rect">
            <a:avLst/>
          </a:prstGeom>
        </p:spPr>
        <p:txBody>
          <a:bodyPr/>
          <a:lstStyle>
            <a:lvl1pPr>
              <a:defRPr>
                <a:solidFill>
                  <a:srgbClr val="FFFFFF"/>
                </a:solidFill>
              </a:defRPr>
            </a:lvl1pPr>
          </a:lstStyle>
          <a:p>
            <a:fld id="{65740B19-4573-497C-A034-68E511F84587}" type="slidenum">
              <a:rPr lang="en-US" smtClean="0"/>
              <a:pPr/>
              <a:t>‹#›</a:t>
            </a:fld>
            <a:endParaRPr lang="en-US" dirty="0"/>
          </a:p>
        </p:txBody>
      </p:sp>
      <p:sp>
        <p:nvSpPr>
          <p:cNvPr id="8" name="Text Placeholder 1"/>
          <p:cNvSpPr>
            <a:spLocks noGrp="1"/>
          </p:cNvSpPr>
          <p:nvPr>
            <p:ph type="body" sz="quarter" idx="10"/>
          </p:nvPr>
        </p:nvSpPr>
        <p:spPr>
          <a:xfrm>
            <a:off x="3276600" y="6434221"/>
            <a:ext cx="5638800" cy="304800"/>
          </a:xfrm>
          <a:prstGeom prst="rect">
            <a:avLst/>
          </a:prstGeom>
        </p:spPr>
        <p:txBody>
          <a:bodyPr/>
          <a:lstStyle>
            <a:lvl1pPr marL="0" indent="0" algn="r">
              <a:buNone/>
              <a:defRPr sz="2000"/>
            </a:lvl1pPr>
          </a:lstStyle>
          <a:p>
            <a:r>
              <a:rPr lang="en-US" dirty="0" smtClean="0">
                <a:solidFill>
                  <a:schemeClr val="bg1"/>
                </a:solidFill>
              </a:rPr>
              <a:t>OUR URBAN FOREST TODAY</a:t>
            </a:r>
            <a:endParaRPr lang="en-US" dirty="0">
              <a:solidFill>
                <a:schemeClr val="bg1"/>
              </a:solidFill>
            </a:endParaRPr>
          </a:p>
        </p:txBody>
      </p:sp>
    </p:spTree>
    <p:extLst>
      <p:ext uri="{BB962C8B-B14F-4D97-AF65-F5344CB8AC3E}">
        <p14:creationId xmlns:p14="http://schemas.microsoft.com/office/powerpoint/2010/main" val="252701193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5740B19-4573-497C-A034-68E511F84587}" type="slidenum">
              <a:rPr lang="en-US" smtClean="0"/>
              <a:t>‹#›</a:t>
            </a:fld>
            <a:endParaRPr lang="en-US"/>
          </a:p>
        </p:txBody>
      </p:sp>
    </p:spTree>
    <p:extLst>
      <p:ext uri="{BB962C8B-B14F-4D97-AF65-F5344CB8AC3E}">
        <p14:creationId xmlns:p14="http://schemas.microsoft.com/office/powerpoint/2010/main" val="338362262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78725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8" r:id="rId4"/>
    <p:sldLayoutId id="2147483653" r:id="rId5"/>
    <p:sldLayoutId id="2147483654" r:id="rId6"/>
    <p:sldLayoutId id="2147483656" r:id="rId7"/>
    <p:sldLayoutId id="2147483657" r:id="rId8"/>
    <p:sldLayoutId id="2147483662" r:id="rId9"/>
    <p:sldLayoutId id="2147483655" r:id="rId10"/>
    <p:sldLayoutId id="2147483663" r:id="rId11"/>
    <p:sldLayoutId id="2147483664" r:id="rId12"/>
    <p:sldLayoutId id="2147483665" r:id="rId13"/>
    <p:sldLayoutId id="2147483659" r:id="rId1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0.xml"/><Relationship Id="rId1" Type="http://schemas.openxmlformats.org/officeDocument/2006/relationships/themeOverride" Target="../theme/themeOverride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0.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0.xml"/><Relationship Id="rId1" Type="http://schemas.openxmlformats.org/officeDocument/2006/relationships/themeOverride" Target="../theme/themeOverride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themeOverride" Target="../theme/themeOverride4.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0.xml"/><Relationship Id="rId1" Type="http://schemas.openxmlformats.org/officeDocument/2006/relationships/themeOverride" Target="../theme/themeOverride5.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0.xml"/><Relationship Id="rId1" Type="http://schemas.openxmlformats.org/officeDocument/2006/relationships/themeOverride" Target="../theme/themeOverride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7.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image" Target="../media/image23.png"/><Relationship Id="rId5" Type="http://schemas.openxmlformats.org/officeDocument/2006/relationships/image" Target="../media/image22.emf"/><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jpeg"/><Relationship Id="rId7" Type="http://schemas.openxmlformats.org/officeDocument/2006/relationships/image" Target="../media/image27.png"/><Relationship Id="rId12"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23.png"/><Relationship Id="rId11" Type="http://schemas.openxmlformats.org/officeDocument/2006/relationships/image" Target="../media/image31.jpeg"/><Relationship Id="rId5" Type="http://schemas.openxmlformats.org/officeDocument/2006/relationships/image" Target="../media/image26.jpg"/><Relationship Id="rId10" Type="http://schemas.openxmlformats.org/officeDocument/2006/relationships/image" Target="../media/image30.jpeg"/><Relationship Id="rId4" Type="http://schemas.openxmlformats.org/officeDocument/2006/relationships/image" Target="../media/image25.jpg"/><Relationship Id="rId9"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23.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37.jpeg"/><Relationship Id="rId4" Type="http://schemas.openxmlformats.org/officeDocument/2006/relationships/image" Target="../media/image3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55980" y="381000"/>
            <a:ext cx="8229600" cy="1981200"/>
          </a:xfrm>
          <a:solidFill>
            <a:schemeClr val="bg1">
              <a:alpha val="13000"/>
            </a:schemeClr>
          </a:solidFill>
        </p:spPr>
        <p:txBody>
          <a:bodyPr>
            <a:normAutofit/>
          </a:bodyPr>
          <a:lstStyle/>
          <a:p>
            <a:pPr>
              <a:lnSpc>
                <a:spcPct val="120000"/>
              </a:lnSpc>
            </a:pPr>
            <a:r>
              <a:rPr lang="en-US" b="1" dirty="0" smtClean="0">
                <a:solidFill>
                  <a:schemeClr val="bg1"/>
                </a:solidFill>
                <a:latin typeface="Trebuchet MS"/>
                <a:cs typeface="Trebuchet MS"/>
              </a:rPr>
              <a:t>City of Vancouver</a:t>
            </a:r>
            <a:br>
              <a:rPr lang="en-US" b="1" dirty="0" smtClean="0">
                <a:solidFill>
                  <a:schemeClr val="bg1"/>
                </a:solidFill>
                <a:latin typeface="Trebuchet MS"/>
                <a:cs typeface="Trebuchet MS"/>
              </a:rPr>
            </a:br>
            <a:r>
              <a:rPr lang="en-US" sz="3600" b="1" dirty="0" smtClean="0">
                <a:solidFill>
                  <a:schemeClr val="bg1"/>
                </a:solidFill>
                <a:latin typeface="Trebuchet MS"/>
                <a:cs typeface="Trebuchet MS"/>
              </a:rPr>
              <a:t>Sea Level Rise </a:t>
            </a:r>
            <a:r>
              <a:rPr lang="en-US" sz="3600" b="1" dirty="0" smtClean="0">
                <a:solidFill>
                  <a:schemeClr val="bg1"/>
                </a:solidFill>
                <a:latin typeface="Trebuchet MS"/>
                <a:cs typeface="Trebuchet MS"/>
              </a:rPr>
              <a:t>Background</a:t>
            </a:r>
            <a:r>
              <a:rPr lang="en-US" sz="3600" b="1" dirty="0" smtClean="0">
                <a:solidFill>
                  <a:schemeClr val="bg2"/>
                </a:solidFill>
                <a:latin typeface="Trebuchet MS"/>
                <a:cs typeface="Trebuchet MS"/>
              </a:rPr>
              <a:t/>
            </a:r>
            <a:br>
              <a:rPr lang="en-US" sz="3600" b="1" dirty="0" smtClean="0">
                <a:solidFill>
                  <a:schemeClr val="bg2"/>
                </a:solidFill>
                <a:latin typeface="Trebuchet MS"/>
                <a:cs typeface="Trebuchet MS"/>
              </a:rPr>
            </a:br>
            <a:r>
              <a:rPr lang="en-US" sz="1800" dirty="0" smtClean="0">
                <a:solidFill>
                  <a:schemeClr val="bg1"/>
                </a:solidFill>
              </a:rPr>
              <a:t>NPLCC 2017</a:t>
            </a:r>
            <a:endParaRPr lang="en-US" sz="3600" dirty="0">
              <a:solidFill>
                <a:schemeClr val="bg1"/>
              </a:solidFill>
            </a:endParaRPr>
          </a:p>
        </p:txBody>
      </p:sp>
      <p:cxnSp>
        <p:nvCxnSpPr>
          <p:cNvPr id="6" name="Straight Connector 5"/>
          <p:cNvCxnSpPr/>
          <p:nvPr/>
        </p:nvCxnSpPr>
        <p:spPr>
          <a:xfrm>
            <a:off x="2238803" y="1143000"/>
            <a:ext cx="5257800" cy="0"/>
          </a:xfrm>
          <a:prstGeom prst="line">
            <a:avLst/>
          </a:prstGeom>
          <a:ln>
            <a:solidFill>
              <a:schemeClr val="bg1"/>
            </a:solidFill>
          </a:ln>
        </p:spPr>
        <p:style>
          <a:lnRef idx="1">
            <a:schemeClr val="accent3"/>
          </a:lnRef>
          <a:fillRef idx="0">
            <a:schemeClr val="accent3"/>
          </a:fillRef>
          <a:effectRef idx="0">
            <a:schemeClr val="accent3"/>
          </a:effectRef>
          <a:fontRef idx="minor">
            <a:schemeClr val="tx1"/>
          </a:fontRef>
        </p:style>
      </p:cxnSp>
      <p:pic>
        <p:nvPicPr>
          <p:cNvPr id="4" name="Picture 3" descr="GC2020_H_Reverse_GEvents.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5765" y="6054576"/>
            <a:ext cx="3766076" cy="498623"/>
          </a:xfrm>
          <a:prstGeom prst="rect">
            <a:avLst/>
          </a:prstGeom>
          <a:noFill/>
        </p:spPr>
      </p:pic>
    </p:spTree>
    <p:extLst>
      <p:ext uri="{BB962C8B-B14F-4D97-AF65-F5344CB8AC3E}">
        <p14:creationId xmlns:p14="http://schemas.microsoft.com/office/powerpoint/2010/main" val="42964620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4" y="0"/>
            <a:ext cx="9142571" cy="6858000"/>
          </a:xfrm>
          <a:prstGeom prst="rect">
            <a:avLst/>
          </a:prstGeom>
        </p:spPr>
      </p:pic>
      <p:sp>
        <p:nvSpPr>
          <p:cNvPr id="9" name="Rectangle 8"/>
          <p:cNvSpPr/>
          <p:nvPr/>
        </p:nvSpPr>
        <p:spPr>
          <a:xfrm>
            <a:off x="-14295" y="1295400"/>
            <a:ext cx="9144000" cy="838200"/>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bg1"/>
                </a:solidFill>
              </a:rPr>
              <a:t>Preparing for Climate Change</a:t>
            </a:r>
            <a:endParaRPr lang="en-US" sz="3200" dirty="0">
              <a:solidFill>
                <a:schemeClr val="bg1"/>
              </a:solidFill>
            </a:endParaRPr>
          </a:p>
        </p:txBody>
      </p:sp>
    </p:spTree>
    <p:extLst>
      <p:ext uri="{BB962C8B-B14F-4D97-AF65-F5344CB8AC3E}">
        <p14:creationId xmlns:p14="http://schemas.microsoft.com/office/powerpoint/2010/main" val="428814433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0" y="-55078"/>
            <a:ext cx="9144000" cy="6532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0" y="457200"/>
            <a:ext cx="4648200" cy="10668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400" dirty="0" smtClean="0"/>
              <a:t>As </a:t>
            </a:r>
            <a:r>
              <a:rPr lang="en-US" sz="2400" dirty="0" smtClean="0"/>
              <a:t>sea level </a:t>
            </a:r>
            <a:r>
              <a:rPr lang="en-US" sz="2400" dirty="0" smtClean="0"/>
              <a:t>rises ocean </a:t>
            </a:r>
            <a:r>
              <a:rPr lang="en-US" sz="2400" dirty="0"/>
              <a:t>and river </a:t>
            </a:r>
            <a:r>
              <a:rPr lang="en-US" sz="2400" dirty="0" smtClean="0"/>
              <a:t>flooding will occur</a:t>
            </a:r>
            <a:endParaRPr lang="en-US" sz="2400" dirty="0"/>
          </a:p>
        </p:txBody>
      </p:sp>
      <p:sp>
        <p:nvSpPr>
          <p:cNvPr id="6" name="Text Placeholder 2"/>
          <p:cNvSpPr>
            <a:spLocks noGrp="1"/>
          </p:cNvSpPr>
          <p:nvPr>
            <p:ph type="body" sz="quarter" idx="4294967295"/>
          </p:nvPr>
        </p:nvSpPr>
        <p:spPr>
          <a:xfrm>
            <a:off x="3276600" y="6434221"/>
            <a:ext cx="5638800" cy="304800"/>
          </a:xfrm>
          <a:prstGeom prst="rect">
            <a:avLst/>
          </a:prstGeom>
        </p:spPr>
        <p:txBody>
          <a:bodyPr/>
          <a:lstStyle/>
          <a:p>
            <a:pPr marL="0" indent="0" algn="r">
              <a:buNone/>
            </a:pPr>
            <a:r>
              <a:rPr lang="en-US" sz="2000" dirty="0" smtClean="0">
                <a:solidFill>
                  <a:schemeClr val="bg1"/>
                </a:solidFill>
              </a:rPr>
              <a:t>Preparing for Climate Change</a:t>
            </a:r>
            <a:endParaRPr lang="en-US" sz="2000" dirty="0"/>
          </a:p>
        </p:txBody>
      </p:sp>
      <p:sp>
        <p:nvSpPr>
          <p:cNvPr id="7" name="Slide Number Placeholder 2"/>
          <p:cNvSpPr>
            <a:spLocks noGrp="1"/>
          </p:cNvSpPr>
          <p:nvPr>
            <p:ph type="sldNum" sz="quarter" idx="12"/>
          </p:nvPr>
        </p:nvSpPr>
        <p:spPr>
          <a:xfrm>
            <a:off x="152400" y="6416675"/>
            <a:ext cx="1066800" cy="365125"/>
          </a:xfrm>
        </p:spPr>
        <p:txBody>
          <a:bodyPr/>
          <a:lstStyle/>
          <a:p>
            <a:fld id="{65740B19-4573-497C-A034-68E511F84587}" type="slidenum">
              <a:rPr lang="en-US" smtClean="0"/>
              <a:pPr/>
              <a:t>3</a:t>
            </a:fld>
            <a:endParaRPr lang="en-US" dirty="0"/>
          </a:p>
        </p:txBody>
      </p:sp>
      <p:sp>
        <p:nvSpPr>
          <p:cNvPr id="9" name="Rectangle 8"/>
          <p:cNvSpPr/>
          <p:nvPr/>
        </p:nvSpPr>
        <p:spPr>
          <a:xfrm>
            <a:off x="0" y="5029200"/>
            <a:ext cx="3657600" cy="381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400" dirty="0" smtClean="0"/>
              <a:t>Kits Pool: King Tide 2012</a:t>
            </a:r>
            <a:endParaRPr lang="en-US" sz="2400" dirty="0"/>
          </a:p>
        </p:txBody>
      </p:sp>
    </p:spTree>
    <p:extLst>
      <p:ext uri="{BB962C8B-B14F-4D97-AF65-F5344CB8AC3E}">
        <p14:creationId xmlns:p14="http://schemas.microsoft.com/office/powerpoint/2010/main" val="334797118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0" y="0"/>
            <a:ext cx="9144000"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 Placeholder 1"/>
          <p:cNvSpPr>
            <a:spLocks noGrp="1"/>
          </p:cNvSpPr>
          <p:nvPr>
            <p:ph type="body" sz="quarter" idx="10"/>
          </p:nvPr>
        </p:nvSpPr>
        <p:spPr>
          <a:prstGeom prst="rect">
            <a:avLst/>
          </a:prstGeom>
        </p:spPr>
        <p:txBody>
          <a:bodyPr/>
          <a:lstStyle/>
          <a:p>
            <a:r>
              <a:rPr lang="en-US" dirty="0" smtClean="0"/>
              <a:t>Impacts to our coastline</a:t>
            </a:r>
            <a:endParaRPr lang="en-US" dirty="0"/>
          </a:p>
        </p:txBody>
      </p:sp>
      <p:sp>
        <p:nvSpPr>
          <p:cNvPr id="3" name="Slide Number Placeholder 2"/>
          <p:cNvSpPr>
            <a:spLocks noGrp="1"/>
          </p:cNvSpPr>
          <p:nvPr>
            <p:ph type="sldNum" sz="quarter" idx="12"/>
          </p:nvPr>
        </p:nvSpPr>
        <p:spPr/>
        <p:txBody>
          <a:bodyPr/>
          <a:lstStyle/>
          <a:p>
            <a:fld id="{65740B19-4573-497C-A034-68E511F84587}" type="slidenum">
              <a:rPr lang="en-US" smtClean="0"/>
              <a:pPr/>
              <a:t>4</a:t>
            </a:fld>
            <a:endParaRPr lang="en-US" dirty="0"/>
          </a:p>
        </p:txBody>
      </p:sp>
      <p:sp>
        <p:nvSpPr>
          <p:cNvPr id="5" name="Rectangle 4"/>
          <p:cNvSpPr/>
          <p:nvPr/>
        </p:nvSpPr>
        <p:spPr>
          <a:xfrm>
            <a:off x="557138" y="1539910"/>
            <a:ext cx="8580965" cy="843308"/>
          </a:xfrm>
          <a:prstGeom prst="rect">
            <a:avLst/>
          </a:prstGeom>
        </p:spPr>
        <p:txBody>
          <a:bodyPr wrap="square">
            <a:spAutoFit/>
          </a:bodyPr>
          <a:lstStyle/>
          <a:p>
            <a:pPr lvl="0" algn="l"/>
            <a:endParaRPr lang="en-US" sz="3600" dirty="0" smtClean="0">
              <a:solidFill>
                <a:srgbClr val="00B050"/>
              </a:solidFill>
            </a:endParaRPr>
          </a:p>
          <a:p>
            <a:pPr lvl="0" algn="l"/>
            <a:endParaRPr lang="en-US" dirty="0" smtClean="0">
              <a:solidFill>
                <a:srgbClr val="000000"/>
              </a:solidFill>
            </a:endParaRPr>
          </a:p>
        </p:txBody>
      </p:sp>
      <p:sp>
        <p:nvSpPr>
          <p:cNvPr id="6" name="Rectangle 5"/>
          <p:cNvSpPr/>
          <p:nvPr/>
        </p:nvSpPr>
        <p:spPr>
          <a:xfrm>
            <a:off x="557138" y="1539910"/>
            <a:ext cx="8580965" cy="843308"/>
          </a:xfrm>
          <a:prstGeom prst="rect">
            <a:avLst/>
          </a:prstGeom>
        </p:spPr>
        <p:txBody>
          <a:bodyPr wrap="square">
            <a:spAutoFit/>
          </a:bodyPr>
          <a:lstStyle/>
          <a:p>
            <a:pPr lvl="0" algn="l"/>
            <a:endParaRPr lang="en-US" sz="3600" dirty="0" smtClean="0">
              <a:solidFill>
                <a:srgbClr val="00B050"/>
              </a:solidFill>
            </a:endParaRPr>
          </a:p>
          <a:p>
            <a:pPr lvl="0" algn="l"/>
            <a:endParaRPr lang="en-US" dirty="0" smtClean="0">
              <a:solidFill>
                <a:srgbClr val="000000"/>
              </a:solidFill>
            </a:endParaRPr>
          </a:p>
        </p:txBody>
      </p:sp>
      <p:sp>
        <p:nvSpPr>
          <p:cNvPr id="19" name="Rectangle 18"/>
          <p:cNvSpPr/>
          <p:nvPr/>
        </p:nvSpPr>
        <p:spPr>
          <a:xfrm>
            <a:off x="304800" y="703957"/>
            <a:ext cx="8686800" cy="1077218"/>
          </a:xfrm>
          <a:prstGeom prst="rect">
            <a:avLst/>
          </a:prstGeom>
          <a:noFill/>
        </p:spPr>
        <p:txBody>
          <a:bodyPr wrap="square" anchor="t">
            <a:spAutoFit/>
          </a:bodyPr>
          <a:lstStyle/>
          <a:p>
            <a:pPr marL="914400" lvl="1" indent="-457200">
              <a:buFont typeface="Wingdings" panose="05000000000000000000" pitchFamily="2" charset="2"/>
              <a:buChar char="§"/>
            </a:pPr>
            <a:endParaRPr lang="en-US" sz="3200" b="1" dirty="0" smtClean="0">
              <a:solidFill>
                <a:srgbClr val="002060"/>
              </a:solidFill>
            </a:endParaRPr>
          </a:p>
          <a:p>
            <a:pPr marL="914400" lvl="1" indent="-457200">
              <a:buFont typeface="Wingdings" panose="05000000000000000000" pitchFamily="2" charset="2"/>
              <a:buChar char="§"/>
            </a:pPr>
            <a:endParaRPr lang="en-US" sz="3200" b="1" dirty="0" smtClean="0">
              <a:solidFill>
                <a:srgbClr val="002060"/>
              </a:solidFill>
            </a:endParaRPr>
          </a:p>
        </p:txBody>
      </p:sp>
      <p:sp>
        <p:nvSpPr>
          <p:cNvPr id="7" name="Rectangle 6"/>
          <p:cNvSpPr/>
          <p:nvPr/>
        </p:nvSpPr>
        <p:spPr>
          <a:xfrm>
            <a:off x="-1" y="609600"/>
            <a:ext cx="5472065" cy="381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We rely heavily on our coastline</a:t>
            </a:r>
            <a:endParaRPr lang="en-US" sz="2400" dirty="0"/>
          </a:p>
        </p:txBody>
      </p:sp>
      <p:sp>
        <p:nvSpPr>
          <p:cNvPr id="10" name="Rectangle 9"/>
          <p:cNvSpPr/>
          <p:nvPr/>
        </p:nvSpPr>
        <p:spPr>
          <a:xfrm>
            <a:off x="-1" y="1158910"/>
            <a:ext cx="2728865" cy="381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F</a:t>
            </a:r>
            <a:r>
              <a:rPr lang="en-US" sz="2400" dirty="0" smtClean="0"/>
              <a:t>or </a:t>
            </a:r>
            <a:r>
              <a:rPr lang="en-US" sz="2400" dirty="0"/>
              <a:t>W</a:t>
            </a:r>
            <a:r>
              <a:rPr lang="en-US" sz="2400" dirty="0" smtClean="0"/>
              <a:t>orking</a:t>
            </a:r>
            <a:endParaRPr lang="en-US" sz="2400" dirty="0"/>
          </a:p>
        </p:txBody>
      </p:sp>
      <p:sp>
        <p:nvSpPr>
          <p:cNvPr id="11" name="Rectangle 10"/>
          <p:cNvSpPr/>
          <p:nvPr/>
        </p:nvSpPr>
        <p:spPr>
          <a:xfrm>
            <a:off x="4038600" y="2819400"/>
            <a:ext cx="5105401" cy="31242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r>
              <a:rPr lang="en-US" sz="2400" dirty="0" smtClean="0"/>
              <a:t>~135 Million Tonnes of cargo a year</a:t>
            </a:r>
          </a:p>
          <a:p>
            <a:pPr marL="342900" indent="-342900">
              <a:buFont typeface="Arial" panose="020B0604020202020204" pitchFamily="34" charset="0"/>
              <a:buChar char="•"/>
            </a:pPr>
            <a:r>
              <a:rPr lang="en-US" sz="2400" dirty="0"/>
              <a:t>98,800 jobs</a:t>
            </a:r>
          </a:p>
          <a:p>
            <a:pPr marL="342900" indent="-342900">
              <a:buFont typeface="Arial" panose="020B0604020202020204" pitchFamily="34" charset="0"/>
              <a:buChar char="•"/>
            </a:pPr>
            <a:r>
              <a:rPr lang="en-US" sz="2400" dirty="0"/>
              <a:t>$9.7 billion in Gross Domestic Product (GDP)</a:t>
            </a:r>
          </a:p>
          <a:p>
            <a:pPr marL="342900" indent="-342900">
              <a:buFont typeface="Arial" panose="020B0604020202020204" pitchFamily="34" charset="0"/>
              <a:buChar char="•"/>
            </a:pPr>
            <a:r>
              <a:rPr lang="en-US" sz="2400" dirty="0"/>
              <a:t>$20.3 billion in economic output</a:t>
            </a:r>
          </a:p>
          <a:p>
            <a:pPr marL="342900" indent="-342900">
              <a:buFont typeface="Arial" panose="020B0604020202020204" pitchFamily="34" charset="0"/>
              <a:buChar char="•"/>
            </a:pPr>
            <a:r>
              <a:rPr lang="en-US" sz="2400" dirty="0" smtClean="0"/>
              <a:t>$</a:t>
            </a:r>
            <a:r>
              <a:rPr lang="en-US" sz="2400" dirty="0"/>
              <a:t>1.3 billion per year in tax revenues</a:t>
            </a:r>
          </a:p>
        </p:txBody>
      </p:sp>
    </p:spTree>
    <p:extLst>
      <p:ext uri="{BB962C8B-B14F-4D97-AF65-F5344CB8AC3E}">
        <p14:creationId xmlns:p14="http://schemas.microsoft.com/office/powerpoint/2010/main" val="359731583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Impacts to our coastline</a:t>
            </a:r>
            <a:endParaRPr lang="en-CA" dirty="0"/>
          </a:p>
        </p:txBody>
      </p:sp>
      <p:sp>
        <p:nvSpPr>
          <p:cNvPr id="3" name="Slide Number Placeholder 2"/>
          <p:cNvSpPr>
            <a:spLocks noGrp="1"/>
          </p:cNvSpPr>
          <p:nvPr>
            <p:ph type="sldNum" sz="quarter" idx="12"/>
          </p:nvPr>
        </p:nvSpPr>
        <p:spPr/>
        <p:txBody>
          <a:bodyPr/>
          <a:lstStyle/>
          <a:p>
            <a:fld id="{65740B19-4573-497C-A034-68E511F84587}" type="slidenum">
              <a:rPr lang="en-US" smtClean="0"/>
              <a:pPr/>
              <a:t>5</a:t>
            </a:fld>
            <a:endParaRPr lang="en-US" dirty="0"/>
          </a:p>
        </p:txBody>
      </p:sp>
      <p:pic>
        <p:nvPicPr>
          <p:cNvPr id="8194" name="Picture 2" descr="C:\Documents and Settings\entm3\My Documents\My Pictures\for plan\sea level rise\South_East_False_Creek.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6892"/>
          <a:stretch/>
        </p:blipFill>
        <p:spPr bwMode="auto">
          <a:xfrm>
            <a:off x="-630238" y="0"/>
            <a:ext cx="9774238" cy="6477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1158910"/>
            <a:ext cx="2743200" cy="381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For </a:t>
            </a:r>
            <a:r>
              <a:rPr lang="en-US" sz="2400" dirty="0"/>
              <a:t>P</a:t>
            </a:r>
            <a:r>
              <a:rPr lang="en-US" sz="2400" dirty="0" smtClean="0"/>
              <a:t>laying</a:t>
            </a:r>
            <a:endParaRPr lang="en-US" sz="2400" dirty="0"/>
          </a:p>
        </p:txBody>
      </p:sp>
      <p:sp>
        <p:nvSpPr>
          <p:cNvPr id="7" name="Rectangle 6"/>
          <p:cNvSpPr/>
          <p:nvPr/>
        </p:nvSpPr>
        <p:spPr>
          <a:xfrm>
            <a:off x="3441510" y="4648200"/>
            <a:ext cx="5715001" cy="1676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r>
              <a:rPr lang="en-US" sz="2400" dirty="0" smtClean="0"/>
              <a:t>17 </a:t>
            </a:r>
            <a:r>
              <a:rPr lang="en-US" sz="2400" dirty="0"/>
              <a:t>ha of natural shoreline habitat </a:t>
            </a:r>
          </a:p>
          <a:p>
            <a:pPr marL="342900" indent="-342900">
              <a:buFont typeface="Arial" panose="020B0604020202020204" pitchFamily="34" charset="0"/>
              <a:buChar char="•"/>
            </a:pPr>
            <a:r>
              <a:rPr lang="en-US" sz="2400" dirty="0"/>
              <a:t>Almost 18 km </a:t>
            </a:r>
            <a:r>
              <a:rPr lang="en-US" sz="2400" dirty="0" smtClean="0"/>
              <a:t>of </a:t>
            </a:r>
            <a:r>
              <a:rPr lang="en-US" sz="2400" dirty="0"/>
              <a:t>beaches surround Vancouver, including </a:t>
            </a:r>
            <a:r>
              <a:rPr lang="en-US" sz="2400" dirty="0" smtClean="0"/>
              <a:t>ten </a:t>
            </a:r>
            <a:r>
              <a:rPr lang="en-US" sz="2400" dirty="0"/>
              <a:t>ocean-side locations </a:t>
            </a:r>
            <a:r>
              <a:rPr lang="en-US" sz="2400" dirty="0" smtClean="0"/>
              <a:t>and </a:t>
            </a:r>
            <a:r>
              <a:rPr lang="en-US" sz="2400" dirty="0"/>
              <a:t>one fresh water lake.</a:t>
            </a:r>
          </a:p>
        </p:txBody>
      </p:sp>
    </p:spTree>
    <p:extLst>
      <p:ext uri="{BB962C8B-B14F-4D97-AF65-F5344CB8AC3E}">
        <p14:creationId xmlns:p14="http://schemas.microsoft.com/office/powerpoint/2010/main" val="18320119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Impacts to our coastline</a:t>
            </a:r>
            <a:endParaRPr lang="en-CA" dirty="0"/>
          </a:p>
        </p:txBody>
      </p:sp>
      <p:sp>
        <p:nvSpPr>
          <p:cNvPr id="3" name="Slide Number Placeholder 2"/>
          <p:cNvSpPr>
            <a:spLocks noGrp="1"/>
          </p:cNvSpPr>
          <p:nvPr>
            <p:ph type="sldNum" sz="quarter" idx="12"/>
          </p:nvPr>
        </p:nvSpPr>
        <p:spPr/>
        <p:txBody>
          <a:bodyPr/>
          <a:lstStyle/>
          <a:p>
            <a:fld id="{65740B19-4573-497C-A034-68E511F84587}" type="slidenum">
              <a:rPr lang="en-US" smtClean="0"/>
              <a:pPr/>
              <a:t>6</a:t>
            </a:fld>
            <a:endParaRPr lang="en-US" dirty="0"/>
          </a:p>
        </p:txBody>
      </p:sp>
      <p:pic>
        <p:nvPicPr>
          <p:cNvPr id="1030" name="Picture 6"/>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629" r="6202"/>
          <a:stretch/>
        </p:blipFill>
        <p:spPr bwMode="auto">
          <a:xfrm>
            <a:off x="-14335" y="-152400"/>
            <a:ext cx="9158336" cy="655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3581399" y="4724400"/>
            <a:ext cx="5562601" cy="1295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r>
              <a:rPr lang="en-US" sz="2400" dirty="0" smtClean="0"/>
              <a:t>25,000 people living within 300m of shoreline</a:t>
            </a:r>
          </a:p>
          <a:p>
            <a:pPr marL="342900" indent="-342900">
              <a:buFont typeface="Arial" panose="020B0604020202020204" pitchFamily="34" charset="0"/>
              <a:buChar char="•"/>
            </a:pPr>
            <a:r>
              <a:rPr lang="en-US" sz="2400" dirty="0" smtClean="0"/>
              <a:t>16 million </a:t>
            </a:r>
            <a:r>
              <a:rPr lang="en-US" sz="2400" dirty="0" err="1" smtClean="0"/>
              <a:t>sq</a:t>
            </a:r>
            <a:r>
              <a:rPr lang="en-US" sz="2400" dirty="0" smtClean="0"/>
              <a:t> </a:t>
            </a:r>
            <a:r>
              <a:rPr lang="en-US" sz="2400" dirty="0" err="1" smtClean="0"/>
              <a:t>ft</a:t>
            </a:r>
            <a:r>
              <a:rPr lang="en-US" sz="2400" dirty="0" smtClean="0"/>
              <a:t> of residential space</a:t>
            </a:r>
            <a:endParaRPr lang="en-US" sz="2400" dirty="0"/>
          </a:p>
        </p:txBody>
      </p:sp>
      <p:sp>
        <p:nvSpPr>
          <p:cNvPr id="4" name="Rectangle 3"/>
          <p:cNvSpPr/>
          <p:nvPr/>
        </p:nvSpPr>
        <p:spPr>
          <a:xfrm>
            <a:off x="-14335" y="1158910"/>
            <a:ext cx="2743200" cy="381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For Living</a:t>
            </a:r>
            <a:endParaRPr lang="en-US" sz="2400" dirty="0"/>
          </a:p>
        </p:txBody>
      </p:sp>
      <p:sp>
        <p:nvSpPr>
          <p:cNvPr id="9" name="TextBox 8"/>
          <p:cNvSpPr txBox="1"/>
          <p:nvPr/>
        </p:nvSpPr>
        <p:spPr>
          <a:xfrm>
            <a:off x="0" y="6084500"/>
            <a:ext cx="2139496" cy="276999"/>
          </a:xfrm>
          <a:prstGeom prst="rect">
            <a:avLst/>
          </a:prstGeom>
          <a:noFill/>
        </p:spPr>
        <p:txBody>
          <a:bodyPr wrap="none" rtlCol="0">
            <a:spAutoFit/>
          </a:bodyPr>
          <a:lstStyle/>
          <a:p>
            <a:r>
              <a:rPr lang="en-US" sz="1200" dirty="0" smtClean="0">
                <a:solidFill>
                  <a:schemeClr val="bg1"/>
                </a:solidFill>
              </a:rPr>
              <a:t>Photo by Kenny Louie: Flickr</a:t>
            </a:r>
            <a:endParaRPr lang="en-US" sz="1200" dirty="0">
              <a:solidFill>
                <a:schemeClr val="bg1"/>
              </a:solidFill>
            </a:endParaRPr>
          </a:p>
        </p:txBody>
      </p:sp>
    </p:spTree>
    <p:extLst>
      <p:ext uri="{BB962C8B-B14F-4D97-AF65-F5344CB8AC3E}">
        <p14:creationId xmlns:p14="http://schemas.microsoft.com/office/powerpoint/2010/main" val="19549618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4335" y="0"/>
            <a:ext cx="9158336" cy="640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 Placeholder 1"/>
          <p:cNvSpPr>
            <a:spLocks noGrp="1"/>
          </p:cNvSpPr>
          <p:nvPr>
            <p:ph type="body" sz="quarter" idx="10"/>
          </p:nvPr>
        </p:nvSpPr>
        <p:spPr/>
        <p:txBody>
          <a:bodyPr/>
          <a:lstStyle/>
          <a:p>
            <a:r>
              <a:rPr lang="en-US" dirty="0" smtClean="0"/>
              <a:t>Impacts to our coastline</a:t>
            </a:r>
            <a:endParaRPr lang="en-CA" dirty="0"/>
          </a:p>
        </p:txBody>
      </p:sp>
      <p:sp>
        <p:nvSpPr>
          <p:cNvPr id="3" name="Slide Number Placeholder 2"/>
          <p:cNvSpPr>
            <a:spLocks noGrp="1"/>
          </p:cNvSpPr>
          <p:nvPr>
            <p:ph type="sldNum" sz="quarter" idx="12"/>
          </p:nvPr>
        </p:nvSpPr>
        <p:spPr/>
        <p:txBody>
          <a:bodyPr/>
          <a:lstStyle/>
          <a:p>
            <a:fld id="{65740B19-4573-497C-A034-68E511F84587}" type="slidenum">
              <a:rPr lang="en-US" smtClean="0"/>
              <a:pPr/>
              <a:t>7</a:t>
            </a:fld>
            <a:endParaRPr lang="en-US" dirty="0"/>
          </a:p>
        </p:txBody>
      </p:sp>
      <p:sp>
        <p:nvSpPr>
          <p:cNvPr id="4" name="Rectangle 3"/>
          <p:cNvSpPr/>
          <p:nvPr/>
        </p:nvSpPr>
        <p:spPr>
          <a:xfrm>
            <a:off x="-14335" y="1158910"/>
            <a:ext cx="2743200" cy="381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For Tourism</a:t>
            </a:r>
            <a:endParaRPr lang="en-US" sz="2400" dirty="0"/>
          </a:p>
        </p:txBody>
      </p:sp>
      <p:sp>
        <p:nvSpPr>
          <p:cNvPr id="6" name="Rectangle 5"/>
          <p:cNvSpPr/>
          <p:nvPr/>
        </p:nvSpPr>
        <p:spPr>
          <a:xfrm>
            <a:off x="3886201" y="4267200"/>
            <a:ext cx="5257800" cy="19812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r>
              <a:rPr lang="en-US" sz="2400" dirty="0"/>
              <a:t>In 2012, the tourism industry generated </a:t>
            </a:r>
            <a:r>
              <a:rPr lang="en-US" sz="2400" dirty="0" smtClean="0"/>
              <a:t>$3.6 billion </a:t>
            </a:r>
            <a:r>
              <a:rPr lang="en-US" sz="2400" dirty="0"/>
              <a:t>in </a:t>
            </a:r>
            <a:r>
              <a:rPr lang="en-US" sz="2400" dirty="0" smtClean="0"/>
              <a:t>revenue</a:t>
            </a:r>
          </a:p>
          <a:p>
            <a:pPr marL="342900" indent="-342900">
              <a:buFont typeface="Arial" panose="020B0604020202020204" pitchFamily="34" charset="0"/>
              <a:buChar char="•"/>
            </a:pPr>
            <a:r>
              <a:rPr lang="en-US" sz="2400" dirty="0" smtClean="0"/>
              <a:t>Over 666,000 cruise ship passengers visited contributing $167M to the economy</a:t>
            </a:r>
          </a:p>
        </p:txBody>
      </p:sp>
    </p:spTree>
    <p:extLst>
      <p:ext uri="{BB962C8B-B14F-4D97-AF65-F5344CB8AC3E}">
        <p14:creationId xmlns:p14="http://schemas.microsoft.com/office/powerpoint/2010/main" val="19549618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Impacts to our coastline</a:t>
            </a:r>
            <a:endParaRPr lang="en-CA" dirty="0"/>
          </a:p>
        </p:txBody>
      </p:sp>
      <p:sp>
        <p:nvSpPr>
          <p:cNvPr id="3" name="Slide Number Placeholder 2"/>
          <p:cNvSpPr>
            <a:spLocks noGrp="1"/>
          </p:cNvSpPr>
          <p:nvPr>
            <p:ph type="sldNum" sz="quarter" idx="12"/>
          </p:nvPr>
        </p:nvSpPr>
        <p:spPr/>
        <p:txBody>
          <a:bodyPr/>
          <a:lstStyle/>
          <a:p>
            <a:fld id="{65740B19-4573-497C-A034-68E511F84587}" type="slidenum">
              <a:rPr lang="en-US" smtClean="0"/>
              <a:pPr/>
              <a:t>8</a:t>
            </a:fld>
            <a:endParaRPr lang="en-US" dirty="0"/>
          </a:p>
        </p:txBody>
      </p:sp>
      <p:sp>
        <p:nvSpPr>
          <p:cNvPr id="6" name="Rectangle 5"/>
          <p:cNvSpPr/>
          <p:nvPr/>
        </p:nvSpPr>
        <p:spPr>
          <a:xfrm>
            <a:off x="-8300" y="1338049"/>
            <a:ext cx="9076100" cy="533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400" dirty="0" smtClean="0"/>
              <a:t>And in some areas by </a:t>
            </a:r>
            <a:r>
              <a:rPr lang="en-US" sz="2400" dirty="0" smtClean="0"/>
              <a:t>more intense </a:t>
            </a:r>
            <a:r>
              <a:rPr lang="en-US" sz="2400" dirty="0" smtClean="0"/>
              <a:t>storms also</a:t>
            </a:r>
            <a:endParaRPr lang="en-US" sz="2400" dirty="0"/>
          </a:p>
        </p:txBody>
      </p:sp>
      <p:pic>
        <p:nvPicPr>
          <p:cNvPr id="7" name="Content Placeholder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04800" y="2438400"/>
            <a:ext cx="8229600" cy="3799764"/>
          </a:xfrm>
          <a:prstGeom prst="rect">
            <a:avLst/>
          </a:prstGeom>
        </p:spPr>
      </p:pic>
      <p:sp>
        <p:nvSpPr>
          <p:cNvPr id="5" name="Rectangle 4"/>
          <p:cNvSpPr/>
          <p:nvPr/>
        </p:nvSpPr>
        <p:spPr>
          <a:xfrm>
            <a:off x="1676400" y="2879002"/>
            <a:ext cx="1913299" cy="106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0" y="685800"/>
            <a:ext cx="9076100" cy="533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400" dirty="0" smtClean="0"/>
              <a:t>Our coastal areas will be impacted by ongoing sea level rise, </a:t>
            </a:r>
          </a:p>
        </p:txBody>
      </p:sp>
    </p:spTree>
    <p:extLst>
      <p:ext uri="{BB962C8B-B14F-4D97-AF65-F5344CB8AC3E}">
        <p14:creationId xmlns:p14="http://schemas.microsoft.com/office/powerpoint/2010/main" val="26916989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a:p>
        </p:txBody>
      </p:sp>
      <p:sp>
        <p:nvSpPr>
          <p:cNvPr id="3" name="Slide Number Placeholder 2"/>
          <p:cNvSpPr>
            <a:spLocks noGrp="1"/>
          </p:cNvSpPr>
          <p:nvPr>
            <p:ph type="sldNum" sz="quarter" idx="12"/>
          </p:nvPr>
        </p:nvSpPr>
        <p:spPr/>
        <p:txBody>
          <a:bodyPr/>
          <a:lstStyle/>
          <a:p>
            <a:fld id="{65740B19-4573-497C-A034-68E511F84587}" type="slidenum">
              <a:rPr lang="en-US" smtClean="0"/>
              <a:pPr/>
              <a:t>9</a:t>
            </a:fld>
            <a:endParaRPr lang="en-US" dirty="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 y="1273175"/>
            <a:ext cx="6452524" cy="48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6"/>
          <p:cNvSpPr txBox="1">
            <a:spLocks/>
          </p:cNvSpPr>
          <p:nvPr/>
        </p:nvSpPr>
        <p:spPr>
          <a:xfrm>
            <a:off x="5179060" y="533400"/>
            <a:ext cx="3383280" cy="5135563"/>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Clr>
                <a:srgbClr val="6CB33F"/>
              </a:buClr>
              <a:buFont typeface="Calibri"/>
              <a:buChar char="↘"/>
              <a:defRPr sz="2400" kern="1200">
                <a:solidFill>
                  <a:schemeClr val="tx1"/>
                </a:solidFill>
                <a:latin typeface="+mn-lt"/>
                <a:ea typeface="+mn-ea"/>
                <a:cs typeface="+mn-cs"/>
              </a:defRPr>
            </a:lvl1pPr>
            <a:lvl2pPr marL="742950" indent="-285750" algn="l" defTabSz="457200" rtl="0" eaLnBrk="1" latinLnBrk="0" hangingPunct="1">
              <a:spcBef>
                <a:spcPct val="20000"/>
              </a:spcBef>
              <a:buClr>
                <a:srgbClr val="6CB33F"/>
              </a:buClr>
              <a:buFont typeface="Calibri"/>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Focus on Coastal and Riverine flooding with sea level rise and storm </a:t>
            </a:r>
            <a:r>
              <a:rPr lang="en-US" dirty="0" smtClean="0"/>
              <a:t>surge</a:t>
            </a:r>
          </a:p>
          <a:p>
            <a:r>
              <a:rPr lang="en-US" dirty="0" smtClean="0"/>
              <a:t>Tidal water and storm surge data based on </a:t>
            </a:r>
            <a:r>
              <a:rPr lang="en-US" dirty="0"/>
              <a:t>Canadian Hydrographic Service tide gauges</a:t>
            </a:r>
            <a:r>
              <a:rPr lang="en-US" dirty="0" smtClean="0"/>
              <a:t> </a:t>
            </a:r>
          </a:p>
          <a:p>
            <a:r>
              <a:rPr lang="en-US" dirty="0" smtClean="0"/>
              <a:t>Lidar data</a:t>
            </a:r>
          </a:p>
          <a:p>
            <a:endParaRPr lang="en-US" dirty="0" smtClean="0"/>
          </a:p>
          <a:p>
            <a:endParaRPr lang="en-CA" dirty="0"/>
          </a:p>
        </p:txBody>
      </p:sp>
    </p:spTree>
    <p:extLst>
      <p:ext uri="{BB962C8B-B14F-4D97-AF65-F5344CB8AC3E}">
        <p14:creationId xmlns:p14="http://schemas.microsoft.com/office/powerpoint/2010/main" val="3650067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Impacts to our coastline</a:t>
            </a:r>
            <a:endParaRPr lang="en-CA" dirty="0"/>
          </a:p>
        </p:txBody>
      </p:sp>
      <p:sp>
        <p:nvSpPr>
          <p:cNvPr id="3" name="Slide Number Placeholder 2"/>
          <p:cNvSpPr>
            <a:spLocks noGrp="1"/>
          </p:cNvSpPr>
          <p:nvPr>
            <p:ph type="sldNum" sz="quarter" idx="12"/>
          </p:nvPr>
        </p:nvSpPr>
        <p:spPr/>
        <p:txBody>
          <a:bodyPr/>
          <a:lstStyle/>
          <a:p>
            <a:fld id="{65740B19-4573-497C-A034-68E511F84587}" type="slidenum">
              <a:rPr lang="en-US" smtClean="0"/>
              <a:pPr/>
              <a:t>10</a:t>
            </a:fld>
            <a:endParaRPr lang="en-US" dirty="0"/>
          </a:p>
        </p:txBody>
      </p:sp>
      <p:sp>
        <p:nvSpPr>
          <p:cNvPr id="4" name="Rectangle 3"/>
          <p:cNvSpPr/>
          <p:nvPr/>
        </p:nvSpPr>
        <p:spPr>
          <a:xfrm>
            <a:off x="3772" y="381000"/>
            <a:ext cx="6549428" cy="381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And with increasing sea level, our risk grows</a:t>
            </a:r>
            <a:endParaRPr lang="en-US" sz="2400" dirty="0"/>
          </a:p>
        </p:txBody>
      </p:sp>
      <p:pic>
        <p:nvPicPr>
          <p:cNvPr id="1031" name="Picture 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000" y="1447800"/>
            <a:ext cx="7862423" cy="3938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3771" y="5638800"/>
            <a:ext cx="4308439" cy="381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Huge storm, high tide 2020</a:t>
            </a:r>
            <a:endParaRPr lang="en-US" sz="2400" dirty="0"/>
          </a:p>
        </p:txBody>
      </p:sp>
    </p:spTree>
    <p:extLst>
      <p:ext uri="{BB962C8B-B14F-4D97-AF65-F5344CB8AC3E}">
        <p14:creationId xmlns:p14="http://schemas.microsoft.com/office/powerpoint/2010/main" val="19193584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Impacts to our coastline</a:t>
            </a:r>
            <a:endParaRPr lang="en-CA" dirty="0"/>
          </a:p>
        </p:txBody>
      </p:sp>
      <p:sp>
        <p:nvSpPr>
          <p:cNvPr id="3" name="Slide Number Placeholder 2"/>
          <p:cNvSpPr>
            <a:spLocks noGrp="1"/>
          </p:cNvSpPr>
          <p:nvPr>
            <p:ph type="sldNum" sz="quarter" idx="12"/>
          </p:nvPr>
        </p:nvSpPr>
        <p:spPr/>
        <p:txBody>
          <a:bodyPr/>
          <a:lstStyle/>
          <a:p>
            <a:fld id="{65740B19-4573-497C-A034-68E511F84587}" type="slidenum">
              <a:rPr lang="en-US" smtClean="0"/>
              <a:pPr/>
              <a:t>11</a:t>
            </a:fld>
            <a:endParaRPr lang="en-US" dirty="0"/>
          </a:p>
        </p:txBody>
      </p:sp>
      <p:pic>
        <p:nvPicPr>
          <p:cNvPr id="1031" name="Picture 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1000" y="1447800"/>
            <a:ext cx="7862423" cy="3938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2000" y="1524000"/>
            <a:ext cx="7342497" cy="3976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3772" y="5638800"/>
            <a:ext cx="2891828" cy="381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 year 2100</a:t>
            </a:r>
            <a:endParaRPr lang="en-US" sz="2400" dirty="0"/>
          </a:p>
        </p:txBody>
      </p:sp>
      <p:sp>
        <p:nvSpPr>
          <p:cNvPr id="9" name="Rectangle 8"/>
          <p:cNvSpPr/>
          <p:nvPr/>
        </p:nvSpPr>
        <p:spPr>
          <a:xfrm>
            <a:off x="3772" y="381000"/>
            <a:ext cx="6549428" cy="381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And with increasing sea level, our risk grows</a:t>
            </a:r>
            <a:endParaRPr lang="en-US" sz="2400" dirty="0"/>
          </a:p>
        </p:txBody>
      </p:sp>
    </p:spTree>
    <p:extLst>
      <p:ext uri="{BB962C8B-B14F-4D97-AF65-F5344CB8AC3E}">
        <p14:creationId xmlns:p14="http://schemas.microsoft.com/office/powerpoint/2010/main" val="17298105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Impacts to our coastline</a:t>
            </a:r>
            <a:endParaRPr lang="en-CA" dirty="0"/>
          </a:p>
        </p:txBody>
      </p:sp>
      <p:sp>
        <p:nvSpPr>
          <p:cNvPr id="3" name="Slide Number Placeholder 2"/>
          <p:cNvSpPr>
            <a:spLocks noGrp="1"/>
          </p:cNvSpPr>
          <p:nvPr>
            <p:ph type="sldNum" sz="quarter" idx="12"/>
          </p:nvPr>
        </p:nvSpPr>
        <p:spPr/>
        <p:txBody>
          <a:bodyPr/>
          <a:lstStyle/>
          <a:p>
            <a:fld id="{65740B19-4573-497C-A034-68E511F84587}" type="slidenum">
              <a:rPr lang="en-US" smtClean="0"/>
              <a:pPr/>
              <a:t>12</a:t>
            </a:fld>
            <a:endParaRPr lang="en-US" dirty="0"/>
          </a:p>
        </p:txBody>
      </p:sp>
      <p:pic>
        <p:nvPicPr>
          <p:cNvPr id="1031" name="Picture 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1000" y="1447800"/>
            <a:ext cx="7862423" cy="3938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2000" y="1524000"/>
            <a:ext cx="7342497" cy="3976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313985" y="1447800"/>
            <a:ext cx="6929438" cy="42322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3772" y="5638800"/>
            <a:ext cx="2891828" cy="381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 year 2200</a:t>
            </a:r>
            <a:endParaRPr lang="en-US" sz="2400" dirty="0"/>
          </a:p>
        </p:txBody>
      </p:sp>
      <p:sp>
        <p:nvSpPr>
          <p:cNvPr id="9" name="Rectangle 8"/>
          <p:cNvSpPr/>
          <p:nvPr/>
        </p:nvSpPr>
        <p:spPr>
          <a:xfrm>
            <a:off x="3772" y="381000"/>
            <a:ext cx="6549428" cy="381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And with increasing sea level, our risk grows</a:t>
            </a:r>
            <a:endParaRPr lang="en-US" sz="2400" dirty="0"/>
          </a:p>
        </p:txBody>
      </p:sp>
    </p:spTree>
    <p:extLst>
      <p:ext uri="{BB962C8B-B14F-4D97-AF65-F5344CB8AC3E}">
        <p14:creationId xmlns:p14="http://schemas.microsoft.com/office/powerpoint/2010/main" val="17298105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0" y="0"/>
            <a:ext cx="915537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0" y="2533366"/>
            <a:ext cx="9144000" cy="838200"/>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bg1"/>
                </a:solidFill>
              </a:rPr>
              <a:t>City of Vancouver Sea Level Rise Strategy</a:t>
            </a:r>
            <a:endParaRPr lang="en-US" sz="3200" dirty="0">
              <a:solidFill>
                <a:schemeClr val="bg1"/>
              </a:solidFill>
            </a:endParaRPr>
          </a:p>
        </p:txBody>
      </p:sp>
    </p:spTree>
    <p:extLst>
      <p:ext uri="{BB962C8B-B14F-4D97-AF65-F5344CB8AC3E}">
        <p14:creationId xmlns:p14="http://schemas.microsoft.com/office/powerpoint/2010/main" val="285583919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09600"/>
            <a:ext cx="9144000" cy="838200"/>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bg1"/>
                </a:solidFill>
              </a:rPr>
              <a:t>Sea Level Rise Strategy Principles</a:t>
            </a:r>
            <a:endParaRPr lang="en-US" sz="3200" dirty="0">
              <a:solidFill>
                <a:schemeClr val="bg1"/>
              </a:solidFill>
            </a:endParaRPr>
          </a:p>
        </p:txBody>
      </p:sp>
      <p:sp>
        <p:nvSpPr>
          <p:cNvPr id="3" name="Rectangle 2"/>
          <p:cNvSpPr/>
          <p:nvPr/>
        </p:nvSpPr>
        <p:spPr>
          <a:xfrm>
            <a:off x="7961" y="2209800"/>
            <a:ext cx="8763000" cy="3352800"/>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457200" indent="-457200">
              <a:buFont typeface="Arial" panose="020B0604020202020204" pitchFamily="34" charset="0"/>
              <a:buChar char="•"/>
            </a:pPr>
            <a:r>
              <a:rPr lang="en-US" sz="3200" dirty="0">
                <a:solidFill>
                  <a:schemeClr val="bg1"/>
                </a:solidFill>
              </a:rPr>
              <a:t>Use best </a:t>
            </a:r>
            <a:r>
              <a:rPr lang="en-US" sz="3200" dirty="0" smtClean="0">
                <a:solidFill>
                  <a:schemeClr val="bg1"/>
                </a:solidFill>
              </a:rPr>
              <a:t>science and learn from others</a:t>
            </a:r>
          </a:p>
          <a:p>
            <a:pPr marL="457200" indent="-457200">
              <a:buFont typeface="Arial" panose="020B0604020202020204" pitchFamily="34" charset="0"/>
              <a:buChar char="•"/>
            </a:pPr>
            <a:r>
              <a:rPr lang="en-US" sz="3200" dirty="0">
                <a:solidFill>
                  <a:schemeClr val="bg1"/>
                </a:solidFill>
              </a:rPr>
              <a:t>Pragmatic balance of cost and risk</a:t>
            </a:r>
          </a:p>
          <a:p>
            <a:pPr marL="457200" indent="-457200">
              <a:buFont typeface="Arial" panose="020B0604020202020204" pitchFamily="34" charset="0"/>
              <a:buChar char="•"/>
            </a:pPr>
            <a:r>
              <a:rPr lang="en-US" sz="3200" dirty="0" smtClean="0">
                <a:solidFill>
                  <a:schemeClr val="bg1"/>
                </a:solidFill>
              </a:rPr>
              <a:t>Be </a:t>
            </a:r>
            <a:r>
              <a:rPr lang="en-US" sz="3200" dirty="0">
                <a:solidFill>
                  <a:schemeClr val="bg1"/>
                </a:solidFill>
              </a:rPr>
              <a:t>opportunistic and </a:t>
            </a:r>
            <a:r>
              <a:rPr lang="en-US" sz="3200" dirty="0" smtClean="0">
                <a:solidFill>
                  <a:schemeClr val="bg1"/>
                </a:solidFill>
              </a:rPr>
              <a:t>proactive</a:t>
            </a:r>
          </a:p>
          <a:p>
            <a:pPr marL="457200" indent="-457200">
              <a:buFont typeface="Arial" panose="020B0604020202020204" pitchFamily="34" charset="0"/>
              <a:buChar char="•"/>
            </a:pPr>
            <a:r>
              <a:rPr lang="en-US" sz="3200" dirty="0" smtClean="0">
                <a:solidFill>
                  <a:schemeClr val="bg1"/>
                </a:solidFill>
              </a:rPr>
              <a:t>Take a phased approach, distribute cost of adaptation across time</a:t>
            </a:r>
          </a:p>
        </p:txBody>
      </p:sp>
    </p:spTree>
    <p:extLst>
      <p:ext uri="{BB962C8B-B14F-4D97-AF65-F5344CB8AC3E}">
        <p14:creationId xmlns:p14="http://schemas.microsoft.com/office/powerpoint/2010/main" val="133255794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09600"/>
            <a:ext cx="9144000" cy="838200"/>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bg1"/>
                </a:solidFill>
              </a:rPr>
              <a:t>Sea Level Rise Strategy</a:t>
            </a:r>
            <a:endParaRPr lang="en-US" sz="3200" dirty="0">
              <a:solidFill>
                <a:schemeClr val="bg1"/>
              </a:solidFill>
            </a:endParaRPr>
          </a:p>
        </p:txBody>
      </p:sp>
      <p:sp>
        <p:nvSpPr>
          <p:cNvPr id="3" name="Rectangle 2"/>
          <p:cNvSpPr/>
          <p:nvPr/>
        </p:nvSpPr>
        <p:spPr>
          <a:xfrm>
            <a:off x="0" y="2438400"/>
            <a:ext cx="8763000" cy="2819400"/>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514350" indent="-514350">
              <a:buFont typeface="+mj-lt"/>
              <a:buAutoNum type="arabicPeriod"/>
            </a:pPr>
            <a:r>
              <a:rPr lang="en-US" sz="3200" dirty="0" smtClean="0">
                <a:solidFill>
                  <a:schemeClr val="bg1"/>
                </a:solidFill>
              </a:rPr>
              <a:t>City-wide coastal flood response actions</a:t>
            </a:r>
          </a:p>
          <a:p>
            <a:pPr marL="514350" indent="-514350">
              <a:buFont typeface="+mj-lt"/>
              <a:buAutoNum type="arabicPeriod"/>
            </a:pPr>
            <a:r>
              <a:rPr lang="en-US" sz="3200" dirty="0" smtClean="0">
                <a:solidFill>
                  <a:schemeClr val="bg1"/>
                </a:solidFill>
              </a:rPr>
              <a:t>Location-based </a:t>
            </a:r>
            <a:r>
              <a:rPr lang="en-US" sz="3200" dirty="0">
                <a:solidFill>
                  <a:schemeClr val="bg1"/>
                </a:solidFill>
              </a:rPr>
              <a:t>responses</a:t>
            </a:r>
            <a:endParaRPr lang="en-US" sz="3200" dirty="0" smtClean="0">
              <a:solidFill>
                <a:schemeClr val="bg1"/>
              </a:solidFill>
            </a:endParaRPr>
          </a:p>
          <a:p>
            <a:pPr marL="514350" indent="-514350">
              <a:buFont typeface="+mj-lt"/>
              <a:buAutoNum type="arabicPeriod"/>
            </a:pPr>
            <a:r>
              <a:rPr lang="en-US" sz="3200" dirty="0" smtClean="0">
                <a:solidFill>
                  <a:schemeClr val="bg1"/>
                </a:solidFill>
              </a:rPr>
              <a:t>Leverage large-site redevelopments</a:t>
            </a:r>
          </a:p>
          <a:p>
            <a:pPr marL="514350" indent="-514350">
              <a:buFont typeface="+mj-lt"/>
              <a:buAutoNum type="arabicPeriod"/>
            </a:pPr>
            <a:r>
              <a:rPr lang="en-US" sz="3200" dirty="0" smtClean="0">
                <a:solidFill>
                  <a:schemeClr val="bg1"/>
                </a:solidFill>
              </a:rPr>
              <a:t>Immediate actions in impacted areas</a:t>
            </a:r>
          </a:p>
        </p:txBody>
      </p:sp>
      <p:sp>
        <p:nvSpPr>
          <p:cNvPr id="2" name="Text Placeholder 1"/>
          <p:cNvSpPr>
            <a:spLocks noGrp="1"/>
          </p:cNvSpPr>
          <p:nvPr>
            <p:ph type="body" sz="quarter" idx="10"/>
          </p:nvPr>
        </p:nvSpPr>
        <p:spPr>
          <a:xfrm>
            <a:off x="0" y="6434221"/>
            <a:ext cx="9144000" cy="271379"/>
          </a:xfrm>
        </p:spPr>
        <p:txBody>
          <a:bodyPr/>
          <a:lstStyle/>
          <a:p>
            <a:pPr algn="l"/>
            <a:r>
              <a:rPr lang="en-US" dirty="0" smtClean="0">
                <a:solidFill>
                  <a:schemeClr val="bg1"/>
                </a:solidFill>
              </a:rPr>
              <a:t>City-wide /  Location-based /  Large Site Redevelopment/  Immediate actions</a:t>
            </a:r>
            <a:endParaRPr lang="en-US" dirty="0">
              <a:solidFill>
                <a:schemeClr val="bg1"/>
              </a:solidFill>
            </a:endParaRPr>
          </a:p>
        </p:txBody>
      </p:sp>
    </p:spTree>
    <p:extLst>
      <p:ext uri="{BB962C8B-B14F-4D97-AF65-F5344CB8AC3E}">
        <p14:creationId xmlns:p14="http://schemas.microsoft.com/office/powerpoint/2010/main" val="82241371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9171296" cy="6434221"/>
          </a:xfrm>
          <a:prstGeom prst="rect">
            <a:avLst/>
          </a:prstGeom>
        </p:spPr>
      </p:pic>
      <p:sp>
        <p:nvSpPr>
          <p:cNvPr id="2" name="Slide Number Placeholder 1"/>
          <p:cNvSpPr>
            <a:spLocks noGrp="1"/>
          </p:cNvSpPr>
          <p:nvPr>
            <p:ph type="sldNum" sz="quarter" idx="12"/>
          </p:nvPr>
        </p:nvSpPr>
        <p:spPr>
          <a:xfrm>
            <a:off x="18556" y="5943600"/>
            <a:ext cx="1066800" cy="365125"/>
          </a:xfrm>
        </p:spPr>
        <p:txBody>
          <a:bodyPr/>
          <a:lstStyle/>
          <a:p>
            <a:fld id="{65740B19-4573-497C-A034-68E511F84587}" type="slidenum">
              <a:rPr lang="en-US" smtClean="0">
                <a:solidFill>
                  <a:schemeClr val="tx1">
                    <a:lumMod val="50000"/>
                    <a:lumOff val="50000"/>
                  </a:schemeClr>
                </a:solidFill>
              </a:rPr>
              <a:pPr/>
              <a:t>16</a:t>
            </a:fld>
            <a:endParaRPr lang="en-US" dirty="0">
              <a:solidFill>
                <a:schemeClr val="tx1">
                  <a:lumMod val="50000"/>
                  <a:lumOff val="50000"/>
                </a:schemeClr>
              </a:solidFill>
            </a:endParaRPr>
          </a:p>
        </p:txBody>
      </p:sp>
      <p:sp>
        <p:nvSpPr>
          <p:cNvPr id="4" name="Rectangle 3"/>
          <p:cNvSpPr/>
          <p:nvPr/>
        </p:nvSpPr>
        <p:spPr>
          <a:xfrm>
            <a:off x="0" y="914399"/>
            <a:ext cx="7696200" cy="2057401"/>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400" dirty="0" smtClean="0"/>
              <a:t>   City-wide </a:t>
            </a:r>
            <a:r>
              <a:rPr lang="en-US" sz="2400" dirty="0" smtClean="0"/>
              <a:t>Coastal </a:t>
            </a:r>
            <a:r>
              <a:rPr lang="en-US" sz="2400" dirty="0" smtClean="0"/>
              <a:t>Response</a:t>
            </a:r>
          </a:p>
          <a:p>
            <a:pPr lvl="2"/>
            <a:endParaRPr lang="en-US" sz="1600" dirty="0"/>
          </a:p>
          <a:p>
            <a:pPr marL="1200150" lvl="2" indent="-285750">
              <a:buFont typeface="Arial" panose="020B0604020202020204" pitchFamily="34" charset="0"/>
              <a:buChar char="•"/>
            </a:pPr>
            <a:r>
              <a:rPr lang="en-US" sz="2000" dirty="0" smtClean="0"/>
              <a:t>FCL </a:t>
            </a:r>
            <a:r>
              <a:rPr lang="en-US" sz="2000" dirty="0"/>
              <a:t>was set as 3.5 in 1972</a:t>
            </a:r>
          </a:p>
          <a:p>
            <a:pPr marL="1200150" lvl="2" indent="-285750">
              <a:buFont typeface="Arial" panose="020B0604020202020204" pitchFamily="34" charset="0"/>
              <a:buChar char="•"/>
            </a:pPr>
            <a:r>
              <a:rPr lang="en-US" sz="2000" dirty="0"/>
              <a:t>In 2014 the FCL was set to </a:t>
            </a:r>
            <a:r>
              <a:rPr lang="en-US" sz="2000" dirty="0" smtClean="0"/>
              <a:t>4.6 </a:t>
            </a:r>
            <a:r>
              <a:rPr lang="en-US" sz="2000" dirty="0"/>
              <a:t>m in all floodplain areas</a:t>
            </a:r>
          </a:p>
          <a:p>
            <a:pPr marL="457200" indent="-457200" algn="ctr">
              <a:buAutoNum type="arabicPeriod"/>
            </a:pPr>
            <a:endParaRPr lang="en-US" sz="2400" dirty="0"/>
          </a:p>
        </p:txBody>
      </p:sp>
      <p:sp>
        <p:nvSpPr>
          <p:cNvPr id="7" name="Text Placeholder 1"/>
          <p:cNvSpPr>
            <a:spLocks noGrp="1"/>
          </p:cNvSpPr>
          <p:nvPr>
            <p:ph type="body" sz="quarter" idx="10"/>
          </p:nvPr>
        </p:nvSpPr>
        <p:spPr>
          <a:xfrm>
            <a:off x="0" y="6434221"/>
            <a:ext cx="9144000" cy="271379"/>
          </a:xfrm>
        </p:spPr>
        <p:txBody>
          <a:bodyPr/>
          <a:lstStyle/>
          <a:p>
            <a:pPr algn="l"/>
            <a:r>
              <a:rPr lang="en-US" dirty="0" smtClean="0">
                <a:solidFill>
                  <a:schemeClr val="bg1"/>
                </a:solidFill>
              </a:rPr>
              <a:t>City-wide </a:t>
            </a:r>
            <a:r>
              <a:rPr lang="en-US" dirty="0" smtClean="0">
                <a:solidFill>
                  <a:schemeClr val="tx2"/>
                </a:solidFill>
              </a:rPr>
              <a:t>/  Location-based / </a:t>
            </a:r>
            <a:r>
              <a:rPr lang="en-US" dirty="0">
                <a:solidFill>
                  <a:schemeClr val="tx2"/>
                </a:solidFill>
              </a:rPr>
              <a:t>Large Site Redevelopment </a:t>
            </a:r>
            <a:r>
              <a:rPr lang="en-US" dirty="0" smtClean="0">
                <a:solidFill>
                  <a:schemeClr val="tx2"/>
                </a:solidFill>
              </a:rPr>
              <a:t>/  Immediate actions</a:t>
            </a:r>
            <a:endParaRPr lang="en-US" dirty="0">
              <a:solidFill>
                <a:schemeClr val="tx2"/>
              </a:solidFill>
            </a:endParaRPr>
          </a:p>
        </p:txBody>
      </p:sp>
    </p:spTree>
    <p:extLst>
      <p:ext uri="{BB962C8B-B14F-4D97-AF65-F5344CB8AC3E}">
        <p14:creationId xmlns:p14="http://schemas.microsoft.com/office/powerpoint/2010/main" val="35714295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4825" y="536575"/>
            <a:ext cx="8132763" cy="5784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a:xfrm>
            <a:off x="0" y="6035675"/>
            <a:ext cx="1066800" cy="365125"/>
          </a:xfrm>
        </p:spPr>
        <p:txBody>
          <a:bodyPr/>
          <a:lstStyle/>
          <a:p>
            <a:fld id="{65740B19-4573-497C-A034-68E511F84587}" type="slidenum">
              <a:rPr lang="en-US" smtClean="0">
                <a:solidFill>
                  <a:schemeClr val="tx1">
                    <a:lumMod val="50000"/>
                    <a:lumOff val="50000"/>
                  </a:schemeClr>
                </a:solidFill>
              </a:rPr>
              <a:pPr/>
              <a:t>17</a:t>
            </a:fld>
            <a:endParaRPr lang="en-US" dirty="0">
              <a:solidFill>
                <a:schemeClr val="tx1">
                  <a:lumMod val="50000"/>
                  <a:lumOff val="50000"/>
                </a:schemeClr>
              </a:solidFill>
            </a:endParaRPr>
          </a:p>
        </p:txBody>
      </p:sp>
      <p:sp>
        <p:nvSpPr>
          <p:cNvPr id="4" name="Rectangle 3"/>
          <p:cNvSpPr/>
          <p:nvPr/>
        </p:nvSpPr>
        <p:spPr>
          <a:xfrm>
            <a:off x="15922" y="228600"/>
            <a:ext cx="8835428" cy="1066800"/>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400" dirty="0" smtClean="0"/>
              <a:t>The models </a:t>
            </a:r>
            <a:r>
              <a:rPr lang="en-US" sz="2400" dirty="0"/>
              <a:t>were used to </a:t>
            </a:r>
            <a:r>
              <a:rPr lang="en-US" sz="2400" dirty="0" smtClean="0"/>
              <a:t>map </a:t>
            </a:r>
            <a:r>
              <a:rPr lang="en-US" sz="2400" dirty="0"/>
              <a:t>coastal flood </a:t>
            </a:r>
            <a:r>
              <a:rPr lang="en-US" sz="2400" dirty="0" smtClean="0"/>
              <a:t>plains and depth of flooding to </a:t>
            </a:r>
            <a:r>
              <a:rPr lang="en-US" sz="2400" dirty="0"/>
              <a:t>the year </a:t>
            </a:r>
            <a:r>
              <a:rPr lang="en-US" sz="2400" dirty="0" smtClean="0"/>
              <a:t>2100</a:t>
            </a:r>
            <a:r>
              <a:rPr lang="en-US" sz="2400" dirty="0"/>
              <a:t> </a:t>
            </a:r>
            <a:r>
              <a:rPr lang="en-US" sz="2400" dirty="0" smtClean="0"/>
              <a:t>and establish the FCL recommendation.</a:t>
            </a:r>
            <a:endParaRPr lang="en-US" sz="2400" dirty="0"/>
          </a:p>
        </p:txBody>
      </p:sp>
      <p:sp>
        <p:nvSpPr>
          <p:cNvPr id="8" name="Text Placeholder 1"/>
          <p:cNvSpPr>
            <a:spLocks noGrp="1"/>
          </p:cNvSpPr>
          <p:nvPr>
            <p:ph type="body" sz="quarter" idx="10"/>
          </p:nvPr>
        </p:nvSpPr>
        <p:spPr>
          <a:xfrm>
            <a:off x="0" y="6434221"/>
            <a:ext cx="9144000" cy="271379"/>
          </a:xfrm>
        </p:spPr>
        <p:txBody>
          <a:bodyPr/>
          <a:lstStyle/>
          <a:p>
            <a:pPr algn="l"/>
            <a:r>
              <a:rPr lang="en-US" dirty="0" smtClean="0">
                <a:solidFill>
                  <a:schemeClr val="bg1"/>
                </a:solidFill>
              </a:rPr>
              <a:t>City-wide </a:t>
            </a:r>
            <a:r>
              <a:rPr lang="en-US" dirty="0" smtClean="0">
                <a:solidFill>
                  <a:schemeClr val="tx2"/>
                </a:solidFill>
              </a:rPr>
              <a:t>/  Location-based / </a:t>
            </a:r>
            <a:r>
              <a:rPr lang="en-US" dirty="0">
                <a:solidFill>
                  <a:schemeClr val="tx2"/>
                </a:solidFill>
              </a:rPr>
              <a:t>Large Site Redevelopment /  </a:t>
            </a:r>
            <a:r>
              <a:rPr lang="en-US" dirty="0" smtClean="0">
                <a:solidFill>
                  <a:schemeClr val="tx2"/>
                </a:solidFill>
              </a:rPr>
              <a:t>Immediate actions</a:t>
            </a:r>
            <a:endParaRPr lang="en-US" dirty="0">
              <a:solidFill>
                <a:schemeClr val="tx2"/>
              </a:solidFill>
            </a:endParaRPr>
          </a:p>
        </p:txBody>
      </p:sp>
      <p:pic>
        <p:nvPicPr>
          <p:cNvPr id="12"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987232" y="7162800"/>
            <a:ext cx="6844835" cy="4531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81346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9144000" cy="6356824"/>
          </a:xfrm>
          <a:prstGeom prst="rect">
            <a:avLst/>
          </a:prstGeom>
        </p:spPr>
      </p:pic>
      <p:sp>
        <p:nvSpPr>
          <p:cNvPr id="2" name="Slide Number Placeholder 1"/>
          <p:cNvSpPr>
            <a:spLocks noGrp="1"/>
          </p:cNvSpPr>
          <p:nvPr>
            <p:ph type="sldNum" sz="quarter" idx="12"/>
          </p:nvPr>
        </p:nvSpPr>
        <p:spPr>
          <a:xfrm>
            <a:off x="0" y="5943600"/>
            <a:ext cx="1066800" cy="365125"/>
          </a:xfrm>
        </p:spPr>
        <p:txBody>
          <a:bodyPr/>
          <a:lstStyle/>
          <a:p>
            <a:fld id="{65740B19-4573-497C-A034-68E511F84587}" type="slidenum">
              <a:rPr lang="en-US" smtClean="0">
                <a:solidFill>
                  <a:schemeClr val="bg1">
                    <a:lumMod val="50000"/>
                  </a:schemeClr>
                </a:solidFill>
              </a:rPr>
              <a:pPr/>
              <a:t>18</a:t>
            </a:fld>
            <a:endParaRPr lang="en-US" dirty="0">
              <a:solidFill>
                <a:schemeClr val="bg1">
                  <a:lumMod val="50000"/>
                </a:schemeClr>
              </a:solidFill>
            </a:endParaRPr>
          </a:p>
        </p:txBody>
      </p:sp>
      <p:sp>
        <p:nvSpPr>
          <p:cNvPr id="5" name="Rectangle 4"/>
          <p:cNvSpPr/>
          <p:nvPr/>
        </p:nvSpPr>
        <p:spPr>
          <a:xfrm>
            <a:off x="0" y="914400"/>
            <a:ext cx="6208801" cy="1066800"/>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Location-based </a:t>
            </a:r>
            <a:r>
              <a:rPr lang="en-US" sz="2400" dirty="0" smtClean="0"/>
              <a:t>Responses</a:t>
            </a:r>
            <a:endParaRPr lang="en-US" sz="2400" dirty="0"/>
          </a:p>
        </p:txBody>
      </p:sp>
      <p:sp>
        <p:nvSpPr>
          <p:cNvPr id="9" name="Text Placeholder 1"/>
          <p:cNvSpPr>
            <a:spLocks noGrp="1"/>
          </p:cNvSpPr>
          <p:nvPr>
            <p:ph type="body" sz="quarter" idx="10"/>
          </p:nvPr>
        </p:nvSpPr>
        <p:spPr>
          <a:xfrm>
            <a:off x="0" y="6434221"/>
            <a:ext cx="9144000" cy="271379"/>
          </a:xfrm>
        </p:spPr>
        <p:txBody>
          <a:bodyPr/>
          <a:lstStyle/>
          <a:p>
            <a:pPr algn="l"/>
            <a:r>
              <a:rPr lang="en-US" dirty="0" smtClean="0">
                <a:solidFill>
                  <a:schemeClr val="tx2"/>
                </a:solidFill>
              </a:rPr>
              <a:t>City-wide /  </a:t>
            </a:r>
            <a:r>
              <a:rPr lang="en-US" dirty="0" smtClean="0">
                <a:solidFill>
                  <a:schemeClr val="bg1"/>
                </a:solidFill>
              </a:rPr>
              <a:t>Location-based</a:t>
            </a:r>
            <a:r>
              <a:rPr lang="en-US" dirty="0" smtClean="0">
                <a:solidFill>
                  <a:schemeClr val="tx2"/>
                </a:solidFill>
              </a:rPr>
              <a:t> / </a:t>
            </a:r>
            <a:r>
              <a:rPr lang="en-US" dirty="0">
                <a:solidFill>
                  <a:schemeClr val="tx2"/>
                </a:solidFill>
              </a:rPr>
              <a:t>Large Site Redevelopment /  </a:t>
            </a:r>
            <a:r>
              <a:rPr lang="en-US" dirty="0" smtClean="0">
                <a:solidFill>
                  <a:schemeClr val="tx2"/>
                </a:solidFill>
              </a:rPr>
              <a:t>Immediate actions</a:t>
            </a:r>
            <a:endParaRPr lang="en-US" dirty="0">
              <a:solidFill>
                <a:schemeClr val="tx2"/>
              </a:solidFill>
            </a:endParaRPr>
          </a:p>
        </p:txBody>
      </p:sp>
    </p:spTree>
    <p:extLst>
      <p:ext uri="{BB962C8B-B14F-4D97-AF65-F5344CB8AC3E}">
        <p14:creationId xmlns:p14="http://schemas.microsoft.com/office/powerpoint/2010/main" val="12965352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2442"/>
            <a:ext cx="9220200" cy="6398357"/>
          </a:xfrm>
          <a:prstGeom prst="rect">
            <a:avLst/>
          </a:prstGeom>
        </p:spPr>
      </p:pic>
      <p:sp>
        <p:nvSpPr>
          <p:cNvPr id="3" name="Slide Number Placeholder 2"/>
          <p:cNvSpPr>
            <a:spLocks noGrp="1"/>
          </p:cNvSpPr>
          <p:nvPr>
            <p:ph type="sldNum" sz="quarter" idx="12"/>
          </p:nvPr>
        </p:nvSpPr>
        <p:spPr>
          <a:xfrm>
            <a:off x="10236" y="6060132"/>
            <a:ext cx="1066800" cy="365125"/>
          </a:xfrm>
        </p:spPr>
        <p:txBody>
          <a:bodyPr/>
          <a:lstStyle/>
          <a:p>
            <a:fld id="{65740B19-4573-497C-A034-68E511F84587}" type="slidenum">
              <a:rPr lang="en-US" smtClean="0">
                <a:solidFill>
                  <a:schemeClr val="bg1"/>
                </a:solidFill>
              </a:rPr>
              <a:pPr/>
              <a:t>19</a:t>
            </a:fld>
            <a:endParaRPr lang="en-US" dirty="0">
              <a:solidFill>
                <a:schemeClr val="bg1"/>
              </a:solidFill>
            </a:endParaRPr>
          </a:p>
        </p:txBody>
      </p:sp>
      <p:sp>
        <p:nvSpPr>
          <p:cNvPr id="6" name="Rectangle 5"/>
          <p:cNvSpPr/>
          <p:nvPr/>
        </p:nvSpPr>
        <p:spPr>
          <a:xfrm>
            <a:off x="-14975" y="291936"/>
            <a:ext cx="4114800" cy="1155864"/>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52425"/>
            <a:r>
              <a:rPr lang="en-US" sz="2400" dirty="0" smtClean="0"/>
              <a:t>Modelling indicated future </a:t>
            </a:r>
            <a:r>
              <a:rPr lang="en-US" sz="2400" dirty="0"/>
              <a:t>flood prone </a:t>
            </a:r>
            <a:r>
              <a:rPr lang="en-US" sz="2400" dirty="0" smtClean="0"/>
              <a:t>locations include:</a:t>
            </a:r>
            <a:endParaRPr lang="en-US" sz="2400" dirty="0"/>
          </a:p>
        </p:txBody>
      </p:sp>
      <p:sp>
        <p:nvSpPr>
          <p:cNvPr id="7" name="Oval 6"/>
          <p:cNvSpPr/>
          <p:nvPr/>
        </p:nvSpPr>
        <p:spPr>
          <a:xfrm>
            <a:off x="3962400" y="1676400"/>
            <a:ext cx="3429000" cy="838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800600" y="1861065"/>
            <a:ext cx="1752600" cy="369332"/>
          </a:xfrm>
          <a:prstGeom prst="rect">
            <a:avLst/>
          </a:prstGeom>
          <a:noFill/>
        </p:spPr>
        <p:txBody>
          <a:bodyPr wrap="square" rtlCol="0">
            <a:spAutoFit/>
          </a:bodyPr>
          <a:lstStyle/>
          <a:p>
            <a:pPr algn="ctr"/>
            <a:r>
              <a:rPr lang="en-US" dirty="0" smtClean="0">
                <a:solidFill>
                  <a:schemeClr val="bg1"/>
                </a:solidFill>
              </a:rPr>
              <a:t>False Creek</a:t>
            </a:r>
            <a:endParaRPr lang="en-US" dirty="0">
              <a:solidFill>
                <a:schemeClr val="bg1"/>
              </a:solidFill>
            </a:endParaRPr>
          </a:p>
        </p:txBody>
      </p:sp>
      <p:sp>
        <p:nvSpPr>
          <p:cNvPr id="9" name="Oval 8"/>
          <p:cNvSpPr/>
          <p:nvPr/>
        </p:nvSpPr>
        <p:spPr>
          <a:xfrm>
            <a:off x="2209800" y="4495800"/>
            <a:ext cx="2209800" cy="1066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362200" y="4844534"/>
            <a:ext cx="1752600" cy="369332"/>
          </a:xfrm>
          <a:prstGeom prst="rect">
            <a:avLst/>
          </a:prstGeom>
          <a:noFill/>
        </p:spPr>
        <p:txBody>
          <a:bodyPr wrap="square" rtlCol="0">
            <a:spAutoFit/>
          </a:bodyPr>
          <a:lstStyle/>
          <a:p>
            <a:pPr algn="ctr"/>
            <a:r>
              <a:rPr lang="en-US" dirty="0" smtClean="0">
                <a:solidFill>
                  <a:schemeClr val="bg1"/>
                </a:solidFill>
              </a:rPr>
              <a:t>Southlands</a:t>
            </a:r>
            <a:endParaRPr lang="en-US" dirty="0">
              <a:solidFill>
                <a:schemeClr val="bg1"/>
              </a:solidFill>
            </a:endParaRPr>
          </a:p>
        </p:txBody>
      </p:sp>
      <p:sp>
        <p:nvSpPr>
          <p:cNvPr id="11" name="Oval 10"/>
          <p:cNvSpPr/>
          <p:nvPr/>
        </p:nvSpPr>
        <p:spPr>
          <a:xfrm>
            <a:off x="5029200" y="5410200"/>
            <a:ext cx="3733800" cy="1143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181600" y="5690800"/>
            <a:ext cx="3435096" cy="369332"/>
          </a:xfrm>
          <a:prstGeom prst="rect">
            <a:avLst/>
          </a:prstGeom>
          <a:noFill/>
        </p:spPr>
        <p:txBody>
          <a:bodyPr wrap="square" rtlCol="0">
            <a:spAutoFit/>
          </a:bodyPr>
          <a:lstStyle/>
          <a:p>
            <a:pPr algn="ctr"/>
            <a:r>
              <a:rPr lang="en-US" dirty="0" smtClean="0">
                <a:solidFill>
                  <a:schemeClr val="bg1"/>
                </a:solidFill>
              </a:rPr>
              <a:t>River District</a:t>
            </a:r>
            <a:endParaRPr lang="en-US" dirty="0">
              <a:solidFill>
                <a:schemeClr val="bg1"/>
              </a:solidFill>
            </a:endParaRPr>
          </a:p>
        </p:txBody>
      </p:sp>
      <p:sp>
        <p:nvSpPr>
          <p:cNvPr id="13" name="Oval 12"/>
          <p:cNvSpPr/>
          <p:nvPr/>
        </p:nvSpPr>
        <p:spPr>
          <a:xfrm>
            <a:off x="1427328" y="1580465"/>
            <a:ext cx="1905000" cy="838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579728" y="1676399"/>
            <a:ext cx="1752600" cy="369332"/>
          </a:xfrm>
          <a:prstGeom prst="rect">
            <a:avLst/>
          </a:prstGeom>
          <a:noFill/>
        </p:spPr>
        <p:txBody>
          <a:bodyPr wrap="square" rtlCol="0">
            <a:spAutoFit/>
          </a:bodyPr>
          <a:lstStyle/>
          <a:p>
            <a:pPr algn="ctr"/>
            <a:r>
              <a:rPr lang="en-US" dirty="0" smtClean="0">
                <a:solidFill>
                  <a:schemeClr val="bg1"/>
                </a:solidFill>
              </a:rPr>
              <a:t>Kits Point</a:t>
            </a:r>
            <a:endParaRPr lang="en-US" dirty="0">
              <a:solidFill>
                <a:schemeClr val="bg1"/>
              </a:solidFill>
            </a:endParaRPr>
          </a:p>
        </p:txBody>
      </p:sp>
      <p:sp>
        <p:nvSpPr>
          <p:cNvPr id="15" name="Oval 14"/>
          <p:cNvSpPr/>
          <p:nvPr/>
        </p:nvSpPr>
        <p:spPr>
          <a:xfrm>
            <a:off x="6019800" y="941041"/>
            <a:ext cx="1905000" cy="50675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6172200" y="941042"/>
            <a:ext cx="1752600" cy="369332"/>
          </a:xfrm>
          <a:prstGeom prst="rect">
            <a:avLst/>
          </a:prstGeom>
          <a:noFill/>
        </p:spPr>
        <p:txBody>
          <a:bodyPr wrap="square" rtlCol="0">
            <a:spAutoFit/>
          </a:bodyPr>
          <a:lstStyle/>
          <a:p>
            <a:pPr algn="ctr"/>
            <a:r>
              <a:rPr lang="en-US" dirty="0" smtClean="0">
                <a:solidFill>
                  <a:schemeClr val="bg1"/>
                </a:solidFill>
              </a:rPr>
              <a:t>Port</a:t>
            </a:r>
            <a:endParaRPr lang="en-US" dirty="0">
              <a:solidFill>
                <a:schemeClr val="bg1"/>
              </a:solidFill>
            </a:endParaRPr>
          </a:p>
        </p:txBody>
      </p:sp>
      <p:sp>
        <p:nvSpPr>
          <p:cNvPr id="17" name="Oval 16"/>
          <p:cNvSpPr/>
          <p:nvPr/>
        </p:nvSpPr>
        <p:spPr>
          <a:xfrm>
            <a:off x="4152900" y="383443"/>
            <a:ext cx="1905000" cy="838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4305300" y="571710"/>
            <a:ext cx="1752600" cy="369332"/>
          </a:xfrm>
          <a:prstGeom prst="rect">
            <a:avLst/>
          </a:prstGeom>
          <a:noFill/>
        </p:spPr>
        <p:txBody>
          <a:bodyPr wrap="square" rtlCol="0">
            <a:spAutoFit/>
          </a:bodyPr>
          <a:lstStyle/>
          <a:p>
            <a:pPr algn="ctr"/>
            <a:r>
              <a:rPr lang="en-US" dirty="0" smtClean="0">
                <a:solidFill>
                  <a:schemeClr val="bg1"/>
                </a:solidFill>
              </a:rPr>
              <a:t>Coal </a:t>
            </a:r>
            <a:r>
              <a:rPr lang="en-US" dirty="0" err="1" smtClean="0">
                <a:solidFill>
                  <a:schemeClr val="bg1"/>
                </a:solidFill>
              </a:rPr>
              <a:t>Harbour</a:t>
            </a:r>
            <a:endParaRPr lang="en-US" dirty="0">
              <a:solidFill>
                <a:schemeClr val="bg1"/>
              </a:solidFill>
            </a:endParaRPr>
          </a:p>
        </p:txBody>
      </p:sp>
      <p:sp>
        <p:nvSpPr>
          <p:cNvPr id="21" name="Text Placeholder 1"/>
          <p:cNvSpPr>
            <a:spLocks noGrp="1"/>
          </p:cNvSpPr>
          <p:nvPr>
            <p:ph type="body" sz="quarter" idx="10"/>
          </p:nvPr>
        </p:nvSpPr>
        <p:spPr>
          <a:xfrm>
            <a:off x="0" y="6434221"/>
            <a:ext cx="9144000" cy="271379"/>
          </a:xfrm>
        </p:spPr>
        <p:txBody>
          <a:bodyPr/>
          <a:lstStyle/>
          <a:p>
            <a:pPr algn="l"/>
            <a:r>
              <a:rPr lang="en-US" dirty="0" smtClean="0">
                <a:solidFill>
                  <a:schemeClr val="tx2"/>
                </a:solidFill>
              </a:rPr>
              <a:t>City-wide /  </a:t>
            </a:r>
            <a:r>
              <a:rPr lang="en-US" dirty="0" smtClean="0">
                <a:solidFill>
                  <a:schemeClr val="bg1"/>
                </a:solidFill>
              </a:rPr>
              <a:t>Location-based</a:t>
            </a:r>
            <a:r>
              <a:rPr lang="en-US" dirty="0" smtClean="0">
                <a:solidFill>
                  <a:schemeClr val="tx2"/>
                </a:solidFill>
              </a:rPr>
              <a:t> / </a:t>
            </a:r>
            <a:r>
              <a:rPr lang="en-US" dirty="0">
                <a:solidFill>
                  <a:schemeClr val="tx2"/>
                </a:solidFill>
              </a:rPr>
              <a:t>Large Site Redevelopment /  </a:t>
            </a:r>
            <a:r>
              <a:rPr lang="en-US" dirty="0" smtClean="0">
                <a:solidFill>
                  <a:schemeClr val="tx2"/>
                </a:solidFill>
              </a:rPr>
              <a:t>Immediate actions</a:t>
            </a:r>
            <a:endParaRPr lang="en-US" dirty="0">
              <a:solidFill>
                <a:schemeClr val="tx2"/>
              </a:solidFill>
            </a:endParaRPr>
          </a:p>
        </p:txBody>
      </p:sp>
    </p:spTree>
    <p:extLst>
      <p:ext uri="{BB962C8B-B14F-4D97-AF65-F5344CB8AC3E}">
        <p14:creationId xmlns:p14="http://schemas.microsoft.com/office/powerpoint/2010/main" val="30652134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vipmedia.globalnews.ca/2013/09/resize1.jpg?w=720&amp;h=456&amp;crop=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956" y="-576941"/>
            <a:ext cx="7475051" cy="4799611"/>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65740B19-4573-497C-A034-68E511F84587}" type="slidenum">
              <a:rPr lang="en-US" smtClean="0"/>
              <a:pPr/>
              <a:t>20</a:t>
            </a:fld>
            <a:endParaRPr lang="en-US" dirty="0"/>
          </a:p>
        </p:txBody>
      </p:sp>
      <p:sp>
        <p:nvSpPr>
          <p:cNvPr id="5" name="Rectangle 4"/>
          <p:cNvSpPr/>
          <p:nvPr/>
        </p:nvSpPr>
        <p:spPr>
          <a:xfrm>
            <a:off x="0" y="239486"/>
            <a:ext cx="5582512" cy="642257"/>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800" dirty="0" smtClean="0">
                <a:solidFill>
                  <a:srgbClr val="FFFFFF"/>
                </a:solidFill>
              </a:rPr>
              <a:t>Wetter Vancouver</a:t>
            </a:r>
            <a:endParaRPr lang="en-US" sz="2800" dirty="0">
              <a:solidFill>
                <a:srgbClr val="FFFFFF"/>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2513" y="0"/>
            <a:ext cx="3561487" cy="6389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4074" y="3331029"/>
            <a:ext cx="5817175" cy="326372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oup 6"/>
          <p:cNvGrpSpPr/>
          <p:nvPr/>
        </p:nvGrpSpPr>
        <p:grpSpPr>
          <a:xfrm>
            <a:off x="0" y="6334780"/>
            <a:ext cx="9144000" cy="523220"/>
            <a:chOff x="0" y="6334780"/>
            <a:chExt cx="9144000" cy="523220"/>
          </a:xfrm>
        </p:grpSpPr>
        <p:sp>
          <p:nvSpPr>
            <p:cNvPr id="8" name="TextBox 7"/>
            <p:cNvSpPr txBox="1"/>
            <p:nvPr/>
          </p:nvSpPr>
          <p:spPr>
            <a:xfrm>
              <a:off x="0" y="6334780"/>
              <a:ext cx="9144000" cy="523220"/>
            </a:xfrm>
            <a:prstGeom prst="rect">
              <a:avLst/>
            </a:prstGeom>
            <a:solidFill>
              <a:srgbClr val="00B0F0"/>
            </a:solidFill>
          </p:spPr>
          <p:txBody>
            <a:bodyPr wrap="square" rtlCol="0">
              <a:spAutoFit/>
            </a:bodyPr>
            <a:lstStyle/>
            <a:p>
              <a:endParaRPr lang="en-US" sz="2800" dirty="0"/>
            </a:p>
          </p:txBody>
        </p:sp>
        <p:pic>
          <p:nvPicPr>
            <p:cNvPr id="9" name="Picture 3" descr="F:\Graphics and Equivalencies\0. Standards and Logo\emblem-GC2020-Reverse-Compatible.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6345313"/>
              <a:ext cx="1905034" cy="477676"/>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TextBox 12"/>
          <p:cNvSpPr txBox="1"/>
          <p:nvPr/>
        </p:nvSpPr>
        <p:spPr>
          <a:xfrm>
            <a:off x="1196770" y="5773637"/>
            <a:ext cx="2995486" cy="369332"/>
          </a:xfrm>
          <a:prstGeom prst="rect">
            <a:avLst/>
          </a:prstGeom>
          <a:noFill/>
        </p:spPr>
        <p:txBody>
          <a:bodyPr wrap="square" rtlCol="0">
            <a:spAutoFit/>
          </a:bodyPr>
          <a:lstStyle/>
          <a:p>
            <a:r>
              <a:rPr lang="en-US" dirty="0" smtClean="0">
                <a:solidFill>
                  <a:schemeClr val="bg1"/>
                </a:solidFill>
              </a:rPr>
              <a:t>Vancouver Rainstorm 2010</a:t>
            </a:r>
            <a:endParaRPr lang="en-CA" dirty="0">
              <a:solidFill>
                <a:schemeClr val="bg1"/>
              </a:solidFill>
            </a:endParaRPr>
          </a:p>
        </p:txBody>
      </p:sp>
    </p:spTree>
    <p:extLst>
      <p:ext uri="{BB962C8B-B14F-4D97-AF65-F5344CB8AC3E}">
        <p14:creationId xmlns:p14="http://schemas.microsoft.com/office/powerpoint/2010/main" val="27253671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48308"/>
            <a:ext cx="8650514" cy="523220"/>
          </a:xfrm>
          <a:prstGeom prst="rect">
            <a:avLst/>
          </a:prstGeom>
          <a:solidFill>
            <a:srgbClr val="00B0F0"/>
          </a:solidFill>
        </p:spPr>
        <p:txBody>
          <a:bodyPr wrap="square" rtlCol="0">
            <a:spAutoFit/>
          </a:bodyPr>
          <a:lstStyle/>
          <a:p>
            <a:r>
              <a:rPr lang="en-US" sz="2800" dirty="0" smtClean="0">
                <a:solidFill>
                  <a:schemeClr val="bg1"/>
                </a:solidFill>
              </a:rPr>
              <a:t>Absorbent landscapes</a:t>
            </a:r>
            <a:endParaRPr lang="en-US" sz="2800" dirty="0">
              <a:solidFill>
                <a:schemeClr val="bg1"/>
              </a:solidFill>
            </a:endParaRPr>
          </a:p>
        </p:txBody>
      </p:sp>
      <p:pic>
        <p:nvPicPr>
          <p:cNvPr id="1026" name="Picture 2" descr="Rain gardens channel rainwater into gardens planted behind curb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44" y="4657065"/>
            <a:ext cx="2575888" cy="160993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22" y="2841673"/>
            <a:ext cx="2570010" cy="1606255"/>
          </a:xfrm>
          <a:prstGeom prst="rect">
            <a:avLst/>
          </a:prstGeom>
          <a:ln w="3175">
            <a:solidFill>
              <a:schemeClr val="tx1"/>
            </a:solidFill>
          </a:ln>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422" y="1012371"/>
            <a:ext cx="2570009" cy="1606256"/>
          </a:xfrm>
          <a:prstGeom prst="rect">
            <a:avLst/>
          </a:prstGeom>
          <a:ln w="3175">
            <a:solidFill>
              <a:schemeClr val="tx1"/>
            </a:solidFill>
          </a:ln>
        </p:spPr>
      </p:pic>
      <p:sp>
        <p:nvSpPr>
          <p:cNvPr id="7" name="TextBox 6"/>
          <p:cNvSpPr txBox="1"/>
          <p:nvPr/>
        </p:nvSpPr>
        <p:spPr>
          <a:xfrm>
            <a:off x="381687" y="2247607"/>
            <a:ext cx="1141659" cy="276999"/>
          </a:xfrm>
          <a:prstGeom prst="rect">
            <a:avLst/>
          </a:prstGeom>
          <a:noFill/>
        </p:spPr>
        <p:txBody>
          <a:bodyPr wrap="none" rtlCol="0">
            <a:spAutoFit/>
          </a:bodyPr>
          <a:lstStyle/>
          <a:p>
            <a:r>
              <a:rPr lang="en-US" sz="1200" b="1" i="1" dirty="0" smtClean="0">
                <a:solidFill>
                  <a:schemeClr val="bg1"/>
                </a:solidFill>
              </a:rPr>
              <a:t>Crown Street</a:t>
            </a:r>
            <a:endParaRPr lang="en-US" sz="1200" b="1" i="1" dirty="0">
              <a:solidFill>
                <a:schemeClr val="bg1"/>
              </a:solidFill>
            </a:endParaRPr>
          </a:p>
        </p:txBody>
      </p:sp>
      <p:sp>
        <p:nvSpPr>
          <p:cNvPr id="10" name="TextBox 9"/>
          <p:cNvSpPr txBox="1"/>
          <p:nvPr/>
        </p:nvSpPr>
        <p:spPr>
          <a:xfrm>
            <a:off x="770998" y="4051038"/>
            <a:ext cx="1176925" cy="276999"/>
          </a:xfrm>
          <a:prstGeom prst="rect">
            <a:avLst/>
          </a:prstGeom>
          <a:noFill/>
        </p:spPr>
        <p:txBody>
          <a:bodyPr wrap="none" rtlCol="0">
            <a:spAutoFit/>
          </a:bodyPr>
          <a:lstStyle/>
          <a:p>
            <a:r>
              <a:rPr lang="en-US" sz="1200" b="1" i="1" dirty="0" smtClean="0">
                <a:solidFill>
                  <a:schemeClr val="bg1"/>
                </a:solidFill>
              </a:rPr>
              <a:t>Country Lane</a:t>
            </a:r>
            <a:endParaRPr lang="en-US" sz="1200" b="1" i="1" dirty="0">
              <a:solidFill>
                <a:schemeClr val="bg1"/>
              </a:solidFill>
            </a:endParaRPr>
          </a:p>
        </p:txBody>
      </p:sp>
      <p:sp>
        <p:nvSpPr>
          <p:cNvPr id="11" name="TextBox 10"/>
          <p:cNvSpPr txBox="1"/>
          <p:nvPr/>
        </p:nvSpPr>
        <p:spPr>
          <a:xfrm>
            <a:off x="247031" y="5966250"/>
            <a:ext cx="1700892" cy="276999"/>
          </a:xfrm>
          <a:prstGeom prst="rect">
            <a:avLst/>
          </a:prstGeom>
          <a:noFill/>
        </p:spPr>
        <p:txBody>
          <a:bodyPr wrap="square" rtlCol="0">
            <a:spAutoFit/>
          </a:bodyPr>
          <a:lstStyle/>
          <a:p>
            <a:r>
              <a:rPr lang="en-US" sz="1200" b="1" i="1" dirty="0" smtClean="0">
                <a:solidFill>
                  <a:schemeClr val="bg1"/>
                </a:solidFill>
              </a:rPr>
              <a:t>Rain Garden</a:t>
            </a:r>
            <a:endParaRPr lang="en-US" sz="1200" b="1" i="1" dirty="0">
              <a:solidFill>
                <a:schemeClr val="bg1"/>
              </a:solidFill>
            </a:endParaRPr>
          </a:p>
        </p:txBody>
      </p:sp>
      <p:grpSp>
        <p:nvGrpSpPr>
          <p:cNvPr id="13" name="Group 12"/>
          <p:cNvGrpSpPr/>
          <p:nvPr/>
        </p:nvGrpSpPr>
        <p:grpSpPr>
          <a:xfrm>
            <a:off x="0" y="6334780"/>
            <a:ext cx="9144000" cy="523220"/>
            <a:chOff x="0" y="6334780"/>
            <a:chExt cx="9144000" cy="523220"/>
          </a:xfrm>
        </p:grpSpPr>
        <p:sp>
          <p:nvSpPr>
            <p:cNvPr id="14" name="TextBox 13"/>
            <p:cNvSpPr txBox="1"/>
            <p:nvPr/>
          </p:nvSpPr>
          <p:spPr>
            <a:xfrm>
              <a:off x="0" y="6334780"/>
              <a:ext cx="9144000" cy="523220"/>
            </a:xfrm>
            <a:prstGeom prst="rect">
              <a:avLst/>
            </a:prstGeom>
            <a:solidFill>
              <a:srgbClr val="00B0F0"/>
            </a:solidFill>
          </p:spPr>
          <p:txBody>
            <a:bodyPr wrap="square" rtlCol="0">
              <a:spAutoFit/>
            </a:bodyPr>
            <a:lstStyle/>
            <a:p>
              <a:endParaRPr lang="en-US" sz="2800" dirty="0"/>
            </a:p>
          </p:txBody>
        </p:sp>
        <p:pic>
          <p:nvPicPr>
            <p:cNvPr id="15" name="Picture 3" descr="F:\Graphics and Equivalencies\0. Standards and Logo\emblem-GC2020-Reverse-Compatible.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6345313"/>
              <a:ext cx="1905034" cy="477676"/>
            </a:xfrm>
            <a:prstGeom prst="rect">
              <a:avLst/>
            </a:prstGeom>
            <a:noFill/>
            <a:extLst>
              <a:ext uri="{909E8E84-426E-40DD-AFC4-6F175D3DCCD1}">
                <a14:hiddenFill xmlns:a14="http://schemas.microsoft.com/office/drawing/2010/main">
                  <a:solidFill>
                    <a:srgbClr val="FFFFFF"/>
                  </a:solidFill>
                </a14:hiddenFill>
              </a:ext>
            </a:extLst>
          </p:spPr>
        </p:pic>
      </p:grpSp>
      <p:pic>
        <p:nvPicPr>
          <p:cNvPr id="17" name="Picture 2"/>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3374572" y="1012371"/>
            <a:ext cx="3027951" cy="208671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74572" y="3099083"/>
            <a:ext cx="3037501" cy="316791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8" name="TextBox 17"/>
          <p:cNvSpPr txBox="1"/>
          <p:nvPr/>
        </p:nvSpPr>
        <p:spPr>
          <a:xfrm>
            <a:off x="4195042" y="5666697"/>
            <a:ext cx="2178376" cy="338554"/>
          </a:xfrm>
          <a:prstGeom prst="rect">
            <a:avLst/>
          </a:prstGeom>
          <a:solidFill>
            <a:schemeClr val="bg1">
              <a:alpha val="56000"/>
            </a:schemeClr>
          </a:solidFill>
        </p:spPr>
        <p:txBody>
          <a:bodyPr wrap="square" rtlCol="0">
            <a:spAutoFit/>
          </a:bodyPr>
          <a:lstStyle/>
          <a:p>
            <a:r>
              <a:rPr lang="en-US" dirty="0" smtClean="0"/>
              <a:t>Canopy Cover </a:t>
            </a:r>
            <a:endParaRPr lang="en-CA" dirty="0"/>
          </a:p>
        </p:txBody>
      </p:sp>
      <p:pic>
        <p:nvPicPr>
          <p:cNvPr id="19" name="Picture 3" descr="C:\Users\CGKMI\Desktop\Nov Presentation\1 Graphics\mature-maple-tree-elena-elisseeva.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b="10011"/>
          <a:stretch/>
        </p:blipFill>
        <p:spPr bwMode="auto">
          <a:xfrm>
            <a:off x="7123819" y="4328037"/>
            <a:ext cx="1699125" cy="1748458"/>
          </a:xfrm>
          <a:prstGeom prst="rect">
            <a:avLst/>
          </a:prstGeom>
          <a:noFill/>
          <a:extLst>
            <a:ext uri="{909E8E84-426E-40DD-AFC4-6F175D3DCCD1}">
              <a14:hiddenFill xmlns:a14="http://schemas.microsoft.com/office/drawing/2010/main">
                <a:solidFill>
                  <a:srgbClr val="FFFFFF"/>
                </a:solidFill>
              </a14:hiddenFill>
            </a:ext>
          </a:extLst>
        </p:spPr>
      </p:pic>
      <p:sp>
        <p:nvSpPr>
          <p:cNvPr id="20" name="Cube 19"/>
          <p:cNvSpPr/>
          <p:nvPr/>
        </p:nvSpPr>
        <p:spPr>
          <a:xfrm>
            <a:off x="6983870" y="6076495"/>
            <a:ext cx="1979025" cy="190500"/>
          </a:xfrm>
          <a:prstGeom prst="cube">
            <a:avLst/>
          </a:prstGeom>
          <a:blipFill>
            <a:blip r:embed="rId10"/>
            <a:tile tx="0" ty="0" sx="100000" sy="100000" flip="none" algn="tl"/>
          </a:bli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 descr="C:\Users\CGKMI\Desktop\Nov Presentation\1 Graphics\young maple tree.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267987" y="2439529"/>
            <a:ext cx="1201237" cy="1706759"/>
          </a:xfrm>
          <a:prstGeom prst="rect">
            <a:avLst/>
          </a:prstGeom>
          <a:noFill/>
          <a:extLst>
            <a:ext uri="{909E8E84-426E-40DD-AFC4-6F175D3DCCD1}">
              <a14:hiddenFill xmlns:a14="http://schemas.microsoft.com/office/drawing/2010/main">
                <a:solidFill>
                  <a:srgbClr val="FFFFFF"/>
                </a:solidFill>
              </a14:hiddenFill>
            </a:ext>
          </a:extLst>
        </p:spPr>
      </p:pic>
      <p:sp>
        <p:nvSpPr>
          <p:cNvPr id="22" name="Cube 21"/>
          <p:cNvSpPr/>
          <p:nvPr/>
        </p:nvSpPr>
        <p:spPr>
          <a:xfrm>
            <a:off x="7123819" y="3955788"/>
            <a:ext cx="1489575" cy="190500"/>
          </a:xfrm>
          <a:prstGeom prst="cube">
            <a:avLst/>
          </a:prstGeom>
          <a:blipFill>
            <a:blip r:embed="rId10"/>
            <a:tile tx="0" ty="0" sx="100000" sy="100000" flip="none" algn="tl"/>
          </a:bli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 descr="C:\Users\CGKMI\Desktop\Nov Presentation\1 Graphics\young maple tree.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460508" y="853731"/>
            <a:ext cx="816192" cy="1220474"/>
          </a:xfrm>
          <a:prstGeom prst="rect">
            <a:avLst/>
          </a:prstGeom>
          <a:noFill/>
          <a:extLst>
            <a:ext uri="{909E8E84-426E-40DD-AFC4-6F175D3DCCD1}">
              <a14:hiddenFill xmlns:a14="http://schemas.microsoft.com/office/drawing/2010/main">
                <a:solidFill>
                  <a:srgbClr val="FFFFFF"/>
                </a:solidFill>
              </a14:hiddenFill>
            </a:ext>
          </a:extLst>
        </p:spPr>
      </p:pic>
      <p:sp>
        <p:nvSpPr>
          <p:cNvPr id="24" name="Cube 23"/>
          <p:cNvSpPr/>
          <p:nvPr/>
        </p:nvSpPr>
        <p:spPr>
          <a:xfrm>
            <a:off x="7494542" y="1988805"/>
            <a:ext cx="748125" cy="190500"/>
          </a:xfrm>
          <a:prstGeom prst="cube">
            <a:avLst/>
          </a:prstGeom>
          <a:blipFill>
            <a:blip r:embed="rId10"/>
            <a:tile tx="0" ty="0" sx="100000" sy="100000" flip="none" algn="tl"/>
          </a:bli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99566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772" y="0"/>
            <a:ext cx="9140228" cy="6477000"/>
          </a:xfrm>
          <a:prstGeom prst="rect">
            <a:avLst/>
          </a:prstGeom>
          <a:solidFill>
            <a:schemeClr val="accent4"/>
          </a:solidFill>
          <a:ln>
            <a:noFill/>
          </a:ln>
          <a:extLst/>
        </p:spPr>
      </p:pic>
      <p:sp>
        <p:nvSpPr>
          <p:cNvPr id="7" name="Rectangle 6"/>
          <p:cNvSpPr/>
          <p:nvPr/>
        </p:nvSpPr>
        <p:spPr>
          <a:xfrm>
            <a:off x="3772" y="281214"/>
            <a:ext cx="5643348" cy="2057400"/>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400" dirty="0" smtClean="0"/>
              <a:t>Big U project – Manhattan</a:t>
            </a:r>
          </a:p>
          <a:p>
            <a:pPr marL="342900" indent="-342900">
              <a:buFont typeface="Arial" panose="020B0604020202020204" pitchFamily="34" charset="0"/>
              <a:buChar char="•"/>
            </a:pPr>
            <a:r>
              <a:rPr lang="en-US" sz="2400" dirty="0" smtClean="0"/>
              <a:t>$383 M project</a:t>
            </a:r>
          </a:p>
          <a:p>
            <a:pPr marL="342900" indent="-342900">
              <a:buFont typeface="Arial" panose="020B0604020202020204" pitchFamily="34" charset="0"/>
              <a:buChar char="•"/>
            </a:pPr>
            <a:r>
              <a:rPr lang="en-US" sz="2400" dirty="0" smtClean="0"/>
              <a:t>Protection that provides public space</a:t>
            </a:r>
          </a:p>
          <a:p>
            <a:pPr marL="342900" indent="-342900">
              <a:buFont typeface="Arial" panose="020B0604020202020204" pitchFamily="34" charset="0"/>
              <a:buChar char="•"/>
            </a:pPr>
            <a:r>
              <a:rPr lang="en-US" sz="2400" dirty="0" smtClean="0"/>
              <a:t>Increase flood construction levels</a:t>
            </a:r>
            <a:endParaRPr lang="en-US" sz="2400" dirty="0"/>
          </a:p>
        </p:txBody>
      </p:sp>
      <p:pic>
        <p:nvPicPr>
          <p:cNvPr id="8"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3973"/>
          <a:stretch/>
        </p:blipFill>
        <p:spPr bwMode="auto">
          <a:xfrm>
            <a:off x="-1" y="0"/>
            <a:ext cx="9322219"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3772" y="725361"/>
            <a:ext cx="5653315" cy="523220"/>
          </a:xfrm>
          <a:prstGeom prst="rect">
            <a:avLst/>
          </a:prstGeom>
          <a:solidFill>
            <a:srgbClr val="C0CEDA"/>
          </a:solidFill>
        </p:spPr>
        <p:txBody>
          <a:bodyPr wrap="square" rtlCol="0">
            <a:spAutoFit/>
          </a:bodyPr>
          <a:lstStyle/>
          <a:p>
            <a:r>
              <a:rPr lang="en-US" sz="2800" dirty="0" smtClean="0">
                <a:solidFill>
                  <a:schemeClr val="bg1"/>
                </a:solidFill>
              </a:rPr>
              <a:t>Extreme </a:t>
            </a:r>
            <a:r>
              <a:rPr lang="en-US" sz="2800" dirty="0" smtClean="0">
                <a:solidFill>
                  <a:schemeClr val="bg1"/>
                </a:solidFill>
              </a:rPr>
              <a:t>Heat</a:t>
            </a:r>
            <a:endParaRPr lang="en-US" sz="2800" dirty="0">
              <a:solidFill>
                <a:schemeClr val="bg1"/>
              </a:solidFill>
            </a:endParaRPr>
          </a:p>
        </p:txBody>
      </p:sp>
      <p:grpSp>
        <p:nvGrpSpPr>
          <p:cNvPr id="9" name="Group 8"/>
          <p:cNvGrpSpPr/>
          <p:nvPr/>
        </p:nvGrpSpPr>
        <p:grpSpPr>
          <a:xfrm>
            <a:off x="-1" y="6345313"/>
            <a:ext cx="9144000" cy="523220"/>
            <a:chOff x="0" y="6334780"/>
            <a:chExt cx="9144000" cy="523220"/>
          </a:xfrm>
          <a:solidFill>
            <a:schemeClr val="accent6">
              <a:lumMod val="40000"/>
              <a:lumOff val="60000"/>
            </a:schemeClr>
          </a:solidFill>
        </p:grpSpPr>
        <p:sp>
          <p:nvSpPr>
            <p:cNvPr id="10" name="TextBox 9"/>
            <p:cNvSpPr txBox="1"/>
            <p:nvPr/>
          </p:nvSpPr>
          <p:spPr>
            <a:xfrm>
              <a:off x="0" y="6334780"/>
              <a:ext cx="9144000" cy="523220"/>
            </a:xfrm>
            <a:prstGeom prst="rect">
              <a:avLst/>
            </a:prstGeom>
            <a:grpFill/>
          </p:spPr>
          <p:txBody>
            <a:bodyPr wrap="square" rtlCol="0">
              <a:spAutoFit/>
            </a:bodyPr>
            <a:lstStyle/>
            <a:p>
              <a:endParaRPr lang="en-US" sz="2800" dirty="0"/>
            </a:p>
          </p:txBody>
        </p:sp>
        <p:pic>
          <p:nvPicPr>
            <p:cNvPr id="11" name="Picture 3" descr="F:\Graphics and Equivalencies\0. Standards and Logo\emblem-GC2020-Reverse-Compatible.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6345313"/>
              <a:ext cx="1905034" cy="477676"/>
            </a:xfrm>
            <a:prstGeom prst="rect">
              <a:avLst/>
            </a:prstGeom>
            <a:grpFill/>
            <a:extLst/>
          </p:spPr>
        </p:pic>
      </p:grpSp>
    </p:spTree>
    <p:extLst>
      <p:ext uri="{BB962C8B-B14F-4D97-AF65-F5344CB8AC3E}">
        <p14:creationId xmlns:p14="http://schemas.microsoft.com/office/powerpoint/2010/main" val="20548737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5" name="Rectangle 3"/>
          <p:cNvSpPr>
            <a:spLocks noGrp="1" noChangeArrowheads="1"/>
          </p:cNvSpPr>
          <p:nvPr>
            <p:ph type="body" sz="quarter" idx="10"/>
          </p:nvPr>
        </p:nvSpPr>
        <p:spPr>
          <a:xfrm>
            <a:off x="297542" y="1285278"/>
            <a:ext cx="8120743" cy="4422465"/>
          </a:xfrm>
        </p:spPr>
        <p:txBody>
          <a:bodyPr>
            <a:normAutofit/>
          </a:bodyPr>
          <a:lstStyle/>
          <a:p>
            <a:pPr marL="457200" indent="-457200" algn="l">
              <a:lnSpc>
                <a:spcPct val="80000"/>
              </a:lnSpc>
              <a:buFont typeface="Arial" panose="020B0604020202020204" pitchFamily="34" charset="0"/>
              <a:buChar char="•"/>
            </a:pPr>
            <a:r>
              <a:rPr lang="en-US" altLang="en-US" sz="2400" dirty="0" smtClean="0">
                <a:latin typeface="+mj-lt"/>
              </a:rPr>
              <a:t>Increased heat has significant health implications, particularly on vulnerable populations</a:t>
            </a:r>
          </a:p>
          <a:p>
            <a:pPr marL="1200150" lvl="1" indent="-457200">
              <a:lnSpc>
                <a:spcPct val="80000"/>
              </a:lnSpc>
              <a:buFont typeface="Arial" panose="020B0604020202020204" pitchFamily="34" charset="0"/>
              <a:buChar char="•"/>
            </a:pPr>
            <a:r>
              <a:rPr lang="en-US" altLang="en-US" sz="2400" dirty="0" smtClean="0">
                <a:latin typeface="+mj-lt"/>
              </a:rPr>
              <a:t>Heat wave in 2009 led to an estimated 122 heat-related deaths in Lower Mainland</a:t>
            </a:r>
          </a:p>
          <a:p>
            <a:pPr marL="1200150" lvl="1" indent="-457200">
              <a:lnSpc>
                <a:spcPct val="80000"/>
              </a:lnSpc>
              <a:buFont typeface="Arial" panose="020B0604020202020204" pitchFamily="34" charset="0"/>
              <a:buChar char="•"/>
            </a:pPr>
            <a:endParaRPr lang="en-US" altLang="en-US" sz="2400" dirty="0">
              <a:latin typeface="+mj-lt"/>
            </a:endParaRPr>
          </a:p>
          <a:p>
            <a:pPr marL="457200" indent="-457200" algn="l">
              <a:lnSpc>
                <a:spcPct val="80000"/>
              </a:lnSpc>
              <a:buFont typeface="Arial" panose="020B0604020202020204" pitchFamily="34" charset="0"/>
              <a:buChar char="•"/>
            </a:pPr>
            <a:r>
              <a:rPr lang="en-US" altLang="en-US" sz="2400" dirty="0" smtClean="0">
                <a:latin typeface="+mj-lt"/>
              </a:rPr>
              <a:t>What influences vulnerability to heat?</a:t>
            </a:r>
          </a:p>
          <a:p>
            <a:pPr marL="1200150" lvl="1" indent="-457200">
              <a:lnSpc>
                <a:spcPct val="80000"/>
              </a:lnSpc>
              <a:buFont typeface="Arial" panose="020B0604020202020204" pitchFamily="34" charset="0"/>
              <a:buChar char="•"/>
            </a:pPr>
            <a:r>
              <a:rPr lang="en-US" altLang="en-US" sz="2400" dirty="0" smtClean="0">
                <a:latin typeface="+mn-lt"/>
              </a:rPr>
              <a:t>Age</a:t>
            </a:r>
          </a:p>
          <a:p>
            <a:pPr marL="1200150" lvl="1" indent="-457200">
              <a:lnSpc>
                <a:spcPct val="80000"/>
              </a:lnSpc>
              <a:buFont typeface="Arial" panose="020B0604020202020204" pitchFamily="34" charset="0"/>
              <a:buChar char="•"/>
            </a:pPr>
            <a:r>
              <a:rPr lang="en-US" altLang="en-US" sz="2400" dirty="0" smtClean="0">
                <a:latin typeface="+mn-lt"/>
              </a:rPr>
              <a:t>Pre-existing health issues</a:t>
            </a:r>
          </a:p>
          <a:p>
            <a:pPr marL="1200150" lvl="1" indent="-457200">
              <a:lnSpc>
                <a:spcPct val="80000"/>
              </a:lnSpc>
              <a:buFont typeface="Arial" panose="020B0604020202020204" pitchFamily="34" charset="0"/>
              <a:buChar char="•"/>
            </a:pPr>
            <a:r>
              <a:rPr lang="en-US" altLang="en-US" sz="2400" dirty="0" smtClean="0">
                <a:latin typeface="+mn-lt"/>
              </a:rPr>
              <a:t>Social isolation</a:t>
            </a:r>
          </a:p>
          <a:p>
            <a:pPr marL="1200150" lvl="1" indent="-457200">
              <a:lnSpc>
                <a:spcPct val="80000"/>
              </a:lnSpc>
              <a:buFont typeface="Arial" panose="020B0604020202020204" pitchFamily="34" charset="0"/>
              <a:buChar char="•"/>
            </a:pPr>
            <a:r>
              <a:rPr lang="en-US" altLang="en-US" sz="2400" dirty="0" smtClean="0">
                <a:latin typeface="+mn-lt"/>
              </a:rPr>
              <a:t>Socio-economic factors</a:t>
            </a:r>
          </a:p>
          <a:p>
            <a:pPr marL="1200150" lvl="1" indent="-457200">
              <a:lnSpc>
                <a:spcPct val="80000"/>
              </a:lnSpc>
              <a:buFont typeface="Arial" panose="020B0604020202020204" pitchFamily="34" charset="0"/>
              <a:buChar char="•"/>
            </a:pPr>
            <a:r>
              <a:rPr lang="en-US" altLang="en-US" sz="2400" dirty="0" smtClean="0">
                <a:latin typeface="+mn-lt"/>
              </a:rPr>
              <a:t>Environmental factors</a:t>
            </a:r>
          </a:p>
          <a:p>
            <a:pPr marL="1200150" lvl="1" indent="-457200">
              <a:lnSpc>
                <a:spcPct val="80000"/>
              </a:lnSpc>
              <a:buFont typeface="Arial" panose="020B0604020202020204" pitchFamily="34" charset="0"/>
              <a:buChar char="•"/>
            </a:pPr>
            <a:endParaRPr lang="en-US" altLang="en-US" sz="2400" b="1" dirty="0">
              <a:latin typeface="+mj-lt"/>
            </a:endParaRPr>
          </a:p>
          <a:p>
            <a:pPr>
              <a:lnSpc>
                <a:spcPct val="80000"/>
              </a:lnSpc>
            </a:pPr>
            <a:endParaRPr lang="en-US" altLang="en-US" sz="1600" dirty="0" smtClean="0">
              <a:latin typeface="+mj-lt"/>
            </a:endParaRPr>
          </a:p>
          <a:p>
            <a:pPr marL="457200" indent="-457200" algn="l">
              <a:lnSpc>
                <a:spcPct val="80000"/>
              </a:lnSpc>
              <a:buFont typeface="Arial" panose="020B0604020202020204" pitchFamily="34" charset="0"/>
              <a:buChar char="•"/>
            </a:pPr>
            <a:endParaRPr lang="en-US" altLang="en-US" sz="2400" dirty="0">
              <a:latin typeface="+mj-lt"/>
            </a:endParaRPr>
          </a:p>
          <a:p>
            <a:pPr marL="457200" indent="-457200" algn="l">
              <a:lnSpc>
                <a:spcPct val="80000"/>
              </a:lnSpc>
              <a:buFont typeface="Arial" panose="020B0604020202020204" pitchFamily="34" charset="0"/>
              <a:buChar char="•"/>
            </a:pPr>
            <a:endParaRPr lang="en-US" altLang="en-US" sz="2400" dirty="0" smtClean="0">
              <a:latin typeface="+mj-lt"/>
            </a:endParaRPr>
          </a:p>
        </p:txBody>
      </p:sp>
      <p:sp>
        <p:nvSpPr>
          <p:cNvPr id="5" name="TextBox 4"/>
          <p:cNvSpPr txBox="1"/>
          <p:nvPr/>
        </p:nvSpPr>
        <p:spPr>
          <a:xfrm>
            <a:off x="-1" y="427112"/>
            <a:ext cx="5653315" cy="523220"/>
          </a:xfrm>
          <a:prstGeom prst="rect">
            <a:avLst/>
          </a:prstGeom>
          <a:solidFill>
            <a:srgbClr val="C0CEDA"/>
          </a:solidFill>
        </p:spPr>
        <p:txBody>
          <a:bodyPr wrap="square" rtlCol="0">
            <a:spAutoFit/>
          </a:bodyPr>
          <a:lstStyle/>
          <a:p>
            <a:r>
              <a:rPr lang="en-US" sz="2800" dirty="0" smtClean="0">
                <a:solidFill>
                  <a:schemeClr val="bg1"/>
                </a:solidFill>
              </a:rPr>
              <a:t>Planning for Extreme Heat</a:t>
            </a:r>
            <a:endParaRPr lang="en-US" sz="2800" dirty="0">
              <a:solidFill>
                <a:schemeClr val="bg1"/>
              </a:solidFill>
            </a:endParaRPr>
          </a:p>
        </p:txBody>
      </p:sp>
      <p:pic>
        <p:nvPicPr>
          <p:cNvPr id="6" name="Picture 3" descr="F:\Graphics and Equivalencies\0. Standards and Logo\emblem-GC2020-Reverse-Compatible.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4778" y="6384927"/>
            <a:ext cx="1905034" cy="477676"/>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1" y="6345313"/>
            <a:ext cx="9144000" cy="523220"/>
            <a:chOff x="0" y="6334780"/>
            <a:chExt cx="9144000" cy="523220"/>
          </a:xfrm>
          <a:solidFill>
            <a:schemeClr val="accent6">
              <a:lumMod val="40000"/>
              <a:lumOff val="60000"/>
            </a:schemeClr>
          </a:solidFill>
        </p:grpSpPr>
        <p:sp>
          <p:nvSpPr>
            <p:cNvPr id="8" name="TextBox 7"/>
            <p:cNvSpPr txBox="1"/>
            <p:nvPr/>
          </p:nvSpPr>
          <p:spPr>
            <a:xfrm>
              <a:off x="0" y="6334780"/>
              <a:ext cx="9144000" cy="523220"/>
            </a:xfrm>
            <a:prstGeom prst="rect">
              <a:avLst/>
            </a:prstGeom>
            <a:grpFill/>
          </p:spPr>
          <p:txBody>
            <a:bodyPr wrap="square" rtlCol="0">
              <a:spAutoFit/>
            </a:bodyPr>
            <a:lstStyle/>
            <a:p>
              <a:endParaRPr lang="en-US" sz="2800" dirty="0"/>
            </a:p>
          </p:txBody>
        </p:sp>
        <p:pic>
          <p:nvPicPr>
            <p:cNvPr id="9" name="Picture 3" descr="F:\Graphics and Equivalencies\0. Standards and Logo\emblem-GC2020-Reverse-Compatible.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6345313"/>
              <a:ext cx="1905034" cy="477676"/>
            </a:xfrm>
            <a:prstGeom prst="rect">
              <a:avLst/>
            </a:prstGeom>
            <a:grpFill/>
            <a:extLst/>
          </p:spPr>
        </p:pic>
      </p:grpSp>
    </p:spTree>
    <p:extLst>
      <p:ext uri="{BB962C8B-B14F-4D97-AF65-F5344CB8AC3E}">
        <p14:creationId xmlns:p14="http://schemas.microsoft.com/office/powerpoint/2010/main" val="12562597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 descr="F:\Graphics and Equivalencies\0. Standards and Logo\emblem-GC2020-Reverse-Compatible.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4778" y="6384927"/>
            <a:ext cx="1905034" cy="47767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7" y="291283"/>
            <a:ext cx="8143874" cy="57666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442858" y="6030071"/>
            <a:ext cx="3055452" cy="276999"/>
          </a:xfrm>
          <a:prstGeom prst="rect">
            <a:avLst/>
          </a:prstGeom>
          <a:noFill/>
        </p:spPr>
        <p:txBody>
          <a:bodyPr wrap="none" rtlCol="0">
            <a:spAutoFit/>
          </a:bodyPr>
          <a:lstStyle/>
          <a:p>
            <a:r>
              <a:rPr lang="en-US" sz="1200" i="1" dirty="0" smtClean="0"/>
              <a:t>Aminipouri and Knudby, SFU (in progress)</a:t>
            </a:r>
            <a:endParaRPr lang="en-US" sz="1200" i="1" dirty="0"/>
          </a:p>
        </p:txBody>
      </p:sp>
      <p:sp>
        <p:nvSpPr>
          <p:cNvPr id="8" name="TextBox 7"/>
          <p:cNvSpPr txBox="1"/>
          <p:nvPr/>
        </p:nvSpPr>
        <p:spPr>
          <a:xfrm>
            <a:off x="3772" y="725361"/>
            <a:ext cx="5653315" cy="523220"/>
          </a:xfrm>
          <a:prstGeom prst="rect">
            <a:avLst/>
          </a:prstGeom>
          <a:solidFill>
            <a:srgbClr val="C0CEDA"/>
          </a:solidFill>
        </p:spPr>
        <p:txBody>
          <a:bodyPr wrap="square" rtlCol="0">
            <a:spAutoFit/>
          </a:bodyPr>
          <a:lstStyle/>
          <a:p>
            <a:r>
              <a:rPr lang="en-US" sz="2800" dirty="0" err="1" smtClean="0">
                <a:solidFill>
                  <a:schemeClr val="bg1"/>
                </a:solidFill>
              </a:rPr>
              <a:t>Humidex</a:t>
            </a:r>
            <a:r>
              <a:rPr lang="en-US" sz="2800" dirty="0" smtClean="0">
                <a:solidFill>
                  <a:schemeClr val="bg1"/>
                </a:solidFill>
              </a:rPr>
              <a:t> map of the City</a:t>
            </a:r>
            <a:endParaRPr lang="en-US" sz="2800" dirty="0">
              <a:solidFill>
                <a:schemeClr val="bg1"/>
              </a:solidFill>
            </a:endParaRPr>
          </a:p>
        </p:txBody>
      </p:sp>
      <p:grpSp>
        <p:nvGrpSpPr>
          <p:cNvPr id="6" name="Group 5"/>
          <p:cNvGrpSpPr/>
          <p:nvPr/>
        </p:nvGrpSpPr>
        <p:grpSpPr>
          <a:xfrm>
            <a:off x="-1" y="6345313"/>
            <a:ext cx="9144000" cy="523220"/>
            <a:chOff x="0" y="6334780"/>
            <a:chExt cx="9144000" cy="523220"/>
          </a:xfrm>
          <a:solidFill>
            <a:schemeClr val="accent6">
              <a:lumMod val="40000"/>
              <a:lumOff val="60000"/>
            </a:schemeClr>
          </a:solidFill>
        </p:grpSpPr>
        <p:sp>
          <p:nvSpPr>
            <p:cNvPr id="7" name="TextBox 6"/>
            <p:cNvSpPr txBox="1"/>
            <p:nvPr/>
          </p:nvSpPr>
          <p:spPr>
            <a:xfrm>
              <a:off x="0" y="6334780"/>
              <a:ext cx="9144000" cy="523220"/>
            </a:xfrm>
            <a:prstGeom prst="rect">
              <a:avLst/>
            </a:prstGeom>
            <a:grpFill/>
          </p:spPr>
          <p:txBody>
            <a:bodyPr wrap="square" rtlCol="0">
              <a:spAutoFit/>
            </a:bodyPr>
            <a:lstStyle/>
            <a:p>
              <a:endParaRPr lang="en-US" sz="2800" dirty="0"/>
            </a:p>
          </p:txBody>
        </p:sp>
        <p:pic>
          <p:nvPicPr>
            <p:cNvPr id="9" name="Picture 3" descr="F:\Graphics and Equivalencies\0. Standards and Logo\emblem-GC2020-Reverse-Compatible.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6345313"/>
              <a:ext cx="1905034" cy="477676"/>
            </a:xfrm>
            <a:prstGeom prst="rect">
              <a:avLst/>
            </a:prstGeom>
            <a:grpFill/>
            <a:extLst/>
          </p:spPr>
        </p:pic>
      </p:grpSp>
    </p:spTree>
    <p:extLst>
      <p:ext uri="{BB962C8B-B14F-4D97-AF65-F5344CB8AC3E}">
        <p14:creationId xmlns:p14="http://schemas.microsoft.com/office/powerpoint/2010/main" val="19275567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6A0BF0F1-F204-BD47-86CE-CF06163A70A4}" type="slidenum">
              <a:rPr lang="en-US" smtClean="0"/>
              <a:pPr/>
              <a:t>25</a:t>
            </a:fld>
            <a:endParaRPr lang="en-US" dirty="0"/>
          </a:p>
        </p:txBody>
      </p:sp>
      <p:pic>
        <p:nvPicPr>
          <p:cNvPr id="12" name="Picture 3" descr="F:\Graphics and Equivalencies\0. Standards and Logo\emblem-GC2020-Reverse-Compatible.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4778" y="6384927"/>
            <a:ext cx="1905034" cy="477676"/>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1" y="6345313"/>
            <a:ext cx="9144000" cy="523220"/>
            <a:chOff x="0" y="6334780"/>
            <a:chExt cx="9144000" cy="523220"/>
          </a:xfrm>
          <a:solidFill>
            <a:schemeClr val="accent6">
              <a:lumMod val="40000"/>
              <a:lumOff val="60000"/>
            </a:schemeClr>
          </a:solidFill>
        </p:grpSpPr>
        <p:sp>
          <p:nvSpPr>
            <p:cNvPr id="7" name="TextBox 6"/>
            <p:cNvSpPr txBox="1"/>
            <p:nvPr/>
          </p:nvSpPr>
          <p:spPr>
            <a:xfrm>
              <a:off x="0" y="6334780"/>
              <a:ext cx="9144000" cy="523220"/>
            </a:xfrm>
            <a:prstGeom prst="rect">
              <a:avLst/>
            </a:prstGeom>
            <a:grpFill/>
          </p:spPr>
          <p:txBody>
            <a:bodyPr wrap="square" rtlCol="0">
              <a:spAutoFit/>
            </a:bodyPr>
            <a:lstStyle/>
            <a:p>
              <a:endParaRPr lang="en-US" sz="2800" dirty="0"/>
            </a:p>
          </p:txBody>
        </p:sp>
        <p:pic>
          <p:nvPicPr>
            <p:cNvPr id="8" name="Picture 3" descr="F:\Graphics and Equivalencies\0. Standards and Logo\emblem-GC2020-Reverse-Compatible.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6345313"/>
              <a:ext cx="1905034" cy="477676"/>
            </a:xfrm>
            <a:prstGeom prst="rect">
              <a:avLst/>
            </a:prstGeom>
            <a:grpFill/>
            <a:extLst/>
          </p:spPr>
        </p:pic>
      </p:grpSp>
      <p:grpSp>
        <p:nvGrpSpPr>
          <p:cNvPr id="11" name="Group 10"/>
          <p:cNvGrpSpPr/>
          <p:nvPr/>
        </p:nvGrpSpPr>
        <p:grpSpPr>
          <a:xfrm rot="159638">
            <a:off x="-209050" y="1099131"/>
            <a:ext cx="8924062" cy="4715593"/>
            <a:chOff x="219938" y="1036292"/>
            <a:chExt cx="8924062" cy="4715593"/>
          </a:xfrm>
        </p:grpSpPr>
        <p:pic>
          <p:nvPicPr>
            <p:cNvPr id="14" name="Picture 2" descr="C:\Users\CGKMI\Desktop\CanopyCover_v5.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1406" t="5305" b="2850"/>
            <a:stretch/>
          </p:blipFill>
          <p:spPr bwMode="auto">
            <a:xfrm rot="120000">
              <a:off x="219938" y="1036292"/>
              <a:ext cx="6677319" cy="4715593"/>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3872511" y="3229624"/>
              <a:ext cx="5271489" cy="1169551"/>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False </a:t>
              </a:r>
              <a:r>
                <a:rPr lang="en-US" sz="1400" b="1" dirty="0">
                  <a:latin typeface="Arial" panose="020B0604020202020204" pitchFamily="34" charset="0"/>
                  <a:cs typeface="Arial" panose="020B0604020202020204" pitchFamily="34" charset="0"/>
                </a:rPr>
                <a:t>Creek </a:t>
              </a:r>
              <a:r>
                <a:rPr lang="en-US" sz="1400" b="1" dirty="0" smtClean="0">
                  <a:latin typeface="Arial" panose="020B0604020202020204" pitchFamily="34" charset="0"/>
                  <a:cs typeface="Arial" panose="020B0604020202020204" pitchFamily="34" charset="0"/>
                </a:rPr>
                <a:t>Flats</a:t>
              </a:r>
            </a:p>
            <a:p>
              <a:endParaRPr lang="en-US" sz="1400" b="1"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     </a:t>
              </a:r>
              <a:endParaRPr lang="en-US" sz="1400" dirty="0" smtClean="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sp>
          <p:nvSpPr>
            <p:cNvPr id="16" name="Rectangle 15"/>
            <p:cNvSpPr/>
            <p:nvPr/>
          </p:nvSpPr>
          <p:spPr>
            <a:xfrm>
              <a:off x="3766051" y="1800526"/>
              <a:ext cx="4572000" cy="307777"/>
            </a:xfrm>
            <a:prstGeom prst="rect">
              <a:avLst/>
            </a:prstGeom>
          </p:spPr>
          <p:txBody>
            <a:bodyPr>
              <a:spAutoFit/>
            </a:bodyPr>
            <a:lstStyle/>
            <a:p>
              <a:r>
                <a:rPr lang="en-US" sz="1400" b="1" dirty="0" smtClean="0">
                  <a:latin typeface="Arial" panose="020B0604020202020204" pitchFamily="34" charset="0"/>
                  <a:cs typeface="Arial" panose="020B0604020202020204" pitchFamily="34" charset="0"/>
                </a:rPr>
                <a:t>Downtown </a:t>
              </a:r>
              <a:r>
                <a:rPr lang="en-US" sz="1400" b="1" dirty="0">
                  <a:latin typeface="Arial" panose="020B0604020202020204" pitchFamily="34" charset="0"/>
                  <a:cs typeface="Arial" panose="020B0604020202020204" pitchFamily="34" charset="0"/>
                </a:rPr>
                <a:t>East </a:t>
              </a:r>
              <a:r>
                <a:rPr lang="en-US" sz="1400" b="1" dirty="0" smtClean="0">
                  <a:latin typeface="Arial" panose="020B0604020202020204" pitchFamily="34" charset="0"/>
                  <a:cs typeface="Arial" panose="020B0604020202020204" pitchFamily="34" charset="0"/>
                </a:rPr>
                <a:t>Side</a:t>
              </a:r>
            </a:p>
          </p:txBody>
        </p:sp>
        <p:sp>
          <p:nvSpPr>
            <p:cNvPr id="17" name="Rectangle 16"/>
            <p:cNvSpPr/>
            <p:nvPr/>
          </p:nvSpPr>
          <p:spPr>
            <a:xfrm>
              <a:off x="3406095" y="4591151"/>
              <a:ext cx="4572000" cy="307777"/>
            </a:xfrm>
            <a:prstGeom prst="rect">
              <a:avLst/>
            </a:prstGeom>
          </p:spPr>
          <p:txBody>
            <a:bodyPr>
              <a:spAutoFit/>
            </a:bodyPr>
            <a:lstStyle/>
            <a:p>
              <a:r>
                <a:rPr lang="en-US" sz="1400" b="1" dirty="0" err="1" smtClean="0">
                  <a:latin typeface="Arial" panose="020B0604020202020204" pitchFamily="34" charset="0"/>
                  <a:cs typeface="Arial" panose="020B0604020202020204" pitchFamily="34" charset="0"/>
                </a:rPr>
                <a:t>Marpole</a:t>
              </a:r>
              <a:endParaRPr lang="en-US" sz="1400" b="1" dirty="0" smtClean="0">
                <a:latin typeface="Arial" panose="020B0604020202020204" pitchFamily="34" charset="0"/>
                <a:cs typeface="Arial" panose="020B0604020202020204" pitchFamily="34" charset="0"/>
              </a:endParaRPr>
            </a:p>
          </p:txBody>
        </p:sp>
        <p:sp>
          <p:nvSpPr>
            <p:cNvPr id="18" name="Oval 17"/>
            <p:cNvSpPr/>
            <p:nvPr/>
          </p:nvSpPr>
          <p:spPr>
            <a:xfrm>
              <a:off x="4390573" y="2141686"/>
              <a:ext cx="1152525" cy="452658"/>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133850" y="2674622"/>
              <a:ext cx="1152525" cy="488716"/>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3304430" y="4922402"/>
              <a:ext cx="1152525" cy="689380"/>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p:cNvSpPr/>
          <p:nvPr/>
        </p:nvSpPr>
        <p:spPr>
          <a:xfrm>
            <a:off x="65191" y="5240888"/>
            <a:ext cx="2869775" cy="1077218"/>
          </a:xfrm>
          <a:prstGeom prst="rect">
            <a:avLst/>
          </a:prstGeom>
        </p:spPr>
        <p:txBody>
          <a:bodyPr wrap="square">
            <a:spAutoFit/>
          </a:bodyPr>
          <a:lstStyle/>
          <a:p>
            <a:r>
              <a:rPr lang="en-US" sz="1600" dirty="0" smtClean="0">
                <a:latin typeface="Arial" panose="020B0604020202020204" pitchFamily="34" charset="0"/>
                <a:ea typeface="Adobe Gothic Std B" pitchFamily="34" charset="-128"/>
                <a:cs typeface="Arial" panose="020B0604020202020204" pitchFamily="34" charset="0"/>
              </a:rPr>
              <a:t>Canopy cover, canopy cover gaps, high urban heat areas and vulnerable population</a:t>
            </a:r>
            <a:endParaRPr lang="en-US" sz="1600" dirty="0">
              <a:latin typeface="Arial" panose="020B0604020202020204" pitchFamily="34" charset="0"/>
              <a:ea typeface="Adobe Gothic Std B" pitchFamily="34" charset="-128"/>
              <a:cs typeface="Arial" panose="020B0604020202020204" pitchFamily="34" charset="0"/>
            </a:endParaRPr>
          </a:p>
          <a:p>
            <a:endParaRPr lang="en-US" sz="1600" dirty="0">
              <a:latin typeface="Arial" panose="020B0604020202020204" pitchFamily="34" charset="0"/>
              <a:ea typeface="Adobe Gothic Std B" pitchFamily="34" charset="-128"/>
              <a:cs typeface="Arial" panose="020B0604020202020204" pitchFamily="34" charset="0"/>
            </a:endParaRPr>
          </a:p>
        </p:txBody>
      </p:sp>
      <p:sp>
        <p:nvSpPr>
          <p:cNvPr id="13" name="TextBox 12"/>
          <p:cNvSpPr txBox="1"/>
          <p:nvPr/>
        </p:nvSpPr>
        <p:spPr>
          <a:xfrm>
            <a:off x="65191" y="253532"/>
            <a:ext cx="8443542" cy="523220"/>
          </a:xfrm>
          <a:prstGeom prst="rect">
            <a:avLst/>
          </a:prstGeom>
          <a:solidFill>
            <a:srgbClr val="C0CEDA"/>
          </a:solid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Create Street Tree Cooling Networks</a:t>
            </a:r>
            <a:endParaRPr lang="en-US" sz="2800" dirty="0">
              <a:solidFill>
                <a:schemeClr val="bg1"/>
              </a:solidFill>
            </a:endParaRPr>
          </a:p>
        </p:txBody>
      </p:sp>
      <p:pic>
        <p:nvPicPr>
          <p:cNvPr id="22"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330283" y="986025"/>
            <a:ext cx="3769111" cy="2192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95537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5740B19-4573-497C-A034-68E511F84587}" type="slidenum">
              <a:rPr lang="en-US" smtClean="0"/>
              <a:pPr/>
              <a:t>26</a:t>
            </a:fld>
            <a:endParaRPr lang="en-US" dirty="0"/>
          </a:p>
        </p:txBody>
      </p:sp>
      <p:sp>
        <p:nvSpPr>
          <p:cNvPr id="3" name="Text Placeholder 2"/>
          <p:cNvSpPr>
            <a:spLocks noGrp="1"/>
          </p:cNvSpPr>
          <p:nvPr>
            <p:ph type="body" sz="quarter" idx="10"/>
          </p:nvPr>
        </p:nvSpPr>
        <p:spPr/>
        <p:txBody>
          <a:bodyPr/>
          <a:lstStyle/>
          <a:p>
            <a:endParaRPr lang="en-US"/>
          </a:p>
        </p:txBody>
      </p:sp>
      <p:sp>
        <p:nvSpPr>
          <p:cNvPr id="4" name="Rectangle 3"/>
          <p:cNvSpPr/>
          <p:nvPr/>
        </p:nvSpPr>
        <p:spPr>
          <a:xfrm>
            <a:off x="3772" y="381000"/>
            <a:ext cx="5711228" cy="381000"/>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400" dirty="0" smtClean="0"/>
              <a:t>Questions and possible research topics</a:t>
            </a:r>
            <a:endParaRPr lang="en-US" sz="2400" dirty="0"/>
          </a:p>
        </p:txBody>
      </p:sp>
      <p:sp>
        <p:nvSpPr>
          <p:cNvPr id="6" name="Rectangle 5"/>
          <p:cNvSpPr/>
          <p:nvPr/>
        </p:nvSpPr>
        <p:spPr>
          <a:xfrm>
            <a:off x="-5080" y="1371600"/>
            <a:ext cx="9149080" cy="4343400"/>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r>
              <a:rPr lang="en-US" sz="2400" dirty="0" smtClean="0"/>
              <a:t>Rocky intertidal algae needs – depth, geometry, exposure</a:t>
            </a:r>
          </a:p>
          <a:p>
            <a:pPr marL="342900" indent="-342900">
              <a:buFont typeface="Arial" panose="020B0604020202020204" pitchFamily="34" charset="0"/>
              <a:buChar char="•"/>
            </a:pPr>
            <a:r>
              <a:rPr lang="en-US" sz="2400" dirty="0" smtClean="0"/>
              <a:t>More information on the impacts of coastal squeeze</a:t>
            </a:r>
          </a:p>
          <a:p>
            <a:pPr marL="342900" indent="-342900">
              <a:buFont typeface="Arial" panose="020B0604020202020204" pitchFamily="34" charset="0"/>
              <a:buChar char="•"/>
            </a:pPr>
            <a:r>
              <a:rPr lang="en-US" sz="2400" dirty="0" smtClean="0"/>
              <a:t>Vancouver’s place in terms of waterfowl</a:t>
            </a:r>
          </a:p>
          <a:p>
            <a:pPr marL="342900" indent="-342900">
              <a:buFont typeface="Arial" panose="020B0604020202020204" pitchFamily="34" charset="0"/>
              <a:buChar char="•"/>
            </a:pPr>
            <a:r>
              <a:rPr lang="en-US" sz="2400" dirty="0" smtClean="0"/>
              <a:t>The storm surge value of marine wetlands and nearshore habitats</a:t>
            </a:r>
          </a:p>
          <a:p>
            <a:pPr marL="342900" indent="-342900">
              <a:buFont typeface="Arial" panose="020B0604020202020204" pitchFamily="34" charset="0"/>
              <a:buChar char="•"/>
            </a:pPr>
            <a:r>
              <a:rPr lang="en-US" sz="2400" dirty="0" smtClean="0"/>
              <a:t>Water quality needs for eelgrass in urban settings as part of restoration plans</a:t>
            </a:r>
          </a:p>
          <a:p>
            <a:pPr marL="342900" indent="-342900">
              <a:buFont typeface="Arial" panose="020B0604020202020204" pitchFamily="34" charset="0"/>
              <a:buChar char="•"/>
            </a:pPr>
            <a:r>
              <a:rPr lang="en-US" sz="2400" dirty="0" smtClean="0"/>
              <a:t>How do we bring herring back and other forage fish?</a:t>
            </a:r>
          </a:p>
          <a:p>
            <a:pPr marL="342900" indent="-342900">
              <a:buFont typeface="Arial" panose="020B0604020202020204" pitchFamily="34" charset="0"/>
              <a:buChar char="•"/>
            </a:pPr>
            <a:r>
              <a:rPr lang="en-US" sz="2400" dirty="0" smtClean="0"/>
              <a:t>How do we include wildlife and ecology in coastal adaptation?</a:t>
            </a:r>
          </a:p>
          <a:p>
            <a:pPr marL="342900" indent="-342900">
              <a:buFont typeface="Arial" panose="020B0604020202020204" pitchFamily="34" charset="0"/>
              <a:buChar char="•"/>
            </a:pPr>
            <a:r>
              <a:rPr lang="en-US" sz="2400" dirty="0" smtClean="0"/>
              <a:t>Ocean acidification</a:t>
            </a:r>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3086887396"/>
      </p:ext>
    </p:extLst>
  </p:cSld>
  <p:clrMapOvr>
    <a:masterClrMapping/>
  </p:clrMapOvr>
</p:sld>
</file>

<file path=ppt/theme/theme1.xml><?xml version="1.0" encoding="utf-8"?>
<a:theme xmlns:a="http://schemas.openxmlformats.org/drawingml/2006/main" name="Office Theme">
  <a:themeElements>
    <a:clrScheme name="Custom 7">
      <a:dk1>
        <a:sysClr val="windowText" lastClr="000000"/>
      </a:dk1>
      <a:lt1>
        <a:sysClr val="window" lastClr="FFFFFF"/>
      </a:lt1>
      <a:dk2>
        <a:srgbClr val="5B6E72"/>
      </a:dk2>
      <a:lt2>
        <a:srgbClr val="7030A0"/>
      </a:lt2>
      <a:accent1>
        <a:srgbClr val="005E9E"/>
      </a:accent1>
      <a:accent2>
        <a:srgbClr val="0781C5"/>
      </a:accent2>
      <a:accent3>
        <a:srgbClr val="542378"/>
      </a:accent3>
      <a:accent4>
        <a:srgbClr val="F9AB32"/>
      </a:accent4>
      <a:accent5>
        <a:srgbClr val="6CB33F"/>
      </a:accent5>
      <a:accent6>
        <a:srgbClr val="A6CE39"/>
      </a:accent6>
      <a:hlink>
        <a:srgbClr val="E2E41A"/>
      </a:hlink>
      <a:folHlink>
        <a:srgbClr val="E1D400"/>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2">
    <a:dk1>
      <a:sysClr val="windowText" lastClr="000000"/>
    </a:dk1>
    <a:lt1>
      <a:sysClr val="window" lastClr="FFFFFF"/>
    </a:lt1>
    <a:dk2>
      <a:srgbClr val="5B6E72"/>
    </a:dk2>
    <a:lt2>
      <a:srgbClr val="F9A532"/>
    </a:lt2>
    <a:accent1>
      <a:srgbClr val="005E9E"/>
    </a:accent1>
    <a:accent2>
      <a:srgbClr val="0781C5"/>
    </a:accent2>
    <a:accent3>
      <a:srgbClr val="F9A532"/>
    </a:accent3>
    <a:accent4>
      <a:srgbClr val="F9A532"/>
    </a:accent4>
    <a:accent5>
      <a:srgbClr val="6CB33F"/>
    </a:accent5>
    <a:accent6>
      <a:srgbClr val="A6CE39"/>
    </a:accent6>
    <a:hlink>
      <a:srgbClr val="E2E41A"/>
    </a:hlink>
    <a:folHlink>
      <a:srgbClr val="E1D400"/>
    </a:folHlink>
  </a:clrScheme>
</a:themeOverride>
</file>

<file path=ppt/theme/themeOverride2.xml><?xml version="1.0" encoding="utf-8"?>
<a:themeOverride xmlns:a="http://schemas.openxmlformats.org/drawingml/2006/main">
  <a:clrScheme name="Custom 2">
    <a:dk1>
      <a:sysClr val="windowText" lastClr="000000"/>
    </a:dk1>
    <a:lt1>
      <a:sysClr val="window" lastClr="FFFFFF"/>
    </a:lt1>
    <a:dk2>
      <a:srgbClr val="5B6E72"/>
    </a:dk2>
    <a:lt2>
      <a:srgbClr val="F9A532"/>
    </a:lt2>
    <a:accent1>
      <a:srgbClr val="005E9E"/>
    </a:accent1>
    <a:accent2>
      <a:srgbClr val="0781C5"/>
    </a:accent2>
    <a:accent3>
      <a:srgbClr val="F9A532"/>
    </a:accent3>
    <a:accent4>
      <a:srgbClr val="F9A532"/>
    </a:accent4>
    <a:accent5>
      <a:srgbClr val="6CB33F"/>
    </a:accent5>
    <a:accent6>
      <a:srgbClr val="A6CE39"/>
    </a:accent6>
    <a:hlink>
      <a:srgbClr val="E2E41A"/>
    </a:hlink>
    <a:folHlink>
      <a:srgbClr val="E1D400"/>
    </a:folHlink>
  </a:clrScheme>
</a:themeOverride>
</file>

<file path=ppt/theme/themeOverride3.xml><?xml version="1.0" encoding="utf-8"?>
<a:themeOverride xmlns:a="http://schemas.openxmlformats.org/drawingml/2006/main">
  <a:clrScheme name="Custom 2">
    <a:dk1>
      <a:sysClr val="windowText" lastClr="000000"/>
    </a:dk1>
    <a:lt1>
      <a:sysClr val="window" lastClr="FFFFFF"/>
    </a:lt1>
    <a:dk2>
      <a:srgbClr val="5B6E72"/>
    </a:dk2>
    <a:lt2>
      <a:srgbClr val="F9A532"/>
    </a:lt2>
    <a:accent1>
      <a:srgbClr val="005E9E"/>
    </a:accent1>
    <a:accent2>
      <a:srgbClr val="0781C5"/>
    </a:accent2>
    <a:accent3>
      <a:srgbClr val="F9A532"/>
    </a:accent3>
    <a:accent4>
      <a:srgbClr val="F9A532"/>
    </a:accent4>
    <a:accent5>
      <a:srgbClr val="6CB33F"/>
    </a:accent5>
    <a:accent6>
      <a:srgbClr val="A6CE39"/>
    </a:accent6>
    <a:hlink>
      <a:srgbClr val="E2E41A"/>
    </a:hlink>
    <a:folHlink>
      <a:srgbClr val="E1D400"/>
    </a:folHlink>
  </a:clrScheme>
</a:themeOverride>
</file>

<file path=ppt/theme/themeOverride4.xml><?xml version="1.0" encoding="utf-8"?>
<a:themeOverride xmlns:a="http://schemas.openxmlformats.org/drawingml/2006/main">
  <a:clrScheme name="Custom 2">
    <a:dk1>
      <a:sysClr val="windowText" lastClr="000000"/>
    </a:dk1>
    <a:lt1>
      <a:sysClr val="window" lastClr="FFFFFF"/>
    </a:lt1>
    <a:dk2>
      <a:srgbClr val="5B6E72"/>
    </a:dk2>
    <a:lt2>
      <a:srgbClr val="F9A532"/>
    </a:lt2>
    <a:accent1>
      <a:srgbClr val="005E9E"/>
    </a:accent1>
    <a:accent2>
      <a:srgbClr val="0781C5"/>
    </a:accent2>
    <a:accent3>
      <a:srgbClr val="F9A532"/>
    </a:accent3>
    <a:accent4>
      <a:srgbClr val="F9A532"/>
    </a:accent4>
    <a:accent5>
      <a:srgbClr val="6CB33F"/>
    </a:accent5>
    <a:accent6>
      <a:srgbClr val="A6CE39"/>
    </a:accent6>
    <a:hlink>
      <a:srgbClr val="E2E41A"/>
    </a:hlink>
    <a:folHlink>
      <a:srgbClr val="E1D400"/>
    </a:folHlink>
  </a:clrScheme>
</a:themeOverride>
</file>

<file path=ppt/theme/themeOverride5.xml><?xml version="1.0" encoding="utf-8"?>
<a:themeOverride xmlns:a="http://schemas.openxmlformats.org/drawingml/2006/main">
  <a:clrScheme name="Custom 2">
    <a:dk1>
      <a:sysClr val="windowText" lastClr="000000"/>
    </a:dk1>
    <a:lt1>
      <a:sysClr val="window" lastClr="FFFFFF"/>
    </a:lt1>
    <a:dk2>
      <a:srgbClr val="5B6E72"/>
    </a:dk2>
    <a:lt2>
      <a:srgbClr val="F9A532"/>
    </a:lt2>
    <a:accent1>
      <a:srgbClr val="005E9E"/>
    </a:accent1>
    <a:accent2>
      <a:srgbClr val="0781C5"/>
    </a:accent2>
    <a:accent3>
      <a:srgbClr val="F9A532"/>
    </a:accent3>
    <a:accent4>
      <a:srgbClr val="F9A532"/>
    </a:accent4>
    <a:accent5>
      <a:srgbClr val="6CB33F"/>
    </a:accent5>
    <a:accent6>
      <a:srgbClr val="A6CE39"/>
    </a:accent6>
    <a:hlink>
      <a:srgbClr val="E2E41A"/>
    </a:hlink>
    <a:folHlink>
      <a:srgbClr val="E1D400"/>
    </a:folHlink>
  </a:clrScheme>
</a:themeOverride>
</file>

<file path=ppt/theme/themeOverride6.xml><?xml version="1.0" encoding="utf-8"?>
<a:themeOverride xmlns:a="http://schemas.openxmlformats.org/drawingml/2006/main">
  <a:clrScheme name="Custom 2">
    <a:dk1>
      <a:sysClr val="windowText" lastClr="000000"/>
    </a:dk1>
    <a:lt1>
      <a:sysClr val="window" lastClr="FFFFFF"/>
    </a:lt1>
    <a:dk2>
      <a:srgbClr val="5B6E72"/>
    </a:dk2>
    <a:lt2>
      <a:srgbClr val="F9A532"/>
    </a:lt2>
    <a:accent1>
      <a:srgbClr val="005E9E"/>
    </a:accent1>
    <a:accent2>
      <a:srgbClr val="0781C5"/>
    </a:accent2>
    <a:accent3>
      <a:srgbClr val="F9A532"/>
    </a:accent3>
    <a:accent4>
      <a:srgbClr val="F9A532"/>
    </a:accent4>
    <a:accent5>
      <a:srgbClr val="6CB33F"/>
    </a:accent5>
    <a:accent6>
      <a:srgbClr val="A6CE39"/>
    </a:accent6>
    <a:hlink>
      <a:srgbClr val="E2E41A"/>
    </a:hlink>
    <a:folHlink>
      <a:srgbClr val="E1D400"/>
    </a:folHlink>
  </a:clrScheme>
</a:themeOverride>
</file>

<file path=ppt/theme/themeOverride7.xml><?xml version="1.0" encoding="utf-8"?>
<a:themeOverride xmlns:a="http://schemas.openxmlformats.org/drawingml/2006/main">
  <a:clrScheme name="Custom 6">
    <a:dk1>
      <a:sysClr val="windowText" lastClr="000000"/>
    </a:dk1>
    <a:lt1>
      <a:sysClr val="window" lastClr="FFFFFF"/>
    </a:lt1>
    <a:dk2>
      <a:srgbClr val="5B6E72"/>
    </a:dk2>
    <a:lt2>
      <a:srgbClr val="00B050"/>
    </a:lt2>
    <a:accent1>
      <a:srgbClr val="005E9E"/>
    </a:accent1>
    <a:accent2>
      <a:srgbClr val="0781C5"/>
    </a:accent2>
    <a:accent3>
      <a:srgbClr val="00B050"/>
    </a:accent3>
    <a:accent4>
      <a:srgbClr val="F9AB32"/>
    </a:accent4>
    <a:accent5>
      <a:srgbClr val="6CB33F"/>
    </a:accent5>
    <a:accent6>
      <a:srgbClr val="A6CE39"/>
    </a:accent6>
    <a:hlink>
      <a:srgbClr val="E2E41A"/>
    </a:hlink>
    <a:folHlink>
      <a:srgbClr val="E1D400"/>
    </a:folHlink>
  </a:clrScheme>
</a:themeOverride>
</file>

<file path=docProps/app.xml><?xml version="1.0" encoding="utf-8"?>
<Properties xmlns="http://schemas.openxmlformats.org/officeDocument/2006/extended-properties" xmlns:vt="http://schemas.openxmlformats.org/officeDocument/2006/docPropsVTypes">
  <Template/>
  <TotalTime>9490</TotalTime>
  <Words>1343</Words>
  <Application>Microsoft Office PowerPoint</Application>
  <PresentationFormat>On-screen Show (4:3)</PresentationFormat>
  <Paragraphs>198</Paragraphs>
  <Slides>26</Slides>
  <Notes>19</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City of Vancouver Sea Level Rise Background NPLCC 2017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City of Vancouver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Heraty</dc:creator>
  <cp:lastModifiedBy>Angela Danyluk</cp:lastModifiedBy>
  <cp:revision>947</cp:revision>
  <cp:lastPrinted>2014-07-03T19:47:18Z</cp:lastPrinted>
  <dcterms:created xsi:type="dcterms:W3CDTF">2014-03-24T21:50:51Z</dcterms:created>
  <dcterms:modified xsi:type="dcterms:W3CDTF">2017-03-01T01:27:04Z</dcterms:modified>
</cp:coreProperties>
</file>