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77" r:id="rId2"/>
    <p:sldId id="311" r:id="rId3"/>
    <p:sldId id="485" r:id="rId4"/>
    <p:sldId id="472" r:id="rId5"/>
    <p:sldId id="473" r:id="rId6"/>
    <p:sldId id="487" r:id="rId7"/>
    <p:sldId id="488" r:id="rId8"/>
    <p:sldId id="489" r:id="rId9"/>
    <p:sldId id="490" r:id="rId10"/>
    <p:sldId id="491" r:id="rId11"/>
    <p:sldId id="486" r:id="rId12"/>
    <p:sldId id="480" r:id="rId13"/>
    <p:sldId id="481" r:id="rId14"/>
    <p:sldId id="482" r:id="rId15"/>
    <p:sldId id="483" r:id="rId16"/>
    <p:sldId id="484" r:id="rId1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990000"/>
    <a:srgbClr val="006600"/>
    <a:srgbClr val="003300"/>
    <a:srgbClr val="267E9A"/>
    <a:srgbClr val="6A3602"/>
    <a:srgbClr val="DEEDF0"/>
    <a:srgbClr val="CC99FF"/>
    <a:srgbClr val="00FF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0224" autoAdjust="0"/>
  </p:normalViewPr>
  <p:slideViewPr>
    <p:cSldViewPr>
      <p:cViewPr>
        <p:scale>
          <a:sx n="78" d="100"/>
          <a:sy n="78" d="100"/>
        </p:scale>
        <p:origin x="-418" y="-149"/>
      </p:cViewPr>
      <p:guideLst>
        <p:guide orient="horz" pos="2160"/>
        <p:guide pos="2880"/>
      </p:guideLst>
    </p:cSldViewPr>
  </p:slideViewPr>
  <p:outlineViewPr>
    <p:cViewPr>
      <p:scale>
        <a:sx n="33" d="100"/>
        <a:sy n="33" d="100"/>
      </p:scale>
      <p:origin x="0" y="9418"/>
    </p:cViewPr>
  </p:outlineViewPr>
  <p:notesTextViewPr>
    <p:cViewPr>
      <p:scale>
        <a:sx n="1" d="1"/>
        <a:sy n="1" d="1"/>
      </p:scale>
      <p:origin x="0" y="0"/>
    </p:cViewPr>
  </p:notesTextViewPr>
  <p:sorterViewPr>
    <p:cViewPr>
      <p:scale>
        <a:sx n="90" d="100"/>
        <a:sy n="90" d="100"/>
      </p:scale>
      <p:origin x="0" y="0"/>
    </p:cViewPr>
  </p:sorterViewPr>
  <p:notesViewPr>
    <p:cSldViewPr>
      <p:cViewPr>
        <p:scale>
          <a:sx n="66" d="100"/>
          <a:sy n="66" d="100"/>
        </p:scale>
        <p:origin x="-2079" y="-63"/>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DCB7BD-D1D3-47C2-9678-812CB50ACF64}" type="doc">
      <dgm:prSet loTypeId="urn:microsoft.com/office/officeart/2005/8/layout/pyramid2" loCatId="list" qsTypeId="urn:microsoft.com/office/officeart/2005/8/quickstyle/simple1" qsCatId="simple" csTypeId="urn:microsoft.com/office/officeart/2005/8/colors/accent1_2" csCatId="accent1" phldr="1"/>
      <dgm:spPr/>
    </dgm:pt>
    <dgm:pt modelId="{3926CDB2-10DC-49DB-84D9-3812A8C757F5}">
      <dgm:prSet phldrT="[Text]" custT="1"/>
      <dgm:spPr/>
      <dgm:t>
        <a:bodyPr/>
        <a:lstStyle/>
        <a:p>
          <a:r>
            <a:rPr lang="en-US" sz="1800" dirty="0" smtClean="0"/>
            <a:t>Charter	</a:t>
          </a:r>
          <a:endParaRPr lang="en-US" sz="1800" dirty="0"/>
        </a:p>
      </dgm:t>
    </dgm:pt>
    <dgm:pt modelId="{C490D232-1D54-4132-AE60-8344F297505E}" type="parTrans" cxnId="{41E7C7E4-3CEE-4BBB-9F58-A1F652C38DFE}">
      <dgm:prSet/>
      <dgm:spPr/>
      <dgm:t>
        <a:bodyPr/>
        <a:lstStyle/>
        <a:p>
          <a:endParaRPr lang="en-US"/>
        </a:p>
      </dgm:t>
    </dgm:pt>
    <dgm:pt modelId="{A9FE9731-C909-4DFF-8D01-23322603FAD9}" type="sibTrans" cxnId="{41E7C7E4-3CEE-4BBB-9F58-A1F652C38DFE}">
      <dgm:prSet/>
      <dgm:spPr/>
      <dgm:t>
        <a:bodyPr/>
        <a:lstStyle/>
        <a:p>
          <a:endParaRPr lang="en-US"/>
        </a:p>
      </dgm:t>
    </dgm:pt>
    <dgm:pt modelId="{26B1C099-FE8D-4E98-BD5E-7B5C11E4FC8F}">
      <dgm:prSet phldrT="[Text]"/>
      <dgm:spPr/>
      <dgm:t>
        <a:bodyPr/>
        <a:lstStyle/>
        <a:p>
          <a:r>
            <a:rPr lang="en-US" b="0" dirty="0" smtClean="0"/>
            <a:t>SC &amp; T/FN work</a:t>
          </a:r>
          <a:endParaRPr lang="en-US" b="0" dirty="0"/>
        </a:p>
      </dgm:t>
    </dgm:pt>
    <dgm:pt modelId="{FCD73653-0D7F-40ED-AB65-C3F41A969A33}" type="parTrans" cxnId="{9A615382-AC0A-4574-9540-7C68ABF22DE3}">
      <dgm:prSet/>
      <dgm:spPr/>
      <dgm:t>
        <a:bodyPr/>
        <a:lstStyle/>
        <a:p>
          <a:endParaRPr lang="en-US"/>
        </a:p>
      </dgm:t>
    </dgm:pt>
    <dgm:pt modelId="{2D722001-A265-4716-9B24-B479F1FD3C8F}" type="sibTrans" cxnId="{9A615382-AC0A-4574-9540-7C68ABF22DE3}">
      <dgm:prSet/>
      <dgm:spPr/>
      <dgm:t>
        <a:bodyPr/>
        <a:lstStyle/>
        <a:p>
          <a:endParaRPr lang="en-US"/>
        </a:p>
      </dgm:t>
    </dgm:pt>
    <dgm:pt modelId="{95DEB70D-59A1-48A7-B82A-9F614FCF8E4D}">
      <dgm:prSet phldrT="[Text]" custT="1"/>
      <dgm:spPr/>
      <dgm:t>
        <a:bodyPr/>
        <a:lstStyle/>
        <a:p>
          <a:r>
            <a:rPr lang="en-US" sz="1800" b="1" dirty="0" smtClean="0">
              <a:solidFill>
                <a:srgbClr val="FF0000"/>
              </a:solidFill>
            </a:rPr>
            <a:t>5-YEAR STRATEGIC PLAN</a:t>
          </a:r>
          <a:endParaRPr lang="en-US" sz="1800" b="1" dirty="0">
            <a:solidFill>
              <a:srgbClr val="FF0000"/>
            </a:solidFill>
          </a:endParaRPr>
        </a:p>
      </dgm:t>
    </dgm:pt>
    <dgm:pt modelId="{5D713FFE-DD9D-41CB-82DE-F0C75FB4C6EF}" type="parTrans" cxnId="{6269B653-C050-4C5D-9D39-76BCD331AB14}">
      <dgm:prSet/>
      <dgm:spPr/>
      <dgm:t>
        <a:bodyPr/>
        <a:lstStyle/>
        <a:p>
          <a:endParaRPr lang="en-US"/>
        </a:p>
      </dgm:t>
    </dgm:pt>
    <dgm:pt modelId="{FB2C76C6-1CBC-48C9-8DC2-268D29E783E0}" type="sibTrans" cxnId="{6269B653-C050-4C5D-9D39-76BCD331AB14}">
      <dgm:prSet/>
      <dgm:spPr/>
      <dgm:t>
        <a:bodyPr/>
        <a:lstStyle/>
        <a:p>
          <a:endParaRPr lang="en-US"/>
        </a:p>
      </dgm:t>
    </dgm:pt>
    <dgm:pt modelId="{FA4E86C2-EA73-4B32-B70A-74D69FBDEE5D}">
      <dgm:prSet phldrT="[Text]"/>
      <dgm:spPr/>
      <dgm:t>
        <a:bodyPr/>
        <a:lstStyle/>
        <a:p>
          <a:r>
            <a:rPr lang="en-US" dirty="0" smtClean="0"/>
            <a:t>S/TEK Strategy</a:t>
          </a:r>
          <a:endParaRPr lang="en-US" dirty="0"/>
        </a:p>
      </dgm:t>
    </dgm:pt>
    <dgm:pt modelId="{4993F007-660C-4461-BE38-4A5419698A79}" type="parTrans" cxnId="{1CAF9FC5-1E3B-4925-AEAC-0F0862B76F37}">
      <dgm:prSet/>
      <dgm:spPr/>
      <dgm:t>
        <a:bodyPr/>
        <a:lstStyle/>
        <a:p>
          <a:endParaRPr lang="en-US"/>
        </a:p>
      </dgm:t>
    </dgm:pt>
    <dgm:pt modelId="{BFEBEB96-8A40-45B9-B617-63BC3C2B6FC8}" type="sibTrans" cxnId="{1CAF9FC5-1E3B-4925-AEAC-0F0862B76F37}">
      <dgm:prSet/>
      <dgm:spPr/>
      <dgm:t>
        <a:bodyPr/>
        <a:lstStyle/>
        <a:p>
          <a:endParaRPr lang="en-US"/>
        </a:p>
      </dgm:t>
    </dgm:pt>
    <dgm:pt modelId="{008D2702-DF08-43FB-BD58-109993EB5E88}">
      <dgm:prSet phldrT="[Text]"/>
      <dgm:spPr/>
      <dgm:t>
        <a:bodyPr/>
        <a:lstStyle/>
        <a:p>
          <a:r>
            <a:rPr lang="en-US" dirty="0" smtClean="0"/>
            <a:t>COR Strategy</a:t>
          </a:r>
          <a:endParaRPr lang="en-US" dirty="0"/>
        </a:p>
      </dgm:t>
    </dgm:pt>
    <dgm:pt modelId="{95FC1EF5-29CE-46AA-BFA7-C0AEEB9571D1}" type="parTrans" cxnId="{CA6C4093-1C60-4E45-889D-B8A9AAB9D08E}">
      <dgm:prSet/>
      <dgm:spPr/>
      <dgm:t>
        <a:bodyPr/>
        <a:lstStyle/>
        <a:p>
          <a:endParaRPr lang="en-US"/>
        </a:p>
      </dgm:t>
    </dgm:pt>
    <dgm:pt modelId="{67B827EA-243D-49E4-AA30-A94628F1E5EB}" type="sibTrans" cxnId="{CA6C4093-1C60-4E45-889D-B8A9AAB9D08E}">
      <dgm:prSet/>
      <dgm:spPr/>
      <dgm:t>
        <a:bodyPr/>
        <a:lstStyle/>
        <a:p>
          <a:endParaRPr lang="en-US"/>
        </a:p>
      </dgm:t>
    </dgm:pt>
    <dgm:pt modelId="{3BF39C37-1C01-4421-A87A-068444349914}">
      <dgm:prSet phldrT="[Text]"/>
      <dgm:spPr/>
      <dgm:t>
        <a:bodyPr/>
        <a:lstStyle/>
        <a:p>
          <a:r>
            <a:rPr lang="en-US" dirty="0" smtClean="0"/>
            <a:t>NPLCC Staff Work</a:t>
          </a:r>
          <a:endParaRPr lang="en-US" dirty="0"/>
        </a:p>
      </dgm:t>
    </dgm:pt>
    <dgm:pt modelId="{E1F568D9-2CB2-45CF-A512-99CAE01DB0FC}" type="parTrans" cxnId="{A5238B8F-E963-4301-891B-B298998E7228}">
      <dgm:prSet/>
      <dgm:spPr/>
      <dgm:t>
        <a:bodyPr/>
        <a:lstStyle/>
        <a:p>
          <a:endParaRPr lang="en-US"/>
        </a:p>
      </dgm:t>
    </dgm:pt>
    <dgm:pt modelId="{16383270-01BD-440F-AEDA-1955CAA49D17}" type="sibTrans" cxnId="{A5238B8F-E963-4301-891B-B298998E7228}">
      <dgm:prSet/>
      <dgm:spPr/>
      <dgm:t>
        <a:bodyPr/>
        <a:lstStyle/>
        <a:p>
          <a:endParaRPr lang="en-US"/>
        </a:p>
      </dgm:t>
    </dgm:pt>
    <dgm:pt modelId="{E268BC42-8F89-427F-9B97-CD4FEC948B65}">
      <dgm:prSet phldrT="[Text]"/>
      <dgm:spPr/>
      <dgm:t>
        <a:bodyPr/>
        <a:lstStyle/>
        <a:p>
          <a:r>
            <a:rPr lang="en-US" dirty="0" smtClean="0"/>
            <a:t>Annual Work Plans</a:t>
          </a:r>
          <a:endParaRPr lang="en-US" dirty="0"/>
        </a:p>
      </dgm:t>
    </dgm:pt>
    <dgm:pt modelId="{B7B95119-1146-4CDE-B542-53677B0F6D81}" type="parTrans" cxnId="{A98F8B7F-406C-4BA3-812B-84D237F29A75}">
      <dgm:prSet/>
      <dgm:spPr/>
      <dgm:t>
        <a:bodyPr/>
        <a:lstStyle/>
        <a:p>
          <a:endParaRPr lang="en-US"/>
        </a:p>
      </dgm:t>
    </dgm:pt>
    <dgm:pt modelId="{BB2BCE3D-A999-4D2A-B340-3722465761F5}" type="sibTrans" cxnId="{A98F8B7F-406C-4BA3-812B-84D237F29A75}">
      <dgm:prSet/>
      <dgm:spPr/>
      <dgm:t>
        <a:bodyPr/>
        <a:lstStyle/>
        <a:p>
          <a:endParaRPr lang="en-US"/>
        </a:p>
      </dgm:t>
    </dgm:pt>
    <dgm:pt modelId="{EF038D12-777B-402C-8157-C25ED4DAAADB}">
      <dgm:prSet phldrT="[Text]"/>
      <dgm:spPr/>
      <dgm:t>
        <a:bodyPr/>
        <a:lstStyle/>
        <a:p>
          <a:r>
            <a:rPr lang="en-US" dirty="0" smtClean="0"/>
            <a:t>T/FN Strategy</a:t>
          </a:r>
          <a:endParaRPr lang="en-US" dirty="0"/>
        </a:p>
      </dgm:t>
    </dgm:pt>
    <dgm:pt modelId="{A6E55599-5174-48E8-8E17-7CDBB7656451}" type="parTrans" cxnId="{E697AFF9-7AB2-406D-9A7D-D2245091A99A}">
      <dgm:prSet/>
      <dgm:spPr/>
      <dgm:t>
        <a:bodyPr/>
        <a:lstStyle/>
        <a:p>
          <a:endParaRPr lang="en-US"/>
        </a:p>
      </dgm:t>
    </dgm:pt>
    <dgm:pt modelId="{08DB6976-6127-4233-825B-3269F01B0096}" type="sibTrans" cxnId="{E697AFF9-7AB2-406D-9A7D-D2245091A99A}">
      <dgm:prSet/>
      <dgm:spPr/>
      <dgm:t>
        <a:bodyPr/>
        <a:lstStyle/>
        <a:p>
          <a:endParaRPr lang="en-US"/>
        </a:p>
      </dgm:t>
    </dgm:pt>
    <dgm:pt modelId="{D700A36A-8DD2-4878-B97E-81336FC0EB2D}">
      <dgm:prSet phldrT="[Text]"/>
      <dgm:spPr/>
      <dgm:t>
        <a:bodyPr/>
        <a:lstStyle/>
        <a:p>
          <a:r>
            <a:rPr lang="en-US" dirty="0" smtClean="0"/>
            <a:t>Measure Performance and Adapt</a:t>
          </a:r>
          <a:endParaRPr lang="en-US" dirty="0"/>
        </a:p>
      </dgm:t>
    </dgm:pt>
    <dgm:pt modelId="{EDE61726-0A38-4B81-9674-4D66A1483C7E}" type="parTrans" cxnId="{A5AF98AD-AA90-4714-9D94-9F7111690B8D}">
      <dgm:prSet/>
      <dgm:spPr/>
      <dgm:t>
        <a:bodyPr/>
        <a:lstStyle/>
        <a:p>
          <a:endParaRPr lang="en-US"/>
        </a:p>
      </dgm:t>
    </dgm:pt>
    <dgm:pt modelId="{DA46E84D-AD1A-4EAB-A928-9A308FAC3B3A}" type="sibTrans" cxnId="{A5AF98AD-AA90-4714-9D94-9F7111690B8D}">
      <dgm:prSet/>
      <dgm:spPr/>
      <dgm:t>
        <a:bodyPr/>
        <a:lstStyle/>
        <a:p>
          <a:endParaRPr lang="en-US"/>
        </a:p>
      </dgm:t>
    </dgm:pt>
    <dgm:pt modelId="{255BFA4C-C276-4E88-8005-03928480D4BB}" type="pres">
      <dgm:prSet presAssocID="{D7DCB7BD-D1D3-47C2-9678-812CB50ACF64}" presName="compositeShape" presStyleCnt="0">
        <dgm:presLayoutVars>
          <dgm:dir/>
          <dgm:resizeHandles/>
        </dgm:presLayoutVars>
      </dgm:prSet>
      <dgm:spPr/>
    </dgm:pt>
    <dgm:pt modelId="{F6BC19C6-CDB3-452B-9437-FA43715FE240}" type="pres">
      <dgm:prSet presAssocID="{D7DCB7BD-D1D3-47C2-9678-812CB50ACF64}" presName="pyramid" presStyleLbl="node1" presStyleIdx="0" presStyleCnt="1" custLinFactNeighborX="-818"/>
      <dgm:spPr/>
    </dgm:pt>
    <dgm:pt modelId="{137F2658-1221-4C99-93FE-D0C9F0432056}" type="pres">
      <dgm:prSet presAssocID="{D7DCB7BD-D1D3-47C2-9678-812CB50ACF64}" presName="theList" presStyleCnt="0"/>
      <dgm:spPr/>
    </dgm:pt>
    <dgm:pt modelId="{BE99E6D1-2207-41A7-8980-F51D50BD3B3C}" type="pres">
      <dgm:prSet presAssocID="{3926CDB2-10DC-49DB-84D9-3812A8C757F5}" presName="aNode" presStyleLbl="fgAcc1" presStyleIdx="0" presStyleCnt="9" custScaleX="45051" custLinFactY="7480" custLinFactNeighborX="-49995" custLinFactNeighborY="100000">
        <dgm:presLayoutVars>
          <dgm:bulletEnabled val="1"/>
        </dgm:presLayoutVars>
      </dgm:prSet>
      <dgm:spPr/>
      <dgm:t>
        <a:bodyPr/>
        <a:lstStyle/>
        <a:p>
          <a:endParaRPr lang="en-US"/>
        </a:p>
      </dgm:t>
    </dgm:pt>
    <dgm:pt modelId="{2B2F7982-4D16-4899-8E12-580E1DB1F254}" type="pres">
      <dgm:prSet presAssocID="{3926CDB2-10DC-49DB-84D9-3812A8C757F5}" presName="aSpace" presStyleCnt="0"/>
      <dgm:spPr/>
    </dgm:pt>
    <dgm:pt modelId="{22A267DF-AAA5-4F00-9A18-CC5F58B12864}" type="pres">
      <dgm:prSet presAssocID="{26B1C099-FE8D-4E98-BD5E-7B5C11E4FC8F}" presName="aNode" presStyleLbl="fgAcc1" presStyleIdx="1" presStyleCnt="9" custScaleX="83578" custLinFactY="84434" custLinFactNeighborX="-47610" custLinFactNeighborY="100000">
        <dgm:presLayoutVars>
          <dgm:bulletEnabled val="1"/>
        </dgm:presLayoutVars>
      </dgm:prSet>
      <dgm:spPr/>
      <dgm:t>
        <a:bodyPr/>
        <a:lstStyle/>
        <a:p>
          <a:endParaRPr lang="en-US"/>
        </a:p>
      </dgm:t>
    </dgm:pt>
    <dgm:pt modelId="{26CF8388-97EC-4340-848F-9829E0C9E56B}" type="pres">
      <dgm:prSet presAssocID="{26B1C099-FE8D-4E98-BD5E-7B5C11E4FC8F}" presName="aSpace" presStyleCnt="0"/>
      <dgm:spPr/>
    </dgm:pt>
    <dgm:pt modelId="{777C3FE3-15B6-4A40-B348-8E114689F02B}" type="pres">
      <dgm:prSet presAssocID="{95DEB70D-59A1-48A7-B82A-9F614FCF8E4D}" presName="aNode" presStyleLbl="fgAcc1" presStyleIdx="2" presStyleCnt="9" custScaleX="228077" custLinFactY="148887" custLinFactNeighborX="-37454" custLinFactNeighborY="200000">
        <dgm:presLayoutVars>
          <dgm:bulletEnabled val="1"/>
        </dgm:presLayoutVars>
      </dgm:prSet>
      <dgm:spPr/>
      <dgm:t>
        <a:bodyPr/>
        <a:lstStyle/>
        <a:p>
          <a:endParaRPr lang="en-US"/>
        </a:p>
      </dgm:t>
    </dgm:pt>
    <dgm:pt modelId="{EFFFAB5A-C78C-40B7-B971-61ED2C68AF69}" type="pres">
      <dgm:prSet presAssocID="{95DEB70D-59A1-48A7-B82A-9F614FCF8E4D}" presName="aSpace" presStyleCnt="0"/>
      <dgm:spPr/>
    </dgm:pt>
    <dgm:pt modelId="{6B1F9545-687B-4621-83C7-58D2C623D883}" type="pres">
      <dgm:prSet presAssocID="{FA4E86C2-EA73-4B32-B70A-74D69FBDEE5D}" presName="aNode" presStyleLbl="fgAcc1" presStyleIdx="3" presStyleCnt="9" custScaleX="70952" custLinFactX="-13647" custLinFactY="200000" custLinFactNeighborX="-100000" custLinFactNeighborY="255162">
        <dgm:presLayoutVars>
          <dgm:bulletEnabled val="1"/>
        </dgm:presLayoutVars>
      </dgm:prSet>
      <dgm:spPr/>
      <dgm:t>
        <a:bodyPr/>
        <a:lstStyle/>
        <a:p>
          <a:endParaRPr lang="en-US"/>
        </a:p>
      </dgm:t>
    </dgm:pt>
    <dgm:pt modelId="{C27D7A10-3069-47B4-B985-0EF6B9CB4820}" type="pres">
      <dgm:prSet presAssocID="{FA4E86C2-EA73-4B32-B70A-74D69FBDEE5D}" presName="aSpace" presStyleCnt="0"/>
      <dgm:spPr/>
    </dgm:pt>
    <dgm:pt modelId="{6730DFD4-8AFF-44D6-AD31-212984E15904}" type="pres">
      <dgm:prSet presAssocID="{008D2702-DF08-43FB-BD58-109993EB5E88}" presName="aNode" presStyleLbl="fgAcc1" presStyleIdx="4" presStyleCnt="9" custScaleX="60592" custLinFactY="100000" custLinFactNeighborX="-51332" custLinFactNeighborY="155162">
        <dgm:presLayoutVars>
          <dgm:bulletEnabled val="1"/>
        </dgm:presLayoutVars>
      </dgm:prSet>
      <dgm:spPr/>
      <dgm:t>
        <a:bodyPr/>
        <a:lstStyle/>
        <a:p>
          <a:endParaRPr lang="en-US"/>
        </a:p>
      </dgm:t>
    </dgm:pt>
    <dgm:pt modelId="{F5B2AEE5-CB99-4576-ABFB-712F864FCB7D}" type="pres">
      <dgm:prSet presAssocID="{008D2702-DF08-43FB-BD58-109993EB5E88}" presName="aSpace" presStyleCnt="0"/>
      <dgm:spPr/>
    </dgm:pt>
    <dgm:pt modelId="{9AAFEEAD-0599-42A0-9263-1D89E0CFB1B8}" type="pres">
      <dgm:prSet presAssocID="{EF038D12-777B-402C-8157-C25ED4DAAADB}" presName="aNode" presStyleLbl="fgAcc1" presStyleIdx="5" presStyleCnt="9" custScaleX="43658" custLinFactNeighborX="-5696" custLinFactNeighborY="55162">
        <dgm:presLayoutVars>
          <dgm:bulletEnabled val="1"/>
        </dgm:presLayoutVars>
      </dgm:prSet>
      <dgm:spPr/>
      <dgm:t>
        <a:bodyPr/>
        <a:lstStyle/>
        <a:p>
          <a:endParaRPr lang="en-US"/>
        </a:p>
      </dgm:t>
    </dgm:pt>
    <dgm:pt modelId="{ABF450B1-2695-4F93-AB88-F80016842E75}" type="pres">
      <dgm:prSet presAssocID="{EF038D12-777B-402C-8157-C25ED4DAAADB}" presName="aSpace" presStyleCnt="0"/>
      <dgm:spPr/>
    </dgm:pt>
    <dgm:pt modelId="{00B6B325-0746-4CC4-BECC-F3E4269979C6}" type="pres">
      <dgm:prSet presAssocID="{3BF39C37-1C01-4421-A87A-068444349914}" presName="aNode" presStyleLbl="fgAcc1" presStyleIdx="6" presStyleCnt="9" custScaleX="63738" custLinFactY="-93105" custLinFactNeighborX="51329" custLinFactNeighborY="-100000">
        <dgm:presLayoutVars>
          <dgm:bulletEnabled val="1"/>
        </dgm:presLayoutVars>
      </dgm:prSet>
      <dgm:spPr/>
      <dgm:t>
        <a:bodyPr/>
        <a:lstStyle/>
        <a:p>
          <a:endParaRPr lang="en-US"/>
        </a:p>
      </dgm:t>
    </dgm:pt>
    <dgm:pt modelId="{81F1FB0E-F486-4AD1-ABED-15524407EEA3}" type="pres">
      <dgm:prSet presAssocID="{3BF39C37-1C01-4421-A87A-068444349914}" presName="aSpace" presStyleCnt="0"/>
      <dgm:spPr/>
    </dgm:pt>
    <dgm:pt modelId="{7D61B131-02D8-4738-9524-221A0D9C5785}" type="pres">
      <dgm:prSet presAssocID="{E268BC42-8F89-427F-9B97-CD4FEC948B65}" presName="aNode" presStyleLbl="fgAcc1" presStyleIdx="7" presStyleCnt="9" custLinFactY="-45380" custLinFactNeighborX="-51465" custLinFactNeighborY="-100000">
        <dgm:presLayoutVars>
          <dgm:bulletEnabled val="1"/>
        </dgm:presLayoutVars>
      </dgm:prSet>
      <dgm:spPr/>
      <dgm:t>
        <a:bodyPr/>
        <a:lstStyle/>
        <a:p>
          <a:endParaRPr lang="en-US"/>
        </a:p>
      </dgm:t>
    </dgm:pt>
    <dgm:pt modelId="{0BDE8E7A-C62C-4087-B32B-A265920CA54C}" type="pres">
      <dgm:prSet presAssocID="{E268BC42-8F89-427F-9B97-CD4FEC948B65}" presName="aSpace" presStyleCnt="0"/>
      <dgm:spPr/>
    </dgm:pt>
    <dgm:pt modelId="{A17FC4B2-C8BF-4C9E-A0DB-162BC7101C8E}" type="pres">
      <dgm:prSet presAssocID="{D700A36A-8DD2-4878-B97E-81336FC0EB2D}" presName="aNode" presStyleLbl="fgAcc1" presStyleIdx="8" presStyleCnt="9" custLinFactNeighborX="-51465" custLinFactNeighborY="-22827">
        <dgm:presLayoutVars>
          <dgm:bulletEnabled val="1"/>
        </dgm:presLayoutVars>
      </dgm:prSet>
      <dgm:spPr/>
      <dgm:t>
        <a:bodyPr/>
        <a:lstStyle/>
        <a:p>
          <a:endParaRPr lang="en-US"/>
        </a:p>
      </dgm:t>
    </dgm:pt>
    <dgm:pt modelId="{E5157ED5-120F-4F64-ADD2-7BA0CCCE0852}" type="pres">
      <dgm:prSet presAssocID="{D700A36A-8DD2-4878-B97E-81336FC0EB2D}" presName="aSpace" presStyleCnt="0"/>
      <dgm:spPr/>
    </dgm:pt>
  </dgm:ptLst>
  <dgm:cxnLst>
    <dgm:cxn modelId="{6269B653-C050-4C5D-9D39-76BCD331AB14}" srcId="{D7DCB7BD-D1D3-47C2-9678-812CB50ACF64}" destId="{95DEB70D-59A1-48A7-B82A-9F614FCF8E4D}" srcOrd="2" destOrd="0" parTransId="{5D713FFE-DD9D-41CB-82DE-F0C75FB4C6EF}" sibTransId="{FB2C76C6-1CBC-48C9-8DC2-268D29E783E0}"/>
    <dgm:cxn modelId="{D0611AD6-7786-4577-A3A3-71D1A99270B6}" type="presOf" srcId="{008D2702-DF08-43FB-BD58-109993EB5E88}" destId="{6730DFD4-8AFF-44D6-AD31-212984E15904}" srcOrd="0" destOrd="0" presId="urn:microsoft.com/office/officeart/2005/8/layout/pyramid2"/>
    <dgm:cxn modelId="{50C40A36-6E9F-408C-AE93-8DB640656E27}" type="presOf" srcId="{EF038D12-777B-402C-8157-C25ED4DAAADB}" destId="{9AAFEEAD-0599-42A0-9263-1D89E0CFB1B8}" srcOrd="0" destOrd="0" presId="urn:microsoft.com/office/officeart/2005/8/layout/pyramid2"/>
    <dgm:cxn modelId="{5F973D1B-9C86-4338-9699-D7B4C6F07C12}" type="presOf" srcId="{26B1C099-FE8D-4E98-BD5E-7B5C11E4FC8F}" destId="{22A267DF-AAA5-4F00-9A18-CC5F58B12864}" srcOrd="0" destOrd="0" presId="urn:microsoft.com/office/officeart/2005/8/layout/pyramid2"/>
    <dgm:cxn modelId="{1CAF9FC5-1E3B-4925-AEAC-0F0862B76F37}" srcId="{D7DCB7BD-D1D3-47C2-9678-812CB50ACF64}" destId="{FA4E86C2-EA73-4B32-B70A-74D69FBDEE5D}" srcOrd="3" destOrd="0" parTransId="{4993F007-660C-4461-BE38-4A5419698A79}" sibTransId="{BFEBEB96-8A40-45B9-B617-63BC3C2B6FC8}"/>
    <dgm:cxn modelId="{A98F8B7F-406C-4BA3-812B-84D237F29A75}" srcId="{D7DCB7BD-D1D3-47C2-9678-812CB50ACF64}" destId="{E268BC42-8F89-427F-9B97-CD4FEC948B65}" srcOrd="7" destOrd="0" parTransId="{B7B95119-1146-4CDE-B542-53677B0F6D81}" sibTransId="{BB2BCE3D-A999-4D2A-B340-3722465761F5}"/>
    <dgm:cxn modelId="{F1BF67E1-2097-465A-90CF-CBD9EBC31B05}" type="presOf" srcId="{E268BC42-8F89-427F-9B97-CD4FEC948B65}" destId="{7D61B131-02D8-4738-9524-221A0D9C5785}" srcOrd="0" destOrd="0" presId="urn:microsoft.com/office/officeart/2005/8/layout/pyramid2"/>
    <dgm:cxn modelId="{A5238B8F-E963-4301-891B-B298998E7228}" srcId="{D7DCB7BD-D1D3-47C2-9678-812CB50ACF64}" destId="{3BF39C37-1C01-4421-A87A-068444349914}" srcOrd="6" destOrd="0" parTransId="{E1F568D9-2CB2-45CF-A512-99CAE01DB0FC}" sibTransId="{16383270-01BD-440F-AEDA-1955CAA49D17}"/>
    <dgm:cxn modelId="{41E7C7E4-3CEE-4BBB-9F58-A1F652C38DFE}" srcId="{D7DCB7BD-D1D3-47C2-9678-812CB50ACF64}" destId="{3926CDB2-10DC-49DB-84D9-3812A8C757F5}" srcOrd="0" destOrd="0" parTransId="{C490D232-1D54-4132-AE60-8344F297505E}" sibTransId="{A9FE9731-C909-4DFF-8D01-23322603FAD9}"/>
    <dgm:cxn modelId="{9A615382-AC0A-4574-9540-7C68ABF22DE3}" srcId="{D7DCB7BD-D1D3-47C2-9678-812CB50ACF64}" destId="{26B1C099-FE8D-4E98-BD5E-7B5C11E4FC8F}" srcOrd="1" destOrd="0" parTransId="{FCD73653-0D7F-40ED-AB65-C3F41A969A33}" sibTransId="{2D722001-A265-4716-9B24-B479F1FD3C8F}"/>
    <dgm:cxn modelId="{A5AF98AD-AA90-4714-9D94-9F7111690B8D}" srcId="{D7DCB7BD-D1D3-47C2-9678-812CB50ACF64}" destId="{D700A36A-8DD2-4878-B97E-81336FC0EB2D}" srcOrd="8" destOrd="0" parTransId="{EDE61726-0A38-4B81-9674-4D66A1483C7E}" sibTransId="{DA46E84D-AD1A-4EAB-A928-9A308FAC3B3A}"/>
    <dgm:cxn modelId="{42311B6E-F801-4AA5-A2B1-0BD71B362973}" type="presOf" srcId="{3926CDB2-10DC-49DB-84D9-3812A8C757F5}" destId="{BE99E6D1-2207-41A7-8980-F51D50BD3B3C}" srcOrd="0" destOrd="0" presId="urn:microsoft.com/office/officeart/2005/8/layout/pyramid2"/>
    <dgm:cxn modelId="{E3654AFD-911E-4B7F-9523-5D9C6A590EC8}" type="presOf" srcId="{D7DCB7BD-D1D3-47C2-9678-812CB50ACF64}" destId="{255BFA4C-C276-4E88-8005-03928480D4BB}" srcOrd="0" destOrd="0" presId="urn:microsoft.com/office/officeart/2005/8/layout/pyramid2"/>
    <dgm:cxn modelId="{2D60F399-7F74-4DDC-9C9A-4CED4C3AFFC5}" type="presOf" srcId="{95DEB70D-59A1-48A7-B82A-9F614FCF8E4D}" destId="{777C3FE3-15B6-4A40-B348-8E114689F02B}" srcOrd="0" destOrd="0" presId="urn:microsoft.com/office/officeart/2005/8/layout/pyramid2"/>
    <dgm:cxn modelId="{08EE6A07-2632-4599-A52F-0986A84D72AB}" type="presOf" srcId="{D700A36A-8DD2-4878-B97E-81336FC0EB2D}" destId="{A17FC4B2-C8BF-4C9E-A0DB-162BC7101C8E}" srcOrd="0" destOrd="0" presId="urn:microsoft.com/office/officeart/2005/8/layout/pyramid2"/>
    <dgm:cxn modelId="{E697AFF9-7AB2-406D-9A7D-D2245091A99A}" srcId="{D7DCB7BD-D1D3-47C2-9678-812CB50ACF64}" destId="{EF038D12-777B-402C-8157-C25ED4DAAADB}" srcOrd="5" destOrd="0" parTransId="{A6E55599-5174-48E8-8E17-7CDBB7656451}" sibTransId="{08DB6976-6127-4233-825B-3269F01B0096}"/>
    <dgm:cxn modelId="{5D8ED5FE-4EA0-45AE-AB65-3896B9E9C326}" type="presOf" srcId="{3BF39C37-1C01-4421-A87A-068444349914}" destId="{00B6B325-0746-4CC4-BECC-F3E4269979C6}" srcOrd="0" destOrd="0" presId="urn:microsoft.com/office/officeart/2005/8/layout/pyramid2"/>
    <dgm:cxn modelId="{CA6C4093-1C60-4E45-889D-B8A9AAB9D08E}" srcId="{D7DCB7BD-D1D3-47C2-9678-812CB50ACF64}" destId="{008D2702-DF08-43FB-BD58-109993EB5E88}" srcOrd="4" destOrd="0" parTransId="{95FC1EF5-29CE-46AA-BFA7-C0AEEB9571D1}" sibTransId="{67B827EA-243D-49E4-AA30-A94628F1E5EB}"/>
    <dgm:cxn modelId="{88BE1417-BF4B-43B1-8C35-BC3CAE899755}" type="presOf" srcId="{FA4E86C2-EA73-4B32-B70A-74D69FBDEE5D}" destId="{6B1F9545-687B-4621-83C7-58D2C623D883}" srcOrd="0" destOrd="0" presId="urn:microsoft.com/office/officeart/2005/8/layout/pyramid2"/>
    <dgm:cxn modelId="{5CFDCD83-1FA0-4B89-AB62-0A3322AE3790}" type="presParOf" srcId="{255BFA4C-C276-4E88-8005-03928480D4BB}" destId="{F6BC19C6-CDB3-452B-9437-FA43715FE240}" srcOrd="0" destOrd="0" presId="urn:microsoft.com/office/officeart/2005/8/layout/pyramid2"/>
    <dgm:cxn modelId="{1125B9C8-80F5-4C7C-8D4F-94C6CF6C9F7A}" type="presParOf" srcId="{255BFA4C-C276-4E88-8005-03928480D4BB}" destId="{137F2658-1221-4C99-93FE-D0C9F0432056}" srcOrd="1" destOrd="0" presId="urn:microsoft.com/office/officeart/2005/8/layout/pyramid2"/>
    <dgm:cxn modelId="{5A6E023B-7B38-4EBA-88B9-BE8E06ED6F03}" type="presParOf" srcId="{137F2658-1221-4C99-93FE-D0C9F0432056}" destId="{BE99E6D1-2207-41A7-8980-F51D50BD3B3C}" srcOrd="0" destOrd="0" presId="urn:microsoft.com/office/officeart/2005/8/layout/pyramid2"/>
    <dgm:cxn modelId="{1EF222C8-542F-4622-9932-38E044E11E36}" type="presParOf" srcId="{137F2658-1221-4C99-93FE-D0C9F0432056}" destId="{2B2F7982-4D16-4899-8E12-580E1DB1F254}" srcOrd="1" destOrd="0" presId="urn:microsoft.com/office/officeart/2005/8/layout/pyramid2"/>
    <dgm:cxn modelId="{1C2B9CB5-F059-4BB5-9FC6-41D757B19D19}" type="presParOf" srcId="{137F2658-1221-4C99-93FE-D0C9F0432056}" destId="{22A267DF-AAA5-4F00-9A18-CC5F58B12864}" srcOrd="2" destOrd="0" presId="urn:microsoft.com/office/officeart/2005/8/layout/pyramid2"/>
    <dgm:cxn modelId="{47E5BF2D-5D17-474F-AD45-499F961CFE00}" type="presParOf" srcId="{137F2658-1221-4C99-93FE-D0C9F0432056}" destId="{26CF8388-97EC-4340-848F-9829E0C9E56B}" srcOrd="3" destOrd="0" presId="urn:microsoft.com/office/officeart/2005/8/layout/pyramid2"/>
    <dgm:cxn modelId="{864411C6-5BFD-4C40-9B8E-245465000A69}" type="presParOf" srcId="{137F2658-1221-4C99-93FE-D0C9F0432056}" destId="{777C3FE3-15B6-4A40-B348-8E114689F02B}" srcOrd="4" destOrd="0" presId="urn:microsoft.com/office/officeart/2005/8/layout/pyramid2"/>
    <dgm:cxn modelId="{DC0D1550-6767-4AAD-81E5-18C578F76AF6}" type="presParOf" srcId="{137F2658-1221-4C99-93FE-D0C9F0432056}" destId="{EFFFAB5A-C78C-40B7-B971-61ED2C68AF69}" srcOrd="5" destOrd="0" presId="urn:microsoft.com/office/officeart/2005/8/layout/pyramid2"/>
    <dgm:cxn modelId="{BBD4E847-069A-4815-8266-D635AD5D35CD}" type="presParOf" srcId="{137F2658-1221-4C99-93FE-D0C9F0432056}" destId="{6B1F9545-687B-4621-83C7-58D2C623D883}" srcOrd="6" destOrd="0" presId="urn:microsoft.com/office/officeart/2005/8/layout/pyramid2"/>
    <dgm:cxn modelId="{08D8C073-A243-4E9F-B3A4-525090F097A4}" type="presParOf" srcId="{137F2658-1221-4C99-93FE-D0C9F0432056}" destId="{C27D7A10-3069-47B4-B985-0EF6B9CB4820}" srcOrd="7" destOrd="0" presId="urn:microsoft.com/office/officeart/2005/8/layout/pyramid2"/>
    <dgm:cxn modelId="{391E864E-4E4B-4496-A365-077A267C32D4}" type="presParOf" srcId="{137F2658-1221-4C99-93FE-D0C9F0432056}" destId="{6730DFD4-8AFF-44D6-AD31-212984E15904}" srcOrd="8" destOrd="0" presId="urn:microsoft.com/office/officeart/2005/8/layout/pyramid2"/>
    <dgm:cxn modelId="{30138E06-C676-469D-80DD-1AF3EBD6DC41}" type="presParOf" srcId="{137F2658-1221-4C99-93FE-D0C9F0432056}" destId="{F5B2AEE5-CB99-4576-ABFB-712F864FCB7D}" srcOrd="9" destOrd="0" presId="urn:microsoft.com/office/officeart/2005/8/layout/pyramid2"/>
    <dgm:cxn modelId="{1D5ED495-F44E-4A52-9572-6321DF510434}" type="presParOf" srcId="{137F2658-1221-4C99-93FE-D0C9F0432056}" destId="{9AAFEEAD-0599-42A0-9263-1D89E0CFB1B8}" srcOrd="10" destOrd="0" presId="urn:microsoft.com/office/officeart/2005/8/layout/pyramid2"/>
    <dgm:cxn modelId="{2DD4F2E3-473D-4B5D-B9CA-41C034D6C5A7}" type="presParOf" srcId="{137F2658-1221-4C99-93FE-D0C9F0432056}" destId="{ABF450B1-2695-4F93-AB88-F80016842E75}" srcOrd="11" destOrd="0" presId="urn:microsoft.com/office/officeart/2005/8/layout/pyramid2"/>
    <dgm:cxn modelId="{38586613-F85B-48C4-95B6-19719E5DBE85}" type="presParOf" srcId="{137F2658-1221-4C99-93FE-D0C9F0432056}" destId="{00B6B325-0746-4CC4-BECC-F3E4269979C6}" srcOrd="12" destOrd="0" presId="urn:microsoft.com/office/officeart/2005/8/layout/pyramid2"/>
    <dgm:cxn modelId="{981DE6B2-7204-4286-9F78-1DEB957CA0CE}" type="presParOf" srcId="{137F2658-1221-4C99-93FE-D0C9F0432056}" destId="{81F1FB0E-F486-4AD1-ABED-15524407EEA3}" srcOrd="13" destOrd="0" presId="urn:microsoft.com/office/officeart/2005/8/layout/pyramid2"/>
    <dgm:cxn modelId="{1C4C2199-FFF7-4571-9984-D55E81DA6D0D}" type="presParOf" srcId="{137F2658-1221-4C99-93FE-D0C9F0432056}" destId="{7D61B131-02D8-4738-9524-221A0D9C5785}" srcOrd="14" destOrd="0" presId="urn:microsoft.com/office/officeart/2005/8/layout/pyramid2"/>
    <dgm:cxn modelId="{3DEC35C0-4C26-46B3-A069-95283A138061}" type="presParOf" srcId="{137F2658-1221-4C99-93FE-D0C9F0432056}" destId="{0BDE8E7A-C62C-4087-B32B-A265920CA54C}" srcOrd="15" destOrd="0" presId="urn:microsoft.com/office/officeart/2005/8/layout/pyramid2"/>
    <dgm:cxn modelId="{65A1F271-052C-40B7-AC8E-7F45A23C03F1}" type="presParOf" srcId="{137F2658-1221-4C99-93FE-D0C9F0432056}" destId="{A17FC4B2-C8BF-4C9E-A0DB-162BC7101C8E}" srcOrd="16" destOrd="0" presId="urn:microsoft.com/office/officeart/2005/8/layout/pyramid2"/>
    <dgm:cxn modelId="{480E8A00-63CE-4331-9710-9A5218B54B64}" type="presParOf" srcId="{137F2658-1221-4C99-93FE-D0C9F0432056}" destId="{E5157ED5-120F-4F64-ADD2-7BA0CCCE0852}" srcOrd="17"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C19C6-CDB3-452B-9437-FA43715FE240}">
      <dsp:nvSpPr>
        <dsp:cNvPr id="0" name=""/>
        <dsp:cNvSpPr/>
      </dsp:nvSpPr>
      <dsp:spPr>
        <a:xfrm>
          <a:off x="471773" y="0"/>
          <a:ext cx="5181600" cy="51816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99E6D1-2207-41A7-8980-F51D50BD3B3C}">
      <dsp:nvSpPr>
        <dsp:cNvPr id="0" name=""/>
        <dsp:cNvSpPr/>
      </dsp:nvSpPr>
      <dsp:spPr>
        <a:xfrm>
          <a:off x="2346459" y="600172"/>
          <a:ext cx="1517335"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Charter	</a:t>
          </a:r>
          <a:endParaRPr lang="en-US" sz="1800" kern="1200" dirty="0"/>
        </a:p>
      </dsp:txBody>
      <dsp:txXfrm>
        <a:off x="2366443" y="620156"/>
        <a:ext cx="1477367" cy="369398"/>
      </dsp:txXfrm>
    </dsp:sp>
    <dsp:sp modelId="{22A267DF-AAA5-4F00-9A18-CC5F58B12864}">
      <dsp:nvSpPr>
        <dsp:cNvPr id="0" name=""/>
        <dsp:cNvSpPr/>
      </dsp:nvSpPr>
      <dsp:spPr>
        <a:xfrm>
          <a:off x="1777984" y="1375734"/>
          <a:ext cx="2814940"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0" kern="1200" dirty="0" smtClean="0"/>
            <a:t>SC &amp; T/FN work</a:t>
          </a:r>
          <a:endParaRPr lang="en-US" sz="1700" b="0" kern="1200" dirty="0"/>
        </a:p>
      </dsp:txBody>
      <dsp:txXfrm>
        <a:off x="1797968" y="1395718"/>
        <a:ext cx="2774972" cy="369398"/>
      </dsp:txXfrm>
    </dsp:sp>
    <dsp:sp modelId="{777C3FE3-15B6-4A40-B348-8E114689F02B}">
      <dsp:nvSpPr>
        <dsp:cNvPr id="0" name=""/>
        <dsp:cNvSpPr/>
      </dsp:nvSpPr>
      <dsp:spPr>
        <a:xfrm>
          <a:off x="0" y="2151291"/>
          <a:ext cx="7681724"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5-YEAR STRATEGIC PLAN</a:t>
          </a:r>
          <a:endParaRPr lang="en-US" sz="1800" b="1" kern="1200" dirty="0">
            <a:solidFill>
              <a:srgbClr val="FF0000"/>
            </a:solidFill>
          </a:endParaRPr>
        </a:p>
      </dsp:txBody>
      <dsp:txXfrm>
        <a:off x="19984" y="2171275"/>
        <a:ext cx="7641756" cy="369398"/>
      </dsp:txXfrm>
    </dsp:sp>
    <dsp:sp modelId="{6B1F9545-687B-4621-83C7-58D2C623D883}">
      <dsp:nvSpPr>
        <dsp:cNvPr id="0" name=""/>
        <dsp:cNvSpPr/>
      </dsp:nvSpPr>
      <dsp:spPr>
        <a:xfrm>
          <a:off x="0" y="2849295"/>
          <a:ext cx="2389691"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S/TEK Strategy</a:t>
          </a:r>
          <a:endParaRPr lang="en-US" sz="1700" kern="1200" dirty="0"/>
        </a:p>
      </dsp:txBody>
      <dsp:txXfrm>
        <a:off x="19984" y="2869279"/>
        <a:ext cx="2349723" cy="369398"/>
      </dsp:txXfrm>
    </dsp:sp>
    <dsp:sp modelId="{6730DFD4-8AFF-44D6-AD31-212984E15904}">
      <dsp:nvSpPr>
        <dsp:cNvPr id="0" name=""/>
        <dsp:cNvSpPr/>
      </dsp:nvSpPr>
      <dsp:spPr>
        <a:xfrm>
          <a:off x="2039715" y="2849295"/>
          <a:ext cx="2040762"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COR Strategy</a:t>
          </a:r>
          <a:endParaRPr lang="en-US" sz="1700" kern="1200" dirty="0"/>
        </a:p>
      </dsp:txBody>
      <dsp:txXfrm>
        <a:off x="2059699" y="2869279"/>
        <a:ext cx="2000794" cy="369398"/>
      </dsp:txXfrm>
    </dsp:sp>
    <dsp:sp modelId="{9AAFEEAD-0599-42A0-9263-1D89E0CFB1B8}">
      <dsp:nvSpPr>
        <dsp:cNvPr id="0" name=""/>
        <dsp:cNvSpPr/>
      </dsp:nvSpPr>
      <dsp:spPr>
        <a:xfrm>
          <a:off x="3861925" y="2849295"/>
          <a:ext cx="1470418"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T/FN Strategy</a:t>
          </a:r>
          <a:endParaRPr lang="en-US" sz="1700" kern="1200" dirty="0"/>
        </a:p>
      </dsp:txBody>
      <dsp:txXfrm>
        <a:off x="3881909" y="2869279"/>
        <a:ext cx="1430450" cy="369398"/>
      </dsp:txXfrm>
    </dsp:sp>
    <dsp:sp modelId="{00B6B325-0746-4CC4-BECC-F3E4269979C6}">
      <dsp:nvSpPr>
        <dsp:cNvPr id="0" name=""/>
        <dsp:cNvSpPr/>
      </dsp:nvSpPr>
      <dsp:spPr>
        <a:xfrm>
          <a:off x="5444399" y="2849294"/>
          <a:ext cx="2146721"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NPLCC Staff Work</a:t>
          </a:r>
          <a:endParaRPr lang="en-US" sz="1700" kern="1200" dirty="0"/>
        </a:p>
      </dsp:txBody>
      <dsp:txXfrm>
        <a:off x="5464383" y="2869278"/>
        <a:ext cx="2106753" cy="369398"/>
      </dsp:txXfrm>
    </dsp:sp>
    <dsp:sp modelId="{7D61B131-02D8-4738-9524-221A0D9C5785}">
      <dsp:nvSpPr>
        <dsp:cNvPr id="0" name=""/>
        <dsp:cNvSpPr/>
      </dsp:nvSpPr>
      <dsp:spPr>
        <a:xfrm>
          <a:off x="1371597" y="3505202"/>
          <a:ext cx="3368040"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Annual Work Plans</a:t>
          </a:r>
          <a:endParaRPr lang="en-US" sz="1700" kern="1200" dirty="0"/>
        </a:p>
      </dsp:txBody>
      <dsp:txXfrm>
        <a:off x="1391581" y="3525186"/>
        <a:ext cx="3328072" cy="369398"/>
      </dsp:txXfrm>
    </dsp:sp>
    <dsp:sp modelId="{A17FC4B2-C8BF-4C9E-A0DB-162BC7101C8E}">
      <dsp:nvSpPr>
        <dsp:cNvPr id="0" name=""/>
        <dsp:cNvSpPr/>
      </dsp:nvSpPr>
      <dsp:spPr>
        <a:xfrm>
          <a:off x="1371597" y="4191000"/>
          <a:ext cx="3368040" cy="40936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Measure Performance and Adapt</a:t>
          </a:r>
          <a:endParaRPr lang="en-US" sz="1700" kern="1200" dirty="0"/>
        </a:p>
      </dsp:txBody>
      <dsp:txXfrm>
        <a:off x="1391581" y="4210984"/>
        <a:ext cx="3328072" cy="36939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170583" cy="480388"/>
          </a:xfrm>
          <a:prstGeom prst="rect">
            <a:avLst/>
          </a:prstGeom>
        </p:spPr>
        <p:txBody>
          <a:bodyPr vert="horz" lIns="94834" tIns="47417" rIns="94834" bIns="47417" rtlCol="0"/>
          <a:lstStyle>
            <a:lvl1pPr algn="l">
              <a:defRPr sz="1300"/>
            </a:lvl1pPr>
          </a:lstStyle>
          <a:p>
            <a:endParaRPr lang="en-US" dirty="0"/>
          </a:p>
        </p:txBody>
      </p:sp>
      <p:sp>
        <p:nvSpPr>
          <p:cNvPr id="3" name="Date Placeholder 2"/>
          <p:cNvSpPr>
            <a:spLocks noGrp="1"/>
          </p:cNvSpPr>
          <p:nvPr>
            <p:ph type="dt" sz="quarter" idx="1"/>
          </p:nvPr>
        </p:nvSpPr>
        <p:spPr>
          <a:xfrm>
            <a:off x="4142962" y="2"/>
            <a:ext cx="3170583" cy="480388"/>
          </a:xfrm>
          <a:prstGeom prst="rect">
            <a:avLst/>
          </a:prstGeom>
        </p:spPr>
        <p:txBody>
          <a:bodyPr vert="horz" lIns="94834" tIns="47417" rIns="94834" bIns="47417" rtlCol="0"/>
          <a:lstStyle>
            <a:lvl1pPr algn="r">
              <a:defRPr sz="1300"/>
            </a:lvl1pPr>
          </a:lstStyle>
          <a:p>
            <a:fld id="{612BA783-2769-4BF4-8E96-7EFF5685D8A1}" type="datetimeFigureOut">
              <a:rPr lang="en-US" smtClean="0"/>
              <a:pPr/>
              <a:t>10/6/2016</a:t>
            </a:fld>
            <a:endParaRPr lang="en-US" dirty="0"/>
          </a:p>
        </p:txBody>
      </p:sp>
      <p:sp>
        <p:nvSpPr>
          <p:cNvPr id="4" name="Footer Placeholder 3"/>
          <p:cNvSpPr>
            <a:spLocks noGrp="1"/>
          </p:cNvSpPr>
          <p:nvPr>
            <p:ph type="ftr" sz="quarter" idx="2"/>
          </p:nvPr>
        </p:nvSpPr>
        <p:spPr>
          <a:xfrm>
            <a:off x="2" y="9119173"/>
            <a:ext cx="3170583" cy="480388"/>
          </a:xfrm>
          <a:prstGeom prst="rect">
            <a:avLst/>
          </a:prstGeom>
        </p:spPr>
        <p:txBody>
          <a:bodyPr vert="horz" lIns="94834" tIns="47417" rIns="94834" bIns="47417"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34" tIns="47417" rIns="94834" bIns="47417" rtlCol="0" anchor="b"/>
          <a:lstStyle>
            <a:lvl1pPr algn="r">
              <a:defRPr sz="1300"/>
            </a:lvl1pPr>
          </a:lstStyle>
          <a:p>
            <a:fld id="{35F3B541-F7F9-46F7-9946-0A1020C23DBC}" type="slidenum">
              <a:rPr lang="en-US" smtClean="0"/>
              <a:pPr/>
              <a:t>‹#›</a:t>
            </a:fld>
            <a:endParaRPr lang="en-US" dirty="0"/>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36" tIns="48318" rIns="96636" bIns="48318"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36" tIns="48318" rIns="96636" bIns="48318" rtlCol="0"/>
          <a:lstStyle>
            <a:lvl1pPr algn="r">
              <a:defRPr sz="1300"/>
            </a:lvl1pPr>
          </a:lstStyle>
          <a:p>
            <a:fld id="{19F2C9E6-4136-480E-8920-4B783EAF5A66}" type="datetimeFigureOut">
              <a:rPr lang="en-US" smtClean="0"/>
              <a:pPr/>
              <a:t>10/6/2016</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36" tIns="48318" rIns="96636" bIns="48318"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36" tIns="48318" rIns="96636" bIns="483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36" tIns="48318" rIns="96636" bIns="4831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36" tIns="48318" rIns="96636" bIns="48318" rtlCol="0" anchor="b"/>
          <a:lstStyle>
            <a:lvl1pPr algn="r">
              <a:defRPr sz="13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2303098"/>
          </a:xfrm>
        </p:spPr>
        <p:txBody>
          <a:bodyPr/>
          <a:lstStyle/>
          <a:p>
            <a:pPr marL="179525" indent="-179525" defTabSz="957468">
              <a:buFont typeface="Arial" panose="020B0604020202020204" pitchFamily="34" charset="0"/>
              <a:buChar char="•"/>
              <a:defRPr/>
            </a:pPr>
            <a:r>
              <a:rPr lang="en-US" dirty="0"/>
              <a:t>The NPLCC Strategic Plan provides near-term, high-level</a:t>
            </a:r>
            <a:r>
              <a:rPr lang="en-US" baseline="0" dirty="0"/>
              <a:t> guidance for the NPLCC’s work. It is the leadership template for the next five years.</a:t>
            </a:r>
          </a:p>
          <a:p>
            <a:pPr marL="179525" indent="-179525" defTabSz="957468">
              <a:buFont typeface="Arial" panose="020B0604020202020204" pitchFamily="34" charset="0"/>
              <a:buChar char="•"/>
              <a:defRPr/>
            </a:pPr>
            <a:r>
              <a:rPr lang="en-US" baseline="0" dirty="0"/>
              <a:t>It fills the gap between the Charter and the strategies and work plans committees and subcommittees prepare.</a:t>
            </a:r>
          </a:p>
          <a:p>
            <a:pPr marL="179525" indent="-179525" defTabSz="957468">
              <a:buFont typeface="Arial" panose="020B0604020202020204" pitchFamily="34" charset="0"/>
              <a:buChar char="•"/>
              <a:defRPr/>
            </a:pPr>
            <a:r>
              <a:rPr lang="en-US" baseline="0" dirty="0"/>
              <a:t>It helps the NPLCC meet the SIAS benchmarks, which are used to evaluate all LCCs and influence funding levels – the better we do on the benchmarks, the more funding becomes available to us to advance the good work we aim to do throughout the region.</a:t>
            </a:r>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baseline="0" dirty="0"/>
              <a:t>While the Charter articulates NPLCC goals, the strategic plan connects those goals to objectives that are specific, measurable, achievable, realistic and time-bound, or SMART. It is focused on the near-term, the next five years.</a:t>
            </a:r>
          </a:p>
          <a:p>
            <a:pPr marL="179525" indent="-179525">
              <a:buFont typeface="Arial" panose="020B0604020202020204" pitchFamily="34" charset="0"/>
              <a:buChar char="•"/>
            </a:pPr>
            <a:r>
              <a:rPr lang="en-US" baseline="0" dirty="0"/>
              <a:t>Another feature of the strategic plan is that it demonstrates alignment between the LCC Network vision, mission and goals, and NPLCC work to-date.</a:t>
            </a:r>
            <a:endParaRPr lang="en-US" dirty="0"/>
          </a:p>
          <a:p>
            <a:pPr marL="179525" indent="-179525">
              <a:buFont typeface="Arial" panose="020B0604020202020204" pitchFamily="34" charset="0"/>
              <a:buChar char="•"/>
            </a:pPr>
            <a:r>
              <a:rPr lang="en-US" dirty="0"/>
              <a:t>The role and function of NPLCC staff is</a:t>
            </a:r>
            <a:r>
              <a:rPr lang="en-US" baseline="0" dirty="0"/>
              <a:t> not currently articulated in any foundational NPLCC documents. This strategic plan captures that work and further, links NPLCC staff roles and responsibilities to SMART objectives that can be tracked, evaluated and reported on.</a:t>
            </a:r>
          </a:p>
          <a:p>
            <a:pPr marL="179525" indent="-179525">
              <a:buFont typeface="Arial" panose="020B0604020202020204" pitchFamily="34" charset="0"/>
              <a:buChar char="•"/>
            </a:pPr>
            <a:r>
              <a:rPr lang="en-US" baseline="0" dirty="0"/>
              <a:t>Finally, the strategic plan will position the NPLCC to accurately report on its progress toward the SIAS benchmarks to the Government Accountability Office, Office of Management and Budget, and others who determine NPLCC funding and viability.</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the different foundational</a:t>
            </a:r>
            <a:r>
              <a:rPr lang="en-US" baseline="0" dirty="0"/>
              <a:t> NPLCC documents fit together, we see:</a:t>
            </a:r>
            <a:endParaRPr lang="en-US" dirty="0"/>
          </a:p>
          <a:p>
            <a:pPr marL="179525" indent="-179525">
              <a:buFont typeface="Arial" panose="020B0604020202020204" pitchFamily="34" charset="0"/>
              <a:buChar char="•"/>
            </a:pPr>
            <a:r>
              <a:rPr lang="en-US" dirty="0"/>
              <a:t>The Charter defines the NPLCC mission, goals</a:t>
            </a:r>
            <a:r>
              <a:rPr lang="en-US" baseline="0" dirty="0"/>
              <a:t> and defining principles; clarifies the governance of the NPLCC; and outlines its operating procedures</a:t>
            </a:r>
          </a:p>
          <a:p>
            <a:pPr marL="179525" indent="-179525">
              <a:buFont typeface="Arial" panose="020B0604020202020204" pitchFamily="34" charset="0"/>
              <a:buChar char="•"/>
            </a:pPr>
            <a:r>
              <a:rPr lang="en-US" baseline="0" dirty="0"/>
              <a:t>The Strategic Plan lays out the near-term plan to work toward those goals, describing at a high level how and where the NPLCC will focus its activities. Where needed, it provides additional implementation guidance. </a:t>
            </a:r>
          </a:p>
          <a:p>
            <a:pPr marL="179525" indent="-179525">
              <a:buFont typeface="Arial" panose="020B0604020202020204" pitchFamily="34" charset="0"/>
              <a:buChar char="•"/>
            </a:pPr>
            <a:r>
              <a:rPr lang="en-US" baseline="0" dirty="0"/>
              <a:t>Each committee and subcommittee, as well as NPLCC staff, uses the Charter and Strategic Plan to guide their strategies and work plans. It is at this level that we see the most specific and targeted goals and objectives, each focused on the roles and responsibilities of the particular committee, subcommittee or NPLCC staff. </a:t>
            </a:r>
          </a:p>
          <a:p>
            <a:pPr marL="179525" indent="-179525">
              <a:buFont typeface="Arial" panose="020B0604020202020204" pitchFamily="34" charset="0"/>
              <a:buChar char="•"/>
            </a:pPr>
            <a:r>
              <a:rPr lang="en-US" baseline="0" dirty="0"/>
              <a:t>Additionally, the Steering Committee, advised by the T/FN Committee, provides guidance to subcommittees and NPLCC staff.</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139580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develop the Strategic</a:t>
            </a:r>
            <a:r>
              <a:rPr lang="en-US" baseline="0" dirty="0"/>
              <a:t> Plan, we used existing key documents to reflect the ongoing work and wisdom of NPLCC partners and the LCC Network. </a:t>
            </a:r>
            <a:endParaRPr lang="en-US" dirty="0"/>
          </a:p>
          <a:p>
            <a:r>
              <a:rPr lang="en-US" dirty="0"/>
              <a:t>The</a:t>
            </a:r>
            <a:r>
              <a:rPr lang="en-US" baseline="0" dirty="0"/>
              <a:t> key documents used to develop the strategic plan are:</a:t>
            </a:r>
          </a:p>
          <a:p>
            <a:pPr marL="179525" indent="-179525" defTabSz="957468">
              <a:buFont typeface="Arial" panose="020B0604020202020204" pitchFamily="34" charset="0"/>
              <a:buChar char="•"/>
              <a:defRPr/>
            </a:pPr>
            <a:r>
              <a:rPr lang="en-US" sz="1300" dirty="0"/>
              <a:t>NPLCC Charter</a:t>
            </a:r>
          </a:p>
          <a:p>
            <a:pPr marL="179525" indent="-179525" defTabSz="957468">
              <a:buFont typeface="Arial" panose="020B0604020202020204" pitchFamily="34" charset="0"/>
              <a:buChar char="•"/>
              <a:defRPr/>
            </a:pPr>
            <a:r>
              <a:rPr lang="en-US" sz="1300" dirty="0"/>
              <a:t>T/FN White Paper</a:t>
            </a:r>
          </a:p>
          <a:p>
            <a:pPr marL="179525" indent="-179525" defTabSz="957468">
              <a:buFont typeface="Arial" panose="020B0604020202020204" pitchFamily="34" charset="0"/>
              <a:buChar char="•"/>
              <a:defRPr/>
            </a:pPr>
            <a:r>
              <a:rPr lang="en-US" sz="1300" dirty="0"/>
              <a:t>S/TEK strategy</a:t>
            </a:r>
          </a:p>
          <a:p>
            <a:pPr marL="179525" indent="-179525" defTabSz="957468">
              <a:buFont typeface="Arial" panose="020B0604020202020204" pitchFamily="34" charset="0"/>
              <a:buChar char="•"/>
              <a:defRPr/>
            </a:pPr>
            <a:r>
              <a:rPr lang="en-US" sz="1300" dirty="0"/>
              <a:t>COR strategy</a:t>
            </a:r>
          </a:p>
          <a:p>
            <a:pPr marL="179525" indent="-179525" defTabSz="957468">
              <a:buFont typeface="Arial" panose="020B0604020202020204" pitchFamily="34" charset="0"/>
              <a:buChar char="•"/>
              <a:defRPr/>
            </a:pPr>
            <a:r>
              <a:rPr lang="en-US" sz="1300" dirty="0"/>
              <a:t>SC guidance from previous meetings</a:t>
            </a:r>
          </a:p>
          <a:p>
            <a:pPr marL="179525" indent="-179525" defTabSz="957468">
              <a:buFont typeface="Arial" panose="020B0604020202020204" pitchFamily="34" charset="0"/>
              <a:buChar char="•"/>
              <a:defRPr/>
            </a:pPr>
            <a:r>
              <a:rPr lang="en-US" sz="1300" dirty="0"/>
              <a:t>LCC Network Strategic Plan</a:t>
            </a:r>
          </a:p>
          <a:p>
            <a:pPr marL="179525" indent="-179525" defTabSz="957468">
              <a:buFont typeface="Arial" panose="020B0604020202020204" pitchFamily="34" charset="0"/>
              <a:buChar char="•"/>
              <a:defRPr/>
            </a:pPr>
            <a:r>
              <a:rPr lang="en-US" sz="1300" dirty="0"/>
              <a:t>SIAS benchmarks</a:t>
            </a:r>
          </a:p>
          <a:p>
            <a:pPr marL="179525" indent="-179525" defTabSz="957468">
              <a:buFont typeface="Arial" panose="020B0604020202020204" pitchFamily="34" charset="0"/>
              <a:buChar char="•"/>
              <a:defRPr/>
            </a:pPr>
            <a:r>
              <a:rPr lang="en-US" sz="1300" dirty="0"/>
              <a:t>Summary of NPLCC staff roles and responsibilities to-date</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4</a:t>
            </a:fld>
            <a:endParaRPr lang="en-US" dirty="0"/>
          </a:p>
        </p:txBody>
      </p:sp>
    </p:spTree>
    <p:extLst>
      <p:ext uri="{BB962C8B-B14F-4D97-AF65-F5344CB8AC3E}">
        <p14:creationId xmlns:p14="http://schemas.microsoft.com/office/powerpoint/2010/main" val="679733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Introduction and Background includes basic information on the ecology, geography and structure of the NPLCC; the LCC Network vision, mission and goals;</a:t>
            </a:r>
            <a:r>
              <a:rPr lang="en-US" baseline="0" dirty="0"/>
              <a:t> and a crosswalk between the LCC Network goals and NPLCC goals</a:t>
            </a:r>
          </a:p>
          <a:p>
            <a:pPr marL="179525" indent="-179525">
              <a:buFont typeface="Arial" panose="020B0604020202020204" pitchFamily="34" charset="0"/>
              <a:buChar char="•"/>
            </a:pPr>
            <a:r>
              <a:rPr lang="en-US" baseline="0" dirty="0"/>
              <a:t>NPLCC Vision, Mission and Goals lists the refined vision, mission and goals approved in 2015.</a:t>
            </a:r>
          </a:p>
          <a:p>
            <a:pPr marL="179525" indent="-179525">
              <a:buFont typeface="Arial" panose="020B0604020202020204" pitchFamily="34" charset="0"/>
              <a:buChar char="•"/>
            </a:pPr>
            <a:r>
              <a:rPr lang="en-US" baseline="0" dirty="0"/>
              <a:t>The Implementation Approach explains the NPLCC implements activities through four subcommittees and subcommittees, as well as a management and operations group. The management and operations group captures much of the work NPLCC staff do to develop and sustain the NPLCC partnership, both internally and externally. The proposed title for this group is Partnership Sustainability &amp; Management Services, or PSMS.</a:t>
            </a:r>
          </a:p>
          <a:p>
            <a:pPr marL="179525" indent="-179525">
              <a:buFont typeface="Arial" panose="020B0604020202020204" pitchFamily="34" charset="0"/>
              <a:buChar char="•"/>
            </a:pPr>
            <a:r>
              <a:rPr lang="en-US" baseline="0" dirty="0"/>
              <a:t>The Objectives form the bulk of the document. For each goal, there are five to 11 objectives identified to work toward achieving that goal between 2017 and 2022. The entity responsible for each objective is also listed.</a:t>
            </a:r>
          </a:p>
          <a:p>
            <a:pPr marL="179525" indent="-179525">
              <a:buFont typeface="Arial" panose="020B0604020202020204" pitchFamily="34" charset="0"/>
              <a:buChar char="•"/>
            </a:pPr>
            <a:r>
              <a:rPr lang="en-US" baseline="0" dirty="0"/>
              <a:t>The Strategic Plan acknowledges that the committees, subcommittees and PSMS work together on NPLCC activities. There are natural “lead” and “support” roles for the different goals and objectives, and these are articulated in the plan.</a:t>
            </a:r>
          </a:p>
          <a:p>
            <a:pPr marL="179525" indent="-179525">
              <a:buFont typeface="Arial" panose="020B0604020202020204" pitchFamily="34" charset="0"/>
              <a:buChar char="•"/>
            </a:pPr>
            <a:r>
              <a:rPr lang="en-US" baseline="0" dirty="0"/>
              <a:t>To make it easier for committees, subcommittees and PSMS to track objectives, the appendix lists objectives according to who is leading implementation.</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992187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Introduction and Background includes basic information on the ecology, geography and structure of the NPLCC; the LCC Network vision, mission and goals;</a:t>
            </a:r>
            <a:r>
              <a:rPr lang="en-US" baseline="0" dirty="0"/>
              <a:t> and a crosswalk between the LCC Network goals and NPLCC goals</a:t>
            </a:r>
          </a:p>
          <a:p>
            <a:pPr marL="179525" indent="-179525">
              <a:buFont typeface="Arial" panose="020B0604020202020204" pitchFamily="34" charset="0"/>
              <a:buChar char="•"/>
            </a:pPr>
            <a:r>
              <a:rPr lang="en-US" baseline="0" dirty="0"/>
              <a:t>NPLCC Vision, Mission and Goals lists the refined vision, mission and goals approved in 2015.</a:t>
            </a:r>
          </a:p>
          <a:p>
            <a:pPr marL="179525" indent="-179525">
              <a:buFont typeface="Arial" panose="020B0604020202020204" pitchFamily="34" charset="0"/>
              <a:buChar char="•"/>
            </a:pPr>
            <a:r>
              <a:rPr lang="en-US" baseline="0" dirty="0"/>
              <a:t>The Implementation Approach explains the NPLCC implements activities through four subcommittees and subcommittees, as well as a management and operations group. The management and operations group captures much of the work NPLCC staff do to develop and sustain the NPLCC partnership, both internally and externally. The proposed title for this group is Partnership Sustainability &amp; Management Services, or PSMS.</a:t>
            </a:r>
          </a:p>
          <a:p>
            <a:pPr marL="179525" indent="-179525">
              <a:buFont typeface="Arial" panose="020B0604020202020204" pitchFamily="34" charset="0"/>
              <a:buChar char="•"/>
            </a:pPr>
            <a:r>
              <a:rPr lang="en-US" baseline="0" dirty="0"/>
              <a:t>The Objectives form the bulk of the document. For each goal, there are five to 11 objectives identified to work toward achieving that goal between 2017 and 2022. The entity responsible for each objective is also listed.</a:t>
            </a:r>
          </a:p>
          <a:p>
            <a:pPr marL="179525" indent="-179525">
              <a:buFont typeface="Arial" panose="020B0604020202020204" pitchFamily="34" charset="0"/>
              <a:buChar char="•"/>
            </a:pPr>
            <a:r>
              <a:rPr lang="en-US" baseline="0" dirty="0"/>
              <a:t>The Strategic Plan acknowledges that the committees, subcommittees and PSMS work together on NPLCC activities. There are natural “lead” and “support” roles for the different goals and objectives, and these are articulated in the plan.</a:t>
            </a:r>
          </a:p>
          <a:p>
            <a:pPr marL="179525" indent="-179525">
              <a:buFont typeface="Arial" panose="020B0604020202020204" pitchFamily="34" charset="0"/>
              <a:buChar char="•"/>
            </a:pPr>
            <a:r>
              <a:rPr lang="en-US" baseline="0" dirty="0"/>
              <a:t>To make it easier for committees, subcommittees and PSMS to track objectives, the appendix lists objectives according to who is leading implementation.</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99218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Introduction and Background includes basic information on the ecology, geography and structure of the NPLCC; the LCC Network vision, mission and goals;</a:t>
            </a:r>
            <a:r>
              <a:rPr lang="en-US" baseline="0" dirty="0"/>
              <a:t> and a crosswalk between the LCC Network goals and NPLCC goals</a:t>
            </a:r>
          </a:p>
          <a:p>
            <a:pPr marL="179525" indent="-179525">
              <a:buFont typeface="Arial" panose="020B0604020202020204" pitchFamily="34" charset="0"/>
              <a:buChar char="•"/>
            </a:pPr>
            <a:r>
              <a:rPr lang="en-US" baseline="0" dirty="0"/>
              <a:t>NPLCC Vision, Mission and Goals lists the refined vision, mission and goals approved in 2015.</a:t>
            </a:r>
          </a:p>
          <a:p>
            <a:pPr marL="179525" indent="-179525">
              <a:buFont typeface="Arial" panose="020B0604020202020204" pitchFamily="34" charset="0"/>
              <a:buChar char="•"/>
            </a:pPr>
            <a:r>
              <a:rPr lang="en-US" baseline="0" dirty="0"/>
              <a:t>The Implementation Approach explains the NPLCC implements activities through four subcommittees and subcommittees, as well as a management and operations group. The management and operations group captures much of the work NPLCC staff do to develop and sustain the NPLCC partnership, both internally and externally. The proposed title for this group is Partnership Sustainability &amp; Management Services, or PSMS.</a:t>
            </a:r>
          </a:p>
          <a:p>
            <a:pPr marL="179525" indent="-179525">
              <a:buFont typeface="Arial" panose="020B0604020202020204" pitchFamily="34" charset="0"/>
              <a:buChar char="•"/>
            </a:pPr>
            <a:r>
              <a:rPr lang="en-US" baseline="0" dirty="0"/>
              <a:t>The Objectives form the bulk of the document. For each goal, there are five to 11 objectives identified to work toward achieving that goal between 2017 and 2022. The entity responsible for each objective is also listed.</a:t>
            </a:r>
          </a:p>
          <a:p>
            <a:pPr marL="179525" indent="-179525">
              <a:buFont typeface="Arial" panose="020B0604020202020204" pitchFamily="34" charset="0"/>
              <a:buChar char="•"/>
            </a:pPr>
            <a:r>
              <a:rPr lang="en-US" baseline="0" dirty="0"/>
              <a:t>The Strategic Plan acknowledges that the committees, subcommittees and PSMS work together on NPLCC activities. There are natural “lead” and “support” roles for the different goals and objectives, and these are articulated in the plan.</a:t>
            </a:r>
          </a:p>
          <a:p>
            <a:pPr marL="179525" indent="-179525">
              <a:buFont typeface="Arial" panose="020B0604020202020204" pitchFamily="34" charset="0"/>
              <a:buChar char="•"/>
            </a:pPr>
            <a:r>
              <a:rPr lang="en-US" baseline="0" dirty="0"/>
              <a:t>To make it easier for committees, subcommittees and PSMS to track objectives, the appendix lists objectives according to who is leading implementation.</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992187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Introduction and Background includes basic information on the ecology, geography and structure of the NPLCC; the LCC Network vision, mission and goals;</a:t>
            </a:r>
            <a:r>
              <a:rPr lang="en-US" baseline="0" dirty="0"/>
              <a:t> and a crosswalk between the LCC Network goals and NPLCC goals</a:t>
            </a:r>
          </a:p>
          <a:p>
            <a:pPr marL="179525" indent="-179525">
              <a:buFont typeface="Arial" panose="020B0604020202020204" pitchFamily="34" charset="0"/>
              <a:buChar char="•"/>
            </a:pPr>
            <a:r>
              <a:rPr lang="en-US" baseline="0" dirty="0"/>
              <a:t>NPLCC Vision, Mission and Goals lists the refined vision, mission and goals approved in 2015.</a:t>
            </a:r>
          </a:p>
          <a:p>
            <a:pPr marL="179525" indent="-179525">
              <a:buFont typeface="Arial" panose="020B0604020202020204" pitchFamily="34" charset="0"/>
              <a:buChar char="•"/>
            </a:pPr>
            <a:r>
              <a:rPr lang="en-US" baseline="0" dirty="0"/>
              <a:t>The Implementation Approach explains the NPLCC implements activities through four subcommittees and subcommittees, as well as a management and operations group. The management and operations group captures much of the work NPLCC staff do to develop and sustain the NPLCC partnership, both internally and externally. The proposed title for this group is Partnership Sustainability &amp; Management Services, or PSMS.</a:t>
            </a:r>
          </a:p>
          <a:p>
            <a:pPr marL="179525" indent="-179525">
              <a:buFont typeface="Arial" panose="020B0604020202020204" pitchFamily="34" charset="0"/>
              <a:buChar char="•"/>
            </a:pPr>
            <a:r>
              <a:rPr lang="en-US" baseline="0" dirty="0"/>
              <a:t>The Objectives form the bulk of the document. For each goal, there are five to 11 objectives identified to work toward achieving that goal between 2017 and 2022. The entity responsible for each objective is also listed.</a:t>
            </a:r>
          </a:p>
          <a:p>
            <a:pPr marL="179525" indent="-179525">
              <a:buFont typeface="Arial" panose="020B0604020202020204" pitchFamily="34" charset="0"/>
              <a:buChar char="•"/>
            </a:pPr>
            <a:r>
              <a:rPr lang="en-US" baseline="0" dirty="0"/>
              <a:t>The Strategic Plan acknowledges that the committees, subcommittees and PSMS work together on NPLCC activities. There are natural “lead” and “support” roles for the different goals and objectives, and these are articulated in the plan.</a:t>
            </a:r>
          </a:p>
          <a:p>
            <a:pPr marL="179525" indent="-179525">
              <a:buFont typeface="Arial" panose="020B0604020202020204" pitchFamily="34" charset="0"/>
              <a:buChar char="•"/>
            </a:pPr>
            <a:r>
              <a:rPr lang="en-US" baseline="0" dirty="0"/>
              <a:t>To make it easier for committees, subcommittees and PSMS to track objectives, the appendix lists objectives according to who is leading implementation.</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992187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Introduction and Background includes basic information on the ecology, geography and structure of the NPLCC; the LCC Network vision, mission and goals;</a:t>
            </a:r>
            <a:r>
              <a:rPr lang="en-US" baseline="0" dirty="0"/>
              <a:t> and a crosswalk between the LCC Network goals and NPLCC goals</a:t>
            </a:r>
          </a:p>
          <a:p>
            <a:pPr marL="179525" indent="-179525">
              <a:buFont typeface="Arial" panose="020B0604020202020204" pitchFamily="34" charset="0"/>
              <a:buChar char="•"/>
            </a:pPr>
            <a:r>
              <a:rPr lang="en-US" baseline="0" dirty="0"/>
              <a:t>NPLCC Vision, Mission and Goals lists the refined vision, mission and goals approved in 2015.</a:t>
            </a:r>
          </a:p>
          <a:p>
            <a:pPr marL="179525" indent="-179525">
              <a:buFont typeface="Arial" panose="020B0604020202020204" pitchFamily="34" charset="0"/>
              <a:buChar char="•"/>
            </a:pPr>
            <a:r>
              <a:rPr lang="en-US" baseline="0" dirty="0"/>
              <a:t>The Implementation Approach explains the NPLCC implements activities through four subcommittees and subcommittees, as well as a management and operations group. The management and operations group captures much of the work NPLCC staff do to develop and sustain the NPLCC partnership, both internally and externally. The proposed title for this group is Partnership Sustainability &amp; Management Services, or PSMS.</a:t>
            </a:r>
          </a:p>
          <a:p>
            <a:pPr marL="179525" indent="-179525">
              <a:buFont typeface="Arial" panose="020B0604020202020204" pitchFamily="34" charset="0"/>
              <a:buChar char="•"/>
            </a:pPr>
            <a:r>
              <a:rPr lang="en-US" baseline="0" dirty="0"/>
              <a:t>The Objectives form the bulk of the document. For each goal, there are five to 11 objectives identified to work toward achieving that goal between 2017 and 2022. The entity responsible for each objective is also listed.</a:t>
            </a:r>
          </a:p>
          <a:p>
            <a:pPr marL="179525" indent="-179525">
              <a:buFont typeface="Arial" panose="020B0604020202020204" pitchFamily="34" charset="0"/>
              <a:buChar char="•"/>
            </a:pPr>
            <a:r>
              <a:rPr lang="en-US" baseline="0" dirty="0"/>
              <a:t>The Strategic Plan acknowledges that the committees, subcommittees and PSMS work together on NPLCC activities. There are natural “lead” and “support” roles for the different goals and objectives, and these are articulated in the plan.</a:t>
            </a:r>
          </a:p>
          <a:p>
            <a:pPr marL="179525" indent="-179525">
              <a:buFont typeface="Arial" panose="020B0604020202020204" pitchFamily="34" charset="0"/>
              <a:buChar char="•"/>
            </a:pPr>
            <a:r>
              <a:rPr lang="en-US" baseline="0" dirty="0"/>
              <a:t>To make it easier for committees, subcommittees and PSMS to track objectives, the appendix lists objectives according to who is leading implementation.</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992187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Introduction and Background includes basic information on the ecology, geography and structure of the NPLCC; the LCC Network vision, mission and goals;</a:t>
            </a:r>
            <a:r>
              <a:rPr lang="en-US" baseline="0" dirty="0"/>
              <a:t> and a crosswalk between the LCC Network goals and NPLCC goals</a:t>
            </a:r>
          </a:p>
          <a:p>
            <a:pPr marL="179525" indent="-179525">
              <a:buFont typeface="Arial" panose="020B0604020202020204" pitchFamily="34" charset="0"/>
              <a:buChar char="•"/>
            </a:pPr>
            <a:r>
              <a:rPr lang="en-US" baseline="0" dirty="0"/>
              <a:t>NPLCC Vision, Mission and Goals lists the refined vision, mission and goals approved in 2015.</a:t>
            </a:r>
          </a:p>
          <a:p>
            <a:pPr marL="179525" indent="-179525">
              <a:buFont typeface="Arial" panose="020B0604020202020204" pitchFamily="34" charset="0"/>
              <a:buChar char="•"/>
            </a:pPr>
            <a:r>
              <a:rPr lang="en-US" baseline="0" dirty="0"/>
              <a:t>The Implementation Approach explains the NPLCC implements activities through four subcommittees and subcommittees, as well as a management and operations group. The management and operations group captures much of the work NPLCC staff do to develop and sustain the NPLCC partnership, both internally and externally. The proposed title for this group is Partnership Sustainability &amp; Management Services, or PSMS.</a:t>
            </a:r>
          </a:p>
          <a:p>
            <a:pPr marL="179525" indent="-179525">
              <a:buFont typeface="Arial" panose="020B0604020202020204" pitchFamily="34" charset="0"/>
              <a:buChar char="•"/>
            </a:pPr>
            <a:r>
              <a:rPr lang="en-US" baseline="0" dirty="0"/>
              <a:t>The Objectives form the bulk of the document. For each goal, there are five to 11 objectives identified to work toward achieving that goal between 2017 and 2022. The entity responsible for each objective is also listed.</a:t>
            </a:r>
          </a:p>
          <a:p>
            <a:pPr marL="179525" indent="-179525">
              <a:buFont typeface="Arial" panose="020B0604020202020204" pitchFamily="34" charset="0"/>
              <a:buChar char="•"/>
            </a:pPr>
            <a:r>
              <a:rPr lang="en-US" baseline="0" dirty="0"/>
              <a:t>The Strategic Plan acknowledges that the committees, subcommittees and PSMS work together on NPLCC activities. There are natural “lead” and “support” roles for the different goals and objectives, and these are articulated in the plan.</a:t>
            </a:r>
          </a:p>
          <a:p>
            <a:pPr marL="179525" indent="-179525">
              <a:buFont typeface="Arial" panose="020B0604020202020204" pitchFamily="34" charset="0"/>
              <a:buChar char="•"/>
            </a:pPr>
            <a:r>
              <a:rPr lang="en-US" baseline="0" dirty="0"/>
              <a:t>To make it easier for committees, subcommittees and PSMS to track objectives, the appendix lists objectives according to who is leading implementation.</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10</a:t>
            </a:fld>
            <a:endParaRPr lang="en-US" dirty="0"/>
          </a:p>
        </p:txBody>
      </p:sp>
    </p:spTree>
    <p:extLst>
      <p:ext uri="{BB962C8B-B14F-4D97-AF65-F5344CB8AC3E}">
        <p14:creationId xmlns:p14="http://schemas.microsoft.com/office/powerpoint/2010/main" val="992187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 preparing the strategic plan, natural</a:t>
            </a:r>
            <a:r>
              <a:rPr lang="en-US" baseline="0" dirty="0"/>
              <a:t> “leads” for different goals emerged and are summarized here. </a:t>
            </a:r>
          </a:p>
          <a:p>
            <a:pPr marL="179525" indent="-179525">
              <a:buFont typeface="Arial" panose="020B0604020202020204" pitchFamily="34" charset="0"/>
              <a:buChar char="•"/>
            </a:pPr>
            <a:r>
              <a:rPr lang="en-US" baseline="0" dirty="0"/>
              <a:t>While all of the committees work together and support each other, this differentiation of roles acknowledges that there do tend to be leads on certain work – such as S/TEK on use of and access to information or COR on outreach. </a:t>
            </a:r>
          </a:p>
          <a:p>
            <a:pPr marL="179525" indent="-179525">
              <a:buFont typeface="Arial" panose="020B0604020202020204" pitchFamily="34" charset="0"/>
              <a:buChar char="•"/>
            </a:pPr>
            <a:r>
              <a:rPr lang="en-US" baseline="0" dirty="0"/>
              <a:t>There are also natural alliances between goals. For example, there is a support role for COR in informing management decisions through distribution of information. </a:t>
            </a:r>
          </a:p>
          <a:p>
            <a:pPr marL="179525" indent="-179525">
              <a:buFont typeface="Arial" panose="020B0604020202020204" pitchFamily="34" charset="0"/>
              <a:buChar char="•"/>
            </a:pPr>
            <a:r>
              <a:rPr lang="en-US" baseline="0" dirty="0"/>
              <a:t>Of course, the SC and T/FN provide strategic direction for all NPLCC activities.</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11</a:t>
            </a:fld>
            <a:endParaRPr lang="en-US" dirty="0"/>
          </a:p>
        </p:txBody>
      </p:sp>
    </p:spTree>
    <p:extLst>
      <p:ext uri="{BB962C8B-B14F-4D97-AF65-F5344CB8AC3E}">
        <p14:creationId xmlns:p14="http://schemas.microsoft.com/office/powerpoint/2010/main" val="1805959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 preparing the strategic plan, natural</a:t>
            </a:r>
            <a:r>
              <a:rPr lang="en-US" baseline="0" dirty="0"/>
              <a:t> “leads” for different goals emerged and are summarized here. </a:t>
            </a:r>
          </a:p>
          <a:p>
            <a:pPr marL="179525" indent="-179525">
              <a:buFont typeface="Arial" panose="020B0604020202020204" pitchFamily="34" charset="0"/>
              <a:buChar char="•"/>
            </a:pPr>
            <a:r>
              <a:rPr lang="en-US" baseline="0" dirty="0"/>
              <a:t>While all of the committees work together and support each other, this differentiation of roles acknowledges that there do tend to be leads on certain work – such as S/TEK on use of and access to information or COR on outreach. </a:t>
            </a:r>
          </a:p>
          <a:p>
            <a:pPr marL="179525" indent="-179525">
              <a:buFont typeface="Arial" panose="020B0604020202020204" pitchFamily="34" charset="0"/>
              <a:buChar char="•"/>
            </a:pPr>
            <a:r>
              <a:rPr lang="en-US" baseline="0" dirty="0"/>
              <a:t>There are also natural alliances between goals. For example, there is a support role for COR in informing management decisions through distribution of information. </a:t>
            </a:r>
          </a:p>
          <a:p>
            <a:pPr marL="179525" indent="-179525">
              <a:buFont typeface="Arial" panose="020B0604020202020204" pitchFamily="34" charset="0"/>
              <a:buChar char="•"/>
            </a:pPr>
            <a:r>
              <a:rPr lang="en-US" baseline="0" dirty="0"/>
              <a:t>Of course, the SC and T/FN provide strategic direction for all NPLCC activities.</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12</a:t>
            </a:fld>
            <a:endParaRPr lang="en-US" dirty="0"/>
          </a:p>
        </p:txBody>
      </p:sp>
    </p:spTree>
    <p:extLst>
      <p:ext uri="{BB962C8B-B14F-4D97-AF65-F5344CB8AC3E}">
        <p14:creationId xmlns:p14="http://schemas.microsoft.com/office/powerpoint/2010/main" val="1805959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r>
              <a:rPr lang="en-US" dirty="0"/>
              <a:t>In preparing the strategic plan, natural</a:t>
            </a:r>
            <a:r>
              <a:rPr lang="en-US" baseline="0" dirty="0"/>
              <a:t> “leads” for different goals emerged and are summarized here. </a:t>
            </a:r>
          </a:p>
          <a:p>
            <a:pPr marL="179525" indent="-179525">
              <a:buFont typeface="Arial" panose="020B0604020202020204" pitchFamily="34" charset="0"/>
              <a:buChar char="•"/>
            </a:pPr>
            <a:r>
              <a:rPr lang="en-US" baseline="0" dirty="0"/>
              <a:t>While all of the committees work together and support each other, this differentiation of roles acknowledges that there do tend to be leads on certain work – such as S/TEK on use of and access to information or COR on outreach. </a:t>
            </a:r>
          </a:p>
          <a:p>
            <a:pPr marL="179525" indent="-179525">
              <a:buFont typeface="Arial" panose="020B0604020202020204" pitchFamily="34" charset="0"/>
              <a:buChar char="•"/>
            </a:pPr>
            <a:r>
              <a:rPr lang="en-US" baseline="0" dirty="0"/>
              <a:t>There are also natural alliances between goals. For example, there is a support role for COR in informing management decisions through distribution of information. </a:t>
            </a:r>
          </a:p>
          <a:p>
            <a:pPr marL="179525" indent="-179525">
              <a:buFont typeface="Arial" panose="020B0604020202020204" pitchFamily="34" charset="0"/>
              <a:buChar char="•"/>
            </a:pPr>
            <a:r>
              <a:rPr lang="en-US" baseline="0" dirty="0"/>
              <a:t>Of course, the SC and T/FN provide strategic direction for all NPLCC activities.</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13</a:t>
            </a:fld>
            <a:endParaRPr lang="en-US" dirty="0"/>
          </a:p>
        </p:txBody>
      </p:sp>
    </p:spTree>
    <p:extLst>
      <p:ext uri="{BB962C8B-B14F-4D97-AF65-F5344CB8AC3E}">
        <p14:creationId xmlns:p14="http://schemas.microsoft.com/office/powerpoint/2010/main" val="1805959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14</a:t>
            </a:fld>
            <a:endParaRPr lang="en-US" dirty="0"/>
          </a:p>
        </p:txBody>
      </p:sp>
    </p:spTree>
    <p:extLst>
      <p:ext uri="{BB962C8B-B14F-4D97-AF65-F5344CB8AC3E}">
        <p14:creationId xmlns:p14="http://schemas.microsoft.com/office/powerpoint/2010/main" val="1805959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15</a:t>
            </a:fld>
            <a:endParaRPr lang="en-US" dirty="0"/>
          </a:p>
        </p:txBody>
      </p:sp>
    </p:spTree>
    <p:extLst>
      <p:ext uri="{BB962C8B-B14F-4D97-AF65-F5344CB8AC3E}">
        <p14:creationId xmlns:p14="http://schemas.microsoft.com/office/powerpoint/2010/main" val="1805959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525" indent="-1795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16</a:t>
            </a:fld>
            <a:endParaRPr lang="en-US" dirty="0"/>
          </a:p>
        </p:txBody>
      </p:sp>
    </p:spTree>
    <p:extLst>
      <p:ext uri="{BB962C8B-B14F-4D97-AF65-F5344CB8AC3E}">
        <p14:creationId xmlns:p14="http://schemas.microsoft.com/office/powerpoint/2010/main" val="1805959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042093-98A6-4FF5-89D7-49E2AEEAD5D3}" type="datetimeFigureOut">
              <a:rPr lang="en-US" smtClean="0"/>
              <a:pPr/>
              <a:t>10/6/2016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10/6/2016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e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8.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3783" y="4358690"/>
            <a:ext cx="3095806" cy="2058711"/>
          </a:xfrm>
          <a:prstGeom prst="rect">
            <a:avLst/>
          </a:prstGeom>
          <a:ln w="3175">
            <a:solidFill>
              <a:schemeClr val="tx1"/>
            </a:solidFill>
          </a:ln>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6293" y="3568462"/>
            <a:ext cx="2646048" cy="1395790"/>
          </a:xfrm>
          <a:prstGeom prst="rect">
            <a:avLst/>
          </a:prstGeom>
          <a:ln w="3175">
            <a:solidFill>
              <a:schemeClr val="tx1"/>
            </a:solidFill>
          </a:ln>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1114241"/>
            <a:ext cx="2515471" cy="1886603"/>
          </a:xfrm>
          <a:prstGeom prst="rect">
            <a:avLst/>
          </a:prstGeom>
          <a:ln w="3175">
            <a:solidFill>
              <a:schemeClr val="tx1"/>
            </a:solidFill>
          </a:ln>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5400" y="1955625"/>
            <a:ext cx="2478125" cy="1697586"/>
          </a:xfrm>
          <a:prstGeom prst="rect">
            <a:avLst/>
          </a:prstGeom>
          <a:ln w="3175">
            <a:solidFill>
              <a:schemeClr val="tx1"/>
            </a:solidFill>
          </a:ln>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5686" y="5230073"/>
            <a:ext cx="2356654" cy="1569569"/>
          </a:xfrm>
          <a:prstGeom prst="rect">
            <a:avLst/>
          </a:prstGeom>
          <a:ln w="3175">
            <a:solidFill>
              <a:schemeClr val="tx1"/>
            </a:solidFill>
          </a:ln>
        </p:spPr>
      </p:pic>
      <p:sp>
        <p:nvSpPr>
          <p:cNvPr id="13" name="TextBox 12"/>
          <p:cNvSpPr txBox="1"/>
          <p:nvPr/>
        </p:nvSpPr>
        <p:spPr>
          <a:xfrm>
            <a:off x="116006" y="1250147"/>
            <a:ext cx="4989394" cy="2923877"/>
          </a:xfrm>
          <a:prstGeom prst="rect">
            <a:avLst/>
          </a:prstGeom>
          <a:noFill/>
        </p:spPr>
        <p:txBody>
          <a:bodyPr wrap="square" rtlCol="0">
            <a:spAutoFit/>
          </a:bodyPr>
          <a:lstStyle/>
          <a:p>
            <a:pPr algn="ctr"/>
            <a:r>
              <a:rPr lang="en-US" sz="3200" b="1" dirty="0">
                <a:solidFill>
                  <a:srgbClr val="990000"/>
                </a:solidFill>
              </a:rPr>
              <a:t>North Pacific Landscape Conservation Cooperative</a:t>
            </a:r>
          </a:p>
          <a:p>
            <a:pPr algn="ctr"/>
            <a:endParaRPr lang="en-US" sz="1200" b="1" dirty="0">
              <a:solidFill>
                <a:srgbClr val="990000"/>
              </a:solidFill>
            </a:endParaRPr>
          </a:p>
          <a:p>
            <a:pPr algn="ctr"/>
            <a:endParaRPr lang="en-US" sz="1200" b="1" dirty="0">
              <a:solidFill>
                <a:srgbClr val="990000"/>
              </a:solidFill>
            </a:endParaRPr>
          </a:p>
          <a:p>
            <a:pPr algn="ctr"/>
            <a:endParaRPr lang="en-US" sz="1200" b="1" dirty="0">
              <a:solidFill>
                <a:srgbClr val="990000"/>
              </a:solidFill>
            </a:endParaRPr>
          </a:p>
          <a:p>
            <a:pPr marL="457200" indent="-457200" algn="ctr">
              <a:buFont typeface="Wingdings" panose="05000000000000000000" pitchFamily="2" charset="2"/>
              <a:buChar char="ü"/>
            </a:pPr>
            <a:r>
              <a:rPr lang="en-US" sz="2800" b="1" dirty="0">
                <a:solidFill>
                  <a:srgbClr val="990000"/>
                </a:solidFill>
              </a:rPr>
              <a:t>Strategic Plan </a:t>
            </a:r>
            <a:r>
              <a:rPr lang="en-US" sz="2800" b="1" dirty="0" smtClean="0">
                <a:solidFill>
                  <a:srgbClr val="990000"/>
                </a:solidFill>
              </a:rPr>
              <a:t>Overview</a:t>
            </a:r>
          </a:p>
          <a:p>
            <a:pPr marL="457200" indent="-457200" algn="ctr">
              <a:buFont typeface="Wingdings" panose="05000000000000000000" pitchFamily="2" charset="2"/>
              <a:buChar char="ü"/>
            </a:pPr>
            <a:r>
              <a:rPr lang="en-US" sz="2800" b="1" dirty="0" smtClean="0">
                <a:solidFill>
                  <a:srgbClr val="990000"/>
                </a:solidFill>
              </a:rPr>
              <a:t>Charter Amendments</a:t>
            </a:r>
          </a:p>
          <a:p>
            <a:pPr marL="457200" indent="-457200" algn="ctr">
              <a:buFont typeface="Wingdings" panose="05000000000000000000" pitchFamily="2" charset="2"/>
              <a:buChar char="ü"/>
            </a:pPr>
            <a:r>
              <a:rPr lang="en-US" sz="2800" b="1" dirty="0" smtClean="0">
                <a:solidFill>
                  <a:srgbClr val="990000"/>
                </a:solidFill>
              </a:rPr>
              <a:t>Meeting Planning</a:t>
            </a:r>
            <a:endParaRPr lang="en-US" sz="2800" b="1" dirty="0">
              <a:solidFill>
                <a:srgbClr val="990000"/>
              </a:solidFill>
            </a:endParaRPr>
          </a:p>
        </p:txBody>
      </p:sp>
      <p:sp>
        <p:nvSpPr>
          <p:cNvPr id="17" name="TextBox 16"/>
          <p:cNvSpPr txBox="1"/>
          <p:nvPr/>
        </p:nvSpPr>
        <p:spPr>
          <a:xfrm>
            <a:off x="300704" y="4964252"/>
            <a:ext cx="3733800" cy="1200329"/>
          </a:xfrm>
          <a:prstGeom prst="rect">
            <a:avLst/>
          </a:prstGeom>
          <a:noFill/>
        </p:spPr>
        <p:txBody>
          <a:bodyPr wrap="square" rtlCol="0">
            <a:spAutoFit/>
          </a:bodyPr>
          <a:lstStyle/>
          <a:p>
            <a:r>
              <a:rPr lang="en-US" b="1" dirty="0"/>
              <a:t>John Mankowski </a:t>
            </a:r>
            <a:r>
              <a:rPr lang="en-US" dirty="0"/>
              <a:t>– </a:t>
            </a:r>
            <a:r>
              <a:rPr lang="en-US" dirty="0" smtClean="0"/>
              <a:t>Coordinator</a:t>
            </a:r>
          </a:p>
          <a:p>
            <a:endParaRPr lang="en-US" dirty="0" smtClean="0"/>
          </a:p>
          <a:p>
            <a:r>
              <a:rPr lang="en-US" dirty="0" smtClean="0"/>
              <a:t>October 6, 2016</a:t>
            </a:r>
          </a:p>
          <a:p>
            <a:endParaRPr lang="en-US" dirty="0"/>
          </a:p>
        </p:txBody>
      </p:sp>
      <p:pic>
        <p:nvPicPr>
          <p:cNvPr id="18" name="Picture 17" descr="nplcc-logo.png"/>
          <p:cNvPicPr>
            <a:picLocks noChangeAspect="1"/>
          </p:cNvPicPr>
          <p:nvPr/>
        </p:nvPicPr>
        <p:blipFill>
          <a:blip r:embed="rId9" cstate="print"/>
          <a:stretch>
            <a:fillRect/>
          </a:stretch>
        </p:blipFill>
        <p:spPr>
          <a:xfrm>
            <a:off x="381000" y="41717"/>
            <a:ext cx="2209800" cy="1104900"/>
          </a:xfrm>
          <a:prstGeom prst="rect">
            <a:avLst/>
          </a:prstGeom>
        </p:spPr>
      </p:pic>
    </p:spTree>
    <p:extLst>
      <p:ext uri="{BB962C8B-B14F-4D97-AF65-F5344CB8AC3E}">
        <p14:creationId xmlns:p14="http://schemas.microsoft.com/office/powerpoint/2010/main" val="91461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1447800"/>
            <a:ext cx="8229600" cy="4525963"/>
          </a:xfrm>
        </p:spPr>
        <p:txBody>
          <a:bodyPr>
            <a:normAutofit fontScale="62500" lnSpcReduction="20000"/>
          </a:bodyPr>
          <a:lstStyle/>
          <a:p>
            <a:pPr>
              <a:buFont typeface="Arial" charset="0"/>
              <a:buNone/>
            </a:pPr>
            <a:r>
              <a:rPr lang="en-US" sz="3800" b="1" dirty="0" smtClean="0">
                <a:latin typeface="Nirmala UI" panose="020B0502040204020203" pitchFamily="34" charset="0"/>
                <a:cs typeface="Nirmala UI" panose="020B0502040204020203" pitchFamily="34" charset="0"/>
              </a:rPr>
              <a:t>5-Year Strategic Plan Purpose -- Your plan; your priorities</a:t>
            </a:r>
          </a:p>
          <a:p>
            <a:pPr>
              <a:buFont typeface="Arial" charset="0"/>
              <a:buNone/>
            </a:pPr>
            <a:endParaRPr lang="en-US" sz="3800" b="1" dirty="0">
              <a:latin typeface="Nirmala UI" panose="020B0502040204020203" pitchFamily="34" charset="0"/>
              <a:cs typeface="Nirmala UI" panose="020B0502040204020203" pitchFamily="34" charset="0"/>
            </a:endParaRPr>
          </a:p>
          <a:p>
            <a:pPr>
              <a:buFont typeface="Arial" charset="0"/>
              <a:buNone/>
            </a:pPr>
            <a:endParaRPr lang="en-US" sz="900" b="1" dirty="0">
              <a:cs typeface="Arial" pitchFamily="34" charset="0"/>
            </a:endParaRPr>
          </a:p>
          <a:p>
            <a:pPr>
              <a:spcBef>
                <a:spcPts val="0"/>
              </a:spcBef>
              <a:spcAft>
                <a:spcPts val="1200"/>
              </a:spcAft>
            </a:pP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Present the Vision, Mission, Goals of NPLCC -- 2017-2022 </a:t>
            </a:r>
            <a:endParaRPr lang="en-US" sz="31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Bef>
                <a:spcPts val="0"/>
              </a:spcBef>
              <a:spcAft>
                <a:spcPts val="1200"/>
              </a:spcAft>
            </a:pP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Articulate </a:t>
            </a:r>
            <a:r>
              <a:rPr lang="en-US" sz="3100" dirty="0">
                <a:solidFill>
                  <a:schemeClr val="tx1">
                    <a:lumMod val="75000"/>
                    <a:lumOff val="25000"/>
                  </a:schemeClr>
                </a:solidFill>
                <a:latin typeface="Nirmala UI Semilight" panose="020B0402040204020203" pitchFamily="34" charset="0"/>
                <a:cs typeface="Nirmala UI Semilight" panose="020B0402040204020203" pitchFamily="34" charset="0"/>
              </a:rPr>
              <a:t>SMART objectives to work toward the NPLCC vision and goals </a:t>
            </a:r>
            <a:endPar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Bef>
                <a:spcPts val="0"/>
              </a:spcBef>
              <a:spcAft>
                <a:spcPts val="1200"/>
              </a:spcAft>
            </a:pP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Identify </a:t>
            </a: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actions to accomplish objectives and metrics to measure progress </a:t>
            </a:r>
          </a:p>
          <a:p>
            <a:pPr>
              <a:spcBef>
                <a:spcPts val="0"/>
              </a:spcBef>
              <a:spcAft>
                <a:spcPts val="1200"/>
              </a:spcAft>
            </a:pP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Includes implementation approach (who does what)</a:t>
            </a:r>
            <a:endParaRPr lang="en-US" sz="31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Bef>
                <a:spcPts val="0"/>
              </a:spcBef>
              <a:spcAft>
                <a:spcPts val="1200"/>
              </a:spcAft>
            </a:pPr>
            <a:r>
              <a:rPr lang="en-US" sz="3100" dirty="0">
                <a:solidFill>
                  <a:schemeClr val="tx1">
                    <a:lumMod val="75000"/>
                    <a:lumOff val="25000"/>
                  </a:schemeClr>
                </a:solidFill>
                <a:latin typeface="Nirmala UI Semilight" panose="020B0402040204020203" pitchFamily="34" charset="0"/>
                <a:cs typeface="Nirmala UI Semilight" panose="020B0402040204020203" pitchFamily="34" charset="0"/>
              </a:rPr>
              <a:t>Document the management and operations work needed to develop and sustain the NPLCC </a:t>
            </a: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partnership</a:t>
            </a:r>
          </a:p>
          <a:p>
            <a:pPr>
              <a:spcBef>
                <a:spcPts val="0"/>
              </a:spcBef>
              <a:spcAft>
                <a:spcPts val="1200"/>
              </a:spcAft>
            </a:pPr>
            <a:r>
              <a:rPr lang="en-US" sz="31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Participate in National LCC Network; demonstrate contributions to Network </a:t>
            </a:r>
            <a:r>
              <a:rPr lang="en-US" sz="3100" dirty="0">
                <a:solidFill>
                  <a:schemeClr val="tx1">
                    <a:lumMod val="75000"/>
                    <a:lumOff val="25000"/>
                  </a:schemeClr>
                </a:solidFill>
                <a:latin typeface="Nirmala UI Semilight" panose="020B0402040204020203" pitchFamily="34" charset="0"/>
                <a:cs typeface="Nirmala UI Semilight" panose="020B0402040204020203" pitchFamily="34" charset="0"/>
              </a:rPr>
              <a:t>vision, mission and goals</a:t>
            </a:r>
          </a:p>
          <a:p>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76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Content Placeholder 2"/>
          <p:cNvGraphicFramePr>
            <a:graphicFrameLocks noGrp="1"/>
          </p:cNvGraphicFramePr>
          <p:nvPr>
            <p:ph idx="1"/>
            <p:extLst>
              <p:ext uri="{D42A27DB-BD31-4B8C-83A1-F6EECF244321}">
                <p14:modId xmlns:p14="http://schemas.microsoft.com/office/powerpoint/2010/main" val="639097922"/>
              </p:ext>
            </p:extLst>
          </p:nvPr>
        </p:nvGraphicFramePr>
        <p:xfrm>
          <a:off x="457200" y="1295400"/>
          <a:ext cx="9144000" cy="5181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35281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4800" y="1295400"/>
            <a:ext cx="8229600" cy="4724400"/>
          </a:xfrm>
        </p:spPr>
        <p:txBody>
          <a:bodyPr>
            <a:normAutofit fontScale="70000" lnSpcReduction="20000"/>
          </a:bodyPr>
          <a:lstStyle/>
          <a:p>
            <a:pPr>
              <a:buFont typeface="Arial" charset="0"/>
              <a:buNone/>
            </a:pPr>
            <a:r>
              <a:rPr lang="en-US" sz="3800" b="1" dirty="0" smtClean="0">
                <a:latin typeface="Nirmala UI" panose="020B0502040204020203" pitchFamily="34" charset="0"/>
                <a:cs typeface="Nirmala UI" panose="020B0502040204020203" pitchFamily="34" charset="0"/>
              </a:rPr>
              <a:t>Approach</a:t>
            </a:r>
          </a:p>
          <a:p>
            <a:pPr>
              <a:buFont typeface="Arial" charset="0"/>
              <a:buNone/>
            </a:pPr>
            <a:endParaRPr lang="en-US" sz="3800" b="1" dirty="0">
              <a:latin typeface="Nirmala UI" panose="020B0502040204020203" pitchFamily="34" charset="0"/>
              <a:cs typeface="Nirmala UI" panose="020B0502040204020203" pitchFamily="34" charset="0"/>
            </a:endParaRPr>
          </a:p>
          <a:p>
            <a:pPr>
              <a:lnSpc>
                <a:spcPct val="120000"/>
              </a:lnSpc>
              <a:spcBef>
                <a:spcPts val="0"/>
              </a:spcBef>
              <a:spcAft>
                <a:spcPts val="1200"/>
              </a:spcAft>
            </a:pP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Uses existing </a:t>
            </a: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key documents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and cumulative recent SC input to </a:t>
            </a: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lay out a path for achieving NPLCC goals</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a:t>
            </a:r>
          </a:p>
          <a:p>
            <a:pPr lvl="1">
              <a:lnSpc>
                <a:spcPct val="120000"/>
              </a:lnSpc>
              <a:spcBef>
                <a:spcPts val="0"/>
              </a:spcBef>
              <a:spcAft>
                <a:spcPts val="1200"/>
              </a:spcAft>
            </a:pP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Revised Vision, Mission, Goals</a:t>
            </a:r>
            <a:endPar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lvl="1">
              <a:lnSpc>
                <a:spcPct val="120000"/>
              </a:lnSpc>
              <a:spcBef>
                <a:spcPts val="0"/>
              </a:spcBef>
              <a:spcAft>
                <a:spcPts val="1200"/>
              </a:spcAft>
            </a:pPr>
            <a:r>
              <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rPr>
              <a:t>Clearly </a:t>
            </a: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defined </a:t>
            </a:r>
            <a:r>
              <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rPr>
              <a:t>SMART </a:t>
            </a: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objectives (ends, means, metrics)</a:t>
            </a:r>
            <a:endPar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lvl="1">
              <a:lnSpc>
                <a:spcPct val="120000"/>
              </a:lnSpc>
              <a:spcBef>
                <a:spcPts val="0"/>
              </a:spcBef>
              <a:spcAft>
                <a:spcPts val="1200"/>
              </a:spcAft>
            </a:pPr>
            <a:r>
              <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rPr>
              <a:t>Link objectives to NPLCC goals</a:t>
            </a:r>
          </a:p>
          <a:p>
            <a:pPr lvl="1">
              <a:lnSpc>
                <a:spcPct val="120000"/>
              </a:lnSpc>
              <a:spcBef>
                <a:spcPts val="0"/>
              </a:spcBef>
              <a:spcAft>
                <a:spcPts val="1200"/>
              </a:spcAft>
            </a:pP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Assigns </a:t>
            </a:r>
            <a:r>
              <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rPr>
              <a:t>lead entity responsible for </a:t>
            </a: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progress/tracking each </a:t>
            </a: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objective</a:t>
            </a:r>
            <a:endPar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lnSpc>
                <a:spcPct val="120000"/>
              </a:lnSpc>
              <a:spcBef>
                <a:spcPts val="0"/>
              </a:spcBef>
              <a:spcAft>
                <a:spcPts val="1200"/>
              </a:spcAft>
            </a:pP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Objectives organized </a:t>
            </a: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by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goal; by </a:t>
            </a: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implementer,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for planning and a tool for implementation</a:t>
            </a:r>
          </a:p>
          <a:p>
            <a:pPr>
              <a:lnSpc>
                <a:spcPct val="120000"/>
              </a:lnSpc>
              <a:spcBef>
                <a:spcPts val="0"/>
              </a:spcBef>
              <a:spcAft>
                <a:spcPts val="1200"/>
              </a:spcAft>
            </a:pP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Includes crosswalk of NPLCC strategy with LCC </a:t>
            </a: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Network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strategy</a:t>
            </a: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593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533400" y="1295400"/>
            <a:ext cx="8229600" cy="4525963"/>
          </a:xfrm>
        </p:spPr>
        <p:txBody>
          <a:bodyPr>
            <a:normAutofit lnSpcReduction="10000"/>
          </a:bodyPr>
          <a:lstStyle/>
          <a:p>
            <a:pPr>
              <a:buFont typeface="Arial" charset="0"/>
              <a:buNone/>
            </a:pPr>
            <a:r>
              <a:rPr lang="en-US" sz="3800" b="1" dirty="0">
                <a:latin typeface="Nirmala UI" panose="020B0502040204020203" pitchFamily="34" charset="0"/>
                <a:cs typeface="Nirmala UI" panose="020B0502040204020203" pitchFamily="34" charset="0"/>
              </a:rPr>
              <a:t>Outline</a:t>
            </a:r>
          </a:p>
          <a:p>
            <a:pPr>
              <a:buFont typeface="Arial" charset="0"/>
              <a:buNone/>
            </a:pPr>
            <a:endParaRPr lang="en-US" sz="900" b="1" dirty="0">
              <a:cs typeface="Arial" pitchFamily="34" charset="0"/>
            </a:endParaRPr>
          </a:p>
          <a:p>
            <a:pPr>
              <a:spcAft>
                <a:spcPts val="672"/>
              </a:spcAft>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Introduction and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Background</a:t>
            </a:r>
          </a:p>
          <a:p>
            <a:pPr>
              <a:spcAft>
                <a:spcPts val="672"/>
              </a:spcAft>
            </a:pP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LCC Network and Strategic Plan</a:t>
            </a: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Aft>
                <a:spcPts val="672"/>
              </a:spcAft>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NPLCC Vision, Mission and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Goals</a:t>
            </a:r>
          </a:p>
          <a:p>
            <a:pPr lvl="1">
              <a:spcAft>
                <a:spcPts val="672"/>
              </a:spcAft>
            </a:pPr>
            <a:r>
              <a:rPr lang="en-US" sz="24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Goals prefaced with concise Issue Statements</a:t>
            </a:r>
            <a:endParaRPr lang="en-US" sz="24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Aft>
                <a:spcPts val="672"/>
              </a:spcAft>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Implementation Approach</a:t>
            </a:r>
          </a:p>
          <a:p>
            <a:pPr>
              <a:spcAft>
                <a:spcPts val="672"/>
              </a:spcAft>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Objectives</a:t>
            </a:r>
          </a:p>
          <a:p>
            <a:pPr>
              <a:spcAft>
                <a:spcPts val="672"/>
              </a:spcAft>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Appendix: Objectives, by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Lead</a:t>
            </a: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939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533400" y="1295400"/>
            <a:ext cx="8229600" cy="4525963"/>
          </a:xfrm>
        </p:spPr>
        <p:txBody>
          <a:bodyPr>
            <a:normAutofit/>
          </a:bodyPr>
          <a:lstStyle/>
          <a:p>
            <a:pPr marL="0" indent="0" algn="ctr">
              <a:buNone/>
            </a:pPr>
            <a:r>
              <a:rPr lang="en-US" sz="4800" b="1" dirty="0" smtClean="0"/>
              <a:t>Vision</a:t>
            </a:r>
            <a:r>
              <a:rPr lang="en-US" sz="4800" dirty="0"/>
              <a:t> </a:t>
            </a:r>
            <a:endParaRPr lang="en-US" sz="4800" dirty="0" smtClean="0"/>
          </a:p>
          <a:p>
            <a:pPr marL="0" indent="0">
              <a:buNone/>
            </a:pPr>
            <a:r>
              <a:rPr lang="en-US" sz="3600" i="1" dirty="0" smtClean="0"/>
              <a:t>Natural </a:t>
            </a:r>
            <a:r>
              <a:rPr lang="en-US" sz="3600" i="1" dirty="0"/>
              <a:t>and cultural resources successfully respond to rapidly changing landscapes and seascapes.</a:t>
            </a:r>
          </a:p>
          <a:p>
            <a:pPr>
              <a:buFont typeface="Arial" charset="0"/>
              <a:buNone/>
            </a:pPr>
            <a:endPar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buFont typeface="Arial" charset="0"/>
              <a:buNone/>
            </a:pP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28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533400" y="1295400"/>
            <a:ext cx="8229600" cy="4525963"/>
          </a:xfrm>
        </p:spPr>
        <p:txBody>
          <a:bodyPr>
            <a:normAutofit fontScale="77500" lnSpcReduction="20000"/>
          </a:bodyPr>
          <a:lstStyle/>
          <a:p>
            <a:pPr>
              <a:spcAft>
                <a:spcPts val="1200"/>
              </a:spcAft>
              <a:buFont typeface="Arial" charset="0"/>
              <a:buNone/>
            </a:pPr>
            <a:r>
              <a:rPr lang="en-US" sz="2800" b="1" dirty="0" smtClean="0">
                <a:solidFill>
                  <a:schemeClr val="tx1">
                    <a:lumMod val="75000"/>
                    <a:lumOff val="25000"/>
                  </a:schemeClr>
                </a:solidFill>
                <a:latin typeface="Nirmala UI Semilight" panose="020B0402040204020203" pitchFamily="34" charset="0"/>
                <a:cs typeface="Nirmala UI Semilight" panose="020B0402040204020203" pitchFamily="34" charset="0"/>
              </a:rPr>
              <a:t>In our Vision we see . . .</a:t>
            </a:r>
            <a:endParaRPr lang="en-US" sz="2800" b="1"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Natural and cultural resources are managed landscape/seascape scale context.</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Managers incorporate multiple social, economic, environmental and cultural factors</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Landscape-scale conservation crosses jurisdictional boundaries.</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Responding to rapidly changing landscapes is normal and commonplace.</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It is easy to find, acquire and use quality climate and landscape-scale science and information.</a:t>
            </a:r>
          </a:p>
          <a:p>
            <a:pPr>
              <a:buFont typeface="Arial" charset="0"/>
              <a:buNone/>
            </a:pPr>
            <a:endPar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buFont typeface="Arial" charset="0"/>
              <a:buNone/>
            </a:pP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593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533400" y="1295400"/>
            <a:ext cx="8229600" cy="4525963"/>
          </a:xfrm>
        </p:spPr>
        <p:txBody>
          <a:bodyPr>
            <a:normAutofit fontScale="77500" lnSpcReduction="20000"/>
          </a:bodyPr>
          <a:lstStyle/>
          <a:p>
            <a:pPr>
              <a:spcAft>
                <a:spcPts val="1200"/>
              </a:spcAft>
              <a:buFont typeface="Arial" charset="0"/>
              <a:buNone/>
            </a:pPr>
            <a:r>
              <a:rPr lang="en-US" sz="2800" b="1" dirty="0">
                <a:solidFill>
                  <a:schemeClr val="tx1">
                    <a:lumMod val="75000"/>
                    <a:lumOff val="25000"/>
                  </a:schemeClr>
                </a:solidFill>
                <a:latin typeface="Nirmala UI Semilight" panose="020B0402040204020203" pitchFamily="34" charset="0"/>
                <a:cs typeface="Nirmala UI Semilight" panose="020B0402040204020203" pitchFamily="34" charset="0"/>
              </a:rPr>
              <a:t>In our vision, we believe:</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We are all struggling to keep up with the rapid changes </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Bringing more perspectives to the table is essential </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Together</a:t>
            </a: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we can better provide information to and give voice to those who are working to sustain ecological integrity and health. </a:t>
            </a: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We are here to support the decision makers and managers that make and implement decisions about landscape-level </a:t>
            </a:r>
            <a:r>
              <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rPr>
              <a:t>conservation.</a:t>
            </a: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spcAft>
                <a:spcPts val="1200"/>
              </a:spcAft>
              <a:buFont typeface="Arial" charset="0"/>
              <a:buNone/>
            </a:pPr>
            <a:r>
              <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rPr>
              <a:t>•	With a relentless commitment to collaboration, we can make sustainable connections across landscapes. </a:t>
            </a:r>
          </a:p>
          <a:p>
            <a:pPr>
              <a:buFont typeface="Arial" charset="0"/>
              <a:buNone/>
            </a:pP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046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4800" y="1295400"/>
            <a:ext cx="8458200" cy="4525963"/>
          </a:xfrm>
        </p:spPr>
        <p:txBody>
          <a:bodyPr>
            <a:normAutofit lnSpcReduction="10000"/>
          </a:bodyPr>
          <a:lstStyle/>
          <a:p>
            <a:pPr marL="0" indent="0">
              <a:buNone/>
            </a:pPr>
            <a:r>
              <a:rPr lang="en-US" sz="2800" b="1" dirty="0"/>
              <a:t>Mission Statement</a:t>
            </a:r>
            <a:endParaRPr lang="en-US" sz="2800" dirty="0"/>
          </a:p>
          <a:p>
            <a:pPr marL="0" indent="0">
              <a:lnSpc>
                <a:spcPct val="110000"/>
              </a:lnSpc>
              <a:buNone/>
            </a:pPr>
            <a:r>
              <a:rPr lang="en-US" sz="2800" i="1" dirty="0" smtClean="0"/>
              <a:t>In </a:t>
            </a:r>
            <a:r>
              <a:rPr lang="en-US" sz="2800" i="1" dirty="0"/>
              <a:t>the face of a </a:t>
            </a:r>
            <a:r>
              <a:rPr lang="en-US" sz="2800" i="1" u="sng" dirty="0"/>
              <a:t>changing climate</a:t>
            </a:r>
            <a:r>
              <a:rPr lang="en-US" sz="2800" i="1" dirty="0"/>
              <a:t> and </a:t>
            </a:r>
            <a:r>
              <a:rPr lang="en-US" sz="2800" i="1" u="sng" dirty="0"/>
              <a:t>other landscape-scale stressors</a:t>
            </a:r>
            <a:r>
              <a:rPr lang="en-US" sz="2800" i="1" dirty="0"/>
              <a:t>, the North Pacific Landscape Conservation Cooperative </a:t>
            </a:r>
            <a:endParaRPr lang="en-US" sz="2800" i="1" dirty="0" smtClean="0"/>
          </a:p>
          <a:p>
            <a:pPr marL="0" indent="0">
              <a:lnSpc>
                <a:spcPct val="110000"/>
              </a:lnSpc>
              <a:buNone/>
            </a:pPr>
            <a:r>
              <a:rPr lang="en-US" sz="2800" i="1" u="sng" dirty="0" smtClean="0"/>
              <a:t>supports </a:t>
            </a:r>
            <a:r>
              <a:rPr lang="en-US" sz="2800" i="1" u="sng" dirty="0"/>
              <a:t>development and application of useful science</a:t>
            </a:r>
            <a:r>
              <a:rPr lang="en-US" sz="2800" i="1" dirty="0" smtClean="0"/>
              <a:t>;</a:t>
            </a:r>
          </a:p>
          <a:p>
            <a:pPr marL="0" indent="0">
              <a:lnSpc>
                <a:spcPct val="110000"/>
              </a:lnSpc>
              <a:buNone/>
            </a:pPr>
            <a:endParaRPr lang="en-US" sz="1300" i="1" dirty="0" smtClean="0"/>
          </a:p>
          <a:p>
            <a:pPr marL="0" indent="0">
              <a:lnSpc>
                <a:spcPct val="110000"/>
              </a:lnSpc>
              <a:buNone/>
            </a:pPr>
            <a:r>
              <a:rPr lang="en-US" sz="2800" i="1" dirty="0" smtClean="0"/>
              <a:t>we </a:t>
            </a:r>
            <a:r>
              <a:rPr lang="en-US" sz="2800" i="1" u="sng" dirty="0"/>
              <a:t>coordinate and disseminate that science</a:t>
            </a:r>
            <a:r>
              <a:rPr lang="en-US" sz="2800" i="1" dirty="0"/>
              <a:t>; and </a:t>
            </a:r>
            <a:endParaRPr lang="en-US" sz="2800" i="1" dirty="0" smtClean="0"/>
          </a:p>
          <a:p>
            <a:pPr marL="0" indent="0">
              <a:lnSpc>
                <a:spcPct val="110000"/>
              </a:lnSpc>
              <a:buNone/>
            </a:pPr>
            <a:endParaRPr lang="en-US" sz="1200" i="1" dirty="0" smtClean="0"/>
          </a:p>
          <a:p>
            <a:pPr marL="0" indent="0">
              <a:lnSpc>
                <a:spcPct val="110000"/>
              </a:lnSpc>
              <a:buNone/>
            </a:pPr>
            <a:r>
              <a:rPr lang="en-US" sz="2800" i="1" dirty="0" smtClean="0"/>
              <a:t>we </a:t>
            </a:r>
            <a:r>
              <a:rPr lang="en-US" sz="2800" i="1" u="sng" dirty="0"/>
              <a:t>serve as a convener to further collaborative efforts to inform and advance landscape-scale </a:t>
            </a:r>
            <a:r>
              <a:rPr lang="en-US" sz="2800" i="1" u="sng" dirty="0" smtClean="0"/>
              <a:t>conservation</a:t>
            </a:r>
            <a:r>
              <a:rPr lang="en-US" sz="2800" i="1" dirty="0" smtClean="0"/>
              <a:t>.</a:t>
            </a:r>
            <a:endParaRPr lang="en-US" sz="2800" i="1" dirty="0"/>
          </a:p>
          <a:p>
            <a:pPr>
              <a:spcAft>
                <a:spcPts val="1200"/>
              </a:spcAft>
              <a:buFont typeface="Arial" charset="0"/>
              <a:buNone/>
            </a:pPr>
            <a:endParaRPr lang="en-US" sz="2800" dirty="0" smtClean="0">
              <a:solidFill>
                <a:schemeClr val="tx1">
                  <a:lumMod val="75000"/>
                  <a:lumOff val="25000"/>
                </a:schemeClr>
              </a:solidFill>
              <a:latin typeface="Nirmala UI Semilight" panose="020B0402040204020203" pitchFamily="34" charset="0"/>
              <a:cs typeface="Nirmala UI Semilight" panose="020B0402040204020203" pitchFamily="34" charset="0"/>
            </a:endParaRPr>
          </a:p>
          <a:p>
            <a:pPr>
              <a:buFont typeface="Arial" charset="0"/>
              <a:buNone/>
            </a:pPr>
            <a:endParaRPr lang="en-US" sz="2800" dirty="0">
              <a:solidFill>
                <a:schemeClr val="tx1">
                  <a:lumMod val="75000"/>
                  <a:lumOff val="25000"/>
                </a:schemeClr>
              </a:solidFill>
              <a:latin typeface="Nirmala UI Semilight" panose="020B0402040204020203" pitchFamily="34" charset="0"/>
              <a:cs typeface="Nirmala UI Semilight" panose="020B0402040204020203"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731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sp>
        <p:nvSpPr>
          <p:cNvPr id="2" name="Content Placeholder 1"/>
          <p:cNvSpPr>
            <a:spLocks noGrp="1"/>
          </p:cNvSpPr>
          <p:nvPr>
            <p:ph idx="1"/>
          </p:nvPr>
        </p:nvSpPr>
        <p:spPr>
          <a:xfrm>
            <a:off x="190500" y="1295400"/>
            <a:ext cx="8763000" cy="5181600"/>
          </a:xfrm>
        </p:spPr>
        <p:txBody>
          <a:bodyPr>
            <a:normAutofit fontScale="40000" lnSpcReduction="20000"/>
          </a:bodyPr>
          <a:lstStyle/>
          <a:p>
            <a:pPr marL="0" lvl="0" indent="0">
              <a:spcBef>
                <a:spcPts val="0"/>
              </a:spcBef>
              <a:spcAft>
                <a:spcPts val="1200"/>
              </a:spcAft>
              <a:buNone/>
            </a:pPr>
            <a:r>
              <a:rPr lang="en-US" sz="4500" b="1" i="1" dirty="0"/>
              <a:t>Informing management </a:t>
            </a:r>
            <a:r>
              <a:rPr lang="en-US" sz="4500" b="1" i="1" dirty="0" smtClean="0"/>
              <a:t>decisions</a:t>
            </a:r>
            <a:r>
              <a:rPr lang="en-US" sz="4500" i="1" dirty="0" smtClean="0"/>
              <a:t> - </a:t>
            </a:r>
            <a:r>
              <a:rPr lang="en-US" sz="4500" dirty="0" smtClean="0"/>
              <a:t>Maximize </a:t>
            </a:r>
            <a:r>
              <a:rPr lang="en-US" sz="4500" dirty="0"/>
              <a:t>the ability </a:t>
            </a:r>
            <a:r>
              <a:rPr lang="en-US" sz="4500" dirty="0" smtClean="0"/>
              <a:t>to </a:t>
            </a:r>
            <a:r>
              <a:rPr lang="en-US" sz="4500" dirty="0"/>
              <a:t>make informed landscape-level </a:t>
            </a:r>
            <a:r>
              <a:rPr lang="en-US" sz="4500" dirty="0" smtClean="0"/>
              <a:t>conservation </a:t>
            </a:r>
            <a:r>
              <a:rPr lang="en-US" sz="4500" dirty="0"/>
              <a:t>decisions by </a:t>
            </a:r>
            <a:r>
              <a:rPr lang="en-US" sz="4500" u="sng" dirty="0"/>
              <a:t>understanding </a:t>
            </a:r>
            <a:r>
              <a:rPr lang="en-US" sz="4500" u="sng" dirty="0" smtClean="0"/>
              <a:t>conservation </a:t>
            </a:r>
            <a:r>
              <a:rPr lang="en-US" sz="4500" u="sng" dirty="0"/>
              <a:t>challenges and providing practical and useable information and solutions  </a:t>
            </a:r>
            <a:endParaRPr lang="en-US" sz="4500" dirty="0" smtClean="0"/>
          </a:p>
          <a:p>
            <a:pPr marL="0" indent="0">
              <a:spcBef>
                <a:spcPts val="0"/>
              </a:spcBef>
              <a:spcAft>
                <a:spcPts val="1200"/>
              </a:spcAft>
              <a:buNone/>
            </a:pPr>
            <a:r>
              <a:rPr lang="en-US" sz="4500" i="1" dirty="0"/>
              <a:t> </a:t>
            </a:r>
            <a:endParaRPr lang="en-US" sz="4500" dirty="0"/>
          </a:p>
          <a:p>
            <a:pPr marL="0" lvl="0" indent="0">
              <a:spcBef>
                <a:spcPts val="0"/>
              </a:spcBef>
              <a:spcAft>
                <a:spcPts val="1200"/>
              </a:spcAft>
              <a:buNone/>
            </a:pPr>
            <a:r>
              <a:rPr lang="en-US" sz="4500" b="1" i="1" dirty="0"/>
              <a:t>Unique role of </a:t>
            </a:r>
            <a:r>
              <a:rPr lang="en-US" sz="4500" b="1" i="1" dirty="0" smtClean="0"/>
              <a:t>LCC</a:t>
            </a:r>
            <a:r>
              <a:rPr lang="en-US" sz="4500" i="1" dirty="0" smtClean="0"/>
              <a:t> -- </a:t>
            </a:r>
            <a:r>
              <a:rPr lang="en-US" sz="4500" dirty="0" smtClean="0"/>
              <a:t>Facilitate </a:t>
            </a:r>
            <a:r>
              <a:rPr lang="en-US" sz="4500" dirty="0" smtClean="0"/>
              <a:t>progress on </a:t>
            </a:r>
            <a:r>
              <a:rPr lang="en-US" sz="4500" u="sng" dirty="0"/>
              <a:t>trans-boundary </a:t>
            </a:r>
            <a:r>
              <a:rPr lang="en-US" sz="4500" u="sng" dirty="0" smtClean="0"/>
              <a:t>opportunities</a:t>
            </a:r>
            <a:r>
              <a:rPr lang="en-US" sz="4500" dirty="0" smtClean="0"/>
              <a:t> </a:t>
            </a:r>
            <a:r>
              <a:rPr lang="en-US" sz="4500" dirty="0"/>
              <a:t>for (and barriers to) landscape-level </a:t>
            </a:r>
            <a:r>
              <a:rPr lang="en-US" sz="4500" dirty="0" smtClean="0"/>
              <a:t>conservation</a:t>
            </a:r>
            <a:endParaRPr lang="en-US" sz="4500" dirty="0"/>
          </a:p>
          <a:p>
            <a:pPr marL="0" indent="0">
              <a:spcBef>
                <a:spcPts val="0"/>
              </a:spcBef>
              <a:spcAft>
                <a:spcPts val="1200"/>
              </a:spcAft>
              <a:buNone/>
            </a:pPr>
            <a:r>
              <a:rPr lang="en-US" sz="4500" dirty="0"/>
              <a:t> </a:t>
            </a:r>
          </a:p>
          <a:p>
            <a:pPr marL="0" lvl="0" indent="0">
              <a:spcBef>
                <a:spcPts val="0"/>
              </a:spcBef>
              <a:spcAft>
                <a:spcPts val="1200"/>
              </a:spcAft>
              <a:buNone/>
            </a:pPr>
            <a:r>
              <a:rPr lang="en-US" sz="4500" b="1" i="1" dirty="0"/>
              <a:t>Use of/access to </a:t>
            </a:r>
            <a:r>
              <a:rPr lang="en-US" sz="4500" b="1" i="1" dirty="0" smtClean="0"/>
              <a:t>information</a:t>
            </a:r>
            <a:r>
              <a:rPr lang="en-US" sz="4500" i="1" dirty="0" smtClean="0"/>
              <a:t> -- </a:t>
            </a:r>
            <a:r>
              <a:rPr lang="en-US" sz="4500" dirty="0" smtClean="0"/>
              <a:t>Determine </a:t>
            </a:r>
            <a:r>
              <a:rPr lang="en-US" sz="4500" dirty="0"/>
              <a:t>priorities for </a:t>
            </a:r>
            <a:r>
              <a:rPr lang="en-US" sz="4500" u="sng" dirty="0"/>
              <a:t>applied science </a:t>
            </a:r>
            <a:r>
              <a:rPr lang="en-US" sz="4500" dirty="0"/>
              <a:t>and promote </a:t>
            </a:r>
            <a:r>
              <a:rPr lang="en-US" sz="4500" u="sng" dirty="0"/>
              <a:t>identification, open-access, use</a:t>
            </a:r>
            <a:r>
              <a:rPr lang="en-US" sz="4500" dirty="0"/>
              <a:t>, and sharing of </a:t>
            </a:r>
            <a:r>
              <a:rPr lang="en-US" sz="4500" u="sng" dirty="0"/>
              <a:t>science</a:t>
            </a:r>
            <a:r>
              <a:rPr lang="en-US" sz="4500" dirty="0"/>
              <a:t>,</a:t>
            </a:r>
            <a:r>
              <a:rPr lang="en-US" sz="4500" u="sng" dirty="0"/>
              <a:t> traditional knowledge</a:t>
            </a:r>
            <a:r>
              <a:rPr lang="en-US" sz="4500" dirty="0"/>
              <a:t> (only as appropriate</a:t>
            </a:r>
            <a:r>
              <a:rPr lang="en-US" sz="4500" dirty="0" smtClean="0"/>
              <a:t>)</a:t>
            </a:r>
            <a:endParaRPr lang="en-US" sz="4500" dirty="0"/>
          </a:p>
          <a:p>
            <a:pPr marL="0" indent="0">
              <a:spcBef>
                <a:spcPts val="0"/>
              </a:spcBef>
              <a:spcAft>
                <a:spcPts val="1200"/>
              </a:spcAft>
              <a:buNone/>
            </a:pPr>
            <a:r>
              <a:rPr lang="en-US" sz="4500" dirty="0"/>
              <a:t> </a:t>
            </a:r>
          </a:p>
          <a:p>
            <a:pPr marL="0" lvl="0" indent="0">
              <a:spcBef>
                <a:spcPts val="0"/>
              </a:spcBef>
              <a:spcAft>
                <a:spcPts val="1200"/>
              </a:spcAft>
              <a:buNone/>
            </a:pPr>
            <a:r>
              <a:rPr lang="en-US" sz="4500" b="1" i="1" dirty="0" smtClean="0"/>
              <a:t>Outreach</a:t>
            </a:r>
            <a:r>
              <a:rPr lang="en-US" sz="4500" i="1" dirty="0" smtClean="0"/>
              <a:t> -- </a:t>
            </a:r>
            <a:r>
              <a:rPr lang="en-US" sz="4500" dirty="0" smtClean="0"/>
              <a:t>Promote </a:t>
            </a:r>
            <a:r>
              <a:rPr lang="en-US" sz="4500" dirty="0"/>
              <a:t>awareness </a:t>
            </a:r>
            <a:r>
              <a:rPr lang="en-US" sz="4500" dirty="0" smtClean="0"/>
              <a:t>of </a:t>
            </a:r>
            <a:r>
              <a:rPr lang="en-US" sz="4500" dirty="0"/>
              <a:t>the NPLCC (</a:t>
            </a:r>
            <a:r>
              <a:rPr lang="en-US" sz="4500" u="sng" dirty="0"/>
              <a:t>partnerships and products</a:t>
            </a:r>
            <a:r>
              <a:rPr lang="en-US" sz="4500" dirty="0"/>
              <a:t>); </a:t>
            </a:r>
            <a:r>
              <a:rPr lang="en-US" sz="4500" u="sng" dirty="0" smtClean="0"/>
              <a:t>effects </a:t>
            </a:r>
            <a:r>
              <a:rPr lang="en-US" sz="4500" u="sng" dirty="0"/>
              <a:t>of climate change </a:t>
            </a:r>
            <a:r>
              <a:rPr lang="en-US" sz="4500" dirty="0"/>
              <a:t>on </a:t>
            </a:r>
            <a:r>
              <a:rPr lang="en-US" sz="4500" u="sng" dirty="0"/>
              <a:t>ecosystems, resources, cultures, and </a:t>
            </a:r>
            <a:r>
              <a:rPr lang="en-US" sz="4500" u="sng" dirty="0" smtClean="0"/>
              <a:t>economies</a:t>
            </a:r>
            <a:endParaRPr lang="en-US" sz="4500" u="sng" dirty="0"/>
          </a:p>
          <a:p>
            <a:pPr marL="0" lvl="0" indent="0">
              <a:spcBef>
                <a:spcPts val="0"/>
              </a:spcBef>
              <a:spcAft>
                <a:spcPts val="1200"/>
              </a:spcAft>
              <a:buNone/>
            </a:pPr>
            <a:r>
              <a:rPr lang="en-US" sz="4500" dirty="0"/>
              <a:t> </a:t>
            </a:r>
          </a:p>
          <a:p>
            <a:pPr marL="0" lvl="0" indent="0">
              <a:spcBef>
                <a:spcPts val="0"/>
              </a:spcBef>
              <a:spcAft>
                <a:spcPts val="1200"/>
              </a:spcAft>
              <a:buNone/>
            </a:pPr>
            <a:r>
              <a:rPr lang="en-US" sz="4500" b="1" i="1" dirty="0"/>
              <a:t>Coordination of science </a:t>
            </a:r>
            <a:r>
              <a:rPr lang="en-US" sz="4500" b="1" i="1" dirty="0" smtClean="0"/>
              <a:t>&amp; conservation actions</a:t>
            </a:r>
            <a:r>
              <a:rPr lang="en-US" sz="4500" i="1" dirty="0" smtClean="0"/>
              <a:t>  -- </a:t>
            </a:r>
            <a:r>
              <a:rPr lang="en-US" sz="4500" dirty="0" smtClean="0"/>
              <a:t>Promote </a:t>
            </a:r>
            <a:r>
              <a:rPr lang="en-US" sz="4500" dirty="0"/>
              <a:t>coordination and alignment of efforts </a:t>
            </a:r>
            <a:r>
              <a:rPr lang="en-US" sz="4500" u="sng" dirty="0"/>
              <a:t>among </a:t>
            </a:r>
            <a:r>
              <a:rPr lang="en-US" sz="4500" u="sng" dirty="0" smtClean="0"/>
              <a:t>resource </a:t>
            </a:r>
            <a:r>
              <a:rPr lang="en-US" sz="4500" u="sng" dirty="0"/>
              <a:t>managers </a:t>
            </a:r>
            <a:r>
              <a:rPr lang="en-US" sz="4500" dirty="0"/>
              <a:t>and </a:t>
            </a:r>
            <a:r>
              <a:rPr lang="en-US" sz="4500" u="sng" dirty="0"/>
              <a:t>science entities </a:t>
            </a:r>
            <a:r>
              <a:rPr lang="en-US" sz="4500" dirty="0"/>
              <a:t>to </a:t>
            </a:r>
            <a:r>
              <a:rPr lang="en-US" sz="4500" dirty="0" smtClean="0"/>
              <a:t>improve how we provide </a:t>
            </a:r>
            <a:r>
              <a:rPr lang="en-US" sz="4500" dirty="0"/>
              <a:t>management-relevant information and advance landscape-scale </a:t>
            </a:r>
            <a:r>
              <a:rPr lang="en-US" sz="4500" dirty="0" smtClean="0"/>
              <a:t>conservation</a:t>
            </a:r>
            <a:endParaRPr lang="en-US" sz="28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42426" y="152400"/>
            <a:ext cx="4343400" cy="646331"/>
          </a:xfrm>
          <a:prstGeom prst="rect">
            <a:avLst/>
          </a:prstGeom>
          <a:noFill/>
        </p:spPr>
        <p:txBody>
          <a:bodyPr wrap="square" rtlCol="0">
            <a:spAutoFit/>
          </a:bodyPr>
          <a:lstStyle/>
          <a:p>
            <a:r>
              <a:rPr lang="en-US" sz="3600" b="1" dirty="0" smtClean="0"/>
              <a:t>5 Goals</a:t>
            </a:r>
            <a:endParaRPr lang="en-US" sz="3600" b="1" dirty="0"/>
          </a:p>
        </p:txBody>
      </p:sp>
    </p:spTree>
    <p:extLst>
      <p:ext uri="{BB962C8B-B14F-4D97-AF65-F5344CB8AC3E}">
        <p14:creationId xmlns:p14="http://schemas.microsoft.com/office/powerpoint/2010/main" val="166576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228600" y="1828800"/>
            <a:ext cx="8610600" cy="4525963"/>
          </a:xfrm>
        </p:spPr>
        <p:txBody>
          <a:bodyPr>
            <a:normAutofit fontScale="62500" lnSpcReduction="20000"/>
          </a:bodyPr>
          <a:lstStyle/>
          <a:p>
            <a:pPr>
              <a:spcBef>
                <a:spcPts val="0"/>
              </a:spcBef>
              <a:spcAft>
                <a:spcPts val="1200"/>
              </a:spcAft>
            </a:pPr>
            <a:r>
              <a:rPr lang="en-US" sz="3500" dirty="0" smtClean="0"/>
              <a:t>Receive draft within 2 weeks</a:t>
            </a:r>
          </a:p>
          <a:p>
            <a:pPr>
              <a:spcBef>
                <a:spcPts val="0"/>
              </a:spcBef>
              <a:spcAft>
                <a:spcPts val="1200"/>
              </a:spcAft>
            </a:pPr>
            <a:r>
              <a:rPr lang="en-US" sz="3500" dirty="0" smtClean="0"/>
              <a:t>Send comments any parts (large and small)</a:t>
            </a:r>
          </a:p>
          <a:p>
            <a:pPr lvl="1">
              <a:spcBef>
                <a:spcPts val="0"/>
              </a:spcBef>
              <a:spcAft>
                <a:spcPts val="1200"/>
              </a:spcAft>
            </a:pPr>
            <a:r>
              <a:rPr lang="en-US" sz="3100" dirty="0" smtClean="0"/>
              <a:t>General agreement in past discussions on Vision, Mission, Revised Goals</a:t>
            </a:r>
          </a:p>
          <a:p>
            <a:pPr lvl="1">
              <a:spcBef>
                <a:spcPts val="0"/>
              </a:spcBef>
              <a:spcAft>
                <a:spcPts val="1200"/>
              </a:spcAft>
            </a:pPr>
            <a:r>
              <a:rPr lang="en-US" sz="3100" dirty="0" smtClean="0"/>
              <a:t>Most input needed on Objectives (ends, means, metrics)</a:t>
            </a:r>
          </a:p>
          <a:p>
            <a:pPr lvl="2">
              <a:spcBef>
                <a:spcPts val="0"/>
              </a:spcBef>
              <a:spcAft>
                <a:spcPts val="1200"/>
              </a:spcAft>
            </a:pPr>
            <a:r>
              <a:rPr lang="en-US" sz="3100" dirty="0"/>
              <a:t>Pertinent to your organization's interests and </a:t>
            </a:r>
            <a:r>
              <a:rPr lang="en-US" sz="3100" dirty="0" smtClean="0"/>
              <a:t>actions?</a:t>
            </a:r>
          </a:p>
          <a:p>
            <a:pPr lvl="2">
              <a:spcBef>
                <a:spcPts val="0"/>
              </a:spcBef>
              <a:spcAft>
                <a:spcPts val="1200"/>
              </a:spcAft>
            </a:pPr>
            <a:r>
              <a:rPr lang="en-US" sz="3100" dirty="0" smtClean="0"/>
              <a:t>Clear and Concise?</a:t>
            </a:r>
          </a:p>
          <a:p>
            <a:pPr lvl="2">
              <a:spcBef>
                <a:spcPts val="0"/>
              </a:spcBef>
              <a:spcAft>
                <a:spcPts val="1200"/>
              </a:spcAft>
            </a:pPr>
            <a:r>
              <a:rPr lang="en-US" sz="3100" dirty="0" smtClean="0"/>
              <a:t>Lead to success of Goals?</a:t>
            </a:r>
            <a:endParaRPr lang="en-US" sz="3500" dirty="0" smtClean="0"/>
          </a:p>
          <a:p>
            <a:pPr>
              <a:spcBef>
                <a:spcPts val="0"/>
              </a:spcBef>
              <a:spcAft>
                <a:spcPts val="1200"/>
              </a:spcAft>
            </a:pPr>
            <a:r>
              <a:rPr lang="en-US" sz="3500" dirty="0" smtClean="0"/>
              <a:t>Staff incorporate comments, send revised draft 2 weeks before Nov 30/ Dec 1 SC Meeting</a:t>
            </a:r>
          </a:p>
          <a:p>
            <a:pPr>
              <a:spcBef>
                <a:spcPts val="0"/>
              </a:spcBef>
              <a:spcAft>
                <a:spcPts val="1200"/>
              </a:spcAft>
            </a:pPr>
            <a:r>
              <a:rPr lang="en-US" sz="3500" dirty="0" smtClean="0"/>
              <a:t>At SC Meeting - Discuss, improve, and finalize</a:t>
            </a:r>
          </a:p>
          <a:p>
            <a:pPr>
              <a:spcBef>
                <a:spcPts val="0"/>
              </a:spcBef>
              <a:spcAft>
                <a:spcPts val="1200"/>
              </a:spcAft>
            </a:pPr>
            <a:r>
              <a:rPr lang="en-US" sz="3500" dirty="0" smtClean="0"/>
              <a:t>Questions?</a:t>
            </a:r>
          </a:p>
        </p:txBody>
      </p:sp>
      <p:sp>
        <p:nvSpPr>
          <p:cNvPr id="3" name="TextBox 2"/>
          <p:cNvSpPr txBox="1"/>
          <p:nvPr/>
        </p:nvSpPr>
        <p:spPr>
          <a:xfrm>
            <a:off x="3048000" y="1066800"/>
            <a:ext cx="5029200" cy="584775"/>
          </a:xfrm>
          <a:prstGeom prst="rect">
            <a:avLst/>
          </a:prstGeom>
          <a:noFill/>
        </p:spPr>
        <p:txBody>
          <a:bodyPr wrap="square" rtlCol="0">
            <a:spAutoFit/>
          </a:bodyPr>
          <a:lstStyle/>
          <a:p>
            <a:r>
              <a:rPr lang="en-US" sz="3200" b="1" dirty="0" smtClean="0"/>
              <a:t>Next Steps . . . </a:t>
            </a:r>
            <a:endParaRPr lang="en-US" sz="3200" b="1" dirty="0"/>
          </a:p>
        </p:txBody>
      </p:sp>
    </p:spTree>
    <p:extLst>
      <p:ext uri="{BB962C8B-B14F-4D97-AF65-F5344CB8AC3E}">
        <p14:creationId xmlns:p14="http://schemas.microsoft.com/office/powerpoint/2010/main" val="417182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normAutofit fontScale="92500"/>
          </a:bodyPr>
          <a:lstStyle/>
          <a:p>
            <a:pPr marL="0" indent="0" algn="ctr">
              <a:buNone/>
            </a:pPr>
            <a:r>
              <a:rPr lang="en-US" b="1" dirty="0" smtClean="0"/>
              <a:t>Charter Amendments</a:t>
            </a:r>
          </a:p>
          <a:p>
            <a:pPr lvl="1"/>
            <a:r>
              <a:rPr lang="en-US" dirty="0" smtClean="0"/>
              <a:t>Charter adopted </a:t>
            </a:r>
            <a:r>
              <a:rPr lang="en-US" dirty="0" smtClean="0"/>
              <a:t>on 12/14/2011, not amended since</a:t>
            </a:r>
          </a:p>
          <a:p>
            <a:pPr lvl="1"/>
            <a:r>
              <a:rPr lang="en-US" dirty="0" smtClean="0"/>
              <a:t>Includes Mission</a:t>
            </a:r>
            <a:r>
              <a:rPr lang="en-US" dirty="0" smtClean="0"/>
              <a:t>, Goals, Guiding Principles, Composition, Operations, Staffing</a:t>
            </a:r>
          </a:p>
          <a:p>
            <a:r>
              <a:rPr lang="en-US" dirty="0" smtClean="0"/>
              <a:t>Recommended changes</a:t>
            </a:r>
          </a:p>
          <a:p>
            <a:pPr lvl="1"/>
            <a:r>
              <a:rPr lang="en-US" dirty="0" smtClean="0"/>
              <a:t>Add National Fish Habitat Partnerships (1 seat)</a:t>
            </a:r>
          </a:p>
          <a:p>
            <a:pPr lvl="1"/>
            <a:r>
              <a:rPr lang="en-US" dirty="0" smtClean="0"/>
              <a:t>Add NGOs (3-4 seats)</a:t>
            </a:r>
          </a:p>
          <a:p>
            <a:pPr lvl="1"/>
            <a:r>
              <a:rPr lang="en-US" dirty="0" smtClean="0"/>
              <a:t>Review language</a:t>
            </a:r>
          </a:p>
          <a:p>
            <a:pPr marL="457200" lvl="1" indent="0">
              <a:buNone/>
            </a:pPr>
            <a:r>
              <a:rPr lang="en-US" dirty="0"/>
              <a:t>	</a:t>
            </a:r>
          </a:p>
        </p:txBody>
      </p:sp>
    </p:spTree>
    <p:extLst>
      <p:ext uri="{BB962C8B-B14F-4D97-AF65-F5344CB8AC3E}">
        <p14:creationId xmlns:p14="http://schemas.microsoft.com/office/powerpoint/2010/main" val="220016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pPr marL="0" indent="0">
              <a:buNone/>
            </a:pPr>
            <a:r>
              <a:rPr lang="en-US" dirty="0" smtClean="0"/>
              <a:t>Charter Amendments -- Next Steps</a:t>
            </a:r>
          </a:p>
          <a:p>
            <a:pPr lvl="1"/>
            <a:r>
              <a:rPr lang="en-US" dirty="0" smtClean="0"/>
              <a:t>Distribute language to SC for comments</a:t>
            </a:r>
          </a:p>
          <a:p>
            <a:pPr lvl="1"/>
            <a:r>
              <a:rPr lang="en-US" dirty="0" smtClean="0"/>
              <a:t>If no substantive comments received after 2 weeks, consider approved</a:t>
            </a:r>
          </a:p>
          <a:p>
            <a:pPr lvl="1"/>
            <a:r>
              <a:rPr lang="en-US" dirty="0" smtClean="0"/>
              <a:t>If substantive comments are received, address them during next (or special) SC meeting </a:t>
            </a:r>
          </a:p>
          <a:p>
            <a:pPr lvl="1"/>
            <a:r>
              <a:rPr lang="en-US" dirty="0" smtClean="0"/>
              <a:t>When approved, NPLCC staff will work with FHPs and NGOs to bring names to SC for consideration</a:t>
            </a:r>
          </a:p>
          <a:p>
            <a:pPr lvl="1"/>
            <a:r>
              <a:rPr lang="en-US" dirty="0" smtClean="0"/>
              <a:t>Questions?</a:t>
            </a:r>
            <a:endParaRPr lang="en-US" dirty="0"/>
          </a:p>
        </p:txBody>
      </p:sp>
    </p:spTree>
    <p:extLst>
      <p:ext uri="{BB962C8B-B14F-4D97-AF65-F5344CB8AC3E}">
        <p14:creationId xmlns:p14="http://schemas.microsoft.com/office/powerpoint/2010/main" val="338950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asiloma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52400"/>
            <a:ext cx="2844530" cy="369788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2400" y="381000"/>
            <a:ext cx="8229600" cy="4525963"/>
          </a:xfrm>
        </p:spPr>
        <p:txBody>
          <a:bodyPr/>
          <a:lstStyle/>
          <a:p>
            <a:pPr marL="0" indent="0">
              <a:buNone/>
            </a:pPr>
            <a:r>
              <a:rPr lang="en-US" dirty="0" smtClean="0">
                <a:solidFill>
                  <a:srgbClr val="FF0000"/>
                </a:solidFill>
              </a:rPr>
              <a:t>All CA LCCs and CSC Meeting</a:t>
            </a:r>
          </a:p>
          <a:p>
            <a:pPr marL="0" indent="0">
              <a:buNone/>
            </a:pPr>
            <a:r>
              <a:rPr lang="en-US" sz="1800" dirty="0" smtClean="0">
                <a:solidFill>
                  <a:srgbClr val="FF0000"/>
                </a:solidFill>
              </a:rPr>
              <a:t>http://www.californialcc.org/joint-lcc-csc-meeting</a:t>
            </a:r>
          </a:p>
          <a:p>
            <a:pPr lvl="1"/>
            <a:r>
              <a:rPr lang="en-US" dirty="0" smtClean="0"/>
              <a:t>Location </a:t>
            </a:r>
          </a:p>
          <a:p>
            <a:pPr lvl="1"/>
            <a:r>
              <a:rPr lang="en-US" dirty="0" smtClean="0"/>
              <a:t>Agenda</a:t>
            </a:r>
          </a:p>
          <a:p>
            <a:pPr lvl="1"/>
            <a:r>
              <a:rPr lang="en-US" dirty="0" smtClean="0"/>
              <a:t>Logistics</a:t>
            </a:r>
          </a:p>
          <a:p>
            <a:pPr lvl="1"/>
            <a:r>
              <a:rPr lang="en-US" dirty="0" smtClean="0"/>
              <a:t>Participants</a:t>
            </a:r>
          </a:p>
          <a:p>
            <a:pPr lvl="1"/>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581400"/>
            <a:ext cx="5334000" cy="2935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4362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228600" y="1295400"/>
            <a:ext cx="8458200" cy="5105400"/>
          </a:xfrm>
        </p:spPr>
        <p:txBody>
          <a:bodyPr>
            <a:normAutofit fontScale="62500" lnSpcReduction="20000"/>
          </a:bodyPr>
          <a:lstStyle/>
          <a:p>
            <a:pPr marL="0" indent="0">
              <a:spcAft>
                <a:spcPts val="600"/>
              </a:spcAft>
              <a:buNone/>
            </a:pPr>
            <a:r>
              <a:rPr lang="en-US" sz="5100" b="1" dirty="0" smtClean="0">
                <a:solidFill>
                  <a:srgbClr val="FF0000"/>
                </a:solidFill>
              </a:rPr>
              <a:t>NPLCC In-Person meeting, Vancouver</a:t>
            </a:r>
          </a:p>
          <a:p>
            <a:pPr>
              <a:spcAft>
                <a:spcPts val="600"/>
              </a:spcAft>
            </a:pPr>
            <a:r>
              <a:rPr lang="en-US" dirty="0" smtClean="0"/>
              <a:t>Need full attendance</a:t>
            </a:r>
          </a:p>
          <a:p>
            <a:pPr>
              <a:spcAft>
                <a:spcPts val="600"/>
              </a:spcAft>
            </a:pPr>
            <a:r>
              <a:rPr lang="en-US" dirty="0" smtClean="0"/>
              <a:t>November 30 – December 2 (travel on Nov 29</a:t>
            </a:r>
            <a:r>
              <a:rPr lang="en-US" baseline="30000" dirty="0" smtClean="0"/>
              <a:t>th</a:t>
            </a:r>
            <a:r>
              <a:rPr lang="en-US" dirty="0" smtClean="0"/>
              <a:t> and Dec 2)</a:t>
            </a:r>
          </a:p>
          <a:p>
            <a:pPr>
              <a:spcAft>
                <a:spcPts val="600"/>
              </a:spcAft>
            </a:pPr>
            <a:r>
              <a:rPr lang="en-US" dirty="0" smtClean="0"/>
              <a:t>Expect 2 full-day sessions (Nov 30, Dec 1) with field trip (morning of Dec 2</a:t>
            </a:r>
            <a:r>
              <a:rPr lang="en-US" baseline="30000" dirty="0" smtClean="0"/>
              <a:t>nd</a:t>
            </a:r>
            <a:r>
              <a:rPr lang="en-US" dirty="0" smtClean="0"/>
              <a:t>)</a:t>
            </a:r>
          </a:p>
          <a:p>
            <a:pPr>
              <a:spcAft>
                <a:spcPts val="600"/>
              </a:spcAft>
            </a:pPr>
            <a:r>
              <a:rPr lang="en-US" dirty="0" smtClean="0"/>
              <a:t>Planning committee priorities to be sent next week</a:t>
            </a:r>
          </a:p>
          <a:p>
            <a:pPr lvl="1">
              <a:spcAft>
                <a:spcPts val="600"/>
              </a:spcAft>
            </a:pPr>
            <a:r>
              <a:rPr lang="en-US" dirty="0" smtClean="0"/>
              <a:t>Save the date; Meeting Location; Lodging Options; Draft agenda</a:t>
            </a:r>
          </a:p>
          <a:p>
            <a:pPr>
              <a:spcAft>
                <a:spcPts val="600"/>
              </a:spcAft>
            </a:pPr>
            <a:r>
              <a:rPr lang="en-US" dirty="0" smtClean="0"/>
              <a:t>Agenda Topics</a:t>
            </a:r>
          </a:p>
          <a:p>
            <a:pPr lvl="1">
              <a:spcAft>
                <a:spcPts val="600"/>
              </a:spcAft>
            </a:pPr>
            <a:r>
              <a:rPr lang="en-US" dirty="0" smtClean="0"/>
              <a:t>Local issues, partners, needs</a:t>
            </a:r>
          </a:p>
          <a:p>
            <a:pPr lvl="1">
              <a:spcAft>
                <a:spcPts val="600"/>
              </a:spcAft>
            </a:pPr>
            <a:r>
              <a:rPr lang="en-US" dirty="0" smtClean="0"/>
              <a:t>NPLCC funded work in the region</a:t>
            </a:r>
          </a:p>
          <a:p>
            <a:pPr lvl="1">
              <a:spcAft>
                <a:spcPts val="600"/>
              </a:spcAft>
            </a:pPr>
            <a:r>
              <a:rPr lang="en-US" dirty="0" smtClean="0"/>
              <a:t>Strategic Planning</a:t>
            </a:r>
          </a:p>
          <a:p>
            <a:pPr lvl="1">
              <a:spcAft>
                <a:spcPts val="600"/>
              </a:spcAft>
            </a:pPr>
            <a:r>
              <a:rPr lang="en-US" dirty="0" smtClean="0"/>
              <a:t>S/TEK strategy – priorities</a:t>
            </a:r>
          </a:p>
          <a:p>
            <a:pPr lvl="1">
              <a:spcAft>
                <a:spcPts val="600"/>
              </a:spcAft>
            </a:pPr>
            <a:r>
              <a:rPr lang="en-US" dirty="0" smtClean="0"/>
              <a:t>Field trip</a:t>
            </a:r>
          </a:p>
          <a:p>
            <a:pPr lvl="1">
              <a:spcAft>
                <a:spcPts val="600"/>
              </a:spcAft>
            </a:pPr>
            <a:r>
              <a:rPr lang="en-US" dirty="0" smtClean="0">
                <a:solidFill>
                  <a:srgbClr val="FF0000"/>
                </a:solidFill>
              </a:rPr>
              <a:t>Your Ideas?</a:t>
            </a:r>
          </a:p>
          <a:p>
            <a:pPr lvl="1"/>
            <a:endParaRPr lang="en-US" dirty="0" smtClean="0"/>
          </a:p>
          <a:p>
            <a:pPr lvl="1"/>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0599" y="3810001"/>
            <a:ext cx="3968909" cy="2645940"/>
          </a:xfrm>
          <a:prstGeom prst="rect">
            <a:avLst/>
          </a:prstGeom>
        </p:spPr>
      </p:pic>
    </p:spTree>
    <p:extLst>
      <p:ext uri="{BB962C8B-B14F-4D97-AF65-F5344CB8AC3E}">
        <p14:creationId xmlns:p14="http://schemas.microsoft.com/office/powerpoint/2010/main" val="13640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pPr marL="0" indent="0">
              <a:buNone/>
            </a:pPr>
            <a:r>
              <a:rPr lang="en-US" dirty="0" smtClean="0"/>
              <a:t>WRAP UP ~ </a:t>
            </a:r>
            <a:endParaRPr lang="en-US" dirty="0" smtClean="0"/>
          </a:p>
          <a:p>
            <a:pPr marL="0" indent="0">
              <a:buNone/>
            </a:pPr>
            <a:endParaRPr lang="en-US" dirty="0" smtClean="0"/>
          </a:p>
          <a:p>
            <a:pPr>
              <a:buFont typeface="Wingdings" panose="05000000000000000000" pitchFamily="2" charset="2"/>
              <a:buChar char="Ø"/>
            </a:pPr>
            <a:r>
              <a:rPr lang="en-US" dirty="0" smtClean="0"/>
              <a:t>Strategic Plan</a:t>
            </a:r>
          </a:p>
          <a:p>
            <a:pPr>
              <a:buFont typeface="Wingdings" panose="05000000000000000000" pitchFamily="2" charset="2"/>
              <a:buChar char="Ø"/>
            </a:pPr>
            <a:r>
              <a:rPr lang="en-US" dirty="0" smtClean="0"/>
              <a:t>Charter Amendments</a:t>
            </a:r>
          </a:p>
          <a:p>
            <a:pPr>
              <a:buFont typeface="Wingdings" panose="05000000000000000000" pitchFamily="2" charset="2"/>
              <a:buChar char="Ø"/>
            </a:pPr>
            <a:r>
              <a:rPr lang="en-US" dirty="0" smtClean="0"/>
              <a:t>CA ALL-LCC Meeting</a:t>
            </a:r>
          </a:p>
          <a:p>
            <a:pPr>
              <a:buFont typeface="Wingdings" panose="05000000000000000000" pitchFamily="2" charset="2"/>
              <a:buChar char="Ø"/>
            </a:pPr>
            <a:r>
              <a:rPr lang="en-US" dirty="0" smtClean="0"/>
              <a:t>NPLCC SC Meeting, Vancouver November 30-Dec 2</a:t>
            </a:r>
          </a:p>
        </p:txBody>
      </p:sp>
    </p:spTree>
    <p:extLst>
      <p:ext uri="{BB962C8B-B14F-4D97-AF65-F5344CB8AC3E}">
        <p14:creationId xmlns:p14="http://schemas.microsoft.com/office/powerpoint/2010/main" val="205679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11215</TotalTime>
  <Words>2799</Words>
  <Application>Microsoft Office PowerPoint</Application>
  <PresentationFormat>On-screen Show (4:3)</PresentationFormat>
  <Paragraphs>213</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John Mankowski</cp:lastModifiedBy>
  <cp:revision>777</cp:revision>
  <cp:lastPrinted>2016-10-04T20:28:46Z</cp:lastPrinted>
  <dcterms:created xsi:type="dcterms:W3CDTF">2012-06-06T16:26:27Z</dcterms:created>
  <dcterms:modified xsi:type="dcterms:W3CDTF">2016-10-06T16:37:26Z</dcterms:modified>
</cp:coreProperties>
</file>